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8"/>
  </p:notesMasterIdLst>
  <p:sldIdLst>
    <p:sldId id="256" r:id="rId4"/>
    <p:sldId id="533" r:id="rId5"/>
    <p:sldId id="535" r:id="rId6"/>
    <p:sldId id="467" r:id="rId7"/>
    <p:sldId id="282" r:id="rId9"/>
    <p:sldId id="525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57" r:id="rId26"/>
    <p:sldId id="610" r:id="rId27"/>
    <p:sldId id="659" r:id="rId28"/>
    <p:sldId id="658" r:id="rId29"/>
    <p:sldId id="612" r:id="rId30"/>
    <p:sldId id="613" r:id="rId31"/>
    <p:sldId id="614" r:id="rId32"/>
    <p:sldId id="615" r:id="rId33"/>
    <p:sldId id="542" r:id="rId34"/>
    <p:sldId id="537" r:id="rId35"/>
    <p:sldId id="541" r:id="rId36"/>
    <p:sldId id="616" r:id="rId37"/>
    <p:sldId id="617" r:id="rId38"/>
    <p:sldId id="618" r:id="rId39"/>
    <p:sldId id="619" r:id="rId40"/>
    <p:sldId id="620" r:id="rId41"/>
    <p:sldId id="621" r:id="rId42"/>
    <p:sldId id="622" r:id="rId43"/>
    <p:sldId id="623" r:id="rId44"/>
    <p:sldId id="624" r:id="rId45"/>
    <p:sldId id="625" r:id="rId46"/>
    <p:sldId id="626" r:id="rId47"/>
    <p:sldId id="627" r:id="rId48"/>
    <p:sldId id="628" r:id="rId49"/>
    <p:sldId id="629" r:id="rId50"/>
    <p:sldId id="630" r:id="rId51"/>
    <p:sldId id="631" r:id="rId52"/>
    <p:sldId id="656" r:id="rId53"/>
    <p:sldId id="632" r:id="rId54"/>
    <p:sldId id="633" r:id="rId55"/>
    <p:sldId id="634" r:id="rId56"/>
    <p:sldId id="635" r:id="rId57"/>
    <p:sldId id="543" r:id="rId58"/>
    <p:sldId id="544" r:id="rId59"/>
    <p:sldId id="545" r:id="rId60"/>
    <p:sldId id="546" r:id="rId61"/>
    <p:sldId id="547" r:id="rId62"/>
    <p:sldId id="548" r:id="rId63"/>
    <p:sldId id="549" r:id="rId64"/>
    <p:sldId id="551" r:id="rId65"/>
    <p:sldId id="550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87469" autoAdjust="0"/>
  </p:normalViewPr>
  <p:slideViewPr>
    <p:cSldViewPr snapToGrid="0">
      <p:cViewPr varScale="1">
        <p:scale>
          <a:sx n="72" d="100"/>
          <a:sy n="72" d="100"/>
        </p:scale>
        <p:origin x="-1675" y="-86"/>
      </p:cViewPr>
      <p:guideLst>
        <p:guide orient="horz" pos="21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emf"/><Relationship Id="rId8" Type="http://schemas.openxmlformats.org/officeDocument/2006/relationships/image" Target="../media/image46.emf"/><Relationship Id="rId7" Type="http://schemas.openxmlformats.org/officeDocument/2006/relationships/image" Target="../media/image45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BCC4A-30F5-40C9-81E9-51B66C495E7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7989A-2EF9-4DE7-A095-02B8C03ECFC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A3937-5164-4667-B598-F1AADAF53A1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D29B2-B4AB-4AD7-AF4E-64317AAC8F9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8C6D7-4C09-41B8-A067-1434CC31432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3D4DE-309F-49D7-8DC1-FB83258730B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C452-628E-4570-A5A8-C3595D05EBE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DE34A-FD1F-4E21-ADCF-2431DF46894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DE34A-FD1F-4E21-ADCF-2431DF46894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95C79-DE3D-42CE-8597-175DF8C91C2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95C79-DE3D-42CE-8597-175DF8C91C2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537F6-9F08-491D-AFE2-E1AB28F9613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95C79-DE3D-42CE-8597-175DF8C91C2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03866-0945-41D7-911B-DAE8B077162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97348-BF29-4D3E-B061-88A81E8D8AA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F744C-F9B8-47C6-B940-59E8F52EE82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3B3AA-C915-47B8-8019-F82E68B4B52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A766B-2EE4-45D6-B826-D84F6459055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B1F55-56AB-4398-A40D-0D25E6AAEF7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62D69-C31A-47CE-8316-1FCC1260D7D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BB032-9BC0-484F-A11F-F5D7AFC15A5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E7A08-736D-45D6-9EFD-905B80AC075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B2E5A-8E7F-439B-9D6A-A2F53898379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CB2B1-5D14-4781-A89C-B080586B9F9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8B342-FC99-4E76-B7C6-E9D727DCF56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BBC36-2CAC-4DC5-AF33-B3824013045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EE84CB-7540-4871-A498-39D7C38C3C2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E69F5-D9E7-44F8-8A48-00113424F6C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9038E-9895-423B-83D4-F34048AC10F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CDA2F-8B03-4553-AB08-FA2C4233553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00967-F708-4C69-AE1B-0FB7C8DA468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4BB2C-6BB3-4DE1-8ACB-A446E4069EC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F47A-F193-4206-9EC4-7EA56169B1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BE24-46F0-4A3E-9F44-9FDBCC8803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4D3E8-A4BC-41A5-9CF2-DFE466B3BF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F47A-F193-4206-9EC4-7EA56169B1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BE24-46F0-4A3E-9F44-9FDBCC8803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4D3E8-A4BC-41A5-9CF2-DFE466B3BF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0.jpeg"/><Relationship Id="rId1" Type="http://schemas.openxmlformats.org/officeDocument/2006/relationships/image" Target="../media/image28.jpe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16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39.emf"/><Relationship Id="rId19" Type="http://schemas.openxmlformats.org/officeDocument/2006/relationships/slideLayout" Target="../slideLayouts/slideLayout27.xml"/><Relationship Id="rId18" Type="http://schemas.openxmlformats.org/officeDocument/2006/relationships/image" Target="../media/image47.e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46.e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45.e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44.e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43.emf"/><Relationship Id="rId1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51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48.e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54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53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52.emf"/><Relationship Id="rId1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31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32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34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36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8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67.emf"/><Relationship Id="rId1" Type="http://schemas.openxmlformats.org/officeDocument/2006/relationships/oleObject" Target="../embeddings/oleObject40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6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第七章  图像的几何变换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37" y="370882"/>
            <a:ext cx="6788150" cy="10429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图像缩小：实现方法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573681" y="1749077"/>
            <a:ext cx="7615237" cy="39608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40000"/>
              </a:lnSpc>
              <a:buNone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设原图像大小为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M*N</a:t>
            </a:r>
            <a:r>
              <a:rPr lang="en-US" altLang="zh-CN" sz="24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缩小为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M*k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 </a:t>
            </a:r>
            <a:endParaRPr lang="zh-CN" altLang="en-US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&lt;1</a:t>
            </a:r>
            <a:r>
              <a:rPr lang="zh-CN" altLang="en-US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&lt;1</a:t>
            </a:r>
            <a:r>
              <a:rPr lang="zh-CN" altLang="en-US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。算法步骤如下：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设原图为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=1,2,…,M,  j=1,2,…,N.</a:t>
            </a:r>
            <a:endParaRPr lang="en-US" altLang="zh-CN" sz="26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压缩后图像是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),  x=1,2,…,k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M, y=1,2,…,k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just">
              <a:lnSpc>
                <a:spcPct val="140000"/>
              </a:lnSpc>
              <a:buNone/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)=F(c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*x,c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*y), c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=1/k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c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=1/k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600" baseline="-25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6983412" cy="1223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图像缩小：例题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3800475" y="2562313"/>
            <a:ext cx="1439863" cy="360362"/>
          </a:xfrm>
          <a:prstGeom prst="rightArrow">
            <a:avLst>
              <a:gd name="adj1" fmla="val 50000"/>
              <a:gd name="adj2" fmla="val 9989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657600" y="2130513"/>
            <a:ext cx="1871663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K1=0.6, k2=0.75</a:t>
            </a:r>
            <a:endParaRPr kumimoji="1"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2950" name="Group 102"/>
          <p:cNvGraphicFramePr>
            <a:graphicFrameLocks noGrp="1"/>
          </p:cNvGraphicFramePr>
          <p:nvPr/>
        </p:nvGraphicFramePr>
        <p:xfrm>
          <a:off x="5816600" y="2130513"/>
          <a:ext cx="2276475" cy="2068513"/>
        </p:xfrm>
        <a:graphic>
          <a:graphicData uri="http://schemas.openxmlformats.org/drawingml/2006/table">
            <a:tbl>
              <a:tblPr/>
              <a:tblGrid>
                <a:gridCol w="438150"/>
                <a:gridCol w="460375"/>
                <a:gridCol w="458788"/>
                <a:gridCol w="460375"/>
                <a:gridCol w="458787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888" name="Group 40"/>
          <p:cNvGraphicFramePr>
            <a:graphicFrameLocks noGrp="1"/>
          </p:cNvGraphicFramePr>
          <p:nvPr/>
        </p:nvGraphicFramePr>
        <p:xfrm>
          <a:off x="633413" y="1627275"/>
          <a:ext cx="2733675" cy="3027364"/>
        </p:xfrm>
        <a:graphic>
          <a:graphicData uri="http://schemas.openxmlformats.org/drawingml/2006/table">
            <a:tbl>
              <a:tblPr/>
              <a:tblGrid>
                <a:gridCol w="438150"/>
                <a:gridCol w="458787"/>
                <a:gridCol w="458788"/>
                <a:gridCol w="460375"/>
                <a:gridCol w="457200"/>
                <a:gridCol w="460375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91"/>
          <p:cNvGrpSpPr/>
          <p:nvPr/>
        </p:nvGrpSpPr>
        <p:grpSpPr bwMode="auto">
          <a:xfrm>
            <a:off x="461963" y="2389275"/>
            <a:ext cx="247650" cy="1981200"/>
            <a:chOff x="276" y="1632"/>
            <a:chExt cx="156" cy="1248"/>
          </a:xfrm>
        </p:grpSpPr>
        <p:sp>
          <p:nvSpPr>
            <p:cNvPr id="40044" name="Line 92"/>
            <p:cNvSpPr>
              <a:spLocks noChangeShapeType="1"/>
            </p:cNvSpPr>
            <p:nvPr/>
          </p:nvSpPr>
          <p:spPr bwMode="auto">
            <a:xfrm>
              <a:off x="288" y="1632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5" name="Line 93"/>
            <p:cNvSpPr>
              <a:spLocks noChangeShapeType="1"/>
            </p:cNvSpPr>
            <p:nvPr/>
          </p:nvSpPr>
          <p:spPr bwMode="auto">
            <a:xfrm>
              <a:off x="288" y="1920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" name="Line 94"/>
            <p:cNvSpPr>
              <a:spLocks noChangeShapeType="1"/>
            </p:cNvSpPr>
            <p:nvPr/>
          </p:nvSpPr>
          <p:spPr bwMode="auto">
            <a:xfrm>
              <a:off x="288" y="2592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7" name="Line 95"/>
            <p:cNvSpPr>
              <a:spLocks noChangeShapeType="1"/>
            </p:cNvSpPr>
            <p:nvPr/>
          </p:nvSpPr>
          <p:spPr bwMode="auto">
            <a:xfrm>
              <a:off x="276" y="2880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/>
          <p:nvPr/>
        </p:nvGrpSpPr>
        <p:grpSpPr bwMode="auto">
          <a:xfrm>
            <a:off x="862013" y="1474875"/>
            <a:ext cx="2209800" cy="215900"/>
            <a:chOff x="528" y="1056"/>
            <a:chExt cx="1392" cy="136"/>
          </a:xfrm>
        </p:grpSpPr>
        <p:sp>
          <p:nvSpPr>
            <p:cNvPr id="40039" name="Line 97"/>
            <p:cNvSpPr>
              <a:spLocks noChangeShapeType="1"/>
            </p:cNvSpPr>
            <p:nvPr/>
          </p:nvSpPr>
          <p:spPr bwMode="auto">
            <a:xfrm>
              <a:off x="528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0" name="Line 98"/>
            <p:cNvSpPr>
              <a:spLocks noChangeShapeType="1"/>
            </p:cNvSpPr>
            <p:nvPr/>
          </p:nvSpPr>
          <p:spPr bwMode="auto">
            <a:xfrm>
              <a:off x="1056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1" name="Line 99"/>
            <p:cNvSpPr>
              <a:spLocks noChangeShapeType="1"/>
            </p:cNvSpPr>
            <p:nvPr/>
          </p:nvSpPr>
          <p:spPr bwMode="auto">
            <a:xfrm>
              <a:off x="1344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2" name="Line 100"/>
            <p:cNvSpPr>
              <a:spLocks noChangeShapeType="1"/>
            </p:cNvSpPr>
            <p:nvPr/>
          </p:nvSpPr>
          <p:spPr bwMode="auto">
            <a:xfrm>
              <a:off x="1632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3" name="Line 101"/>
            <p:cNvSpPr>
              <a:spLocks noChangeShapeType="1"/>
            </p:cNvSpPr>
            <p:nvPr/>
          </p:nvSpPr>
          <p:spPr bwMode="auto">
            <a:xfrm>
              <a:off x="1920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2951" name="Line 103"/>
          <p:cNvSpPr>
            <a:spLocks noChangeShapeType="1"/>
          </p:cNvSpPr>
          <p:nvPr/>
        </p:nvSpPr>
        <p:spPr bwMode="auto">
          <a:xfrm>
            <a:off x="704850" y="2346413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2" name="Line 104"/>
          <p:cNvSpPr>
            <a:spLocks noChangeShapeType="1"/>
          </p:cNvSpPr>
          <p:nvPr/>
        </p:nvSpPr>
        <p:spPr bwMode="auto">
          <a:xfrm>
            <a:off x="704850" y="2922675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3" name="Line 105"/>
          <p:cNvSpPr>
            <a:spLocks noChangeShapeType="1"/>
          </p:cNvSpPr>
          <p:nvPr/>
        </p:nvSpPr>
        <p:spPr bwMode="auto">
          <a:xfrm>
            <a:off x="704850" y="3859300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4" name="Line 106"/>
          <p:cNvSpPr>
            <a:spLocks noChangeShapeType="1"/>
          </p:cNvSpPr>
          <p:nvPr/>
        </p:nvSpPr>
        <p:spPr bwMode="auto">
          <a:xfrm>
            <a:off x="633413" y="4435563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5" name="Line 107"/>
          <p:cNvSpPr>
            <a:spLocks noChangeShapeType="1"/>
          </p:cNvSpPr>
          <p:nvPr/>
        </p:nvSpPr>
        <p:spPr bwMode="auto">
          <a:xfrm>
            <a:off x="849313" y="17701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6" name="Line 108"/>
          <p:cNvSpPr>
            <a:spLocks noChangeShapeType="1"/>
          </p:cNvSpPr>
          <p:nvPr/>
        </p:nvSpPr>
        <p:spPr bwMode="auto">
          <a:xfrm>
            <a:off x="1712913" y="17701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7" name="Line 109"/>
          <p:cNvSpPr>
            <a:spLocks noChangeShapeType="1"/>
          </p:cNvSpPr>
          <p:nvPr/>
        </p:nvSpPr>
        <p:spPr bwMode="auto">
          <a:xfrm>
            <a:off x="2182813" y="17701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8" name="Line 110"/>
          <p:cNvSpPr>
            <a:spLocks noChangeShapeType="1"/>
          </p:cNvSpPr>
          <p:nvPr/>
        </p:nvSpPr>
        <p:spPr bwMode="auto">
          <a:xfrm>
            <a:off x="2649538" y="17701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9" name="Line 111"/>
          <p:cNvSpPr>
            <a:spLocks noChangeShapeType="1"/>
          </p:cNvSpPr>
          <p:nvPr/>
        </p:nvSpPr>
        <p:spPr bwMode="auto">
          <a:xfrm>
            <a:off x="3081338" y="17701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720" y="5073650"/>
            <a:ext cx="7425690" cy="1475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i=[1,6], j=[1,6].  x=[1,6*0.6]=[1,4],  y=[1,6*0.75]=[1,5].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x=[1/0.6,2/0.6,3/0.6,4/0.6]=[1.67,3.33,5,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6.67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]=[i2,i3,i5,i6],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y=[1/0.75,2/0.75,3/0.75,4/0.75,5/0.75]=[1.33,2.67,4,5.33,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6.67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]=[j1,j3,j4,j5,j6].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ldLvl="0" animBg="1"/>
      <p:bldP spid="462854" grpId="0" autoUpdateAnimBg="0"/>
      <p:bldP spid="462951" grpId="0" bldLvl="0" animBg="1"/>
      <p:bldP spid="462952" grpId="0" bldLvl="0" animBg="1"/>
      <p:bldP spid="462953" grpId="0" bldLvl="0" animBg="1"/>
      <p:bldP spid="462954" grpId="0" bldLvl="0" animBg="1"/>
      <p:bldP spid="462955" grpId="0" bldLvl="0" animBg="1"/>
      <p:bldP spid="462956" grpId="0" bldLvl="0" animBg="1"/>
      <p:bldP spid="462957" grpId="0" bldLvl="0" animBg="1"/>
      <p:bldP spid="462958" grpId="0" bldLvl="0" animBg="1"/>
      <p:bldP spid="462959" grpId="0" bldLvl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5083175" cy="6842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图像放大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52134" y="1916114"/>
            <a:ext cx="8278916" cy="3455987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图像放大是图像缩小的逆操作。但是，从信息处理的角度来看，难易程度完全不一样。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图像缩小是从多个信息中选出所需要的信息，而图像放大则需要对多出的空位填入适当的值，是信息的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预估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618413" cy="12588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图像放大：实现思路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7008" y="1688786"/>
            <a:ext cx="8064500" cy="1584325"/>
          </a:xfrm>
        </p:spPr>
        <p:txBody>
          <a:bodyPr>
            <a:noAutofit/>
          </a:bodyPr>
          <a:lstStyle/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最简单的思想：如果需要将原图像放大为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倍，则将原图像中的每个像素值，填在新图像中对应的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k*k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大小的子块中。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1619250" y="4581525"/>
          <a:ext cx="698500" cy="67056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4912" name="Group 16"/>
          <p:cNvGraphicFramePr>
            <a:graphicFrameLocks noGrp="1"/>
          </p:cNvGraphicFramePr>
          <p:nvPr/>
        </p:nvGraphicFramePr>
        <p:xfrm>
          <a:off x="5003800" y="3933825"/>
          <a:ext cx="2667000" cy="2438400"/>
        </p:xfrm>
        <a:graphic>
          <a:graphicData uri="http://schemas.openxmlformats.org/drawingml/2006/table">
            <a:tbl>
              <a:tblPr/>
              <a:tblGrid>
                <a:gridCol w="266700"/>
                <a:gridCol w="266700"/>
                <a:gridCol w="266700"/>
                <a:gridCol w="254000"/>
                <a:gridCol w="279400"/>
                <a:gridCol w="266700"/>
                <a:gridCol w="266700"/>
                <a:gridCol w="266700"/>
                <a:gridCol w="266700"/>
                <a:gridCol w="266700"/>
              </a:tblGrid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41"/>
          <p:cNvGrpSpPr/>
          <p:nvPr/>
        </p:nvGrpSpPr>
        <p:grpSpPr bwMode="auto">
          <a:xfrm>
            <a:off x="3059113" y="4292600"/>
            <a:ext cx="1441450" cy="893763"/>
            <a:chOff x="1837" y="2704"/>
            <a:chExt cx="908" cy="563"/>
          </a:xfrm>
        </p:grpSpPr>
        <p:sp>
          <p:nvSpPr>
            <p:cNvPr id="42123" name="AutoShape 15"/>
            <p:cNvSpPr>
              <a:spLocks noChangeArrowheads="1"/>
            </p:cNvSpPr>
            <p:nvPr/>
          </p:nvSpPr>
          <p:spPr bwMode="auto">
            <a:xfrm>
              <a:off x="1837" y="2931"/>
              <a:ext cx="908" cy="336"/>
            </a:xfrm>
            <a:prstGeom prst="rightArrow">
              <a:avLst>
                <a:gd name="adj1" fmla="val 50000"/>
                <a:gd name="adj2" fmla="val 67560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2124" name="Text Box 139"/>
            <p:cNvSpPr txBox="1">
              <a:spLocks noChangeArrowheads="1"/>
            </p:cNvSpPr>
            <p:nvPr/>
          </p:nvSpPr>
          <p:spPr bwMode="auto">
            <a:xfrm>
              <a:off x="1837" y="270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放大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倍</a:t>
              </a:r>
              <a:endPara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310" y="596830"/>
            <a:ext cx="6176962" cy="8064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图像的成倍放大效果示例图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7396" name="Picture 4" descr="图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2286000"/>
            <a:ext cx="3598863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7" name="Picture 5" descr="图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3124200"/>
            <a:ext cx="18002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3429000" y="34290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554912" cy="1096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图像放大：实现方法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755650" y="1700213"/>
            <a:ext cx="7615238" cy="3960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设原图像大小为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M*N,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放大为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M*k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（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&gt;1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2&gt;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）。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算法步骤如下：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设旧图像是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F(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i,j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 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=1,2,…,M,  j=1,2,…,N.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新图像是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G(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x,y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),  x=1,2,…,k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M, y=1,2,…,k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N.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G(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x,y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)=F(c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*i,c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*j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),</a:t>
            </a:r>
            <a:r>
              <a:rPr lang="en-US" altLang="zh-CN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=1/k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c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=1/k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6949" name="AutoShape 5"/>
          <p:cNvSpPr>
            <a:spLocks noChangeArrowheads="1"/>
          </p:cNvSpPr>
          <p:nvPr/>
        </p:nvSpPr>
        <p:spPr bwMode="auto">
          <a:xfrm>
            <a:off x="3059113" y="2522538"/>
            <a:ext cx="1873250" cy="360362"/>
          </a:xfrm>
          <a:prstGeom prst="rightArrow">
            <a:avLst>
              <a:gd name="adj1" fmla="val 50000"/>
              <a:gd name="adj2" fmla="val 129956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2987675" y="2090738"/>
            <a:ext cx="2016125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K1=1.5, k2=1.2</a:t>
            </a:r>
            <a:endParaRPr kumimoji="1"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7004" name="Group 60"/>
          <p:cNvGraphicFramePr>
            <a:graphicFrameLocks noGrp="1"/>
          </p:cNvGraphicFramePr>
          <p:nvPr/>
        </p:nvGraphicFramePr>
        <p:xfrm>
          <a:off x="6096000" y="1981200"/>
          <a:ext cx="1746250" cy="1463676"/>
        </p:xfrm>
        <a:graphic>
          <a:graphicData uri="http://schemas.openxmlformats.org/drawingml/2006/table">
            <a:tbl>
              <a:tblPr/>
              <a:tblGrid>
                <a:gridCol w="366713"/>
                <a:gridCol w="460375"/>
                <a:gridCol w="458787"/>
                <a:gridCol w="46037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</a:tbl>
          </a:graphicData>
        </a:graphic>
      </p:graphicFrame>
      <p:sp>
        <p:nvSpPr>
          <p:cNvPr id="466973" name="Text Box 29"/>
          <p:cNvSpPr txBox="1">
            <a:spLocks noChangeArrowheads="1"/>
          </p:cNvSpPr>
          <p:nvPr/>
        </p:nvSpPr>
        <p:spPr bwMode="auto">
          <a:xfrm>
            <a:off x="376555" y="3680778"/>
            <a:ext cx="8389938" cy="3411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i=[1,2], j=[1,3].  x=[1,2*1.5]=[1,3],  y=[1,3*1.2]=[1,4].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x=[1/1.5,2/1.5,3/1.5]=[0.67,1.33,2]=[i1,i1,i2],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放大后的图对应原图的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y=[1/1.2,2/1.2,3/1.2,4/1.2]==[0.83,1.67,2.5,3.33]=[j1,j2,j3,j3],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放大后的图对应原图的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所以，新图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列，对应于原图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新图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，对应于原图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7003" name="Group 59"/>
          <p:cNvGraphicFramePr>
            <a:graphicFrameLocks noGrp="1"/>
          </p:cNvGraphicFramePr>
          <p:nvPr/>
        </p:nvGraphicFramePr>
        <p:xfrm>
          <a:off x="684213" y="2019300"/>
          <a:ext cx="1357312" cy="952501"/>
        </p:xfrm>
        <a:graphic>
          <a:graphicData uri="http://schemas.openxmlformats.org/drawingml/2006/table">
            <a:tbl>
              <a:tblPr/>
              <a:tblGrid>
                <a:gridCol w="438150"/>
                <a:gridCol w="460375"/>
                <a:gridCol w="458787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</a:tbl>
          </a:graphicData>
        </a:graphic>
      </p:graphicFrame>
      <p:sp>
        <p:nvSpPr>
          <p:cNvPr id="44075" name="Rectangle 46"/>
          <p:cNvSpPr>
            <a:spLocks noChangeArrowheads="1"/>
          </p:cNvSpPr>
          <p:nvPr/>
        </p:nvSpPr>
        <p:spPr bwMode="auto">
          <a:xfrm>
            <a:off x="1258888" y="1773238"/>
            <a:ext cx="7554912" cy="1096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 sz="32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76" name="Rectangle 47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图像放大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9" grpId="0" bldLvl="0" animBg="1"/>
      <p:bldP spid="466950" grpId="0" autoUpdateAnimBg="0"/>
      <p:bldP spid="4669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896938"/>
            <a:ext cx="6219825" cy="6842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/>
              <a:t> </a:t>
            </a:r>
            <a:endParaRPr lang="en-US" altLang="zh-CN" sz="4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-149800" y="759174"/>
            <a:ext cx="9042592" cy="3887788"/>
          </a:xfrm>
          <a:ln w="57150" cmpd="thinThick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如果放大倍数太大，按照前面的方法处理会出现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马赛克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效应。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00113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思考问题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58600" y="616840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如何使之有所改善？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4" descr="图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38460" y="3986212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图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4060" y="2767012"/>
            <a:ext cx="38115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381460" y="3910012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924260" y="4595812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放大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9" descr="图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34060" y="2767012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autoUpdateAnimBg="0" build="p"/>
      <p:bldP spid="11" grpId="0" bldLvl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基于双线性插值的图像放大方法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51" name="内容占位符 4"/>
          <p:cNvSpPr>
            <a:spLocks noGrp="1"/>
          </p:cNvSpPr>
          <p:nvPr>
            <p:ph idx="1"/>
          </p:nvPr>
        </p:nvSpPr>
        <p:spPr>
          <a:xfrm>
            <a:off x="256859" y="1825624"/>
            <a:ext cx="8575641" cy="4351338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根据下图的模板进行模板中心像素值的插值计算。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72912" y="2903030"/>
            <a:ext cx="3317840" cy="33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基于双线性插值的图像放大方法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939835" y="2208911"/>
            <a:ext cx="6929438" cy="1111250"/>
          </a:xfrm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400678" y="1457639"/>
            <a:ext cx="592978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方向上进行线性插值计算：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452019" y="3507032"/>
            <a:ext cx="542925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方向进行线性插值计算：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300" y="4315141"/>
            <a:ext cx="4349052" cy="70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8938" y="3808326"/>
            <a:ext cx="2853369" cy="2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277" y="2333639"/>
            <a:ext cx="828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请陈述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Canny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算子的具体步骤？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基于双线性插值的图像放大方法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180871" y="1650754"/>
            <a:ext cx="866167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如果选择坐标系统使得四个已知点坐标分别为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(0, 0)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(0, 1)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(1, 0)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(1, 1)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，插值公式可以化简为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9133" y="3121618"/>
            <a:ext cx="7886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矩形 9"/>
          <p:cNvSpPr>
            <a:spLocks noChangeArrowheads="1"/>
          </p:cNvSpPr>
          <p:nvPr/>
        </p:nvSpPr>
        <p:spPr bwMode="auto">
          <a:xfrm>
            <a:off x="249952" y="3836430"/>
            <a:ext cx="374173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用矩阵运算表示为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438" y="4419078"/>
            <a:ext cx="5066882" cy="92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880" y="6010275"/>
            <a:ext cx="7306945" cy="5581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基于双线性插值的图像放大方法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383861" y="1896121"/>
            <a:ext cx="542925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例子：矩阵为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4" name="TextBox 7"/>
          <p:cNvSpPr txBox="1">
            <a:spLocks noChangeArrowheads="1"/>
          </p:cNvSpPr>
          <p:nvPr/>
        </p:nvSpPr>
        <p:spPr bwMode="auto">
          <a:xfrm>
            <a:off x="384056" y="2909533"/>
            <a:ext cx="8733273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一、放大后的图像为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[3*1.2,3*2.5]=[3.6,7.5]=[4,8]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二、进行顶点填充：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3613146" y="1872068"/>
            <a:ext cx="604549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，使用双线性插值法将其放大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2.5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倍。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545815" name="Group 2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334260" y="1214755"/>
          <a:ext cx="1365250" cy="1554163"/>
        </p:xfrm>
        <a:graphic>
          <a:graphicData uri="http://schemas.openxmlformats.org/drawingml/2006/table">
            <a:tbl>
              <a:tblPr/>
              <a:tblGrid>
                <a:gridCol w="455613"/>
                <a:gridCol w="454025"/>
                <a:gridCol w="455612"/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5866" name="Group 7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48623" y="3616325"/>
          <a:ext cx="3119438" cy="2073275"/>
        </p:xfrm>
        <a:graphic>
          <a:graphicData uri="http://schemas.openxmlformats.org/drawingml/2006/table">
            <a:tbl>
              <a:tblPr/>
              <a:tblGrid>
                <a:gridCol w="390525"/>
                <a:gridCol w="388620"/>
                <a:gridCol w="390842"/>
                <a:gridCol w="390525"/>
                <a:gridCol w="388938"/>
                <a:gridCol w="390525"/>
                <a:gridCol w="388937"/>
                <a:gridCol w="390525"/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6160" y="6045200"/>
            <a:ext cx="75285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第一行、列和最后一行、列不动，中间顶点如何填充？</a:t>
            </a:r>
            <a:endParaRPr lang="zh-CN" altLang="en-US" sz="2400" b="1" dirty="0" smtClean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8015" y="4111625"/>
            <a:ext cx="1511935" cy="1082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涉及到中心对齐的问题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2" grpId="1" animBg="1"/>
      <p:bldP spid="2" grpId="1"/>
      <p:bldP spid="3" grpId="0" animBg="1"/>
      <p:bldP spid="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422390" y="5070475"/>
            <a:ext cx="850900" cy="332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基于双线性插值的图像放大方法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24" name="TextBox 7"/>
          <p:cNvSpPr txBox="1">
            <a:spLocks noChangeArrowheads="1"/>
          </p:cNvSpPr>
          <p:nvPr/>
        </p:nvSpPr>
        <p:spPr bwMode="auto">
          <a:xfrm>
            <a:off x="468511" y="1341718"/>
            <a:ext cx="873327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二、进行顶点填充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依据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的实现算法，注意左上角原点坐标为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(0,0)]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950" y="3891280"/>
            <a:ext cx="65430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实现公式：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SrcX=(dstX+0.5)* (srcWidth/dstWidth) -0.5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SrcY=(dstY+0.5) * (srcHeight/dstHeight)-0.5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5815" name="Group 2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891030" y="1999615"/>
          <a:ext cx="1365250" cy="1554268"/>
        </p:xfrm>
        <a:graphic>
          <a:graphicData uri="http://schemas.openxmlformats.org/drawingml/2006/table">
            <a:tbl>
              <a:tblPr/>
              <a:tblGrid>
                <a:gridCol w="455613"/>
                <a:gridCol w="454025"/>
                <a:gridCol w="455612"/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5866" name="Group 7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499928" y="1740535"/>
          <a:ext cx="3119438" cy="2073275"/>
        </p:xfrm>
        <a:graphic>
          <a:graphicData uri="http://schemas.openxmlformats.org/drawingml/2006/table">
            <a:tbl>
              <a:tblPr/>
              <a:tblGrid>
                <a:gridCol w="390525"/>
                <a:gridCol w="388937"/>
                <a:gridCol w="390525"/>
                <a:gridCol w="390525"/>
                <a:gridCol w="388938"/>
                <a:gridCol w="390525"/>
                <a:gridCol w="388937"/>
                <a:gridCol w="390525"/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551555" y="2489835"/>
            <a:ext cx="533400" cy="57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950" y="4649470"/>
            <a:ext cx="6507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例如，原图第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开始计数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数据应该对应新图哪一列数据？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/>
              <a:t>     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0995" y="5034280"/>
            <a:ext cx="2205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 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=(Y+0.5)*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)-0.5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78935" y="5034915"/>
            <a:ext cx="301625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74590" y="5034915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Y=3.5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21755" y="50336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cvFloor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(3.5)=3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890260" y="5034280"/>
            <a:ext cx="301625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64200" y="5497830"/>
            <a:ext cx="34607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5"/>
                </a:solidFill>
              </a:rPr>
              <a:t>返回不大于参数的最大整数值</a:t>
            </a:r>
            <a:endParaRPr lang="zh-CN" altLang="en-US" sz="1600">
              <a:solidFill>
                <a:schemeClr val="accent5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9730" y="5770880"/>
            <a:ext cx="6507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例如，原图第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开始计数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数据应该对应新图哪一行数据？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/>
              <a:t>     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47825" y="6416040"/>
            <a:ext cx="2205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 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=(X+0.5)*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)-0.5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215765" y="6416675"/>
            <a:ext cx="301625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1420" y="6416675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Y=1.5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81750" y="63874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cvFloor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(1.5)=1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927090" y="6416040"/>
            <a:ext cx="301625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6" grpId="0"/>
      <p:bldP spid="7" grpId="0" animBg="1"/>
      <p:bldP spid="9" grpId="0"/>
      <p:bldP spid="10" grpId="0"/>
      <p:bldP spid="11" grpId="0" animBg="1"/>
      <p:bldP spid="13" grpId="0"/>
      <p:bldP spid="12" grpId="1" animBg="1"/>
      <p:bldP spid="5" grpId="1"/>
      <p:bldP spid="6" grpId="1"/>
      <p:bldP spid="7" grpId="1" animBg="1"/>
      <p:bldP spid="9" grpId="1"/>
      <p:bldP spid="10" grpId="1"/>
      <p:bldP spid="11" grpId="1" animBg="1"/>
      <p:bldP spid="13" grpId="1"/>
      <p:bldP spid="15" grpId="0"/>
      <p:bldP spid="16" grpId="0"/>
      <p:bldP spid="17" grpId="0" animBg="1"/>
      <p:bldP spid="18" grpId="0"/>
      <p:bldP spid="19" grpId="0"/>
      <p:bldP spid="20" grpId="0" animBg="1"/>
      <p:bldP spid="15" grpId="1"/>
      <p:bldP spid="16" grpId="1"/>
      <p:bldP spid="17" grpId="1" animBg="1"/>
      <p:bldP spid="18" grpId="1"/>
      <p:bldP spid="19" grpId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49045" y="3107690"/>
            <a:ext cx="450215" cy="62103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基于双线性插值的图像放大方法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546867" name="Group 51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94080" y="3170238"/>
          <a:ext cx="3022600" cy="2073276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7825"/>
                <a:gridCol w="377825"/>
                <a:gridCol w="377825"/>
                <a:gridCol w="377825"/>
                <a:gridCol w="377825"/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4" name="Rectangle 194"/>
          <p:cNvSpPr/>
          <p:nvPr/>
        </p:nvSpPr>
        <p:spPr>
          <a:xfrm>
            <a:off x="413385" y="1341755"/>
            <a:ext cx="84766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fontAlgn="auto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方向上的单线性插值（注意：公式的推导是从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指代列数）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75310" y="3460750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/>
        </p:nvPicPr>
        <p:blipFill>
          <a:blip r:embed="rId2" cstate="print"/>
          <a:srcRect b="49943"/>
          <a:stretch>
            <a:fillRect/>
          </a:stretch>
        </p:blipFill>
        <p:spPr>
          <a:xfrm>
            <a:off x="949325" y="1946275"/>
            <a:ext cx="6929755" cy="55626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75310" y="388937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75310" y="486473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90365" y="3293745"/>
            <a:ext cx="44348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针对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列点来说，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x=2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f(Q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)=1,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f(Q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)=4;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因此：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f(R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)=(4-2)/(4-1)*1+(2-1)/(4-1)*4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f(R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)=2/3+4/3=2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155" y="20402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公式：</a:t>
            </a:r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03350" y="3350260"/>
            <a:ext cx="435610" cy="5651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基于双线性插值的图像放大方法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546867" name="Group 51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78815" y="3417888"/>
          <a:ext cx="3022600" cy="2073276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7825"/>
                <a:gridCol w="377825"/>
                <a:gridCol w="377825"/>
                <a:gridCol w="377825"/>
                <a:gridCol w="377825"/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4" name="Rectangle 194"/>
          <p:cNvSpPr/>
          <p:nvPr/>
        </p:nvSpPr>
        <p:spPr>
          <a:xfrm>
            <a:off x="413385" y="1341755"/>
            <a:ext cx="84766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fontAlgn="auto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方向上的单线性插值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66725" y="367728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/>
        </p:nvPicPr>
        <p:blipFill>
          <a:blip r:embed="rId2" cstate="print"/>
          <a:srcRect b="49943"/>
          <a:stretch>
            <a:fillRect/>
          </a:stretch>
        </p:blipFill>
        <p:spPr>
          <a:xfrm>
            <a:off x="956945" y="1946275"/>
            <a:ext cx="6929755" cy="55626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66725" y="4105910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66725" y="5081270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97985" y="3486785"/>
            <a:ext cx="44348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针对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列点来说，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x=3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f(Q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)=1,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f(Q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)=4;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因此：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f(R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)=(4-3)/(4-1)*1+(3-1)/(4-1)*4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f(R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)=1/3+8/3=3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155" y="20402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公式：</a:t>
            </a:r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  <p:bldLst>
      <p:bldP spid="2" grpId="0" bldLvl="0" animBg="1"/>
      <p:bldP spid="5" grpId="0" bldLvl="0" animBg="1"/>
      <p:bldP spid="6" grpId="0" bldLvl="0" animBg="1"/>
      <p:bldP spid="2" grpId="1" animBg="1"/>
      <p:bldP spid="5" grpId="1" animBg="1"/>
      <p:bldP spid="6" grpId="1" animBg="1"/>
      <p:bldP spid="12" grpId="0" animBg="1"/>
      <p:bldP spid="8" grpId="0"/>
      <p:bldP spid="12" grpId="1" animBg="1"/>
      <p:bldP spid="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基于双线性插值的图像放大方法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561207" name="Group 5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771775" y="3405188"/>
          <a:ext cx="3043555" cy="2251710"/>
        </p:xfrm>
        <a:graphic>
          <a:graphicData uri="http://schemas.openxmlformats.org/drawingml/2006/table">
            <a:tbl>
              <a:tblPr/>
              <a:tblGrid>
                <a:gridCol w="381000"/>
                <a:gridCol w="379413"/>
                <a:gridCol w="381000"/>
                <a:gridCol w="381000"/>
                <a:gridCol w="379412"/>
                <a:gridCol w="381000"/>
                <a:gridCol w="379413"/>
                <a:gridCol w="381000"/>
              </a:tblGrid>
              <a:tr h="5638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17" name="Rectangle 103"/>
          <p:cNvSpPr/>
          <p:nvPr/>
        </p:nvSpPr>
        <p:spPr>
          <a:xfrm>
            <a:off x="668973" y="1662748"/>
            <a:ext cx="7224395" cy="7677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fontAlgn="auto">
              <a:spcBef>
                <a:spcPct val="20000"/>
              </a:spcBef>
              <a:buClrTx/>
              <a:buSz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四、同理，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方向上的单线性插值，最终形成双线性插值结果。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algn="l" fontAlgn="auto">
              <a:spcBef>
                <a:spcPct val="20000"/>
              </a:spcBef>
              <a:buClrTx/>
              <a:buSzTx/>
              <a:buNone/>
            </a:pPr>
            <a:endParaRPr lang="zh-CN" alt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 rot="5400000">
            <a:off x="2898140" y="315912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5400000">
            <a:off x="3247390" y="315912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5400000">
            <a:off x="3596640" y="315912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5400000">
            <a:off x="3945890" y="315912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4358005" y="315912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4744085" y="315912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5400000">
            <a:off x="5119370" y="315912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400000">
            <a:off x="5542280" y="3159125"/>
            <a:ext cx="166370" cy="18224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图像错切：基本概念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197" y="2119488"/>
            <a:ext cx="7927224" cy="3095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图像的错切变换：平面景物在投影平面上的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非垂直投影效果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因为绝大多数图像都是三维物体在二维平面上的投影得到的，所以需要研究图像的错切现象。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848" y="701658"/>
            <a:ext cx="4924425" cy="571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图像的错切效果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6311" name="Picture 7" descr="tt0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63588" y="2276475"/>
            <a:ext cx="2695575" cy="2351088"/>
          </a:xfrm>
          <a:ln>
            <a:solidFill>
              <a:schemeClr val="tx1"/>
            </a:solidFill>
          </a:ln>
        </p:spPr>
      </p:pic>
      <p:pic>
        <p:nvPicPr>
          <p:cNvPr id="226313" name="Picture 9" descr="tt003cq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76825" y="1773238"/>
            <a:ext cx="3048000" cy="4105275"/>
          </a:xfrm>
          <a:ln>
            <a:solidFill>
              <a:schemeClr val="tx1"/>
            </a:solidFill>
          </a:ln>
        </p:spPr>
      </p:pic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3995738" y="31416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图像错切：数学模型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075" y="1991248"/>
            <a:ext cx="7342188" cy="72707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错切的数学模型如下： 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86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3095625"/>
          <a:ext cx="51530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42860595" imgH="7830185" progId="">
                  <p:embed/>
                </p:oleObj>
              </mc:Choice>
              <mc:Fallback>
                <p:oleObj name="Equation" r:id="rId1" imgW="42860595" imgH="7830185" progId="">
                  <p:embed/>
                  <p:pic>
                    <p:nvPicPr>
                      <p:cNvPr id="0" name="Object 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3095625"/>
                        <a:ext cx="5153025" cy="941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1187450" y="4365625"/>
          <a:ext cx="55022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3272710" imgH="7830185" progId="">
                  <p:embed/>
                </p:oleObj>
              </mc:Choice>
              <mc:Fallback>
                <p:oleObj name="Equation" r:id="rId3" imgW="43272710" imgH="7830185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4365625"/>
                        <a:ext cx="5502275" cy="995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870750" y="3759758"/>
            <a:ext cx="1441450" cy="863600"/>
            <a:chOff x="3888" y="2208"/>
            <a:chExt cx="908" cy="544"/>
          </a:xfrm>
        </p:grpSpPr>
        <p:sp>
          <p:nvSpPr>
            <p:cNvPr id="4149" name="Rectangle 3"/>
            <p:cNvSpPr>
              <a:spLocks noChangeArrowheads="1"/>
            </p:cNvSpPr>
            <p:nvPr/>
          </p:nvSpPr>
          <p:spPr bwMode="auto">
            <a:xfrm>
              <a:off x="4069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0" name="Rectangle 4"/>
            <p:cNvSpPr>
              <a:spLocks noChangeArrowheads="1"/>
            </p:cNvSpPr>
            <p:nvPr/>
          </p:nvSpPr>
          <p:spPr bwMode="auto">
            <a:xfrm>
              <a:off x="3888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1" name="Rectangle 5"/>
            <p:cNvSpPr>
              <a:spLocks noChangeArrowheads="1"/>
            </p:cNvSpPr>
            <p:nvPr/>
          </p:nvSpPr>
          <p:spPr bwMode="auto">
            <a:xfrm>
              <a:off x="4250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52" name="Rectangle 6"/>
            <p:cNvSpPr>
              <a:spLocks noChangeArrowheads="1"/>
            </p:cNvSpPr>
            <p:nvPr/>
          </p:nvSpPr>
          <p:spPr bwMode="auto">
            <a:xfrm>
              <a:off x="3888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3" name="Rectangle 7"/>
            <p:cNvSpPr>
              <a:spLocks noChangeArrowheads="1"/>
            </p:cNvSpPr>
            <p:nvPr/>
          </p:nvSpPr>
          <p:spPr bwMode="auto">
            <a:xfrm>
              <a:off x="4251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4" name="Rectangle 8"/>
            <p:cNvSpPr>
              <a:spLocks noChangeArrowheads="1"/>
            </p:cNvSpPr>
            <p:nvPr/>
          </p:nvSpPr>
          <p:spPr bwMode="auto">
            <a:xfrm>
              <a:off x="4069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5" name="Rectangle 9"/>
            <p:cNvSpPr>
              <a:spLocks noChangeArrowheads="1"/>
            </p:cNvSpPr>
            <p:nvPr/>
          </p:nvSpPr>
          <p:spPr bwMode="auto">
            <a:xfrm>
              <a:off x="4614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4614" y="238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3888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4070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9" name="Rectangle 13"/>
            <p:cNvSpPr>
              <a:spLocks noChangeArrowheads="1"/>
            </p:cNvSpPr>
            <p:nvPr/>
          </p:nvSpPr>
          <p:spPr bwMode="auto">
            <a:xfrm>
              <a:off x="4251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0" name="Rectangle 14"/>
            <p:cNvSpPr>
              <a:spLocks noChangeArrowheads="1"/>
            </p:cNvSpPr>
            <p:nvPr/>
          </p:nvSpPr>
          <p:spPr bwMode="auto">
            <a:xfrm>
              <a:off x="4433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1" name="Rectangle 15"/>
            <p:cNvSpPr>
              <a:spLocks noChangeArrowheads="1"/>
            </p:cNvSpPr>
            <p:nvPr/>
          </p:nvSpPr>
          <p:spPr bwMode="auto">
            <a:xfrm>
              <a:off x="4433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2" name="Rectangle 16"/>
            <p:cNvSpPr>
              <a:spLocks noChangeArrowheads="1"/>
            </p:cNvSpPr>
            <p:nvPr/>
          </p:nvSpPr>
          <p:spPr bwMode="auto">
            <a:xfrm>
              <a:off x="4433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3" name="Rectangle 17"/>
            <p:cNvSpPr>
              <a:spLocks noChangeArrowheads="1"/>
            </p:cNvSpPr>
            <p:nvPr/>
          </p:nvSpPr>
          <p:spPr bwMode="auto">
            <a:xfrm>
              <a:off x="4614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6032675" y="1946833"/>
            <a:ext cx="865188" cy="1438275"/>
            <a:chOff x="4272" y="1382"/>
            <a:chExt cx="545" cy="906"/>
          </a:xfrm>
        </p:grpSpPr>
        <p:sp>
          <p:nvSpPr>
            <p:cNvPr id="4134" name="Rectangle 19"/>
            <p:cNvSpPr>
              <a:spLocks noChangeArrowheads="1"/>
            </p:cNvSpPr>
            <p:nvPr/>
          </p:nvSpPr>
          <p:spPr bwMode="auto">
            <a:xfrm>
              <a:off x="4453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5" name="Rectangle 20"/>
            <p:cNvSpPr>
              <a:spLocks noChangeArrowheads="1"/>
            </p:cNvSpPr>
            <p:nvPr/>
          </p:nvSpPr>
          <p:spPr bwMode="auto">
            <a:xfrm>
              <a:off x="4272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6" name="Rectangle 21"/>
            <p:cNvSpPr>
              <a:spLocks noChangeArrowheads="1"/>
            </p:cNvSpPr>
            <p:nvPr/>
          </p:nvSpPr>
          <p:spPr bwMode="auto">
            <a:xfrm>
              <a:off x="4634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7" name="Rectangle 22"/>
            <p:cNvSpPr>
              <a:spLocks noChangeArrowheads="1"/>
            </p:cNvSpPr>
            <p:nvPr/>
          </p:nvSpPr>
          <p:spPr bwMode="auto">
            <a:xfrm>
              <a:off x="4272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8" name="Rectangle 23"/>
            <p:cNvSpPr>
              <a:spLocks noChangeArrowheads="1"/>
            </p:cNvSpPr>
            <p:nvPr/>
          </p:nvSpPr>
          <p:spPr bwMode="auto">
            <a:xfrm>
              <a:off x="4272" y="1744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9" name="Rectangle 24"/>
            <p:cNvSpPr>
              <a:spLocks noChangeArrowheads="1"/>
            </p:cNvSpPr>
            <p:nvPr/>
          </p:nvSpPr>
          <p:spPr bwMode="auto">
            <a:xfrm>
              <a:off x="4635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0" name="Rectangle 25"/>
            <p:cNvSpPr>
              <a:spLocks noChangeArrowheads="1"/>
            </p:cNvSpPr>
            <p:nvPr/>
          </p:nvSpPr>
          <p:spPr bwMode="auto">
            <a:xfrm>
              <a:off x="4453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1" name="Rectangle 26"/>
            <p:cNvSpPr>
              <a:spLocks noChangeArrowheads="1"/>
            </p:cNvSpPr>
            <p:nvPr/>
          </p:nvSpPr>
          <p:spPr bwMode="auto">
            <a:xfrm>
              <a:off x="4454" y="174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2" name="Rectangle 27"/>
            <p:cNvSpPr>
              <a:spLocks noChangeArrowheads="1"/>
            </p:cNvSpPr>
            <p:nvPr/>
          </p:nvSpPr>
          <p:spPr bwMode="auto">
            <a:xfrm>
              <a:off x="4635" y="174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3" name="Rectangle 28"/>
            <p:cNvSpPr>
              <a:spLocks noChangeArrowheads="1"/>
            </p:cNvSpPr>
            <p:nvPr/>
          </p:nvSpPr>
          <p:spPr bwMode="auto">
            <a:xfrm>
              <a:off x="4272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4" name="Rectangle 29"/>
            <p:cNvSpPr>
              <a:spLocks noChangeArrowheads="1"/>
            </p:cNvSpPr>
            <p:nvPr/>
          </p:nvSpPr>
          <p:spPr bwMode="auto">
            <a:xfrm>
              <a:off x="4454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5" name="Rectangle 30"/>
            <p:cNvSpPr>
              <a:spLocks noChangeArrowheads="1"/>
            </p:cNvSpPr>
            <p:nvPr/>
          </p:nvSpPr>
          <p:spPr bwMode="auto">
            <a:xfrm>
              <a:off x="4635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6" name="Rectangle 31"/>
            <p:cNvSpPr>
              <a:spLocks noChangeArrowheads="1"/>
            </p:cNvSpPr>
            <p:nvPr/>
          </p:nvSpPr>
          <p:spPr bwMode="auto">
            <a:xfrm>
              <a:off x="4272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7" name="Rectangle 32"/>
            <p:cNvSpPr>
              <a:spLocks noChangeArrowheads="1"/>
            </p:cNvSpPr>
            <p:nvPr/>
          </p:nvSpPr>
          <p:spPr bwMode="auto">
            <a:xfrm>
              <a:off x="4454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48" name="Rectangle 33"/>
            <p:cNvSpPr>
              <a:spLocks noChangeArrowheads="1"/>
            </p:cNvSpPr>
            <p:nvPr/>
          </p:nvSpPr>
          <p:spPr bwMode="auto">
            <a:xfrm>
              <a:off x="4635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102" name="Rectangle 34"/>
          <p:cNvSpPr>
            <a:spLocks noGrp="1" noChangeArrowheads="1"/>
          </p:cNvSpPr>
          <p:nvPr>
            <p:ph type="title"/>
          </p:nvPr>
        </p:nvSpPr>
        <p:spPr>
          <a:xfrm>
            <a:off x="827088" y="420025"/>
            <a:ext cx="66738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图像错切：示例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8543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553000" y="2300846"/>
          <a:ext cx="7921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6388100" imgH="3709035" progId="">
                  <p:embed/>
                </p:oleObj>
              </mc:Choice>
              <mc:Fallback>
                <p:oleObj name="Equation" r:id="rId1" imgW="6388100" imgH="3709035" progId="">
                  <p:embed/>
                  <p:pic>
                    <p:nvPicPr>
                      <p:cNvPr id="0" name="Object 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3000" y="2300846"/>
                        <a:ext cx="792163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11" name="Rectangle 35"/>
          <p:cNvSpPr>
            <a:spLocks noChangeArrowheads="1"/>
          </p:cNvSpPr>
          <p:nvPr/>
        </p:nvSpPr>
        <p:spPr bwMode="auto">
          <a:xfrm>
            <a:off x="6327950" y="2235758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2" name="Rectangle 36"/>
          <p:cNvSpPr>
            <a:spLocks noChangeArrowheads="1"/>
          </p:cNvSpPr>
          <p:nvPr/>
        </p:nvSpPr>
        <p:spPr bwMode="auto">
          <a:xfrm>
            <a:off x="6039025" y="1948421"/>
            <a:ext cx="288925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3" name="Rectangle 37"/>
          <p:cNvSpPr>
            <a:spLocks noChangeArrowheads="1"/>
          </p:cNvSpPr>
          <p:nvPr/>
        </p:nvSpPr>
        <p:spPr bwMode="auto">
          <a:xfrm>
            <a:off x="6039025" y="2524683"/>
            <a:ext cx="288925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4" name="Rectangle 38"/>
          <p:cNvSpPr>
            <a:spLocks noChangeArrowheads="1"/>
          </p:cNvSpPr>
          <p:nvPr/>
        </p:nvSpPr>
        <p:spPr bwMode="auto">
          <a:xfrm>
            <a:off x="6615288" y="2524683"/>
            <a:ext cx="288925" cy="2873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5" name="Rectangle 39"/>
          <p:cNvSpPr>
            <a:spLocks noChangeArrowheads="1"/>
          </p:cNvSpPr>
          <p:nvPr/>
        </p:nvSpPr>
        <p:spPr bwMode="auto">
          <a:xfrm>
            <a:off x="6327950" y="2524683"/>
            <a:ext cx="288925" cy="2873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6" name="Rectangle 40"/>
          <p:cNvSpPr>
            <a:spLocks noChangeArrowheads="1"/>
          </p:cNvSpPr>
          <p:nvPr/>
        </p:nvSpPr>
        <p:spPr bwMode="auto">
          <a:xfrm>
            <a:off x="6327950" y="2812021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7" name="Rectangle 41"/>
          <p:cNvSpPr>
            <a:spLocks noChangeArrowheads="1"/>
          </p:cNvSpPr>
          <p:nvPr/>
        </p:nvSpPr>
        <p:spPr bwMode="auto">
          <a:xfrm>
            <a:off x="6615288" y="3100946"/>
            <a:ext cx="288925" cy="287337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8" name="Rectangle 42"/>
          <p:cNvSpPr>
            <a:spLocks noChangeArrowheads="1"/>
          </p:cNvSpPr>
          <p:nvPr/>
        </p:nvSpPr>
        <p:spPr bwMode="auto">
          <a:xfrm>
            <a:off x="6039025" y="2235758"/>
            <a:ext cx="288925" cy="2873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4" name="Group 43"/>
          <p:cNvGrpSpPr/>
          <p:nvPr/>
        </p:nvGrpSpPr>
        <p:grpSpPr bwMode="auto">
          <a:xfrm>
            <a:off x="1440038" y="2586596"/>
            <a:ext cx="865187" cy="863600"/>
            <a:chOff x="1338" y="2478"/>
            <a:chExt cx="545" cy="544"/>
          </a:xfrm>
        </p:grpSpPr>
        <p:sp>
          <p:nvSpPr>
            <p:cNvPr id="4125" name="Rectangle 44"/>
            <p:cNvSpPr>
              <a:spLocks noChangeArrowheads="1"/>
            </p:cNvSpPr>
            <p:nvPr/>
          </p:nvSpPr>
          <p:spPr bwMode="auto">
            <a:xfrm>
              <a:off x="1519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6" name="Rectangle 45"/>
            <p:cNvSpPr>
              <a:spLocks noChangeArrowheads="1"/>
            </p:cNvSpPr>
            <p:nvPr/>
          </p:nvSpPr>
          <p:spPr bwMode="auto">
            <a:xfrm>
              <a:off x="1338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7" name="Rectangle 46"/>
            <p:cNvSpPr>
              <a:spLocks noChangeArrowheads="1"/>
            </p:cNvSpPr>
            <p:nvPr/>
          </p:nvSpPr>
          <p:spPr bwMode="auto">
            <a:xfrm>
              <a:off x="1700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28" name="Rectangle 47"/>
            <p:cNvSpPr>
              <a:spLocks noChangeArrowheads="1"/>
            </p:cNvSpPr>
            <p:nvPr/>
          </p:nvSpPr>
          <p:spPr bwMode="auto">
            <a:xfrm>
              <a:off x="1338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9" name="Rectangle 48"/>
            <p:cNvSpPr>
              <a:spLocks noChangeArrowheads="1"/>
            </p:cNvSpPr>
            <p:nvPr/>
          </p:nvSpPr>
          <p:spPr bwMode="auto">
            <a:xfrm>
              <a:off x="1338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0" name="Rectangle 49"/>
            <p:cNvSpPr>
              <a:spLocks noChangeArrowheads="1"/>
            </p:cNvSpPr>
            <p:nvPr/>
          </p:nvSpPr>
          <p:spPr bwMode="auto">
            <a:xfrm>
              <a:off x="1700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1" name="Rectangle 50"/>
            <p:cNvSpPr>
              <a:spLocks noChangeArrowheads="1"/>
            </p:cNvSpPr>
            <p:nvPr/>
          </p:nvSpPr>
          <p:spPr bwMode="auto">
            <a:xfrm>
              <a:off x="1519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2" name="Rectangle 51"/>
            <p:cNvSpPr>
              <a:spLocks noChangeArrowheads="1"/>
            </p:cNvSpPr>
            <p:nvPr/>
          </p:nvSpPr>
          <p:spPr bwMode="auto">
            <a:xfrm>
              <a:off x="1520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3" name="Rectangle 52"/>
            <p:cNvSpPr>
              <a:spLocks noChangeArrowheads="1"/>
            </p:cNvSpPr>
            <p:nvPr/>
          </p:nvSpPr>
          <p:spPr bwMode="auto">
            <a:xfrm>
              <a:off x="1701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85429" name="AutoShape 53"/>
          <p:cNvSpPr>
            <a:spLocks noChangeArrowheads="1"/>
          </p:cNvSpPr>
          <p:nvPr/>
        </p:nvSpPr>
        <p:spPr bwMode="auto">
          <a:xfrm>
            <a:off x="3168825" y="2873933"/>
            <a:ext cx="1655763" cy="431800"/>
          </a:xfrm>
          <a:prstGeom prst="rightArrow">
            <a:avLst>
              <a:gd name="adj1" fmla="val 50000"/>
              <a:gd name="adj2" fmla="val 95864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85431" name="Object 5"/>
          <p:cNvGraphicFramePr>
            <a:graphicFrameLocks noChangeAspect="1"/>
          </p:cNvGraphicFramePr>
          <p:nvPr/>
        </p:nvGraphicFramePr>
        <p:xfrm>
          <a:off x="3529188" y="3450196"/>
          <a:ext cx="790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6388100" imgH="3915410" progId="">
                  <p:embed/>
                </p:oleObj>
              </mc:Choice>
              <mc:Fallback>
                <p:oleObj name="Equation" r:id="rId3" imgW="6388100" imgH="391541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9188" y="3450196"/>
                        <a:ext cx="790575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32" name="Rectangle 56"/>
          <p:cNvSpPr>
            <a:spLocks noChangeArrowheads="1"/>
          </p:cNvSpPr>
          <p:nvPr/>
        </p:nvSpPr>
        <p:spPr bwMode="auto">
          <a:xfrm>
            <a:off x="6166025" y="3759758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3" name="Rectangle 57"/>
          <p:cNvSpPr>
            <a:spLocks noChangeArrowheads="1"/>
          </p:cNvSpPr>
          <p:nvPr/>
        </p:nvSpPr>
        <p:spPr bwMode="auto">
          <a:xfrm>
            <a:off x="5878688" y="3759758"/>
            <a:ext cx="288925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4" name="Rectangle 58"/>
          <p:cNvSpPr>
            <a:spLocks noChangeArrowheads="1"/>
          </p:cNvSpPr>
          <p:nvPr/>
        </p:nvSpPr>
        <p:spPr bwMode="auto">
          <a:xfrm>
            <a:off x="6742288" y="4047096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485435" name="Rectangle 59"/>
          <p:cNvSpPr>
            <a:spLocks noChangeArrowheads="1"/>
          </p:cNvSpPr>
          <p:nvPr/>
        </p:nvSpPr>
        <p:spPr bwMode="auto">
          <a:xfrm>
            <a:off x="6453363" y="4336021"/>
            <a:ext cx="288925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6" name="Rectangle 60"/>
          <p:cNvSpPr>
            <a:spLocks noChangeArrowheads="1"/>
          </p:cNvSpPr>
          <p:nvPr/>
        </p:nvSpPr>
        <p:spPr bwMode="auto">
          <a:xfrm>
            <a:off x="6453363" y="3759758"/>
            <a:ext cx="288925" cy="2873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7" name="Rectangle 61"/>
          <p:cNvSpPr>
            <a:spLocks noChangeArrowheads="1"/>
          </p:cNvSpPr>
          <p:nvPr/>
        </p:nvSpPr>
        <p:spPr bwMode="auto">
          <a:xfrm>
            <a:off x="6453363" y="4047096"/>
            <a:ext cx="288925" cy="287337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8" name="Rectangle 62"/>
          <p:cNvSpPr>
            <a:spLocks noChangeArrowheads="1"/>
          </p:cNvSpPr>
          <p:nvPr/>
        </p:nvSpPr>
        <p:spPr bwMode="auto">
          <a:xfrm>
            <a:off x="6742288" y="4336021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9" name="Rectangle 63"/>
          <p:cNvSpPr>
            <a:spLocks noChangeArrowheads="1"/>
          </p:cNvSpPr>
          <p:nvPr/>
        </p:nvSpPr>
        <p:spPr bwMode="auto">
          <a:xfrm>
            <a:off x="7029625" y="4336021"/>
            <a:ext cx="288925" cy="287337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40" name="Rectangle 64"/>
          <p:cNvSpPr>
            <a:spLocks noChangeArrowheads="1"/>
          </p:cNvSpPr>
          <p:nvPr/>
        </p:nvSpPr>
        <p:spPr bwMode="auto">
          <a:xfrm>
            <a:off x="6166025" y="4047096"/>
            <a:ext cx="288925" cy="2873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41" name="Rectangle 65"/>
          <p:cNvSpPr>
            <a:spLocks noChangeArrowheads="1"/>
          </p:cNvSpPr>
          <p:nvPr/>
        </p:nvSpPr>
        <p:spPr bwMode="auto">
          <a:xfrm>
            <a:off x="6615288" y="2812021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485442" name="Text Box 66"/>
          <p:cNvSpPr txBox="1">
            <a:spLocks noChangeArrowheads="1"/>
          </p:cNvSpPr>
          <p:nvPr/>
        </p:nvSpPr>
        <p:spPr bwMode="auto">
          <a:xfrm>
            <a:off x="887657" y="5084763"/>
            <a:ext cx="7632700" cy="860425"/>
          </a:xfrm>
          <a:prstGeom prst="rect">
            <a:avLst/>
          </a:prstGeom>
          <a:noFill/>
          <a:ln w="38100" cmpd="dbl">
            <a:solidFill>
              <a:srgbClr val="9966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Tahoma" panose="020B0604030504040204" pitchFamily="34" charset="0"/>
              </a:rPr>
              <a:t> </a:t>
            </a:r>
            <a:r>
              <a:rPr kumimoji="1" lang="zh-CN" altLang="en-US" sz="2400" b="1">
                <a:latin typeface="华文细黑" panose="02010600040101010101" pitchFamily="2" charset="-122"/>
                <a:ea typeface="华文细黑" panose="02010600040101010101" pitchFamily="2" charset="-122"/>
              </a:rPr>
              <a:t>可以看到，错切之后原图像的像素排列方向发生改变。该坐标变化的特点是，</a:t>
            </a:r>
            <a:r>
              <a:rPr kumimoji="1" lang="en-US" altLang="zh-CN" sz="2400" b="1"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r>
              <a:rPr kumimoji="1" lang="zh-CN" altLang="en-US" sz="2400" b="1">
                <a:latin typeface="华文细黑" panose="02010600040101010101" pitchFamily="2" charset="-122"/>
                <a:ea typeface="华文细黑" panose="02010600040101010101" pitchFamily="2" charset="-122"/>
              </a:rPr>
              <a:t>方向与</a:t>
            </a:r>
            <a:r>
              <a:rPr kumimoji="1" lang="en-US" altLang="zh-CN" sz="2400" b="1">
                <a:latin typeface="华文细黑" panose="02010600040101010101" pitchFamily="2" charset="-122"/>
                <a:ea typeface="华文细黑" panose="02010600040101010101" pitchFamily="2" charset="-122"/>
              </a:rPr>
              <a:t>y</a:t>
            </a:r>
            <a:r>
              <a:rPr kumimoji="1" lang="zh-CN" altLang="en-US" sz="2400" b="1">
                <a:latin typeface="华文细黑" panose="02010600040101010101" pitchFamily="2" charset="-122"/>
                <a:ea typeface="华文细黑" panose="02010600040101010101" pitchFamily="2" charset="-122"/>
              </a:rPr>
              <a:t>方向独立变化。</a:t>
            </a:r>
            <a:endParaRPr kumimoji="1" lang="zh-CN" altLang="en-US" sz="24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8542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854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854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8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8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8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8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8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8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8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8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4" dur="500"/>
                                        <p:tgtEl>
                                          <p:spTgt spid="48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11" grpId="0" bldLvl="0" animBg="1"/>
      <p:bldP spid="485412" grpId="0" bldLvl="0" animBg="1"/>
      <p:bldP spid="485413" grpId="0" bldLvl="0" animBg="1"/>
      <p:bldP spid="485414" grpId="0" bldLvl="0" animBg="1"/>
      <p:bldP spid="485415" grpId="0" bldLvl="0" animBg="1"/>
      <p:bldP spid="485416" grpId="0" bldLvl="0" animBg="1"/>
      <p:bldP spid="485417" grpId="0" bldLvl="0" animBg="1"/>
      <p:bldP spid="485418" grpId="0" bldLvl="0" animBg="1"/>
      <p:bldP spid="485429" grpId="0" bldLvl="0" animBg="1"/>
      <p:bldP spid="485432" grpId="0" bldLvl="0" animBg="1"/>
      <p:bldP spid="485433" grpId="0" bldLvl="0" animBg="1"/>
      <p:bldP spid="485434" grpId="0" bldLvl="0" animBg="1" autoUpdateAnimBg="0"/>
      <p:bldP spid="485435" grpId="0" bldLvl="0" animBg="1"/>
      <p:bldP spid="485436" grpId="0" bldLvl="0" animBg="1"/>
      <p:bldP spid="485437" grpId="0" bldLvl="0" animBg="1"/>
      <p:bldP spid="485438" grpId="0" bldLvl="0" animBg="1"/>
      <p:bldP spid="485439" grpId="0" bldLvl="0" animBg="1"/>
      <p:bldP spid="485440" grpId="0" bldLvl="0" animBg="1"/>
      <p:bldP spid="485441" grpId="0" bldLvl="0" animBg="1" autoUpdateAnimBg="0"/>
      <p:bldP spid="48544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4315" y="1700780"/>
            <a:ext cx="9859393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endParaRPr lang="zh-CN" altLang="en-US" sz="3200" dirty="0">
              <a:solidFill>
                <a:schemeClr val="tx2"/>
              </a:solidFill>
            </a:endParaRPr>
          </a:p>
          <a:p>
            <a:pPr algn="just"/>
            <a:r>
              <a:rPr lang="en-US" altLang="zh-CN" sz="3200" b="1" dirty="0" smtClean="0">
                <a:solidFill>
                  <a:srgbClr val="0A0A0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Canny</a:t>
            </a:r>
            <a:r>
              <a:rPr lang="zh-CN" altLang="en-US" sz="3200" b="1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边缘检测步骤：</a:t>
            </a:r>
            <a:endParaRPr lang="en-US" altLang="zh-CN" sz="3200" b="1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zh-CN" altLang="en-US" sz="3200" dirty="0">
              <a:solidFill>
                <a:srgbClr val="0A0A0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高斯滤波器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平滑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图像；</a:t>
            </a:r>
            <a:endParaRPr lang="zh-CN" altLang="en-US" sz="32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一阶偏导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有限差分计算梯度幅值和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方向；</a:t>
            </a:r>
            <a:endParaRPr lang="zh-CN" altLang="en-US" sz="32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梯度幅值应用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非极大值</a:t>
            </a: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抑制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32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双阈值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边缘． </a:t>
            </a:r>
            <a:r>
              <a:rPr lang="zh-CN" altLang="en-US" sz="3200" b="1" dirty="0">
                <a:solidFill>
                  <a:schemeClr val="tx2"/>
                </a:solidFill>
              </a:rPr>
              <a:t> 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2079" y="3085891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047" y="870771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图像的位置变换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8023" y="1954928"/>
            <a:ext cx="8243608" cy="360045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所谓图像的位置变换是指图像的大小和形状不发生变化，只是将图像进行平移、镜像和旋转。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图像的位置变换主要是用于目标识别中的目标配准。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800" b="1" dirty="0" smtClean="0">
              <a:ea typeface="华文细黑" panose="0201060004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08506" y="160774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图像配准示例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96307" name="Picture 19" descr="Angle_25"/>
          <p:cNvPicPr>
            <a:picLocks noGrp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704762" y="4221983"/>
            <a:ext cx="1981200" cy="1981200"/>
          </a:xfrm>
        </p:spPr>
      </p:pic>
      <p:pic>
        <p:nvPicPr>
          <p:cNvPr id="396290" name="Picture 2" descr="Angle_2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8264" y="4120679"/>
            <a:ext cx="2159000" cy="2159000"/>
          </a:xfrm>
          <a:ln w="28575">
            <a:solidFill>
              <a:schemeClr val="bg2"/>
            </a:solidFill>
          </a:ln>
        </p:spPr>
      </p:pic>
      <p:pic>
        <p:nvPicPr>
          <p:cNvPr id="396293" name="Picture 5" descr="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7018" y="4295670"/>
            <a:ext cx="1981200" cy="1981200"/>
          </a:xfrm>
        </p:spPr>
      </p:pic>
      <p:sp>
        <p:nvSpPr>
          <p:cNvPr id="396309" name="Line 21"/>
          <p:cNvSpPr>
            <a:spLocks noChangeShapeType="1"/>
          </p:cNvSpPr>
          <p:nvPr/>
        </p:nvSpPr>
        <p:spPr bwMode="auto">
          <a:xfrm>
            <a:off x="5133975" y="4910138"/>
            <a:ext cx="433388" cy="1587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6311" name="Line 23"/>
          <p:cNvSpPr>
            <a:spLocks noChangeShapeType="1"/>
          </p:cNvSpPr>
          <p:nvPr/>
        </p:nvSpPr>
        <p:spPr bwMode="auto">
          <a:xfrm>
            <a:off x="6084888" y="4941888"/>
            <a:ext cx="433387" cy="0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6315" name="Line 27"/>
          <p:cNvSpPr>
            <a:spLocks noChangeShapeType="1"/>
          </p:cNvSpPr>
          <p:nvPr/>
        </p:nvSpPr>
        <p:spPr bwMode="auto">
          <a:xfrm flipH="1">
            <a:off x="5795963" y="3789363"/>
            <a:ext cx="576262" cy="865187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tailEnd type="triangle" w="med" len="med"/>
          </a:ln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51"/>
          <p:cNvGrpSpPr/>
          <p:nvPr/>
        </p:nvGrpSpPr>
        <p:grpSpPr bwMode="auto">
          <a:xfrm>
            <a:off x="900113" y="1196975"/>
            <a:ext cx="2160587" cy="2557463"/>
            <a:chOff x="567" y="754"/>
            <a:chExt cx="1361" cy="1611"/>
          </a:xfrm>
        </p:grpSpPr>
        <p:sp>
          <p:nvSpPr>
            <p:cNvPr id="62492" name="Text Box 11"/>
            <p:cNvSpPr txBox="1">
              <a:spLocks noChangeArrowheads="1"/>
            </p:cNvSpPr>
            <p:nvPr/>
          </p:nvSpPr>
          <p:spPr bwMode="auto">
            <a:xfrm>
              <a:off x="930" y="2115"/>
              <a:ext cx="754" cy="250"/>
            </a:xfrm>
            <a:prstGeom prst="rect">
              <a:avLst/>
            </a:prstGeom>
            <a:solidFill>
              <a:schemeClr val="tx1"/>
            </a:solidFill>
            <a:ln w="9525" cap="rnd">
              <a:noFill/>
              <a:prstDash val="sysDot"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33CC"/>
                  </a:solidFill>
                  <a:ea typeface="隶书" panose="02010509060101010101" pitchFamily="49" charset="-122"/>
                </a:rPr>
                <a:t>待测印鉴</a:t>
              </a:r>
              <a:endParaRPr lang="zh-CN" altLang="en-US" sz="2000">
                <a:solidFill>
                  <a:srgbClr val="FF33CC"/>
                </a:solidFill>
                <a:ea typeface="隶书" panose="02010509060101010101" pitchFamily="49" charset="-122"/>
              </a:endParaRPr>
            </a:p>
          </p:txBody>
        </p:sp>
        <p:grpSp>
          <p:nvGrpSpPr>
            <p:cNvPr id="3" name="Group 41"/>
            <p:cNvGrpSpPr/>
            <p:nvPr/>
          </p:nvGrpSpPr>
          <p:grpSpPr bwMode="auto">
            <a:xfrm>
              <a:off x="567" y="754"/>
              <a:ext cx="1361" cy="1369"/>
              <a:chOff x="748" y="791"/>
              <a:chExt cx="1361" cy="1369"/>
            </a:xfrm>
          </p:grpSpPr>
          <p:pic>
            <p:nvPicPr>
              <p:cNvPr id="62494" name="Picture 13" descr="Angle_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48" y="791"/>
                <a:ext cx="1360" cy="13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sp>
            <p:nvSpPr>
              <p:cNvPr id="62495" name="Line 29"/>
              <p:cNvSpPr>
                <a:spLocks noChangeShapeType="1"/>
              </p:cNvSpPr>
              <p:nvPr/>
            </p:nvSpPr>
            <p:spPr bwMode="auto">
              <a:xfrm>
                <a:off x="748" y="1480"/>
                <a:ext cx="1361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96" name="Line 33"/>
              <p:cNvSpPr>
                <a:spLocks noChangeShapeType="1"/>
              </p:cNvSpPr>
              <p:nvPr/>
            </p:nvSpPr>
            <p:spPr bwMode="auto">
              <a:xfrm>
                <a:off x="1429" y="799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2"/>
          <p:cNvGrpSpPr/>
          <p:nvPr/>
        </p:nvGrpSpPr>
        <p:grpSpPr bwMode="auto">
          <a:xfrm>
            <a:off x="468313" y="4221163"/>
            <a:ext cx="2160587" cy="2160587"/>
            <a:chOff x="295" y="2659"/>
            <a:chExt cx="1361" cy="1361"/>
          </a:xfrm>
        </p:grpSpPr>
        <p:sp>
          <p:nvSpPr>
            <p:cNvPr id="62490" name="Line 39"/>
            <p:cNvSpPr>
              <a:spLocks noChangeShapeType="1"/>
            </p:cNvSpPr>
            <p:nvPr/>
          </p:nvSpPr>
          <p:spPr bwMode="auto">
            <a:xfrm>
              <a:off x="975" y="2659"/>
              <a:ext cx="0" cy="13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40"/>
            <p:cNvSpPr>
              <a:spLocks noChangeShapeType="1"/>
            </p:cNvSpPr>
            <p:nvPr/>
          </p:nvSpPr>
          <p:spPr bwMode="auto">
            <a:xfrm>
              <a:off x="295" y="3339"/>
              <a:ext cx="136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/>
          <p:nvPr/>
        </p:nvGrpSpPr>
        <p:grpSpPr bwMode="auto">
          <a:xfrm>
            <a:off x="6300788" y="1125538"/>
            <a:ext cx="2160587" cy="2484437"/>
            <a:chOff x="3833" y="709"/>
            <a:chExt cx="1361" cy="1565"/>
          </a:xfrm>
        </p:grpSpPr>
        <p:sp>
          <p:nvSpPr>
            <p:cNvPr id="62484" name="Text Box 15"/>
            <p:cNvSpPr txBox="1">
              <a:spLocks noChangeArrowheads="1"/>
            </p:cNvSpPr>
            <p:nvPr/>
          </p:nvSpPr>
          <p:spPr bwMode="auto">
            <a:xfrm>
              <a:off x="4195" y="2024"/>
              <a:ext cx="754" cy="250"/>
            </a:xfrm>
            <a:prstGeom prst="rect">
              <a:avLst/>
            </a:prstGeom>
            <a:solidFill>
              <a:schemeClr val="tx1"/>
            </a:solidFill>
            <a:ln w="9525" cap="rnd">
              <a:noFill/>
              <a:prstDash val="sysDot"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33CC"/>
                  </a:solidFill>
                  <a:ea typeface="隶书" panose="02010509060101010101" pitchFamily="49" charset="-122"/>
                </a:rPr>
                <a:t>标准印鉴</a:t>
              </a:r>
              <a:endParaRPr lang="zh-CN" altLang="en-US" sz="2000">
                <a:solidFill>
                  <a:srgbClr val="FF33CC"/>
                </a:solidFill>
                <a:ea typeface="隶书" panose="02010509060101010101" pitchFamily="49" charset="-122"/>
              </a:endParaRPr>
            </a:p>
          </p:txBody>
        </p:sp>
        <p:grpSp>
          <p:nvGrpSpPr>
            <p:cNvPr id="6" name="Group 46"/>
            <p:cNvGrpSpPr/>
            <p:nvPr/>
          </p:nvGrpSpPr>
          <p:grpSpPr bwMode="auto">
            <a:xfrm>
              <a:off x="3833" y="709"/>
              <a:ext cx="1361" cy="1361"/>
              <a:chOff x="3878" y="754"/>
              <a:chExt cx="1361" cy="1361"/>
            </a:xfrm>
          </p:grpSpPr>
          <p:pic>
            <p:nvPicPr>
              <p:cNvPr id="62486" name="Picture 17" descr="1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78" y="754"/>
                <a:ext cx="1360" cy="13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grpSp>
            <p:nvGrpSpPr>
              <p:cNvPr id="7" name="Group 43"/>
              <p:cNvGrpSpPr/>
              <p:nvPr/>
            </p:nvGrpSpPr>
            <p:grpSpPr bwMode="auto">
              <a:xfrm>
                <a:off x="3878" y="754"/>
                <a:ext cx="1361" cy="1361"/>
                <a:chOff x="295" y="2659"/>
                <a:chExt cx="1361" cy="1361"/>
              </a:xfrm>
            </p:grpSpPr>
            <p:sp>
              <p:nvSpPr>
                <p:cNvPr id="62488" name="Line 44"/>
                <p:cNvSpPr>
                  <a:spLocks noChangeShapeType="1"/>
                </p:cNvSpPr>
                <p:nvPr/>
              </p:nvSpPr>
              <p:spPr bwMode="auto">
                <a:xfrm>
                  <a:off x="975" y="2659"/>
                  <a:ext cx="0" cy="1361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9" name="Line 45"/>
                <p:cNvSpPr>
                  <a:spLocks noChangeShapeType="1"/>
                </p:cNvSpPr>
                <p:nvPr/>
              </p:nvSpPr>
              <p:spPr bwMode="auto">
                <a:xfrm>
                  <a:off x="295" y="3339"/>
                  <a:ext cx="1361" cy="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Group 47"/>
          <p:cNvGrpSpPr/>
          <p:nvPr/>
        </p:nvGrpSpPr>
        <p:grpSpPr bwMode="auto">
          <a:xfrm>
            <a:off x="2916238" y="4149725"/>
            <a:ext cx="2160587" cy="2160588"/>
            <a:chOff x="295" y="2659"/>
            <a:chExt cx="1361" cy="1361"/>
          </a:xfrm>
        </p:grpSpPr>
        <p:sp>
          <p:nvSpPr>
            <p:cNvPr id="62482" name="Line 48"/>
            <p:cNvSpPr>
              <a:spLocks noChangeShapeType="1"/>
            </p:cNvSpPr>
            <p:nvPr/>
          </p:nvSpPr>
          <p:spPr bwMode="auto">
            <a:xfrm>
              <a:off x="975" y="2659"/>
              <a:ext cx="0" cy="13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Line 49"/>
            <p:cNvSpPr>
              <a:spLocks noChangeShapeType="1"/>
            </p:cNvSpPr>
            <p:nvPr/>
          </p:nvSpPr>
          <p:spPr bwMode="auto">
            <a:xfrm>
              <a:off x="295" y="3339"/>
              <a:ext cx="136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3779838" y="1700213"/>
            <a:ext cx="1728787" cy="101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与原图比较，有位置，角度偏差</a:t>
            </a:r>
            <a:endParaRPr lang="zh-CN" altLang="en-US" sz="2000" b="1" dirty="0">
              <a:solidFill>
                <a:srgbClr val="0070C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Group 55"/>
          <p:cNvGrpSpPr/>
          <p:nvPr/>
        </p:nvGrpSpPr>
        <p:grpSpPr bwMode="auto">
          <a:xfrm>
            <a:off x="5651500" y="4724400"/>
            <a:ext cx="360363" cy="358775"/>
            <a:chOff x="3923" y="3249"/>
            <a:chExt cx="227" cy="226"/>
          </a:xfrm>
        </p:grpSpPr>
        <p:sp>
          <p:nvSpPr>
            <p:cNvPr id="62480" name="Oval 53"/>
            <p:cNvSpPr>
              <a:spLocks noChangeArrowheads="1"/>
            </p:cNvSpPr>
            <p:nvPr/>
          </p:nvSpPr>
          <p:spPr bwMode="auto">
            <a:xfrm>
              <a:off x="3923" y="3249"/>
              <a:ext cx="227" cy="22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66FF99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2481" name="Line 54"/>
            <p:cNvSpPr>
              <a:spLocks noChangeShapeType="1"/>
            </p:cNvSpPr>
            <p:nvPr/>
          </p:nvSpPr>
          <p:spPr bwMode="auto">
            <a:xfrm>
              <a:off x="3969" y="3357"/>
              <a:ext cx="1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2775E-6 C -3.33333E-6 2.42775E-6 -0.00555 -0.03723 -0.00642 -0.03815 C -0.00729 -0.03908 -3.33333E-6 2.42775E-6 -3.33333E-6 2.42775E-6 Z " pathEditMode="relative" ptsTypes="aaa">
                                      <p:cBhvr>
                                        <p:cTn id="34" dur="2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20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9" grpId="0" animBg="1"/>
      <p:bldP spid="396311" grpId="0" animBg="1"/>
      <p:bldP spid="396315" grpId="0" animBg="1"/>
      <p:bldP spid="3963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80" y="609513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图像的平移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2859" y="1609778"/>
            <a:ext cx="8299014" cy="165735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3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图像的平移非常简单，所用到的是中学学过的直角坐标系的平移变换公式：    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91172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95052" y="3474357"/>
          <a:ext cx="20637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12363450" imgH="7418070" progId="Equation.3">
                  <p:embed/>
                </p:oleObj>
              </mc:Choice>
              <mc:Fallback>
                <p:oleObj name="Equation" r:id="rId1" imgW="12363450" imgH="7418070" progId="Equation.3">
                  <p:embed/>
                  <p:pic>
                    <p:nvPicPr>
                      <p:cNvPr id="0" name="Object 3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5052" y="3474357"/>
                        <a:ext cx="2063750" cy="1238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219" name="Text Box 51"/>
          <p:cNvSpPr txBox="1">
            <a:spLocks noChangeArrowheads="1"/>
          </p:cNvSpPr>
          <p:nvPr/>
        </p:nvSpPr>
        <p:spPr bwMode="auto">
          <a:xfrm>
            <a:off x="2747352" y="4914220"/>
            <a:ext cx="446405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即：</a:t>
            </a:r>
            <a:r>
              <a:rPr lang="en-US" altLang="zh-CN" sz="2800" dirty="0">
                <a:ea typeface="华文细黑" panose="02010600040101010101" pitchFamily="2" charset="-122"/>
              </a:rPr>
              <a:t>g(</a:t>
            </a:r>
            <a:r>
              <a:rPr lang="en-US" altLang="zh-CN" sz="2800" dirty="0" err="1">
                <a:ea typeface="华文细黑" panose="02010600040101010101" pitchFamily="2" charset="-122"/>
              </a:rPr>
              <a:t>x,y</a:t>
            </a:r>
            <a:r>
              <a:rPr lang="en-US" altLang="zh-CN" sz="2800" dirty="0">
                <a:ea typeface="华文细黑" panose="02010600040101010101" pitchFamily="2" charset="-122"/>
              </a:rPr>
              <a:t>)=f(x’, y’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autoUpdateAnimBg="0" build="p"/>
      <p:bldP spid="3912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6245225" cy="10985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图像的平移：示例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827088" y="2565400"/>
            <a:ext cx="865187" cy="863600"/>
            <a:chOff x="657" y="2387"/>
            <a:chExt cx="545" cy="544"/>
          </a:xfrm>
        </p:grpSpPr>
        <p:sp>
          <p:nvSpPr>
            <p:cNvPr id="6192" name="Rectangle 6"/>
            <p:cNvSpPr>
              <a:spLocks noChangeArrowheads="1"/>
            </p:cNvSpPr>
            <p:nvPr/>
          </p:nvSpPr>
          <p:spPr bwMode="auto">
            <a:xfrm>
              <a:off x="657" y="2387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3" name="Rectangle 7"/>
            <p:cNvSpPr>
              <a:spLocks noChangeArrowheads="1"/>
            </p:cNvSpPr>
            <p:nvPr/>
          </p:nvSpPr>
          <p:spPr bwMode="auto">
            <a:xfrm>
              <a:off x="839" y="2387"/>
              <a:ext cx="182" cy="1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4" name="Rectangle 8"/>
            <p:cNvSpPr>
              <a:spLocks noChangeArrowheads="1"/>
            </p:cNvSpPr>
            <p:nvPr/>
          </p:nvSpPr>
          <p:spPr bwMode="auto">
            <a:xfrm>
              <a:off x="657" y="2568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5" name="Rectangle 9"/>
            <p:cNvSpPr>
              <a:spLocks noChangeArrowheads="1"/>
            </p:cNvSpPr>
            <p:nvPr/>
          </p:nvSpPr>
          <p:spPr bwMode="auto">
            <a:xfrm>
              <a:off x="1020" y="2387"/>
              <a:ext cx="182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6" name="Rectangle 10"/>
            <p:cNvSpPr>
              <a:spLocks noChangeArrowheads="1"/>
            </p:cNvSpPr>
            <p:nvPr/>
          </p:nvSpPr>
          <p:spPr bwMode="auto">
            <a:xfrm>
              <a:off x="839" y="2568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7" name="Rectangle 11"/>
            <p:cNvSpPr>
              <a:spLocks noChangeArrowheads="1"/>
            </p:cNvSpPr>
            <p:nvPr/>
          </p:nvSpPr>
          <p:spPr bwMode="auto">
            <a:xfrm>
              <a:off x="1020" y="256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8" name="Rectangle 12"/>
            <p:cNvSpPr>
              <a:spLocks noChangeArrowheads="1"/>
            </p:cNvSpPr>
            <p:nvPr/>
          </p:nvSpPr>
          <p:spPr bwMode="auto">
            <a:xfrm>
              <a:off x="657" y="2750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9" name="Rectangle 13"/>
            <p:cNvSpPr>
              <a:spLocks noChangeArrowheads="1"/>
            </p:cNvSpPr>
            <p:nvPr/>
          </p:nvSpPr>
          <p:spPr bwMode="auto">
            <a:xfrm>
              <a:off x="839" y="2750"/>
              <a:ext cx="182" cy="181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200" name="Rectangle 14"/>
            <p:cNvSpPr>
              <a:spLocks noChangeArrowheads="1"/>
            </p:cNvSpPr>
            <p:nvPr/>
          </p:nvSpPr>
          <p:spPr bwMode="auto">
            <a:xfrm>
              <a:off x="1020" y="2750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827088" y="5229225"/>
            <a:ext cx="6757987" cy="860425"/>
          </a:xfrm>
          <a:prstGeom prst="rect">
            <a:avLst/>
          </a:prstGeom>
          <a:noFill/>
          <a:ln w="38100" cmpd="dbl">
            <a:solidFill>
              <a:srgbClr val="6600CC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注意：平移后的景物与原图像相同，但“画布”一定是扩大了。否则就会丢失信息。</a:t>
            </a:r>
            <a:endParaRPr kumimoji="1" lang="zh-CN" altLang="en-US" sz="2400" b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Group 62"/>
          <p:cNvGrpSpPr/>
          <p:nvPr/>
        </p:nvGrpSpPr>
        <p:grpSpPr bwMode="auto">
          <a:xfrm>
            <a:off x="2051050" y="2276475"/>
            <a:ext cx="1584325" cy="1301750"/>
            <a:chOff x="1292" y="1434"/>
            <a:chExt cx="998" cy="820"/>
          </a:xfrm>
        </p:grpSpPr>
        <p:sp>
          <p:nvSpPr>
            <p:cNvPr id="6190" name="AutoShape 15"/>
            <p:cNvSpPr>
              <a:spLocks noChangeArrowheads="1"/>
            </p:cNvSpPr>
            <p:nvPr/>
          </p:nvSpPr>
          <p:spPr bwMode="auto">
            <a:xfrm>
              <a:off x="1474" y="1706"/>
              <a:ext cx="557" cy="111"/>
            </a:xfrm>
            <a:prstGeom prst="rightArrow">
              <a:avLst>
                <a:gd name="adj1" fmla="val 50000"/>
                <a:gd name="adj2" fmla="val 12545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1292" y="1434"/>
            <a:ext cx="99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" name="Equation" r:id="rId1" imgW="14011910" imgH="3296920" progId="Equation.3">
                    <p:embed/>
                  </p:oleObj>
                </mc:Choice>
                <mc:Fallback>
                  <p:oleObj name="Equation" r:id="rId1" imgW="14011910" imgH="3296920" progId="Equation.3">
                    <p:embed/>
                    <p:pic>
                      <p:nvPicPr>
                        <p:cNvPr id="0" name="Object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2" y="1434"/>
                          <a:ext cx="998" cy="21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1" name="Text Box 52"/>
            <p:cNvSpPr txBox="1">
              <a:spLocks noChangeArrowheads="1"/>
            </p:cNvSpPr>
            <p:nvPr/>
          </p:nvSpPr>
          <p:spPr bwMode="auto">
            <a:xfrm>
              <a:off x="1429" y="1888"/>
              <a:ext cx="771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下移</a:t>
              </a:r>
              <a:r>
                <a:rPr lang="en-US" altLang="zh-CN" sz="1600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r>
                <a:rPr lang="zh-CN" altLang="en-US" sz="1600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行，右移</a:t>
              </a:r>
              <a:r>
                <a:rPr lang="en-US" altLang="zh-CN" sz="1600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r>
                <a:rPr lang="zh-CN" altLang="en-US" sz="1600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列</a:t>
              </a:r>
              <a:endPara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1544306" y="4069338"/>
            <a:ext cx="3429000" cy="77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x=[1,2,3] ;  y=[1,2,3]</a:t>
            </a:r>
            <a:endParaRPr lang="en-US" altLang="zh-CN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x</a:t>
            </a:r>
            <a:r>
              <a:rPr lang="en-US" altLang="zh-CN" dirty="0"/>
              <a:t>’</a:t>
            </a:r>
            <a:r>
              <a:rPr lang="en-US" altLang="zh-CN" dirty="0">
                <a:latin typeface="Tahoma" panose="020B0604030504040204" pitchFamily="34" charset="0"/>
              </a:rPr>
              <a:t>=[2,3,4] ; y</a:t>
            </a:r>
            <a:r>
              <a:rPr lang="en-US" altLang="zh-CN" dirty="0"/>
              <a:t>’</a:t>
            </a:r>
            <a:r>
              <a:rPr lang="en-US" altLang="zh-CN" dirty="0">
                <a:latin typeface="Tahoma" panose="020B0604030504040204" pitchFamily="34" charset="0"/>
              </a:rPr>
              <a:t>=[3,4,5]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4211638" y="2349500"/>
            <a:ext cx="1228725" cy="1289050"/>
            <a:chOff x="2490" y="1134"/>
            <a:chExt cx="774" cy="812"/>
          </a:xfrm>
        </p:grpSpPr>
        <p:grpSp>
          <p:nvGrpSpPr>
            <p:cNvPr id="5" name="Group 18"/>
            <p:cNvGrpSpPr/>
            <p:nvPr/>
          </p:nvGrpSpPr>
          <p:grpSpPr bwMode="auto">
            <a:xfrm>
              <a:off x="2653" y="1344"/>
              <a:ext cx="545" cy="544"/>
              <a:chOff x="3016" y="2704"/>
              <a:chExt cx="545" cy="544"/>
            </a:xfrm>
          </p:grpSpPr>
          <p:sp>
            <p:nvSpPr>
              <p:cNvPr id="6181" name="Rectangle 19"/>
              <p:cNvSpPr>
                <a:spLocks noChangeArrowheads="1"/>
              </p:cNvSpPr>
              <p:nvPr/>
            </p:nvSpPr>
            <p:spPr bwMode="auto">
              <a:xfrm>
                <a:off x="3379" y="2886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2" name="Rectangle 20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83" name="Rectangle 21"/>
              <p:cNvSpPr>
                <a:spLocks noChangeArrowheads="1"/>
              </p:cNvSpPr>
              <p:nvPr/>
            </p:nvSpPr>
            <p:spPr bwMode="auto">
              <a:xfrm>
                <a:off x="3379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4" name="Rectangle 22"/>
              <p:cNvSpPr>
                <a:spLocks noChangeArrowheads="1"/>
              </p:cNvSpPr>
              <p:nvPr/>
            </p:nvSpPr>
            <p:spPr bwMode="auto">
              <a:xfrm>
                <a:off x="3198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5" name="Rectangle 23"/>
              <p:cNvSpPr>
                <a:spLocks noChangeArrowheads="1"/>
              </p:cNvSpPr>
              <p:nvPr/>
            </p:nvSpPr>
            <p:spPr bwMode="auto">
              <a:xfrm>
                <a:off x="3016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6" name="Rectangle 24"/>
              <p:cNvSpPr>
                <a:spLocks noChangeArrowheads="1"/>
              </p:cNvSpPr>
              <p:nvPr/>
            </p:nvSpPr>
            <p:spPr bwMode="auto">
              <a:xfrm>
                <a:off x="3198" y="288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7" name="Rectangle 25"/>
              <p:cNvSpPr>
                <a:spLocks noChangeArrowheads="1"/>
              </p:cNvSpPr>
              <p:nvPr/>
            </p:nvSpPr>
            <p:spPr bwMode="auto">
              <a:xfrm>
                <a:off x="3016" y="288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8" name="Rectangle 26"/>
              <p:cNvSpPr>
                <a:spLocks noChangeArrowheads="1"/>
              </p:cNvSpPr>
              <p:nvPr/>
            </p:nvSpPr>
            <p:spPr bwMode="auto">
              <a:xfrm>
                <a:off x="3016" y="3067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9" name="Rectangle 27"/>
              <p:cNvSpPr>
                <a:spLocks noChangeArrowheads="1"/>
              </p:cNvSpPr>
              <p:nvPr/>
            </p:nvSpPr>
            <p:spPr bwMode="auto">
              <a:xfrm>
                <a:off x="3198" y="3067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179" name="Text Box 55"/>
            <p:cNvSpPr txBox="1">
              <a:spLocks noChangeArrowheads="1"/>
            </p:cNvSpPr>
            <p:nvPr/>
          </p:nvSpPr>
          <p:spPr bwMode="auto">
            <a:xfrm>
              <a:off x="2640" y="113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</a:rPr>
                <a:t>1   2   3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6180" name="Text Box 57"/>
            <p:cNvSpPr txBox="1">
              <a:spLocks noChangeArrowheads="1"/>
            </p:cNvSpPr>
            <p:nvPr/>
          </p:nvSpPr>
          <p:spPr bwMode="auto">
            <a:xfrm>
              <a:off x="2490" y="127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</a:rPr>
                <a:t>2</a:t>
              </a:r>
              <a:endParaRPr lang="en-US" altLang="zh-CN" sz="1600">
                <a:latin typeface="Tahoma" panose="020B060403050404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</a:rPr>
                <a:t>3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Group 61"/>
          <p:cNvGrpSpPr/>
          <p:nvPr/>
        </p:nvGrpSpPr>
        <p:grpSpPr bwMode="auto">
          <a:xfrm>
            <a:off x="5940425" y="2205038"/>
            <a:ext cx="1933575" cy="1500187"/>
            <a:chOff x="3402" y="1110"/>
            <a:chExt cx="1218" cy="945"/>
          </a:xfrm>
        </p:grpSpPr>
        <p:grpSp>
          <p:nvGrpSpPr>
            <p:cNvPr id="7" name="Group 28"/>
            <p:cNvGrpSpPr/>
            <p:nvPr/>
          </p:nvGrpSpPr>
          <p:grpSpPr bwMode="auto">
            <a:xfrm>
              <a:off x="3560" y="1298"/>
              <a:ext cx="908" cy="726"/>
              <a:chOff x="2517" y="2568"/>
              <a:chExt cx="908" cy="726"/>
            </a:xfrm>
          </p:grpSpPr>
          <p:sp>
            <p:nvSpPr>
              <p:cNvPr id="6158" name="Rectangle 29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59" name="Rectangle 30"/>
              <p:cNvSpPr>
                <a:spLocks noChangeArrowheads="1"/>
              </p:cNvSpPr>
              <p:nvPr/>
            </p:nvSpPr>
            <p:spPr bwMode="auto">
              <a:xfrm>
                <a:off x="3062" y="2750"/>
                <a:ext cx="182" cy="18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0" name="Rectangle 31"/>
              <p:cNvSpPr>
                <a:spLocks noChangeArrowheads="1"/>
              </p:cNvSpPr>
              <p:nvPr/>
            </p:nvSpPr>
            <p:spPr bwMode="auto">
              <a:xfrm>
                <a:off x="2880" y="2931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61" name="Rectangle 32"/>
              <p:cNvSpPr>
                <a:spLocks noChangeArrowheads="1"/>
              </p:cNvSpPr>
              <p:nvPr/>
            </p:nvSpPr>
            <p:spPr bwMode="auto">
              <a:xfrm>
                <a:off x="3243" y="2750"/>
                <a:ext cx="182" cy="18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2" name="Rectangle 33"/>
              <p:cNvSpPr>
                <a:spLocks noChangeArrowheads="1"/>
              </p:cNvSpPr>
              <p:nvPr/>
            </p:nvSpPr>
            <p:spPr bwMode="auto">
              <a:xfrm>
                <a:off x="3062" y="2931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3" name="Rectangle 34"/>
              <p:cNvSpPr>
                <a:spLocks noChangeArrowheads="1"/>
              </p:cNvSpPr>
              <p:nvPr/>
            </p:nvSpPr>
            <p:spPr bwMode="auto">
              <a:xfrm>
                <a:off x="3243" y="2931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4" name="Rectangle 35"/>
              <p:cNvSpPr>
                <a:spLocks noChangeArrowheads="1"/>
              </p:cNvSpPr>
              <p:nvPr/>
            </p:nvSpPr>
            <p:spPr bwMode="auto">
              <a:xfrm>
                <a:off x="2880" y="3113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5" name="Rectangle 36"/>
              <p:cNvSpPr>
                <a:spLocks noChangeArrowheads="1"/>
              </p:cNvSpPr>
              <p:nvPr/>
            </p:nvSpPr>
            <p:spPr bwMode="auto">
              <a:xfrm>
                <a:off x="3062" y="3113"/>
                <a:ext cx="182" cy="181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6" name="Rectangle 37"/>
              <p:cNvSpPr>
                <a:spLocks noChangeArrowheads="1"/>
              </p:cNvSpPr>
              <p:nvPr/>
            </p:nvSpPr>
            <p:spPr bwMode="auto">
              <a:xfrm>
                <a:off x="3243" y="3113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7" name="Rectangle 38"/>
              <p:cNvSpPr>
                <a:spLocks noChangeArrowheads="1"/>
              </p:cNvSpPr>
              <p:nvPr/>
            </p:nvSpPr>
            <p:spPr bwMode="auto">
              <a:xfrm>
                <a:off x="2880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8" name="Rectangle 39"/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9" name="Rectangle 40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0" name="Rectangle 41"/>
              <p:cNvSpPr>
                <a:spLocks noChangeArrowheads="1"/>
              </p:cNvSpPr>
              <p:nvPr/>
            </p:nvSpPr>
            <p:spPr bwMode="auto">
              <a:xfrm>
                <a:off x="2699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1" name="Rectangle 42"/>
              <p:cNvSpPr>
                <a:spLocks noChangeArrowheads="1"/>
              </p:cNvSpPr>
              <p:nvPr/>
            </p:nvSpPr>
            <p:spPr bwMode="auto">
              <a:xfrm>
                <a:off x="2517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2" name="Rectangle 43"/>
              <p:cNvSpPr>
                <a:spLocks noChangeArrowheads="1"/>
              </p:cNvSpPr>
              <p:nvPr/>
            </p:nvSpPr>
            <p:spPr bwMode="auto">
              <a:xfrm>
                <a:off x="2699" y="275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3" name="Rectangle 44"/>
              <p:cNvSpPr>
                <a:spLocks noChangeArrowheads="1"/>
              </p:cNvSpPr>
              <p:nvPr/>
            </p:nvSpPr>
            <p:spPr bwMode="auto">
              <a:xfrm>
                <a:off x="2517" y="275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4" name="Rectangle 45"/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5" name="Rectangle 46"/>
              <p:cNvSpPr>
                <a:spLocks noChangeArrowheads="1"/>
              </p:cNvSpPr>
              <p:nvPr/>
            </p:nvSpPr>
            <p:spPr bwMode="auto">
              <a:xfrm>
                <a:off x="2699" y="293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6" name="Rectangle 47"/>
              <p:cNvSpPr>
                <a:spLocks noChangeArrowheads="1"/>
              </p:cNvSpPr>
              <p:nvPr/>
            </p:nvSpPr>
            <p:spPr bwMode="auto">
              <a:xfrm>
                <a:off x="2517" y="3113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7" name="Rectangle 48"/>
              <p:cNvSpPr>
                <a:spLocks noChangeArrowheads="1"/>
              </p:cNvSpPr>
              <p:nvPr/>
            </p:nvSpPr>
            <p:spPr bwMode="auto">
              <a:xfrm>
                <a:off x="2699" y="3113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156" name="Text Box 58"/>
            <p:cNvSpPr txBox="1">
              <a:spLocks noChangeArrowheads="1"/>
            </p:cNvSpPr>
            <p:nvPr/>
          </p:nvSpPr>
          <p:spPr bwMode="auto">
            <a:xfrm>
              <a:off x="3564" y="1110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1   2    3   4   5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  <p:sp>
          <p:nvSpPr>
            <p:cNvPr id="6157" name="Text Box 59"/>
            <p:cNvSpPr txBox="1">
              <a:spLocks noChangeArrowheads="1"/>
            </p:cNvSpPr>
            <p:nvPr/>
          </p:nvSpPr>
          <p:spPr bwMode="auto">
            <a:xfrm>
              <a:off x="3402" y="1260"/>
              <a:ext cx="336" cy="7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1</a:t>
              </a:r>
              <a:endParaRPr lang="en-US" altLang="zh-CN" sz="1400">
                <a:latin typeface="Tahoma" panose="020B060403050404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2</a:t>
              </a:r>
              <a:endParaRPr lang="en-US" altLang="zh-CN" sz="1400">
                <a:latin typeface="Tahoma" panose="020B060403050404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3</a:t>
              </a:r>
              <a:endParaRPr lang="en-US" altLang="zh-CN" sz="1400">
                <a:latin typeface="Tahoma" panose="020B060403050404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4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</p:grpSp>
      <p:sp>
        <p:nvSpPr>
          <p:cNvPr id="5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7" grpId="0" bldLvl="0" animBg="1" autoUpdateAnimBg="0"/>
      <p:bldP spid="39429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1458" y="618515"/>
            <a:ext cx="5954712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图像的镜像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692" y="2002971"/>
            <a:ext cx="8554008" cy="3744913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镜像指在镜子中所成的像。其特点是左右颠倒或者是上下颠倒。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镜像分为水平镜像和垂直镜像。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1400" dirty="0" smtClean="0"/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水平镜像示例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36228" name="Picture 4" descr="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675" y="1981200"/>
            <a:ext cx="4318000" cy="32369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6229" name="Picture 5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5" y="1981200"/>
            <a:ext cx="4318000" cy="32369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垂直镜像示例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37252" name="Picture 4" descr="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1981200"/>
            <a:ext cx="4318000" cy="3238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7253" name="Picture 5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81200"/>
            <a:ext cx="4318000" cy="3238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图像的水平镜像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846" y="1701520"/>
            <a:ext cx="7632700" cy="10795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水平镜像计算公式如下（图像大小为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M*N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87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3645" y="2696849"/>
          <a:ext cx="20653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20400010" imgH="7418070" progId="">
                  <p:embed/>
                </p:oleObj>
              </mc:Choice>
              <mc:Fallback>
                <p:oleObj name="Equation" r:id="rId1" imgW="20400010" imgH="7418070" progId="">
                  <p:embed/>
                  <p:pic>
                    <p:nvPicPr>
                      <p:cNvPr id="0" name="Object 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3645" y="2696849"/>
                        <a:ext cx="2065338" cy="750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75" name="Rectangle 51"/>
          <p:cNvSpPr>
            <a:spLocks noChangeArrowheads="1"/>
          </p:cNvSpPr>
          <p:nvPr/>
        </p:nvSpPr>
        <p:spPr bwMode="auto">
          <a:xfrm>
            <a:off x="204090" y="3584331"/>
            <a:ext cx="8819330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因为表示图像的矩阵坐标不能为负，因此需要在进行镜像计算之后，再进行坐标的平移。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2106683" y="5052699"/>
            <a:ext cx="5073651" cy="750887"/>
            <a:chOff x="1403" y="3417"/>
            <a:chExt cx="3196" cy="47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1403" y="3417"/>
            <a:ext cx="1884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27818080" imgH="7418070" progId="">
                    <p:embed/>
                  </p:oleObj>
                </mc:Choice>
                <mc:Fallback>
                  <p:oleObj name="Equation" r:id="rId3" imgW="27818080" imgH="7418070" progId="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03" y="3417"/>
                          <a:ext cx="1884" cy="47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3420" y="3521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/>
                <a:t>（坐标平移）</a:t>
              </a:r>
              <a:endParaRPr lang="zh-CN" altLang="en-US" dirty="0"/>
            </a:p>
          </p:txBody>
        </p:sp>
      </p:grpSp>
      <p:grpSp>
        <p:nvGrpSpPr>
          <p:cNvPr id="3" name="Group 72"/>
          <p:cNvGrpSpPr/>
          <p:nvPr/>
        </p:nvGrpSpPr>
        <p:grpSpPr bwMode="auto">
          <a:xfrm>
            <a:off x="4811783" y="2841311"/>
            <a:ext cx="2663825" cy="442913"/>
            <a:chOff x="3107" y="2024"/>
            <a:chExt cx="1678" cy="279"/>
          </a:xfrm>
        </p:grpSpPr>
        <p:grpSp>
          <p:nvGrpSpPr>
            <p:cNvPr id="4" name="Group 64"/>
            <p:cNvGrpSpPr/>
            <p:nvPr/>
          </p:nvGrpSpPr>
          <p:grpSpPr bwMode="auto">
            <a:xfrm>
              <a:off x="3107" y="2024"/>
              <a:ext cx="1678" cy="91"/>
              <a:chOff x="3107" y="2024"/>
              <a:chExt cx="1678" cy="91"/>
            </a:xfrm>
          </p:grpSpPr>
          <p:sp>
            <p:nvSpPr>
              <p:cNvPr id="7185" name="Line 56"/>
              <p:cNvSpPr>
                <a:spLocks noChangeShapeType="1"/>
              </p:cNvSpPr>
              <p:nvPr/>
            </p:nvSpPr>
            <p:spPr bwMode="auto">
              <a:xfrm>
                <a:off x="3107" y="2115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6" name="Line 57"/>
              <p:cNvSpPr>
                <a:spLocks noChangeShapeType="1"/>
              </p:cNvSpPr>
              <p:nvPr/>
            </p:nvSpPr>
            <p:spPr bwMode="auto">
              <a:xfrm>
                <a:off x="3878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7" name="Line 58"/>
              <p:cNvSpPr>
                <a:spLocks noChangeShapeType="1"/>
              </p:cNvSpPr>
              <p:nvPr/>
            </p:nvSpPr>
            <p:spPr bwMode="auto">
              <a:xfrm>
                <a:off x="4014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8" name="Line 59"/>
              <p:cNvSpPr>
                <a:spLocks noChangeShapeType="1"/>
              </p:cNvSpPr>
              <p:nvPr/>
            </p:nvSpPr>
            <p:spPr bwMode="auto">
              <a:xfrm>
                <a:off x="4150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9" name="Line 60"/>
              <p:cNvSpPr>
                <a:spLocks noChangeShapeType="1"/>
              </p:cNvSpPr>
              <p:nvPr/>
            </p:nvSpPr>
            <p:spPr bwMode="auto">
              <a:xfrm>
                <a:off x="4286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0" name="Line 61"/>
              <p:cNvSpPr>
                <a:spLocks noChangeShapeType="1"/>
              </p:cNvSpPr>
              <p:nvPr/>
            </p:nvSpPr>
            <p:spPr bwMode="auto">
              <a:xfrm>
                <a:off x="3742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1" name="Line 62"/>
              <p:cNvSpPr>
                <a:spLocks noChangeShapeType="1"/>
              </p:cNvSpPr>
              <p:nvPr/>
            </p:nvSpPr>
            <p:spPr bwMode="auto">
              <a:xfrm>
                <a:off x="3606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2" name="Line 63"/>
              <p:cNvSpPr>
                <a:spLocks noChangeShapeType="1"/>
              </p:cNvSpPr>
              <p:nvPr/>
            </p:nvSpPr>
            <p:spPr bwMode="auto">
              <a:xfrm>
                <a:off x="3470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8" name="Text Box 65"/>
            <p:cNvSpPr txBox="1">
              <a:spLocks noChangeArrowheads="1"/>
            </p:cNvSpPr>
            <p:nvPr/>
          </p:nvSpPr>
          <p:spPr bwMode="auto">
            <a:xfrm>
              <a:off x="3781" y="2078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FF5050"/>
                  </a:solidFill>
                </a:rPr>
                <a:t>0</a:t>
              </a:r>
              <a:endParaRPr lang="en-US" altLang="zh-CN" sz="1600">
                <a:solidFill>
                  <a:srgbClr val="FF5050"/>
                </a:solidFill>
              </a:endParaRPr>
            </a:p>
          </p:txBody>
        </p:sp>
        <p:sp>
          <p:nvSpPr>
            <p:cNvPr id="7179" name="Text Box 66"/>
            <p:cNvSpPr txBox="1">
              <a:spLocks noChangeArrowheads="1"/>
            </p:cNvSpPr>
            <p:nvPr/>
          </p:nvSpPr>
          <p:spPr bwMode="auto">
            <a:xfrm>
              <a:off x="3611" y="2082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-1</a:t>
              </a:r>
              <a:endParaRPr lang="en-US" altLang="zh-CN" sz="1600"/>
            </a:p>
          </p:txBody>
        </p:sp>
        <p:sp>
          <p:nvSpPr>
            <p:cNvPr id="7180" name="Text Box 67"/>
            <p:cNvSpPr txBox="1">
              <a:spLocks noChangeArrowheads="1"/>
            </p:cNvSpPr>
            <p:nvPr/>
          </p:nvSpPr>
          <p:spPr bwMode="auto">
            <a:xfrm>
              <a:off x="3470" y="2082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-2</a:t>
              </a:r>
              <a:endParaRPr lang="en-US" altLang="zh-CN" sz="1600"/>
            </a:p>
          </p:txBody>
        </p:sp>
        <p:sp>
          <p:nvSpPr>
            <p:cNvPr id="7181" name="Text Box 68"/>
            <p:cNvSpPr txBox="1">
              <a:spLocks noChangeArrowheads="1"/>
            </p:cNvSpPr>
            <p:nvPr/>
          </p:nvSpPr>
          <p:spPr bwMode="auto">
            <a:xfrm>
              <a:off x="3331" y="2087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-3</a:t>
              </a:r>
              <a:endParaRPr lang="en-US" altLang="zh-CN" sz="1600"/>
            </a:p>
          </p:txBody>
        </p:sp>
        <p:sp>
          <p:nvSpPr>
            <p:cNvPr id="7182" name="Text Box 69"/>
            <p:cNvSpPr txBox="1">
              <a:spLocks noChangeArrowheads="1"/>
            </p:cNvSpPr>
            <p:nvPr/>
          </p:nvSpPr>
          <p:spPr bwMode="auto">
            <a:xfrm>
              <a:off x="3914" y="208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7183" name="Text Box 70"/>
            <p:cNvSpPr txBox="1">
              <a:spLocks noChangeArrowheads="1"/>
            </p:cNvSpPr>
            <p:nvPr/>
          </p:nvSpPr>
          <p:spPr bwMode="auto">
            <a:xfrm>
              <a:off x="4059" y="208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7184" name="Text Box 71"/>
            <p:cNvSpPr txBox="1">
              <a:spLocks noChangeArrowheads="1"/>
            </p:cNvSpPr>
            <p:nvPr/>
          </p:nvSpPr>
          <p:spPr bwMode="auto">
            <a:xfrm>
              <a:off x="4198" y="2091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3</a:t>
              </a:r>
              <a:endParaRPr lang="en-US" altLang="zh-CN" sz="1600"/>
            </a:p>
          </p:txBody>
        </p:sp>
      </p:grpSp>
      <p:sp>
        <p:nvSpPr>
          <p:cNvPr id="2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 build="p"/>
      <p:bldP spid="487475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图像的水平镜像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420938"/>
            <a:ext cx="7488237" cy="863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ea typeface="黑体" panose="02010609060101010101" pitchFamily="49" charset="-122"/>
              </a:rPr>
              <a:t>示例：</a:t>
            </a:r>
            <a:endParaRPr lang="zh-CN" altLang="en-US" dirty="0" smtClean="0"/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2339975" y="37163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900113" y="3284538"/>
            <a:ext cx="1397000" cy="1173162"/>
            <a:chOff x="1002" y="2568"/>
            <a:chExt cx="880" cy="739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1156" y="2750"/>
              <a:ext cx="545" cy="544"/>
              <a:chOff x="930" y="2478"/>
              <a:chExt cx="545" cy="544"/>
            </a:xfrm>
          </p:grpSpPr>
          <p:sp>
            <p:nvSpPr>
              <p:cNvPr id="8230" name="Rectangle 8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1" name="Rectangle 9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2" name="Rectangle 10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33" name="Rectangle 11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4" name="Rectangle 12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5" name="Rectangle 13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6" name="Rectangle 14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7" name="Rectangle 15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8" name="Rectangle 16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28" name="Text Box 17"/>
            <p:cNvSpPr txBox="1">
              <a:spLocks noChangeArrowheads="1"/>
            </p:cNvSpPr>
            <p:nvPr/>
          </p:nvSpPr>
          <p:spPr bwMode="auto">
            <a:xfrm>
              <a:off x="1111" y="256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1   2   3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29" name="Text Box 18"/>
            <p:cNvSpPr txBox="1">
              <a:spLocks noChangeArrowheads="1"/>
            </p:cNvSpPr>
            <p:nvPr/>
          </p:nvSpPr>
          <p:spPr bwMode="auto">
            <a:xfrm>
              <a:off x="1002" y="2713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3132138" y="3284538"/>
            <a:ext cx="1384300" cy="1223962"/>
            <a:chOff x="2016" y="2784"/>
            <a:chExt cx="872" cy="771"/>
          </a:xfrm>
        </p:grpSpPr>
        <p:grpSp>
          <p:nvGrpSpPr>
            <p:cNvPr id="5" name="Group 20"/>
            <p:cNvGrpSpPr/>
            <p:nvPr/>
          </p:nvGrpSpPr>
          <p:grpSpPr bwMode="auto">
            <a:xfrm>
              <a:off x="2162" y="3011"/>
              <a:ext cx="545" cy="544"/>
              <a:chOff x="930" y="2478"/>
              <a:chExt cx="545" cy="544"/>
            </a:xfrm>
          </p:grpSpPr>
          <p:sp>
            <p:nvSpPr>
              <p:cNvPr id="8218" name="Rectangle 21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9" name="Rectangle 22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0" name="Rectangle 23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21" name="Rectangle 24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2" name="Rectangle 25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3" name="Rectangle 26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4" name="Rectangle 27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5" name="Rectangle 28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6" name="Rectangle 29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16" name="Text Box 30"/>
            <p:cNvSpPr txBox="1">
              <a:spLocks noChangeArrowheads="1"/>
            </p:cNvSpPr>
            <p:nvPr/>
          </p:nvSpPr>
          <p:spPr bwMode="auto">
            <a:xfrm>
              <a:off x="2016" y="2929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17" name="Text Box 31"/>
            <p:cNvSpPr txBox="1">
              <a:spLocks noChangeArrowheads="1"/>
            </p:cNvSpPr>
            <p:nvPr/>
          </p:nvSpPr>
          <p:spPr bwMode="auto">
            <a:xfrm>
              <a:off x="2117" y="2784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-1  -2  -3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35"/>
          <p:cNvGrpSpPr/>
          <p:nvPr/>
        </p:nvGrpSpPr>
        <p:grpSpPr bwMode="auto">
          <a:xfrm>
            <a:off x="4716463" y="3644900"/>
            <a:ext cx="1366837" cy="657225"/>
            <a:chOff x="3168" y="3122"/>
            <a:chExt cx="861" cy="414"/>
          </a:xfrm>
        </p:grpSpPr>
        <p:sp>
          <p:nvSpPr>
            <p:cNvPr id="8214" name="AutoShape 36"/>
            <p:cNvSpPr>
              <a:spLocks noChangeArrowheads="1"/>
            </p:cNvSpPr>
            <p:nvPr/>
          </p:nvSpPr>
          <p:spPr bwMode="auto">
            <a:xfrm>
              <a:off x="3168" y="3264"/>
              <a:ext cx="861" cy="272"/>
            </a:xfrm>
            <a:prstGeom prst="rightArrow">
              <a:avLst>
                <a:gd name="adj1" fmla="val 50000"/>
                <a:gd name="adj2" fmla="val 79136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8194" name="Object 3"/>
            <p:cNvGraphicFramePr>
              <a:graphicFrameLocks noChangeAspect="1"/>
            </p:cNvGraphicFramePr>
            <p:nvPr/>
          </p:nvGraphicFramePr>
          <p:xfrm>
            <a:off x="3316" y="3122"/>
            <a:ext cx="43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Equation" r:id="rId1" imgW="6388100" imgH="2884805" progId="">
                    <p:embed/>
                  </p:oleObj>
                </mc:Choice>
                <mc:Fallback>
                  <p:oleObj name="Equation" r:id="rId1" imgW="6388100" imgH="2884805" progId="">
                    <p:embed/>
                    <p:pic>
                      <p:nvPicPr>
                        <p:cNvPr id="0" name="Object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16" y="3122"/>
                          <a:ext cx="433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8"/>
          <p:cNvGrpSpPr/>
          <p:nvPr/>
        </p:nvGrpSpPr>
        <p:grpSpPr bwMode="auto">
          <a:xfrm>
            <a:off x="6516688" y="3355975"/>
            <a:ext cx="1228725" cy="1181100"/>
            <a:chOff x="3834" y="2850"/>
            <a:chExt cx="774" cy="744"/>
          </a:xfrm>
        </p:grpSpPr>
        <p:grpSp>
          <p:nvGrpSpPr>
            <p:cNvPr id="8" name="Group 39"/>
            <p:cNvGrpSpPr/>
            <p:nvPr/>
          </p:nvGrpSpPr>
          <p:grpSpPr bwMode="auto">
            <a:xfrm>
              <a:off x="3984" y="3024"/>
              <a:ext cx="545" cy="544"/>
              <a:chOff x="2562" y="2387"/>
              <a:chExt cx="545" cy="544"/>
            </a:xfrm>
          </p:grpSpPr>
          <p:sp>
            <p:nvSpPr>
              <p:cNvPr id="8205" name="Rectangle 40"/>
              <p:cNvSpPr>
                <a:spLocks noChangeArrowheads="1"/>
              </p:cNvSpPr>
              <p:nvPr/>
            </p:nvSpPr>
            <p:spPr bwMode="auto">
              <a:xfrm>
                <a:off x="2744" y="2387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6" name="Rectangle 41"/>
              <p:cNvSpPr>
                <a:spLocks noChangeArrowheads="1"/>
              </p:cNvSpPr>
              <p:nvPr/>
            </p:nvSpPr>
            <p:spPr bwMode="auto">
              <a:xfrm>
                <a:off x="2925" y="2387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7" name="Rectangle 42"/>
              <p:cNvSpPr>
                <a:spLocks noChangeArrowheads="1"/>
              </p:cNvSpPr>
              <p:nvPr/>
            </p:nvSpPr>
            <p:spPr bwMode="auto">
              <a:xfrm>
                <a:off x="2562" y="2568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08" name="Rectangle 43"/>
              <p:cNvSpPr>
                <a:spLocks noChangeArrowheads="1"/>
              </p:cNvSpPr>
              <p:nvPr/>
            </p:nvSpPr>
            <p:spPr bwMode="auto">
              <a:xfrm>
                <a:off x="2925" y="2568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9" name="Rectangle 44"/>
              <p:cNvSpPr>
                <a:spLocks noChangeArrowheads="1"/>
              </p:cNvSpPr>
              <p:nvPr/>
            </p:nvSpPr>
            <p:spPr bwMode="auto">
              <a:xfrm>
                <a:off x="2925" y="2749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0" name="Rectangle 45"/>
              <p:cNvSpPr>
                <a:spLocks noChangeArrowheads="1"/>
              </p:cNvSpPr>
              <p:nvPr/>
            </p:nvSpPr>
            <p:spPr bwMode="auto">
              <a:xfrm>
                <a:off x="2562" y="2387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1" name="Rectangle 46"/>
              <p:cNvSpPr>
                <a:spLocks noChangeArrowheads="1"/>
              </p:cNvSpPr>
              <p:nvPr/>
            </p:nvSpPr>
            <p:spPr bwMode="auto">
              <a:xfrm>
                <a:off x="2744" y="2568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2" name="Rectangle 47"/>
              <p:cNvSpPr>
                <a:spLocks noChangeArrowheads="1"/>
              </p:cNvSpPr>
              <p:nvPr/>
            </p:nvSpPr>
            <p:spPr bwMode="auto">
              <a:xfrm>
                <a:off x="2744" y="2750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3" name="Rectangle 48"/>
              <p:cNvSpPr>
                <a:spLocks noChangeArrowheads="1"/>
              </p:cNvSpPr>
              <p:nvPr/>
            </p:nvSpPr>
            <p:spPr bwMode="auto">
              <a:xfrm>
                <a:off x="2562" y="2750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03" name="Text Box 49"/>
            <p:cNvSpPr txBox="1">
              <a:spLocks noChangeArrowheads="1"/>
            </p:cNvSpPr>
            <p:nvPr/>
          </p:nvSpPr>
          <p:spPr bwMode="auto">
            <a:xfrm>
              <a:off x="3960" y="2850"/>
              <a:ext cx="64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3   2   1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04" name="Text Box 50"/>
            <p:cNvSpPr txBox="1">
              <a:spLocks noChangeArrowheads="1"/>
            </p:cNvSpPr>
            <p:nvPr/>
          </p:nvSpPr>
          <p:spPr bwMode="auto">
            <a:xfrm>
              <a:off x="3834" y="3000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utoUpdateAnimBg="0" build="p"/>
      <p:bldP spid="4884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37582"/>
            <a:ext cx="640715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图像的几何变换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207056" y="1885969"/>
            <a:ext cx="8565155" cy="3313112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图像的几何变换包括了图像的形状变换、图像的位置变换以及仿射变换。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图像的形状变换是指图像的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放大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缩小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错切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图像的位置变换是指图像的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平移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镜像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图像的仿射变换则使用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数学映射变换公式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，表示几何变换。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733530" y="5425028"/>
            <a:ext cx="7556359" cy="46166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图像的几何变换不改变像素的值，只改变像素的位置。</a:t>
            </a:r>
            <a:endParaRPr lang="zh-CN" altLang="en-US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图像的垂直镜像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3523" y="1530699"/>
            <a:ext cx="7632700" cy="10795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垂直镜像计算公式如下（图像大小为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M*N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8948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6179" y="2441854"/>
          <a:ext cx="27336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21224240" imgH="7418070" progId="">
                  <p:embed/>
                </p:oleObj>
              </mc:Choice>
              <mc:Fallback>
                <p:oleObj name="Equation" r:id="rId1" imgW="21224240" imgH="7418070" progId="">
                  <p:embed/>
                  <p:pic>
                    <p:nvPicPr>
                      <p:cNvPr id="0" name="Object 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6179" y="2441854"/>
                        <a:ext cx="2733675" cy="955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384961" y="3473799"/>
            <a:ext cx="8558072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因为表示图像的矩阵坐标不能为负，因此需要在进行镜像计算之后，再进行坐标的平移。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2208248" y="4867485"/>
            <a:ext cx="4968875" cy="862013"/>
            <a:chOff x="1429" y="3294"/>
            <a:chExt cx="3130" cy="543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429" y="3294"/>
            <a:ext cx="2067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28230195" imgH="7418070" progId="">
                    <p:embed/>
                  </p:oleObj>
                </mc:Choice>
                <mc:Fallback>
                  <p:oleObj name="Equation" r:id="rId3" imgW="28230195" imgH="7418070" progId="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29" y="3294"/>
                          <a:ext cx="2067" cy="5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Text Box 13"/>
            <p:cNvSpPr txBox="1">
              <a:spLocks noChangeArrowheads="1"/>
            </p:cNvSpPr>
            <p:nvPr/>
          </p:nvSpPr>
          <p:spPr bwMode="auto">
            <a:xfrm>
              <a:off x="3334" y="3566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/>
                <a:t>（坐标平移）</a:t>
              </a:r>
              <a:endParaRPr lang="zh-CN" altLang="en-US" sz="2000"/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autoUpdateAnimBg="0" build="p"/>
      <p:bldP spid="489477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31285" y="720097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图像的垂直镜像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420938"/>
            <a:ext cx="7488237" cy="863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</a:rPr>
              <a:t>示例：</a:t>
            </a:r>
            <a:endParaRPr lang="zh-CN" altLang="en-US" smtClean="0"/>
          </a:p>
        </p:txBody>
      </p:sp>
      <p:sp>
        <p:nvSpPr>
          <p:cNvPr id="490543" name="AutoShape 47"/>
          <p:cNvSpPr>
            <a:spLocks noChangeArrowheads="1"/>
          </p:cNvSpPr>
          <p:nvPr/>
        </p:nvSpPr>
        <p:spPr bwMode="auto">
          <a:xfrm>
            <a:off x="2667000" y="44196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48"/>
          <p:cNvGrpSpPr/>
          <p:nvPr/>
        </p:nvGrpSpPr>
        <p:grpSpPr bwMode="auto">
          <a:xfrm>
            <a:off x="762000" y="3886200"/>
            <a:ext cx="1584325" cy="1230313"/>
            <a:chOff x="385" y="2478"/>
            <a:chExt cx="998" cy="775"/>
          </a:xfrm>
        </p:grpSpPr>
        <p:grpSp>
          <p:nvGrpSpPr>
            <p:cNvPr id="3" name="Group 49"/>
            <p:cNvGrpSpPr/>
            <p:nvPr/>
          </p:nvGrpSpPr>
          <p:grpSpPr bwMode="auto">
            <a:xfrm>
              <a:off x="657" y="2659"/>
              <a:ext cx="545" cy="544"/>
              <a:chOff x="930" y="2478"/>
              <a:chExt cx="545" cy="544"/>
            </a:xfrm>
          </p:grpSpPr>
          <p:sp>
            <p:nvSpPr>
              <p:cNvPr id="10280" name="Rectangle 50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1" name="Rectangle 51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2" name="Rectangle 52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283" name="Rectangle 53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4" name="Rectangle 54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5" name="Rectangle 55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6" name="Rectangle 56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7" name="Rectangle 57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8" name="Rectangle 58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77" name="Text Box 59"/>
            <p:cNvSpPr txBox="1">
              <a:spLocks noChangeArrowheads="1"/>
            </p:cNvSpPr>
            <p:nvPr/>
          </p:nvSpPr>
          <p:spPr bwMode="auto">
            <a:xfrm>
              <a:off x="612" y="247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1    2    3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278" name="Text Box 60"/>
            <p:cNvSpPr txBox="1">
              <a:spLocks noChangeArrowheads="1"/>
            </p:cNvSpPr>
            <p:nvPr/>
          </p:nvSpPr>
          <p:spPr bwMode="auto">
            <a:xfrm>
              <a:off x="385" y="2704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279" name="Text Box 61"/>
            <p:cNvSpPr txBox="1">
              <a:spLocks noChangeArrowheads="1"/>
            </p:cNvSpPr>
            <p:nvPr/>
          </p:nvSpPr>
          <p:spPr bwMode="auto">
            <a:xfrm>
              <a:off x="503" y="2659"/>
              <a:ext cx="200" cy="5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1   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2 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3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62"/>
          <p:cNvGrpSpPr/>
          <p:nvPr/>
        </p:nvGrpSpPr>
        <p:grpSpPr bwMode="auto">
          <a:xfrm>
            <a:off x="3733800" y="3886200"/>
            <a:ext cx="1497013" cy="1187450"/>
            <a:chOff x="1909" y="2478"/>
            <a:chExt cx="943" cy="748"/>
          </a:xfrm>
        </p:grpSpPr>
        <p:grpSp>
          <p:nvGrpSpPr>
            <p:cNvPr id="5" name="Group 63"/>
            <p:cNvGrpSpPr/>
            <p:nvPr/>
          </p:nvGrpSpPr>
          <p:grpSpPr bwMode="auto">
            <a:xfrm>
              <a:off x="2109" y="2659"/>
              <a:ext cx="545" cy="544"/>
              <a:chOff x="930" y="2478"/>
              <a:chExt cx="545" cy="544"/>
            </a:xfrm>
          </p:grpSpPr>
          <p:sp>
            <p:nvSpPr>
              <p:cNvPr id="10267" name="Rectangle 64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8" name="Rectangle 65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9" name="Rectangle 66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270" name="Rectangle 67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1" name="Rectangle 68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2" name="Rectangle 69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3" name="Rectangle 70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4" name="Rectangle 71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5" name="Rectangle 72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65" name="Text Box 73"/>
            <p:cNvSpPr txBox="1">
              <a:spLocks noChangeArrowheads="1"/>
            </p:cNvSpPr>
            <p:nvPr/>
          </p:nvSpPr>
          <p:spPr bwMode="auto">
            <a:xfrm>
              <a:off x="2081" y="247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1    2    3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266" name="Text Box 74"/>
            <p:cNvSpPr txBox="1">
              <a:spLocks noChangeArrowheads="1"/>
            </p:cNvSpPr>
            <p:nvPr/>
          </p:nvSpPr>
          <p:spPr bwMode="auto">
            <a:xfrm>
              <a:off x="1909" y="2632"/>
              <a:ext cx="318" cy="5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-1   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-2 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-3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75"/>
          <p:cNvGrpSpPr/>
          <p:nvPr/>
        </p:nvGrpSpPr>
        <p:grpSpPr bwMode="auto">
          <a:xfrm>
            <a:off x="5562600" y="4191000"/>
            <a:ext cx="754063" cy="719138"/>
            <a:chOff x="3114" y="2523"/>
            <a:chExt cx="475" cy="453"/>
          </a:xfrm>
        </p:grpSpPr>
        <p:sp>
          <p:nvSpPr>
            <p:cNvPr id="10263" name="AutoShape 76"/>
            <p:cNvSpPr>
              <a:spLocks noChangeArrowheads="1"/>
            </p:cNvSpPr>
            <p:nvPr/>
          </p:nvSpPr>
          <p:spPr bwMode="auto">
            <a:xfrm>
              <a:off x="3152" y="2704"/>
              <a:ext cx="408" cy="27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0242" name="Object 3"/>
            <p:cNvGraphicFramePr>
              <a:graphicFrameLocks noChangeAspect="1"/>
            </p:cNvGraphicFramePr>
            <p:nvPr/>
          </p:nvGraphicFramePr>
          <p:xfrm>
            <a:off x="3114" y="2523"/>
            <a:ext cx="47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7" name="Equation" r:id="rId1" imgW="7005955" imgH="2884805" progId="">
                    <p:embed/>
                  </p:oleObj>
                </mc:Choice>
                <mc:Fallback>
                  <p:oleObj name="Equation" r:id="rId1" imgW="7005955" imgH="2884805" progId="">
                    <p:embed/>
                    <p:pic>
                      <p:nvPicPr>
                        <p:cNvPr id="0" name="Object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14" y="2523"/>
                          <a:ext cx="475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8"/>
          <p:cNvGrpSpPr/>
          <p:nvPr/>
        </p:nvGrpSpPr>
        <p:grpSpPr bwMode="auto">
          <a:xfrm>
            <a:off x="6858000" y="3886200"/>
            <a:ext cx="1276350" cy="1190625"/>
            <a:chOff x="3708" y="2412"/>
            <a:chExt cx="804" cy="750"/>
          </a:xfrm>
        </p:grpSpPr>
        <p:grpSp>
          <p:nvGrpSpPr>
            <p:cNvPr id="8" name="Group 79"/>
            <p:cNvGrpSpPr/>
            <p:nvPr/>
          </p:nvGrpSpPr>
          <p:grpSpPr bwMode="auto">
            <a:xfrm>
              <a:off x="3888" y="2592"/>
              <a:ext cx="545" cy="544"/>
              <a:chOff x="3923" y="2069"/>
              <a:chExt cx="545" cy="544"/>
            </a:xfrm>
          </p:grpSpPr>
          <p:sp>
            <p:nvSpPr>
              <p:cNvPr id="10254" name="Rectangle 80"/>
              <p:cNvSpPr>
                <a:spLocks noChangeArrowheads="1"/>
              </p:cNvSpPr>
              <p:nvPr/>
            </p:nvSpPr>
            <p:spPr bwMode="auto">
              <a:xfrm>
                <a:off x="4105" y="2432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5" name="Rectangle 81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6" name="Rectangle 82"/>
              <p:cNvSpPr>
                <a:spLocks noChangeArrowheads="1"/>
              </p:cNvSpPr>
              <p:nvPr/>
            </p:nvSpPr>
            <p:spPr bwMode="auto">
              <a:xfrm>
                <a:off x="4286" y="2251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257" name="Rectangle 83"/>
              <p:cNvSpPr>
                <a:spLocks noChangeArrowheads="1"/>
              </p:cNvSpPr>
              <p:nvPr/>
            </p:nvSpPr>
            <p:spPr bwMode="auto">
              <a:xfrm>
                <a:off x="3923" y="2251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8" name="Rectangle 84"/>
              <p:cNvSpPr>
                <a:spLocks noChangeArrowheads="1"/>
              </p:cNvSpPr>
              <p:nvPr/>
            </p:nvSpPr>
            <p:spPr bwMode="auto">
              <a:xfrm>
                <a:off x="3923" y="2069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9" name="Rectangle 85"/>
              <p:cNvSpPr>
                <a:spLocks noChangeArrowheads="1"/>
              </p:cNvSpPr>
              <p:nvPr/>
            </p:nvSpPr>
            <p:spPr bwMode="auto">
              <a:xfrm>
                <a:off x="4285" y="2432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0" name="Rectangle 86"/>
              <p:cNvSpPr>
                <a:spLocks noChangeArrowheads="1"/>
              </p:cNvSpPr>
              <p:nvPr/>
            </p:nvSpPr>
            <p:spPr bwMode="auto">
              <a:xfrm>
                <a:off x="4105" y="2251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1" name="Rectangle 87"/>
              <p:cNvSpPr>
                <a:spLocks noChangeArrowheads="1"/>
              </p:cNvSpPr>
              <p:nvPr/>
            </p:nvSpPr>
            <p:spPr bwMode="auto">
              <a:xfrm>
                <a:off x="4105" y="2069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2" name="Rectangle 88"/>
              <p:cNvSpPr>
                <a:spLocks noChangeArrowheads="1"/>
              </p:cNvSpPr>
              <p:nvPr/>
            </p:nvSpPr>
            <p:spPr bwMode="auto">
              <a:xfrm>
                <a:off x="4286" y="2069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52" name="Text Box 89"/>
            <p:cNvSpPr txBox="1">
              <a:spLocks noChangeArrowheads="1"/>
            </p:cNvSpPr>
            <p:nvPr/>
          </p:nvSpPr>
          <p:spPr bwMode="auto">
            <a:xfrm>
              <a:off x="3858" y="2412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1    2    3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253" name="Text Box 90"/>
            <p:cNvSpPr txBox="1">
              <a:spLocks noChangeArrowheads="1"/>
            </p:cNvSpPr>
            <p:nvPr/>
          </p:nvSpPr>
          <p:spPr bwMode="auto">
            <a:xfrm>
              <a:off x="3708" y="2568"/>
              <a:ext cx="200" cy="5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3   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2 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40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9054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 build="p"/>
      <p:bldP spid="490543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16" y="649708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图像的旋转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3294" y="1597252"/>
            <a:ext cx="5472112" cy="6477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图像的旋转计算公式如下：    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7876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84652" y="2508284"/>
          <a:ext cx="2787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21224240" imgH="7418070" progId="Equation.3">
                  <p:embed/>
                </p:oleObj>
              </mc:Choice>
              <mc:Fallback>
                <p:oleObj name="Equation" r:id="rId1" imgW="21224240" imgH="7418070" progId="Equation.3">
                  <p:embed/>
                  <p:pic>
                    <p:nvPicPr>
                      <p:cNvPr id="0" name="Object 3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4652" y="2508284"/>
                        <a:ext cx="2787650" cy="974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73" name="Text Box 101"/>
          <p:cNvSpPr txBox="1">
            <a:spLocks noChangeArrowheads="1"/>
          </p:cNvSpPr>
          <p:nvPr/>
        </p:nvSpPr>
        <p:spPr bwMode="auto">
          <a:xfrm>
            <a:off x="611188" y="3877112"/>
            <a:ext cx="7773987" cy="1384995"/>
          </a:xfrm>
          <a:prstGeom prst="rect">
            <a:avLst/>
          </a:prstGeom>
          <a:noFill/>
          <a:ln w="38100" cmpd="dbl">
            <a:solidFill>
              <a:srgbClr val="6600CC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这个计算公式计算出的值为小数，而坐标值为正整数。</a:t>
            </a:r>
            <a:endParaRPr lang="zh-CN" altLang="en-US" sz="2400" b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这个计算公式计算的结果值所在范围与原来的值所在的范围不同。</a:t>
            </a:r>
            <a:endParaRPr lang="zh-CN" altLang="en-US" sz="2400" b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7976" name="Text Box 104"/>
          <p:cNvSpPr txBox="1">
            <a:spLocks noChangeArrowheads="1"/>
          </p:cNvSpPr>
          <p:nvPr/>
        </p:nvSpPr>
        <p:spPr bwMode="auto">
          <a:xfrm>
            <a:off x="601140" y="5655861"/>
            <a:ext cx="8137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因此</a:t>
            </a:r>
            <a:r>
              <a:rPr lang="zh-CN" altLang="en-US" sz="2400" b="1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需要前期处理：扩大画布，取整处理，平移处理 。</a:t>
            </a:r>
            <a:endParaRPr lang="zh-CN" altLang="en-US" sz="2400" b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autoUpdateAnimBg="0" build="p"/>
      <p:bldP spid="207973" grpId="0" bldLvl="0" animBg="1"/>
      <p:bldP spid="2079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10810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图像旋转的前期处理：画布的扩大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917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276475"/>
            <a:ext cx="8280400" cy="288131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图像旋转之前，为了避免信息的丢失，画布的扩大是最重要的。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画布扩大的原则是：以最小的面积承载全部的画面信息。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400" cy="1081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图像旋转的前期处理：画布的扩大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32414"/>
            <a:ext cx="8424862" cy="439261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画布扩大的简单方法是：根据公式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</a:pP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</a:pP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计算出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x’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y’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的最大、最小值，即</a:t>
            </a:r>
            <a:r>
              <a:rPr lang="en-US" altLang="zh-CN" sz="3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x’min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x’max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y’min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y’max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画布大小为： </a:t>
            </a:r>
            <a:r>
              <a:rPr lang="en-US" altLang="zh-CN" sz="3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x’max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– </a:t>
            </a:r>
            <a:r>
              <a:rPr lang="en-US" altLang="zh-CN" sz="3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x’min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3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y’max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–</a:t>
            </a:r>
            <a:r>
              <a:rPr lang="en-US" altLang="zh-CN" sz="3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y’min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49254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954" y="2167462"/>
          <a:ext cx="2787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21224240" imgH="7418070" progId="Equation.3">
                  <p:embed/>
                </p:oleObj>
              </mc:Choice>
              <mc:Fallback>
                <p:oleObj name="Equation" r:id="rId1" imgW="21224240" imgH="7418070" progId="Equation.3">
                  <p:embed/>
                  <p:pic>
                    <p:nvPicPr>
                      <p:cNvPr id="0" name="Object 3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954" y="2167462"/>
                        <a:ext cx="2787650" cy="974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084888" y="2636838"/>
            <a:ext cx="1154112" cy="1152525"/>
            <a:chOff x="3515" y="2296"/>
            <a:chExt cx="727" cy="726"/>
          </a:xfrm>
        </p:grpSpPr>
        <p:sp>
          <p:nvSpPr>
            <p:cNvPr id="13342" name="Rectangle 3"/>
            <p:cNvSpPr>
              <a:spLocks noChangeArrowheads="1"/>
            </p:cNvSpPr>
            <p:nvPr/>
          </p:nvSpPr>
          <p:spPr bwMode="auto">
            <a:xfrm>
              <a:off x="3696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3" name="Rectangle 4"/>
            <p:cNvSpPr>
              <a:spLocks noChangeArrowheads="1"/>
            </p:cNvSpPr>
            <p:nvPr/>
          </p:nvSpPr>
          <p:spPr bwMode="auto">
            <a:xfrm>
              <a:off x="3515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4" name="Rectangle 5"/>
            <p:cNvSpPr>
              <a:spLocks noChangeArrowheads="1"/>
            </p:cNvSpPr>
            <p:nvPr/>
          </p:nvSpPr>
          <p:spPr bwMode="auto">
            <a:xfrm>
              <a:off x="3877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345" name="Rectangle 6"/>
            <p:cNvSpPr>
              <a:spLocks noChangeArrowheads="1"/>
            </p:cNvSpPr>
            <p:nvPr/>
          </p:nvSpPr>
          <p:spPr bwMode="auto">
            <a:xfrm>
              <a:off x="3515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6" name="Rectangle 7"/>
            <p:cNvSpPr>
              <a:spLocks noChangeArrowheads="1"/>
            </p:cNvSpPr>
            <p:nvPr/>
          </p:nvSpPr>
          <p:spPr bwMode="auto">
            <a:xfrm>
              <a:off x="3515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3878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8" name="Rectangle 9"/>
            <p:cNvSpPr>
              <a:spLocks noChangeArrowheads="1"/>
            </p:cNvSpPr>
            <p:nvPr/>
          </p:nvSpPr>
          <p:spPr bwMode="auto">
            <a:xfrm>
              <a:off x="3696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9" name="Rectangle 10"/>
            <p:cNvSpPr>
              <a:spLocks noChangeArrowheads="1"/>
            </p:cNvSpPr>
            <p:nvPr/>
          </p:nvSpPr>
          <p:spPr bwMode="auto">
            <a:xfrm>
              <a:off x="3697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0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1" name="Rectangle 12"/>
            <p:cNvSpPr>
              <a:spLocks noChangeArrowheads="1"/>
            </p:cNvSpPr>
            <p:nvPr/>
          </p:nvSpPr>
          <p:spPr bwMode="auto">
            <a:xfrm>
              <a:off x="3515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2" name="Rectangle 13"/>
            <p:cNvSpPr>
              <a:spLocks noChangeArrowheads="1"/>
            </p:cNvSpPr>
            <p:nvPr/>
          </p:nvSpPr>
          <p:spPr bwMode="auto">
            <a:xfrm>
              <a:off x="3697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4060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5" name="Rectangle 16"/>
            <p:cNvSpPr>
              <a:spLocks noChangeArrowheads="1"/>
            </p:cNvSpPr>
            <p:nvPr/>
          </p:nvSpPr>
          <p:spPr bwMode="auto">
            <a:xfrm>
              <a:off x="4060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6" name="Rectangle 17"/>
            <p:cNvSpPr>
              <a:spLocks noChangeArrowheads="1"/>
            </p:cNvSpPr>
            <p:nvPr/>
          </p:nvSpPr>
          <p:spPr bwMode="auto">
            <a:xfrm>
              <a:off x="4060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7" name="Rectangle 18"/>
            <p:cNvSpPr>
              <a:spLocks noChangeArrowheads="1"/>
            </p:cNvSpPr>
            <p:nvPr/>
          </p:nvSpPr>
          <p:spPr bwMode="auto">
            <a:xfrm>
              <a:off x="4059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1276" name="Rectangle 20"/>
          <p:cNvSpPr>
            <a:spLocks noGrp="1" noChangeArrowheads="1"/>
          </p:cNvSpPr>
          <p:nvPr>
            <p:ph type="title"/>
          </p:nvPr>
        </p:nvSpPr>
        <p:spPr>
          <a:xfrm>
            <a:off x="435742" y="498982"/>
            <a:ext cx="7756525" cy="8826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图像旋转的前期处理：画布的扩大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1908175" y="2781300"/>
            <a:ext cx="865188" cy="863600"/>
            <a:chOff x="930" y="2478"/>
            <a:chExt cx="545" cy="544"/>
          </a:xfrm>
        </p:grpSpPr>
        <p:sp>
          <p:nvSpPr>
            <p:cNvPr id="13333" name="Rectangle 24"/>
            <p:cNvSpPr>
              <a:spLocks noChangeArrowheads="1"/>
            </p:cNvSpPr>
            <p:nvPr/>
          </p:nvSpPr>
          <p:spPr bwMode="auto">
            <a:xfrm>
              <a:off x="1111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930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5" name="Rectangle 26"/>
            <p:cNvSpPr>
              <a:spLocks noChangeArrowheads="1"/>
            </p:cNvSpPr>
            <p:nvPr/>
          </p:nvSpPr>
          <p:spPr bwMode="auto">
            <a:xfrm>
              <a:off x="1292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336" name="Rectangle 27"/>
            <p:cNvSpPr>
              <a:spLocks noChangeArrowheads="1"/>
            </p:cNvSpPr>
            <p:nvPr/>
          </p:nvSpPr>
          <p:spPr bwMode="auto">
            <a:xfrm>
              <a:off x="930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7" name="Rectangle 28"/>
            <p:cNvSpPr>
              <a:spLocks noChangeArrowheads="1"/>
            </p:cNvSpPr>
            <p:nvPr/>
          </p:nvSpPr>
          <p:spPr bwMode="auto">
            <a:xfrm>
              <a:off x="930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8" name="Rectangle 29"/>
            <p:cNvSpPr>
              <a:spLocks noChangeArrowheads="1"/>
            </p:cNvSpPr>
            <p:nvPr/>
          </p:nvSpPr>
          <p:spPr bwMode="auto">
            <a:xfrm>
              <a:off x="1292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9" name="Rectangle 30"/>
            <p:cNvSpPr>
              <a:spLocks noChangeArrowheads="1"/>
            </p:cNvSpPr>
            <p:nvPr/>
          </p:nvSpPr>
          <p:spPr bwMode="auto">
            <a:xfrm>
              <a:off x="1111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0" name="Rectangle 31"/>
            <p:cNvSpPr>
              <a:spLocks noChangeArrowheads="1"/>
            </p:cNvSpPr>
            <p:nvPr/>
          </p:nvSpPr>
          <p:spPr bwMode="auto">
            <a:xfrm>
              <a:off x="1112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1" name="Rectangle 32"/>
            <p:cNvSpPr>
              <a:spLocks noChangeArrowheads="1"/>
            </p:cNvSpPr>
            <p:nvPr/>
          </p:nvSpPr>
          <p:spPr bwMode="auto">
            <a:xfrm>
              <a:off x="1293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Group 90"/>
          <p:cNvGrpSpPr/>
          <p:nvPr/>
        </p:nvGrpSpPr>
        <p:grpSpPr bwMode="auto">
          <a:xfrm>
            <a:off x="3348038" y="2565400"/>
            <a:ext cx="2016125" cy="1295400"/>
            <a:chOff x="1473" y="1026"/>
            <a:chExt cx="1270" cy="816"/>
          </a:xfrm>
        </p:grpSpPr>
        <p:sp>
          <p:nvSpPr>
            <p:cNvPr id="13332" name="AutoShape 33"/>
            <p:cNvSpPr>
              <a:spLocks noChangeArrowheads="1"/>
            </p:cNvSpPr>
            <p:nvPr/>
          </p:nvSpPr>
          <p:spPr bwMode="auto">
            <a:xfrm>
              <a:off x="1519" y="1207"/>
              <a:ext cx="1224" cy="27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3321" name="Object 11"/>
            <p:cNvGraphicFramePr>
              <a:graphicFrameLocks noChangeAspect="1"/>
            </p:cNvGraphicFramePr>
            <p:nvPr/>
          </p:nvGraphicFramePr>
          <p:xfrm>
            <a:off x="1745" y="1026"/>
            <a:ext cx="76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9" name="Equation" r:id="rId1" imgW="8036560" imgH="2884805" progId="Equation.3">
                    <p:embed/>
                  </p:oleObj>
                </mc:Choice>
                <mc:Fallback>
                  <p:oleObj name="Equation" r:id="rId1" imgW="8036560" imgH="2884805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45" y="1026"/>
                          <a:ext cx="765" cy="25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2"/>
            <p:cNvGraphicFramePr>
              <a:graphicFrameLocks noChangeAspect="1"/>
            </p:cNvGraphicFramePr>
            <p:nvPr/>
          </p:nvGraphicFramePr>
          <p:xfrm>
            <a:off x="1473" y="1434"/>
            <a:ext cx="120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19575780" imgH="7418070" progId="Equation.3">
                    <p:embed/>
                  </p:oleObj>
                </mc:Choice>
                <mc:Fallback>
                  <p:oleObj name="Equation" r:id="rId3" imgW="19575780" imgH="7418070" progId="Equation.3">
                    <p:embed/>
                    <p:pic>
                      <p:nvPicPr>
                        <p:cNvPr id="0" name="Object 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3" y="1434"/>
                          <a:ext cx="1201" cy="4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396" name="Object 13"/>
          <p:cNvGraphicFramePr>
            <a:graphicFrameLocks noChangeAspect="1"/>
          </p:cNvGraphicFramePr>
          <p:nvPr/>
        </p:nvGraphicFramePr>
        <p:xfrm>
          <a:off x="611188" y="4292600"/>
          <a:ext cx="3384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5" imgW="30291405" imgH="3503295" progId="Equation.3">
                  <p:embed/>
                </p:oleObj>
              </mc:Choice>
              <mc:Fallback>
                <p:oleObj name="公式" r:id="rId5" imgW="30291405" imgH="3503295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4292600"/>
                        <a:ext cx="3384550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7" name="Object 14"/>
          <p:cNvGraphicFramePr>
            <a:graphicFrameLocks noChangeAspect="1"/>
          </p:cNvGraphicFramePr>
          <p:nvPr/>
        </p:nvGraphicFramePr>
        <p:xfrm>
          <a:off x="611188" y="4724400"/>
          <a:ext cx="34559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9054425" imgH="3709035" progId="Equation.3">
                  <p:embed/>
                </p:oleObj>
              </mc:Choice>
              <mc:Fallback>
                <p:oleObj name="Equation" r:id="rId7" imgW="29054425" imgH="3709035" progId="Equation.3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4724400"/>
                        <a:ext cx="3455987" cy="439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8" name="Object 15"/>
          <p:cNvGraphicFramePr>
            <a:graphicFrameLocks noChangeAspect="1"/>
          </p:cNvGraphicFramePr>
          <p:nvPr/>
        </p:nvGraphicFramePr>
        <p:xfrm>
          <a:off x="611188" y="5229225"/>
          <a:ext cx="2901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25963880" imgH="3503295" progId="Equation.3">
                  <p:embed/>
                </p:oleObj>
              </mc:Choice>
              <mc:Fallback>
                <p:oleObj name="Equation" r:id="rId9" imgW="25963880" imgH="3503295" progId="Equation.3">
                  <p:embed/>
                  <p:pic>
                    <p:nvPicPr>
                      <p:cNvPr id="0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5229225"/>
                        <a:ext cx="2901950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9" name="Object 16"/>
          <p:cNvGraphicFramePr>
            <a:graphicFrameLocks noChangeAspect="1"/>
          </p:cNvGraphicFramePr>
          <p:nvPr/>
        </p:nvGraphicFramePr>
        <p:xfrm>
          <a:off x="611188" y="5732463"/>
          <a:ext cx="3487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32145605" imgH="3709035" progId="Equation.3">
                  <p:embed/>
                </p:oleObj>
              </mc:Choice>
              <mc:Fallback>
                <p:oleObj name="Equation" r:id="rId11" imgW="32145605" imgH="3709035" progId="Equation.3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8" y="5732463"/>
                        <a:ext cx="3487737" cy="403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1" name="AutoShape 91"/>
          <p:cNvSpPr>
            <a:spLocks noChangeArrowheads="1"/>
          </p:cNvSpPr>
          <p:nvPr/>
        </p:nvSpPr>
        <p:spPr bwMode="auto">
          <a:xfrm>
            <a:off x="4500563" y="4797425"/>
            <a:ext cx="2159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99454" name="Text Box 94"/>
          <p:cNvSpPr txBox="1">
            <a:spLocks noChangeArrowheads="1"/>
          </p:cNvSpPr>
          <p:nvPr/>
        </p:nvSpPr>
        <p:spPr bwMode="auto">
          <a:xfrm>
            <a:off x="4642059" y="4275190"/>
            <a:ext cx="515508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旋转后图像的画布大小为：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99457" name="Object 17"/>
          <p:cNvGraphicFramePr>
            <a:graphicFrameLocks noChangeAspect="1"/>
          </p:cNvGraphicFramePr>
          <p:nvPr/>
        </p:nvGraphicFramePr>
        <p:xfrm>
          <a:off x="5292725" y="5013325"/>
          <a:ext cx="11509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13" imgW="10302875" imgH="3296920" progId="Equation.3">
                  <p:embed/>
                </p:oleObj>
              </mc:Choice>
              <mc:Fallback>
                <p:oleObj name="公式" r:id="rId13" imgW="10302875" imgH="3296920" progId="Equation.3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2725" y="5013325"/>
                        <a:ext cx="1150938" cy="366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0" name="Object 18"/>
          <p:cNvGraphicFramePr>
            <a:graphicFrameLocks noChangeAspect="1"/>
          </p:cNvGraphicFramePr>
          <p:nvPr/>
        </p:nvGraphicFramePr>
        <p:xfrm>
          <a:off x="5364163" y="5445125"/>
          <a:ext cx="990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15" imgW="8860790" imgH="3296920" progId="Equation.3">
                  <p:embed/>
                </p:oleObj>
              </mc:Choice>
              <mc:Fallback>
                <p:oleObj name="公式" r:id="rId15" imgW="8860790" imgH="3296920" progId="Equation.3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4163" y="5445125"/>
                        <a:ext cx="990600" cy="366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2" name="AutoShape 102"/>
          <p:cNvSpPr>
            <a:spLocks noChangeArrowheads="1"/>
          </p:cNvSpPr>
          <p:nvPr/>
        </p:nvSpPr>
        <p:spPr bwMode="auto">
          <a:xfrm>
            <a:off x="6588125" y="5084763"/>
            <a:ext cx="287338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399465" name="Object 19"/>
          <p:cNvGraphicFramePr>
            <a:graphicFrameLocks noChangeAspect="1"/>
          </p:cNvGraphicFramePr>
          <p:nvPr/>
        </p:nvGraphicFramePr>
        <p:xfrm>
          <a:off x="7112000" y="5013325"/>
          <a:ext cx="9667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公式" r:id="rId17" imgW="8654415" imgH="3296920" progId="Equation.3">
                  <p:embed/>
                </p:oleObj>
              </mc:Choice>
              <mc:Fallback>
                <p:oleObj name="公式" r:id="rId17" imgW="8654415" imgH="3296920" progId="Equation.3">
                  <p:embed/>
                  <p:pic>
                    <p:nvPicPr>
                      <p:cNvPr id="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12000" y="5013325"/>
                        <a:ext cx="966788" cy="366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106"/>
          <p:cNvSpPr txBox="1">
            <a:spLocks noChangeArrowheads="1"/>
          </p:cNvSpPr>
          <p:nvPr/>
        </p:nvSpPr>
        <p:spPr bwMode="auto">
          <a:xfrm>
            <a:off x="468313" y="2060575"/>
            <a:ext cx="7905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ea typeface="华文细黑" panose="02010600040101010101" pitchFamily="2" charset="-122"/>
              </a:rPr>
              <a:t>例</a:t>
            </a:r>
            <a:endParaRPr lang="zh-CN" altLang="en-US" sz="3200" b="1">
              <a:ea typeface="华文细黑" panose="02010600040101010101" pitchFamily="2" charset="-122"/>
            </a:endParaRPr>
          </a:p>
        </p:txBody>
      </p:sp>
      <p:sp>
        <p:nvSpPr>
          <p:cNvPr id="399467" name="Text Box 107"/>
          <p:cNvSpPr txBox="1">
            <a:spLocks noChangeArrowheads="1"/>
          </p:cNvSpPr>
          <p:nvPr/>
        </p:nvSpPr>
        <p:spPr bwMode="auto">
          <a:xfrm>
            <a:off x="5076825" y="5949950"/>
            <a:ext cx="345598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平移量为△</a:t>
            </a:r>
            <a:r>
              <a:rPr lang="en-US" altLang="zh-CN" b="1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x’=2;  △y’=0</a:t>
            </a:r>
            <a:r>
              <a:rPr lang="zh-CN" altLang="en-US" b="1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b="1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1" grpId="0" bldLvl="0" animBg="1"/>
      <p:bldP spid="399454" grpId="0"/>
      <p:bldP spid="399462" grpId="0" bldLvl="0" animBg="1"/>
      <p:bldP spid="39946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148263" y="2278063"/>
            <a:ext cx="1154112" cy="1152525"/>
            <a:chOff x="3515" y="2296"/>
            <a:chExt cx="727" cy="726"/>
          </a:xfrm>
        </p:grpSpPr>
        <p:sp>
          <p:nvSpPr>
            <p:cNvPr id="14387" name="Rectangle 3"/>
            <p:cNvSpPr>
              <a:spLocks noChangeArrowheads="1"/>
            </p:cNvSpPr>
            <p:nvPr/>
          </p:nvSpPr>
          <p:spPr bwMode="auto">
            <a:xfrm>
              <a:off x="3696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8" name="Rectangle 4"/>
            <p:cNvSpPr>
              <a:spLocks noChangeArrowheads="1"/>
            </p:cNvSpPr>
            <p:nvPr/>
          </p:nvSpPr>
          <p:spPr bwMode="auto">
            <a:xfrm>
              <a:off x="3515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9" name="Rectangle 5"/>
            <p:cNvSpPr>
              <a:spLocks noChangeArrowheads="1"/>
            </p:cNvSpPr>
            <p:nvPr/>
          </p:nvSpPr>
          <p:spPr bwMode="auto">
            <a:xfrm>
              <a:off x="3877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90" name="Rectangle 6"/>
            <p:cNvSpPr>
              <a:spLocks noChangeArrowheads="1"/>
            </p:cNvSpPr>
            <p:nvPr/>
          </p:nvSpPr>
          <p:spPr bwMode="auto">
            <a:xfrm>
              <a:off x="3515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1" name="Rectangle 7"/>
            <p:cNvSpPr>
              <a:spLocks noChangeArrowheads="1"/>
            </p:cNvSpPr>
            <p:nvPr/>
          </p:nvSpPr>
          <p:spPr bwMode="auto">
            <a:xfrm>
              <a:off x="3515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2" name="Rectangle 8"/>
            <p:cNvSpPr>
              <a:spLocks noChangeArrowheads="1"/>
            </p:cNvSpPr>
            <p:nvPr/>
          </p:nvSpPr>
          <p:spPr bwMode="auto">
            <a:xfrm>
              <a:off x="3878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3" name="Rectangle 9"/>
            <p:cNvSpPr>
              <a:spLocks noChangeArrowheads="1"/>
            </p:cNvSpPr>
            <p:nvPr/>
          </p:nvSpPr>
          <p:spPr bwMode="auto">
            <a:xfrm>
              <a:off x="3696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4" name="Rectangle 10"/>
            <p:cNvSpPr>
              <a:spLocks noChangeArrowheads="1"/>
            </p:cNvSpPr>
            <p:nvPr/>
          </p:nvSpPr>
          <p:spPr bwMode="auto">
            <a:xfrm>
              <a:off x="3697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5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6" name="Rectangle 12"/>
            <p:cNvSpPr>
              <a:spLocks noChangeArrowheads="1"/>
            </p:cNvSpPr>
            <p:nvPr/>
          </p:nvSpPr>
          <p:spPr bwMode="auto">
            <a:xfrm>
              <a:off x="3515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7" name="Rectangle 13"/>
            <p:cNvSpPr>
              <a:spLocks noChangeArrowheads="1"/>
            </p:cNvSpPr>
            <p:nvPr/>
          </p:nvSpPr>
          <p:spPr bwMode="auto">
            <a:xfrm>
              <a:off x="3697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8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9" name="Rectangle 15"/>
            <p:cNvSpPr>
              <a:spLocks noChangeArrowheads="1"/>
            </p:cNvSpPr>
            <p:nvPr/>
          </p:nvSpPr>
          <p:spPr bwMode="auto">
            <a:xfrm>
              <a:off x="4060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0" name="Rectangle 16"/>
            <p:cNvSpPr>
              <a:spLocks noChangeArrowheads="1"/>
            </p:cNvSpPr>
            <p:nvPr/>
          </p:nvSpPr>
          <p:spPr bwMode="auto">
            <a:xfrm>
              <a:off x="4060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1" name="Rectangle 17"/>
            <p:cNvSpPr>
              <a:spLocks noChangeArrowheads="1"/>
            </p:cNvSpPr>
            <p:nvPr/>
          </p:nvSpPr>
          <p:spPr bwMode="auto">
            <a:xfrm>
              <a:off x="4060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2" name="Rectangle 18"/>
            <p:cNvSpPr>
              <a:spLocks noChangeArrowheads="1"/>
            </p:cNvSpPr>
            <p:nvPr/>
          </p:nvSpPr>
          <p:spPr bwMode="auto">
            <a:xfrm>
              <a:off x="4059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93587" name="Rectangle 19"/>
          <p:cNvSpPr>
            <a:spLocks noChangeArrowheads="1"/>
          </p:cNvSpPr>
          <p:nvPr/>
        </p:nvSpPr>
        <p:spPr bwMode="auto">
          <a:xfrm>
            <a:off x="5435600" y="2566988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7" name="Rectangle 20"/>
          <p:cNvSpPr>
            <a:spLocks noGrp="1" noChangeArrowheads="1"/>
          </p:cNvSpPr>
          <p:nvPr>
            <p:ph type="title"/>
          </p:nvPr>
        </p:nvSpPr>
        <p:spPr>
          <a:xfrm>
            <a:off x="226088" y="534028"/>
            <a:ext cx="8917912" cy="11430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图像旋转：按照确定画布时的平移量取整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Group 21"/>
          <p:cNvGrpSpPr/>
          <p:nvPr/>
        </p:nvGrpSpPr>
        <p:grpSpPr bwMode="auto">
          <a:xfrm>
            <a:off x="900113" y="2420938"/>
            <a:ext cx="865187" cy="863600"/>
            <a:chOff x="930" y="2478"/>
            <a:chExt cx="545" cy="544"/>
          </a:xfrm>
        </p:grpSpPr>
        <p:sp>
          <p:nvSpPr>
            <p:cNvPr id="14378" name="Rectangle 22"/>
            <p:cNvSpPr>
              <a:spLocks noChangeArrowheads="1"/>
            </p:cNvSpPr>
            <p:nvPr/>
          </p:nvSpPr>
          <p:spPr bwMode="auto">
            <a:xfrm>
              <a:off x="1111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79" name="Rectangle 23"/>
            <p:cNvSpPr>
              <a:spLocks noChangeArrowheads="1"/>
            </p:cNvSpPr>
            <p:nvPr/>
          </p:nvSpPr>
          <p:spPr bwMode="auto">
            <a:xfrm>
              <a:off x="930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0" name="Rectangle 24"/>
            <p:cNvSpPr>
              <a:spLocks noChangeArrowheads="1"/>
            </p:cNvSpPr>
            <p:nvPr/>
          </p:nvSpPr>
          <p:spPr bwMode="auto">
            <a:xfrm>
              <a:off x="1292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1" name="Rectangle 25"/>
            <p:cNvSpPr>
              <a:spLocks noChangeArrowheads="1"/>
            </p:cNvSpPr>
            <p:nvPr/>
          </p:nvSpPr>
          <p:spPr bwMode="auto">
            <a:xfrm>
              <a:off x="930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2" name="Rectangle 26"/>
            <p:cNvSpPr>
              <a:spLocks noChangeArrowheads="1"/>
            </p:cNvSpPr>
            <p:nvPr/>
          </p:nvSpPr>
          <p:spPr bwMode="auto">
            <a:xfrm>
              <a:off x="930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1292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4" name="Rectangle 28"/>
            <p:cNvSpPr>
              <a:spLocks noChangeArrowheads="1"/>
            </p:cNvSpPr>
            <p:nvPr/>
          </p:nvSpPr>
          <p:spPr bwMode="auto">
            <a:xfrm>
              <a:off x="1111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5" name="Rectangle 29"/>
            <p:cNvSpPr>
              <a:spLocks noChangeArrowheads="1"/>
            </p:cNvSpPr>
            <p:nvPr/>
          </p:nvSpPr>
          <p:spPr bwMode="auto">
            <a:xfrm>
              <a:off x="1112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6" name="Rectangle 30"/>
            <p:cNvSpPr>
              <a:spLocks noChangeArrowheads="1"/>
            </p:cNvSpPr>
            <p:nvPr/>
          </p:nvSpPr>
          <p:spPr bwMode="auto">
            <a:xfrm>
              <a:off x="1293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Group 31"/>
          <p:cNvGrpSpPr/>
          <p:nvPr/>
        </p:nvGrpSpPr>
        <p:grpSpPr bwMode="auto">
          <a:xfrm>
            <a:off x="2339975" y="2276475"/>
            <a:ext cx="2016125" cy="1081088"/>
            <a:chOff x="1473" y="1026"/>
            <a:chExt cx="1270" cy="816"/>
          </a:xfrm>
        </p:grpSpPr>
        <p:sp>
          <p:nvSpPr>
            <p:cNvPr id="14377" name="AutoShape 32"/>
            <p:cNvSpPr>
              <a:spLocks noChangeArrowheads="1"/>
            </p:cNvSpPr>
            <p:nvPr/>
          </p:nvSpPr>
          <p:spPr bwMode="auto">
            <a:xfrm>
              <a:off x="1519" y="1207"/>
              <a:ext cx="1224" cy="27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4343" name="Object 9"/>
            <p:cNvGraphicFramePr>
              <a:graphicFrameLocks noChangeAspect="1"/>
            </p:cNvGraphicFramePr>
            <p:nvPr/>
          </p:nvGraphicFramePr>
          <p:xfrm>
            <a:off x="1745" y="1026"/>
            <a:ext cx="76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3" name="Equation" r:id="rId1" imgW="8036560" imgH="2884805" progId="Equation.3">
                    <p:embed/>
                  </p:oleObj>
                </mc:Choice>
                <mc:Fallback>
                  <p:oleObj name="Equation" r:id="rId1" imgW="8036560" imgH="2884805" progId="Equation.3">
                    <p:embed/>
                    <p:pic>
                      <p:nvPicPr>
                        <p:cNvPr id="0" name="Object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45" y="1026"/>
                          <a:ext cx="765" cy="25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0"/>
            <p:cNvGraphicFramePr>
              <a:graphicFrameLocks noChangeAspect="1"/>
            </p:cNvGraphicFramePr>
            <p:nvPr/>
          </p:nvGraphicFramePr>
          <p:xfrm>
            <a:off x="1473" y="1434"/>
            <a:ext cx="120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3" imgW="19575780" imgH="7418070" progId="Equation.3">
                    <p:embed/>
                  </p:oleObj>
                </mc:Choice>
                <mc:Fallback>
                  <p:oleObj name="Equation" r:id="rId3" imgW="19575780" imgH="7418070" progId="Equation.3">
                    <p:embed/>
                    <p:pic>
                      <p:nvPicPr>
                        <p:cNvPr id="0" name="Object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3" y="1434"/>
                          <a:ext cx="1201" cy="4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3603" name="Object 11"/>
          <p:cNvGraphicFramePr>
            <a:graphicFrameLocks noChangeAspect="1"/>
          </p:cNvGraphicFramePr>
          <p:nvPr/>
        </p:nvGraphicFramePr>
        <p:xfrm>
          <a:off x="757238" y="4510088"/>
          <a:ext cx="26019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5" imgW="23284815" imgH="2884805" progId="Equation.3">
                  <p:embed/>
                </p:oleObj>
              </mc:Choice>
              <mc:Fallback>
                <p:oleObj name="公式" r:id="rId5" imgW="23284815" imgH="2884805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238" y="4510088"/>
                        <a:ext cx="2601912" cy="320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05" name="Object 12"/>
          <p:cNvGraphicFramePr>
            <a:graphicFrameLocks noChangeAspect="1"/>
          </p:cNvGraphicFramePr>
          <p:nvPr/>
        </p:nvGraphicFramePr>
        <p:xfrm>
          <a:off x="757238" y="4941888"/>
          <a:ext cx="26019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7" imgW="23284815" imgH="3296920" progId="Equation.3">
                  <p:embed/>
                </p:oleObj>
              </mc:Choice>
              <mc:Fallback>
                <p:oleObj name="公式" r:id="rId7" imgW="23284815" imgH="329692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7238" y="4941888"/>
                        <a:ext cx="2601912" cy="366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5148263" y="2566988"/>
            <a:ext cx="288925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08" name="Rectangle 40"/>
          <p:cNvSpPr>
            <a:spLocks noChangeArrowheads="1"/>
          </p:cNvSpPr>
          <p:nvPr/>
        </p:nvSpPr>
        <p:spPr bwMode="auto">
          <a:xfrm>
            <a:off x="6011863" y="2566988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493609" name="Rectangle 41"/>
          <p:cNvSpPr>
            <a:spLocks noChangeArrowheads="1"/>
          </p:cNvSpPr>
          <p:nvPr/>
        </p:nvSpPr>
        <p:spPr bwMode="auto">
          <a:xfrm>
            <a:off x="5435600" y="3141663"/>
            <a:ext cx="288925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0" name="Rectangle 42"/>
          <p:cNvSpPr>
            <a:spLocks noChangeArrowheads="1"/>
          </p:cNvSpPr>
          <p:nvPr/>
        </p:nvSpPr>
        <p:spPr bwMode="auto">
          <a:xfrm>
            <a:off x="5724525" y="2278063"/>
            <a:ext cx="288925" cy="2873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1" name="Rectangle 43"/>
          <p:cNvSpPr>
            <a:spLocks noChangeArrowheads="1"/>
          </p:cNvSpPr>
          <p:nvPr/>
        </p:nvSpPr>
        <p:spPr bwMode="auto">
          <a:xfrm>
            <a:off x="5724525" y="2854325"/>
            <a:ext cx="288925" cy="2873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2" name="Rectangle 44"/>
          <p:cNvSpPr>
            <a:spLocks noChangeArrowheads="1"/>
          </p:cNvSpPr>
          <p:nvPr/>
        </p:nvSpPr>
        <p:spPr bwMode="auto">
          <a:xfrm>
            <a:off x="5724525" y="3141663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3" name="Rectangle 45"/>
          <p:cNvSpPr>
            <a:spLocks noChangeArrowheads="1"/>
          </p:cNvSpPr>
          <p:nvPr/>
        </p:nvSpPr>
        <p:spPr bwMode="auto">
          <a:xfrm>
            <a:off x="6011863" y="2854325"/>
            <a:ext cx="288925" cy="287338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4" name="Rectangle 46"/>
          <p:cNvSpPr>
            <a:spLocks noChangeArrowheads="1"/>
          </p:cNvSpPr>
          <p:nvPr/>
        </p:nvSpPr>
        <p:spPr bwMode="auto">
          <a:xfrm>
            <a:off x="5435600" y="2854325"/>
            <a:ext cx="288925" cy="2873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21" name="Text Box 53"/>
          <p:cNvSpPr txBox="1">
            <a:spLocks noChangeArrowheads="1"/>
          </p:cNvSpPr>
          <p:nvPr/>
        </p:nvSpPr>
        <p:spPr bwMode="auto">
          <a:xfrm>
            <a:off x="4067175" y="4221163"/>
            <a:ext cx="4752975" cy="860425"/>
          </a:xfrm>
          <a:prstGeom prst="rect">
            <a:avLst/>
          </a:prstGeom>
          <a:solidFill>
            <a:srgbClr val="FFC8C8"/>
          </a:solidFill>
          <a:ln w="38100" cmpd="dbl">
            <a:solidFill>
              <a:srgbClr val="6600CC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CC"/>
                </a:solidFill>
                <a:latin typeface="Tahoma" panose="020B0604030504040204" pitchFamily="34" charset="0"/>
                <a:ea typeface="华文细黑" panose="02010600040101010101" pitchFamily="2" charset="-122"/>
              </a:rPr>
              <a:t>结论：按照图像旋转计算公式获得的结果与想象中的差异很大。</a:t>
            </a:r>
            <a:endParaRPr lang="zh-CN" altLang="en-US" sz="2400" b="1">
              <a:solidFill>
                <a:srgbClr val="6600CC"/>
              </a:solidFill>
              <a:latin typeface="Tahoma" panose="020B0604030504040204" pitchFamily="34" charset="0"/>
              <a:ea typeface="华文细黑" panose="02010600040101010101" pitchFamily="2" charset="-122"/>
            </a:endParaRPr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612775" y="4005263"/>
            <a:ext cx="33845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对原图的</a:t>
            </a:r>
            <a:r>
              <a:rPr lang="en-US" altLang="zh-CN" b="1">
                <a:latin typeface="华文细黑" panose="02010600040101010101" pitchFamily="2" charset="-122"/>
                <a:ea typeface="华文细黑" panose="02010600040101010101" pitchFamily="2" charset="-122"/>
              </a:rPr>
              <a:t>(1,1)</a:t>
            </a:r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像素，</a:t>
            </a:r>
            <a:r>
              <a:rPr lang="en-US" altLang="zh-CN" b="1">
                <a:latin typeface="华文细黑" panose="02010600040101010101" pitchFamily="2" charset="-122"/>
                <a:ea typeface="华文细黑" panose="02010600040101010101" pitchFamily="2" charset="-122"/>
              </a:rPr>
              <a:t>x=1,y=1</a:t>
            </a:r>
            <a:endParaRPr lang="en-US" altLang="zh-CN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3636" name="Text Box 68"/>
          <p:cNvSpPr txBox="1">
            <a:spLocks noChangeArrowheads="1"/>
          </p:cNvSpPr>
          <p:nvPr/>
        </p:nvSpPr>
        <p:spPr bwMode="auto">
          <a:xfrm>
            <a:off x="468313" y="5373688"/>
            <a:ext cx="388937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华文细黑" panose="02010600040101010101" pitchFamily="2" charset="-122"/>
              </a:rPr>
              <a:t>取整后，该点在新图的</a:t>
            </a:r>
            <a:r>
              <a:rPr lang="en-US" altLang="zh-CN" b="1">
                <a:ea typeface="华文细黑" panose="02010600040101010101" pitchFamily="2" charset="-122"/>
              </a:rPr>
              <a:t>(2,1)</a:t>
            </a:r>
            <a:r>
              <a:rPr lang="zh-CN" altLang="en-US" b="1">
                <a:ea typeface="华文细黑" panose="02010600040101010101" pitchFamily="2" charset="-122"/>
              </a:rPr>
              <a:t>上。</a:t>
            </a:r>
            <a:endParaRPr lang="zh-CN" altLang="en-US" b="1">
              <a:ea typeface="华文细黑" panose="02010600040101010101" pitchFamily="2" charset="-122"/>
            </a:endParaRPr>
          </a:p>
        </p:txBody>
      </p:sp>
      <p:grpSp>
        <p:nvGrpSpPr>
          <p:cNvPr id="5" name="Group 71"/>
          <p:cNvGrpSpPr/>
          <p:nvPr/>
        </p:nvGrpSpPr>
        <p:grpSpPr bwMode="auto">
          <a:xfrm>
            <a:off x="7019925" y="2349500"/>
            <a:ext cx="1447800" cy="1079500"/>
            <a:chOff x="4512" y="1104"/>
            <a:chExt cx="912" cy="680"/>
          </a:xfrm>
        </p:grpSpPr>
        <p:grpSp>
          <p:nvGrpSpPr>
            <p:cNvPr id="6" name="Group 55"/>
            <p:cNvGrpSpPr/>
            <p:nvPr/>
          </p:nvGrpSpPr>
          <p:grpSpPr bwMode="auto">
            <a:xfrm rot="-1401619">
              <a:off x="4512" y="1104"/>
              <a:ext cx="545" cy="544"/>
              <a:chOff x="930" y="2478"/>
              <a:chExt cx="545" cy="544"/>
            </a:xfrm>
          </p:grpSpPr>
          <p:sp>
            <p:nvSpPr>
              <p:cNvPr id="14368" name="Rectangle 56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69" name="Rectangle 57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0" name="Rectangle 58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371" name="Rectangle 59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2" name="Rectangle 60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3" name="Rectangle 61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4" name="Rectangle 62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5" name="Rectangle 63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6" name="Rectangle 64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4367" name="Line 65"/>
            <p:cNvSpPr>
              <a:spLocks noChangeShapeType="1"/>
            </p:cNvSpPr>
            <p:nvPr/>
          </p:nvSpPr>
          <p:spPr bwMode="auto">
            <a:xfrm>
              <a:off x="4560" y="17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342" name="Object 13"/>
            <p:cNvGraphicFramePr>
              <a:graphicFrameLocks noChangeAspect="1"/>
            </p:cNvGraphicFramePr>
            <p:nvPr/>
          </p:nvGraphicFramePr>
          <p:xfrm>
            <a:off x="4876" y="1580"/>
            <a:ext cx="29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公式" r:id="rId9" imgW="4121150" imgH="2884805" progId="Equation.3">
                    <p:embed/>
                  </p:oleObj>
                </mc:Choice>
                <mc:Fallback>
                  <p:oleObj name="公式" r:id="rId9" imgW="4121150" imgH="2884805" progId="Equation.3">
                    <p:embed/>
                    <p:pic>
                      <p:nvPicPr>
                        <p:cNvPr id="0" name="Object 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76" y="1580"/>
                          <a:ext cx="291" cy="2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3640" name="Object 14"/>
          <p:cNvGraphicFramePr>
            <a:graphicFrameLocks noChangeAspect="1"/>
          </p:cNvGraphicFramePr>
          <p:nvPr/>
        </p:nvGraphicFramePr>
        <p:xfrm>
          <a:off x="396875" y="4510088"/>
          <a:ext cx="30384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11" imgW="27200225" imgH="2884805" progId="Equation.3">
                  <p:embed/>
                </p:oleObj>
              </mc:Choice>
              <mc:Fallback>
                <p:oleObj name="公式" r:id="rId11" imgW="27200225" imgH="2884805" progId="Equation.3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875" y="4510088"/>
                        <a:ext cx="3038475" cy="320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41" name="Object 15"/>
          <p:cNvGraphicFramePr>
            <a:graphicFrameLocks noChangeAspect="1"/>
          </p:cNvGraphicFramePr>
          <p:nvPr/>
        </p:nvGraphicFramePr>
        <p:xfrm>
          <a:off x="396875" y="4941888"/>
          <a:ext cx="28781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公式" r:id="rId13" imgW="25757505" imgH="3296920" progId="Equation.3">
                  <p:embed/>
                </p:oleObj>
              </mc:Choice>
              <mc:Fallback>
                <p:oleObj name="公式" r:id="rId13" imgW="25757505" imgH="3296920" progId="Equation.3">
                  <p:embed/>
                  <p:pic>
                    <p:nvPicPr>
                      <p:cNvPr id="0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875" y="4941888"/>
                        <a:ext cx="2878138" cy="366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42" name="Text Box 74"/>
          <p:cNvSpPr txBox="1">
            <a:spLocks noChangeArrowheads="1"/>
          </p:cNvSpPr>
          <p:nvPr/>
        </p:nvSpPr>
        <p:spPr bwMode="auto">
          <a:xfrm>
            <a:off x="468313" y="4005263"/>
            <a:ext cx="33845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对原图的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(1,2)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像素，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x=1,y=2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3643" name="Text Box 75"/>
          <p:cNvSpPr txBox="1">
            <a:spLocks noChangeArrowheads="1"/>
          </p:cNvSpPr>
          <p:nvPr/>
        </p:nvSpPr>
        <p:spPr bwMode="auto">
          <a:xfrm>
            <a:off x="323850" y="5373688"/>
            <a:ext cx="388937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ea typeface="华文细黑" panose="02010600040101010101" pitchFamily="2" charset="-122"/>
              </a:rPr>
              <a:t>取整后，该点在新图的</a:t>
            </a:r>
            <a:r>
              <a:rPr lang="en-US" altLang="zh-CN" b="1" dirty="0">
                <a:ea typeface="华文细黑" panose="02010600040101010101" pitchFamily="2" charset="-122"/>
              </a:rPr>
              <a:t>(2,2)</a:t>
            </a:r>
            <a:r>
              <a:rPr lang="zh-CN" altLang="en-US" b="1" dirty="0">
                <a:ea typeface="华文细黑" panose="02010600040101010101" pitchFamily="2" charset="-122"/>
              </a:rPr>
              <a:t>上。</a:t>
            </a:r>
            <a:endParaRPr lang="zh-CN" altLang="en-US" b="1" dirty="0">
              <a:ea typeface="华文细黑" panose="02010600040101010101" pitchFamily="2" charset="-122"/>
            </a:endParaRPr>
          </a:p>
        </p:txBody>
      </p:sp>
      <p:sp>
        <p:nvSpPr>
          <p:cNvPr id="493648" name="AutoShape 80"/>
          <p:cNvSpPr>
            <a:spLocks noChangeArrowheads="1"/>
          </p:cNvSpPr>
          <p:nvPr/>
        </p:nvSpPr>
        <p:spPr bwMode="auto">
          <a:xfrm>
            <a:off x="6011863" y="5157788"/>
            <a:ext cx="7207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49" name="Text Box 81"/>
          <p:cNvSpPr txBox="1">
            <a:spLocks noChangeArrowheads="1"/>
          </p:cNvSpPr>
          <p:nvPr/>
        </p:nvSpPr>
        <p:spPr bwMode="auto">
          <a:xfrm>
            <a:off x="4859338" y="5445125"/>
            <a:ext cx="3457575" cy="495300"/>
          </a:xfrm>
          <a:prstGeom prst="rect">
            <a:avLst/>
          </a:prstGeom>
          <a:solidFill>
            <a:srgbClr val="FFC8C8"/>
          </a:solidFill>
          <a:ln w="38100" cmpd="dbl">
            <a:solidFill>
              <a:srgbClr val="6600CC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CC"/>
                </a:solidFill>
                <a:latin typeface="Tahoma" panose="020B0604030504040204" pitchFamily="34" charset="0"/>
                <a:ea typeface="华文细黑" panose="02010600040101010101" pitchFamily="2" charset="-122"/>
              </a:rPr>
              <a:t>必须进行后处理操作。</a:t>
            </a:r>
            <a:endParaRPr lang="zh-CN" altLang="en-US" sz="2400" b="1">
              <a:solidFill>
                <a:srgbClr val="6600CC"/>
              </a:solidFill>
              <a:latin typeface="Tahoma" panose="020B0604030504040204" pitchFamily="34" charset="0"/>
              <a:ea typeface="华文细黑" panose="02010600040101010101" pitchFamily="2" charset="-122"/>
            </a:endParaRPr>
          </a:p>
        </p:txBody>
      </p:sp>
      <p:sp>
        <p:nvSpPr>
          <p:cNvPr id="6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93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93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9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7" grpId="0" bldLvl="0" animBg="1"/>
      <p:bldP spid="493607" grpId="0" bldLvl="0" animBg="1"/>
      <p:bldP spid="493608" grpId="0" bldLvl="0" animBg="1" autoUpdateAnimBg="0"/>
      <p:bldP spid="493609" grpId="0" bldLvl="0" animBg="1"/>
      <p:bldP spid="493610" grpId="0" bldLvl="0" animBg="1"/>
      <p:bldP spid="493611" grpId="0" bldLvl="0" animBg="1"/>
      <p:bldP spid="493612" grpId="0" bldLvl="0" animBg="1"/>
      <p:bldP spid="493613" grpId="0" bldLvl="0" animBg="1"/>
      <p:bldP spid="493614" grpId="0" bldLvl="0" animBg="1"/>
      <p:bldP spid="493621" grpId="0" bldLvl="0" animBg="1"/>
      <p:bldP spid="493635" grpId="0"/>
      <p:bldP spid="493635" grpId="1"/>
      <p:bldP spid="493636" grpId="0"/>
      <p:bldP spid="493636" grpId="1"/>
      <p:bldP spid="493642" grpId="0"/>
      <p:bldP spid="493643" grpId="0"/>
      <p:bldP spid="493648" grpId="0" bldLvl="0" animBg="1"/>
      <p:bldP spid="493649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61" y="421124"/>
            <a:ext cx="8707438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图像旋转后处理：旋转后的隐含问题分析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0076" y="1520650"/>
            <a:ext cx="8353425" cy="215900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图像旋转之后，出现了两个问题：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）像素的排列不是完全按照原有的相邻关系。这是因为相邻像素之间只能有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个方向（相邻为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45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度），如下图所示。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）会出现许多的空洞点。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6732588" y="4797425"/>
            <a:ext cx="1154112" cy="1152525"/>
            <a:chOff x="3651" y="2432"/>
            <a:chExt cx="727" cy="726"/>
          </a:xfrm>
        </p:grpSpPr>
        <p:grpSp>
          <p:nvGrpSpPr>
            <p:cNvPr id="3" name="Group 14"/>
            <p:cNvGrpSpPr/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0214" name="Rectangle 15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5" name="Rectangle 16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6" name="Rectangle 17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0217" name="Rectangle 18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8" name="Rectangle 19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9" name="Rectangle 20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0" name="Rectangle 21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1" name="Rectangle 22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2" name="Rectangle 23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3" name="Rectangle 24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4" name="Rectangle 25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5" name="Rectangle 26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6" name="Rectangle 27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7" name="Rectangle 28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8" name="Rectangle 29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9" name="Rectangle 30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0205" name="Rectangle 31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6" name="Rectangle 32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7" name="Rectangle 33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208" name="Rectangle 34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9" name="Rectangle 35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0" name="Rectangle 36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1" name="Rectangle 37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2" name="Rectangle 38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3" name="Rectangle 39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10995" name="AutoShape 51"/>
          <p:cNvSpPr>
            <a:spLocks noChangeArrowheads="1"/>
          </p:cNvSpPr>
          <p:nvPr/>
        </p:nvSpPr>
        <p:spPr bwMode="auto">
          <a:xfrm>
            <a:off x="5076825" y="501332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10997" name="Line 53"/>
          <p:cNvSpPr>
            <a:spLocks noChangeShapeType="1"/>
          </p:cNvSpPr>
          <p:nvPr/>
        </p:nvSpPr>
        <p:spPr bwMode="auto">
          <a:xfrm flipH="1">
            <a:off x="7451725" y="4508500"/>
            <a:ext cx="287338" cy="720725"/>
          </a:xfrm>
          <a:prstGeom prst="line">
            <a:avLst/>
          </a:prstGeom>
          <a:noFill/>
          <a:ln w="38100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67"/>
          <p:cNvGrpSpPr/>
          <p:nvPr/>
        </p:nvGrpSpPr>
        <p:grpSpPr bwMode="auto">
          <a:xfrm>
            <a:off x="2916238" y="4868863"/>
            <a:ext cx="865187" cy="863600"/>
            <a:chOff x="884" y="3158"/>
            <a:chExt cx="545" cy="544"/>
          </a:xfrm>
        </p:grpSpPr>
        <p:grpSp>
          <p:nvGrpSpPr>
            <p:cNvPr id="5" name="Group 41"/>
            <p:cNvGrpSpPr/>
            <p:nvPr/>
          </p:nvGrpSpPr>
          <p:grpSpPr bwMode="auto">
            <a:xfrm>
              <a:off x="884" y="3158"/>
              <a:ext cx="545" cy="544"/>
              <a:chOff x="930" y="2478"/>
              <a:chExt cx="545" cy="544"/>
            </a:xfrm>
          </p:grpSpPr>
          <p:sp>
            <p:nvSpPr>
              <p:cNvPr id="50195" name="Rectangle 42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6" name="Rectangle 43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7" name="Rectangle 44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0198" name="Rectangle 45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9" name="Rectangle 46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0" name="Rectangle 47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1" name="Rectangle 48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2" name="Rectangle 49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3" name="Rectangle 50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0186" name="Rectangle 56"/>
            <p:cNvSpPr>
              <a:spLocks noChangeArrowheads="1"/>
            </p:cNvSpPr>
            <p:nvPr/>
          </p:nvSpPr>
          <p:spPr bwMode="auto">
            <a:xfrm>
              <a:off x="1138" y="3403"/>
              <a:ext cx="45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187" name="Line 57"/>
            <p:cNvSpPr>
              <a:spLocks noChangeShapeType="1"/>
            </p:cNvSpPr>
            <p:nvPr/>
          </p:nvSpPr>
          <p:spPr bwMode="auto">
            <a:xfrm>
              <a:off x="1156" y="3186"/>
              <a:ext cx="0" cy="1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58"/>
            <p:cNvSpPr>
              <a:spLocks noChangeShapeType="1"/>
            </p:cNvSpPr>
            <p:nvPr/>
          </p:nvSpPr>
          <p:spPr bwMode="auto">
            <a:xfrm>
              <a:off x="1157" y="3538"/>
              <a:ext cx="0" cy="1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59"/>
            <p:cNvSpPr>
              <a:spLocks noChangeShapeType="1"/>
            </p:cNvSpPr>
            <p:nvPr/>
          </p:nvSpPr>
          <p:spPr bwMode="auto">
            <a:xfrm>
              <a:off x="1274" y="343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60"/>
            <p:cNvSpPr>
              <a:spLocks noChangeShapeType="1"/>
            </p:cNvSpPr>
            <p:nvPr/>
          </p:nvSpPr>
          <p:spPr bwMode="auto">
            <a:xfrm>
              <a:off x="903" y="343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62"/>
            <p:cNvSpPr>
              <a:spLocks noChangeShapeType="1"/>
            </p:cNvSpPr>
            <p:nvPr/>
          </p:nvSpPr>
          <p:spPr bwMode="auto">
            <a:xfrm flipH="1" flipV="1">
              <a:off x="939" y="3221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2" name="Line 63"/>
            <p:cNvSpPr>
              <a:spLocks noChangeShapeType="1"/>
            </p:cNvSpPr>
            <p:nvPr/>
          </p:nvSpPr>
          <p:spPr bwMode="auto">
            <a:xfrm flipH="1" flipV="1">
              <a:off x="1274" y="3549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64"/>
            <p:cNvSpPr>
              <a:spLocks noChangeShapeType="1"/>
            </p:cNvSpPr>
            <p:nvPr/>
          </p:nvSpPr>
          <p:spPr bwMode="auto">
            <a:xfrm flipV="1">
              <a:off x="1292" y="3203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65"/>
            <p:cNvSpPr>
              <a:spLocks noChangeShapeType="1"/>
            </p:cNvSpPr>
            <p:nvPr/>
          </p:nvSpPr>
          <p:spPr bwMode="auto">
            <a:xfrm flipV="1">
              <a:off x="942" y="3546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utoUpdateAnimBg="0" build="p"/>
      <p:bldP spid="210995" grpId="0" bldLvl="0" animBg="1"/>
      <p:bldP spid="210997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05" y="707362"/>
            <a:ext cx="4803775" cy="7302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图像旋转的效果示例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6613" name="Picture 5" descr="peppers25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2438400"/>
            <a:ext cx="2598738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3962400" y="350520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196615" name="Picture 7" descr="图8">
            <a:hlinkClick r:id="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981200"/>
            <a:ext cx="3678238" cy="367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5" name="标题 404484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dirty="0"/>
          </a:p>
        </p:txBody>
      </p:sp>
      <p:pic>
        <p:nvPicPr>
          <p:cNvPr id="404484" name="内容占位符 404483" descr="图8">
            <a:hlinkClick r:id=""/>
          </p:cNvPr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206375"/>
            <a:ext cx="10510838" cy="10510838"/>
          </a:xfrm>
          <a:ln>
            <a:solidFill>
              <a:schemeClr val="tx1"/>
            </a:solidFill>
            <a:miter/>
          </a:ln>
        </p:spPr>
      </p:pic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031" y="2452845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096250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图像旋转后处理：解决问题的思路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1546" y="1774058"/>
            <a:ext cx="8370277" cy="3887788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出现问题的核心是像素之间的连接是不连续的。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相邻像素的角度是无法改变的，所以只能通过增加分辨率的方法来从整体上解决这个问题。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采用某种填补方法来填充空洞。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54"/>
          <p:cNvGrpSpPr/>
          <p:nvPr/>
        </p:nvGrpSpPr>
        <p:grpSpPr bwMode="auto">
          <a:xfrm>
            <a:off x="5945589" y="3706848"/>
            <a:ext cx="2879725" cy="2879725"/>
            <a:chOff x="3651" y="2432"/>
            <a:chExt cx="727" cy="726"/>
          </a:xfrm>
        </p:grpSpPr>
        <p:grpSp>
          <p:nvGrpSpPr>
            <p:cNvPr id="3" name="Group 55"/>
            <p:cNvGrpSpPr/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1216" name="Rectangle 5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17" name="Rectangle 5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18" name="Rectangle 5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219" name="Rectangle 5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0" name="Rectangle 6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1" name="Rectangle 6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2" name="Rectangle 6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3" name="Rectangle 6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4" name="Rectangle 6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5" name="Rectangle 6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6" name="Rectangle 6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7" name="Rectangle 6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8" name="Rectangle 6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9" name="Rectangle 6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30" name="Rectangle 7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31" name="Rectangle 7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1207" name="Rectangle 7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08" name="Rectangle 7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09" name="Rectangle 7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210" name="Rectangle 7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1" name="Rectangle 7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2" name="Rectangle 7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3" name="Rectangle 7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4" name="Rectangle 7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5" name="Rectangle 8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500817" name="Rectangle 81"/>
          <p:cNvSpPr>
            <a:spLocks noChangeArrowheads="1"/>
          </p:cNvSpPr>
          <p:nvPr/>
        </p:nvSpPr>
        <p:spPr bwMode="auto">
          <a:xfrm>
            <a:off x="7379102" y="4427573"/>
            <a:ext cx="720725" cy="71913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5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autoUpdateAnimBg="0" build="p"/>
      <p:bldP spid="500817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10795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图像旋转的后处理：插值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05062" y="1800329"/>
            <a:ext cx="7631112" cy="511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最简单的方法是行插值（列插值）方法。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56325" y="4005263"/>
            <a:ext cx="1746250" cy="1752600"/>
            <a:chOff x="3651" y="2432"/>
            <a:chExt cx="727" cy="726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2249" name="Rectangle 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0" name="Rectangle 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1" name="Rectangle 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52" name="Rectangle 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3" name="Rectangle 1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4" name="Rectangle 1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5" name="Rectangle 1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6" name="Rectangle 1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7" name="Rectangle 1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8" name="Rectangle 1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9" name="Rectangle 1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0" name="Rectangle 1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1" name="Rectangle 1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2" name="Rectangle 1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3" name="Rectangle 2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4" name="Rectangle 2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2240" name="Rectangle 2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1" name="Rectangle 2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2" name="Rectangle 2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43" name="Rectangle 2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4" name="Rectangle 2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5" name="Rectangle 2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6" name="Rectangle 2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7" name="Rectangle 2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8" name="Rectangle 3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347733" y="2489897"/>
            <a:ext cx="7991475" cy="11267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）找出当前行的最小和最大的非背景点的坐标，记作：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(i,k1)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(i,k2)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002" name="Line 34"/>
          <p:cNvSpPr>
            <a:spLocks noChangeShapeType="1"/>
          </p:cNvSpPr>
          <p:nvPr/>
        </p:nvSpPr>
        <p:spPr bwMode="auto">
          <a:xfrm>
            <a:off x="6948488" y="42211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>
            <a:off x="6088063" y="4724400"/>
            <a:ext cx="185737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4" name="Line 36"/>
          <p:cNvSpPr>
            <a:spLocks noChangeShapeType="1"/>
          </p:cNvSpPr>
          <p:nvPr/>
        </p:nvSpPr>
        <p:spPr bwMode="auto">
          <a:xfrm>
            <a:off x="6516688" y="50847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5" name="Line 37"/>
          <p:cNvSpPr>
            <a:spLocks noChangeShapeType="1"/>
          </p:cNvSpPr>
          <p:nvPr/>
        </p:nvSpPr>
        <p:spPr bwMode="auto">
          <a:xfrm>
            <a:off x="6516688" y="55895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6" name="Line 38"/>
          <p:cNvSpPr>
            <a:spLocks noChangeShapeType="1"/>
          </p:cNvSpPr>
          <p:nvPr/>
        </p:nvSpPr>
        <p:spPr bwMode="auto">
          <a:xfrm flipH="1">
            <a:off x="7380288" y="42211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7" name="Line 39"/>
          <p:cNvSpPr>
            <a:spLocks noChangeShapeType="1"/>
          </p:cNvSpPr>
          <p:nvPr/>
        </p:nvSpPr>
        <p:spPr bwMode="auto">
          <a:xfrm flipH="1">
            <a:off x="7812088" y="46529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8" name="Line 40"/>
          <p:cNvSpPr>
            <a:spLocks noChangeShapeType="1"/>
          </p:cNvSpPr>
          <p:nvPr/>
        </p:nvSpPr>
        <p:spPr bwMode="auto">
          <a:xfrm flipH="1">
            <a:off x="7812088" y="51577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9" name="Line 41"/>
          <p:cNvSpPr>
            <a:spLocks noChangeShapeType="1"/>
          </p:cNvSpPr>
          <p:nvPr/>
        </p:nvSpPr>
        <p:spPr bwMode="auto">
          <a:xfrm flipH="1">
            <a:off x="7380288" y="55895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0" name="Text Box 42"/>
          <p:cNvSpPr txBox="1">
            <a:spLocks noChangeArrowheads="1"/>
          </p:cNvSpPr>
          <p:nvPr/>
        </p:nvSpPr>
        <p:spPr bwMode="auto">
          <a:xfrm>
            <a:off x="1098394" y="3754054"/>
            <a:ext cx="4465637" cy="16619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如右图有：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ea typeface="华文细黑" panose="02010600040101010101" pitchFamily="2" charset="-122"/>
              </a:rPr>
              <a:t>(1,3)</a:t>
            </a:r>
            <a:r>
              <a:rPr lang="zh-CN" altLang="en-US" sz="2400" b="1" dirty="0"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ea typeface="华文细黑" panose="02010600040101010101" pitchFamily="2" charset="-122"/>
              </a:rPr>
              <a:t>(1,3);    (2,1)</a:t>
            </a:r>
            <a:r>
              <a:rPr lang="zh-CN" altLang="en-US" sz="2400" b="1" dirty="0"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ea typeface="华文细黑" panose="02010600040101010101" pitchFamily="2" charset="-122"/>
              </a:rPr>
              <a:t>(2,4);</a:t>
            </a:r>
            <a:endParaRPr lang="en-US" altLang="zh-CN" sz="2400" b="1" dirty="0">
              <a:ea typeface="华文细黑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ea typeface="华文细黑" panose="02010600040101010101" pitchFamily="2" charset="-122"/>
              </a:rPr>
              <a:t>(3,2)</a:t>
            </a:r>
            <a:r>
              <a:rPr lang="zh-CN" altLang="en-US" sz="2400" b="1" dirty="0"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ea typeface="华文细黑" panose="02010600040101010101" pitchFamily="2" charset="-122"/>
              </a:rPr>
              <a:t>(3,4)</a:t>
            </a:r>
            <a:r>
              <a:rPr lang="zh-CN" altLang="en-US" sz="2400" b="1" dirty="0">
                <a:ea typeface="华文细黑" panose="02010600040101010101" pitchFamily="2" charset="-122"/>
              </a:rPr>
              <a:t>； </a:t>
            </a:r>
            <a:r>
              <a:rPr lang="en-US" altLang="zh-CN" sz="2400" b="1" dirty="0">
                <a:ea typeface="华文细黑" panose="02010600040101010101" pitchFamily="2" charset="-122"/>
              </a:rPr>
              <a:t>(4,2)</a:t>
            </a:r>
            <a:r>
              <a:rPr lang="zh-CN" altLang="en-US" sz="2400" b="1" dirty="0"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ea typeface="华文细黑" panose="02010600040101010101" pitchFamily="2" charset="-122"/>
              </a:rPr>
              <a:t>(4,3)</a:t>
            </a:r>
            <a:r>
              <a:rPr lang="zh-CN" altLang="en-US" sz="2400" b="1" dirty="0">
                <a:ea typeface="华文细黑" panose="02010600040101010101" pitchFamily="2" charset="-122"/>
              </a:rPr>
              <a:t>。</a:t>
            </a:r>
            <a:endParaRPr lang="zh-CN" altLang="en-US" sz="2400" b="1" dirty="0">
              <a:ea typeface="华文细黑" panose="02010600040101010101" pitchFamily="2" charset="-122"/>
            </a:endParaRPr>
          </a:p>
        </p:txBody>
      </p:sp>
      <p:sp>
        <p:nvSpPr>
          <p:cNvPr id="4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utoUpdateAnimBg="0" build="p"/>
      <p:bldP spid="212001" grpId="0" autoUpdateAnimBg="0"/>
      <p:bldP spid="212002" grpId="0" bldLvl="0" animBg="1"/>
      <p:bldP spid="212003" grpId="0" bldLvl="0" animBg="1"/>
      <p:bldP spid="212004" grpId="0" bldLvl="0" animBg="1"/>
      <p:bldP spid="212005" grpId="0" bldLvl="0" animBg="1"/>
      <p:bldP spid="212006" grpId="0" bldLvl="0" animBg="1"/>
      <p:bldP spid="212007" grpId="0" bldLvl="0" animBg="1"/>
      <p:bldP spid="212008" grpId="0" bldLvl="0" animBg="1"/>
      <p:bldP spid="212009" grpId="0" bldLvl="0" animBg="1"/>
      <p:bldP spid="2120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6897688" cy="9509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图像旋转的后处理：插值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133600"/>
            <a:ext cx="8208962" cy="22098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）在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(k1,k2)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范围内进行插值，插值的方法是：空点的像素值等于前一点的像素值。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）同样的操作重复到所有行。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04025" y="4292600"/>
            <a:ext cx="1962150" cy="1998663"/>
            <a:chOff x="3651" y="2432"/>
            <a:chExt cx="727" cy="726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3264" name="Rectangle 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6" name="Rectangle 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67" name="Rectangle 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8" name="Rectangle 1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9" name="Rectangle 1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0" name="Rectangle 1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1" name="Rectangle 1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2" name="Rectangle 1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3" name="Rectangle 1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4" name="Rectangle 1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5" name="Rectangle 1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6" name="Rectangle 1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7" name="Rectangle 1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8" name="Rectangle 2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9" name="Rectangle 2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3255" name="Rectangle 2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6" name="Rectangle 2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7" name="Rectangle 2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258" name="Rectangle 2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9" name="Rectangle 2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0" name="Rectangle 2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1" name="Rectangle 2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2" name="Rectangle 2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3" name="Rectangle 3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38303" name="Rectangle 31"/>
          <p:cNvSpPr>
            <a:spLocks noChangeArrowheads="1"/>
          </p:cNvSpPr>
          <p:nvPr/>
        </p:nvSpPr>
        <p:spPr bwMode="auto">
          <a:xfrm>
            <a:off x="7794625" y="4800600"/>
            <a:ext cx="490538" cy="498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utoUpdateAnimBg="0" build="p"/>
      <p:bldP spid="438303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6565" y="540885"/>
            <a:ext cx="7540625" cy="9572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图像旋转的后处理：插值效果分析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3038" name="Text Box 46"/>
          <p:cNvSpPr txBox="1">
            <a:spLocks noChangeArrowheads="1"/>
          </p:cNvSpPr>
          <p:nvPr/>
        </p:nvSpPr>
        <p:spPr bwMode="auto">
          <a:xfrm>
            <a:off x="375192" y="1637986"/>
            <a:ext cx="8424862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经过插值处理之后，图像效果就变得自然</a:t>
            </a:r>
            <a:r>
              <a:rPr kumimoji="1" lang="zh-CN" altLang="en-US" sz="3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kumimoji="1" lang="zh-CN" altLang="en-US" sz="3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3200" b="1" i="1" dirty="0">
              <a:solidFill>
                <a:srgbClr val="FF969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4" descr="peppers25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49842" y="2713552"/>
            <a:ext cx="2263295" cy="226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76740" y="3513760"/>
            <a:ext cx="519059" cy="464549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8" name="Picture 6" descr="图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984" y="2395694"/>
            <a:ext cx="3203454" cy="3203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 descr="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784" y="2471894"/>
            <a:ext cx="3203454" cy="3203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950476" y="3257803"/>
            <a:ext cx="570724" cy="1190407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38" grpId="0" autoUpdateAnimBg="0"/>
      <p:bldP spid="7" grpId="0" bldLvl="0" animBg="1"/>
      <p:bldP spid="1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127" y="3688792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图像的仿射变换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84349" y="1468734"/>
            <a:ext cx="8588829" cy="3968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图像仿射变换：采用通用的</a:t>
            </a:r>
            <a:r>
              <a:rPr lang="zh-CN" altLang="en-US" sz="3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数学映射变换公式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，来表示前面给出的几何变换。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回顾前面讲过的几何变换，除了图像的平移，其他的变换均为线性变换，比较容易处理。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为了适应平移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提出了</a:t>
            </a:r>
            <a:r>
              <a:rPr lang="zh-CN" altLang="en-US" sz="3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齐次坐标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的概念。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364164" y="5691188"/>
            <a:ext cx="3227388" cy="955675"/>
            <a:chOff x="3379" y="3585"/>
            <a:chExt cx="2033" cy="602"/>
          </a:xfrm>
        </p:grpSpPr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4352" y="3585"/>
            <a:ext cx="1060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1" imgW="12363450" imgH="7418070" progId="Equation.3">
                    <p:embed/>
                  </p:oleObj>
                </mc:Choice>
                <mc:Fallback>
                  <p:oleObj name="Equation" r:id="rId1" imgW="12363450" imgH="7418070" progId="Equation.3">
                    <p:embed/>
                    <p:pic>
                      <p:nvPicPr>
                        <p:cNvPr id="0" name="Object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52" y="3585"/>
                          <a:ext cx="1060" cy="6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3379" y="370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5"/>
                  </a:solidFill>
                  <a:latin typeface="Tahoma" panose="020B0604030504040204" pitchFamily="34" charset="0"/>
                  <a:ea typeface="华文细黑" panose="02010600040101010101" pitchFamily="2" charset="-122"/>
                </a:rPr>
                <a:t>平移公式：</a:t>
              </a:r>
              <a:endParaRPr lang="zh-CN" altLang="en-US" sz="2400" dirty="0">
                <a:solidFill>
                  <a:schemeClr val="accent5"/>
                </a:solidFill>
                <a:latin typeface="Tahoma" panose="020B060403050404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图像的仿射变换：齐次坐标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525026" y="1689798"/>
            <a:ext cx="7772400" cy="2971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原坐标为 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，定义齐次坐标为：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wx,wy,w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endParaRPr lang="zh-CN" altLang="en-US" sz="3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实质是通过增加一个坐标量来解决问题。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46469" name="Object 4"/>
          <p:cNvGraphicFramePr>
            <a:graphicFrameLocks noChangeAspect="1"/>
          </p:cNvGraphicFramePr>
          <p:nvPr/>
        </p:nvGraphicFramePr>
        <p:xfrm>
          <a:off x="1438659" y="4813737"/>
          <a:ext cx="18002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12363450" imgH="7418070" progId="Equation.3">
                  <p:embed/>
                </p:oleObj>
              </mc:Choice>
              <mc:Fallback>
                <p:oleObj name="公式" r:id="rId1" imgW="12363450" imgH="741807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8659" y="4813737"/>
                        <a:ext cx="1800225" cy="1022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1" name="AutoShape 7"/>
          <p:cNvSpPr>
            <a:spLocks noChangeArrowheads="1"/>
          </p:cNvSpPr>
          <p:nvPr/>
        </p:nvSpPr>
        <p:spPr bwMode="auto">
          <a:xfrm>
            <a:off x="3743709" y="5174099"/>
            <a:ext cx="287338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46474" name="Object 5"/>
          <p:cNvGraphicFramePr>
            <a:graphicFrameLocks noChangeAspect="1"/>
          </p:cNvGraphicFramePr>
          <p:nvPr/>
        </p:nvGraphicFramePr>
        <p:xfrm>
          <a:off x="4462847" y="4669274"/>
          <a:ext cx="34496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23696930" imgH="11539220" progId="Equation.3">
                  <p:embed/>
                </p:oleObj>
              </mc:Choice>
              <mc:Fallback>
                <p:oleObj name="公式" r:id="rId3" imgW="23696930" imgH="1153922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2847" y="4669274"/>
                        <a:ext cx="3449637" cy="1590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646497" y="5102662"/>
            <a:ext cx="10810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ea typeface="华文细黑" panose="02010600040101010101" pitchFamily="2" charset="-122"/>
              </a:rPr>
              <a:t>平移：</a:t>
            </a:r>
            <a:endParaRPr lang="zh-CN" altLang="en-US" sz="2000" b="1">
              <a:ea typeface="华文细黑" panose="02010600040101010101" pitchFamily="2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autoUpdateAnimBg="0" build="p"/>
      <p:bldP spid="446471" grpId="0" animBg="1"/>
      <p:bldP spid="44647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图像的仿射变换：通式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838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基于齐次坐标 ，可以定义</a:t>
            </a:r>
            <a:r>
              <a:rPr lang="zh-CN" altLang="en-US" sz="3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仿射变换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2555875" y="2781300"/>
          <a:ext cx="27368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8751550" imgH="7418070" progId="">
                  <p:embed/>
                </p:oleObj>
              </mc:Choice>
              <mc:Fallback>
                <p:oleObj name="Equation" r:id="rId1" imgW="18751550" imgH="741807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2781300"/>
                        <a:ext cx="2736850" cy="1023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4" name="Object 5"/>
          <p:cNvGraphicFramePr>
            <a:graphicFrameLocks noChangeAspect="1"/>
          </p:cNvGraphicFramePr>
          <p:nvPr/>
        </p:nvGraphicFramePr>
        <p:xfrm>
          <a:off x="4568773" y="4056603"/>
          <a:ext cx="3671887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5139650" imgH="11539220" progId="">
                  <p:embed/>
                </p:oleObj>
              </mc:Choice>
              <mc:Fallback>
                <p:oleObj name="Equation" r:id="rId3" imgW="25139650" imgH="1153922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8773" y="4056603"/>
                        <a:ext cx="3671887" cy="1595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558748" y="4548694"/>
            <a:ext cx="372185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用矩阵形式表示为：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autoUpdateAnimBg="0" build="p"/>
      <p:bldP spid="44749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图像的仿射变换：图像几何变换表示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323850" y="2565400"/>
            <a:ext cx="289083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sz="3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的平移：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4140200" y="2420938"/>
          <a:ext cx="3168650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4521160" imgH="11539220" progId="">
                  <p:embed/>
                </p:oleObj>
              </mc:Choice>
              <mc:Fallback>
                <p:oleObj name="Equation" r:id="rId1" imgW="24521160" imgH="1153922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2420938"/>
                        <a:ext cx="3168650" cy="1411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95288" y="4581525"/>
            <a:ext cx="267811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的旋转：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4140200" y="4437063"/>
          <a:ext cx="41052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1939865" imgH="11539220" progId="">
                  <p:embed/>
                </p:oleObj>
              </mc:Choice>
              <mc:Fallback>
                <p:oleObj name="Equation" r:id="rId3" imgW="31939865" imgH="1153922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4437063"/>
                        <a:ext cx="4105275" cy="1403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  <p:bldP spid="44851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图像的仿射变换：图像几何变换表示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339407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的水平镜像：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4419600" y="2286000"/>
          <a:ext cx="3390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24315420" imgH="11539220" progId="">
                  <p:embed/>
                </p:oleObj>
              </mc:Choice>
              <mc:Fallback>
                <p:oleObj name="Equation" r:id="rId1" imgW="24315420" imgH="1153922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2286000"/>
                        <a:ext cx="3390900" cy="1522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491532" y="4592096"/>
            <a:ext cx="33528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的垂直镜像：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55686" name="Object 5"/>
          <p:cNvGraphicFramePr>
            <a:graphicFrameLocks noChangeAspect="1"/>
          </p:cNvGraphicFramePr>
          <p:nvPr/>
        </p:nvGraphicFramePr>
        <p:xfrm>
          <a:off x="4419600" y="4267200"/>
          <a:ext cx="3390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4315420" imgH="11539220" progId="">
                  <p:embed/>
                </p:oleObj>
              </mc:Choice>
              <mc:Fallback>
                <p:oleObj name="Equation" r:id="rId3" imgW="24315420" imgH="1153922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4267200"/>
                        <a:ext cx="3390900" cy="1522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autoUpdateAnimBg="0"/>
      <p:bldP spid="4556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339" y="659807"/>
            <a:ext cx="5362575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图像的形状变换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402859" y="2209922"/>
            <a:ext cx="8067901" cy="21605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图像的形状变换主要是指图像的缩小、放大与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错切。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图像的形状变换通常在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目标识别中使用。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图像的仿射变换：图像几何变换表示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352478" y="2687097"/>
            <a:ext cx="333692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的垂直错切：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3962400" y="2209800"/>
          <a:ext cx="3390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24315420" imgH="11539220" progId="">
                  <p:embed/>
                </p:oleObj>
              </mc:Choice>
              <mc:Fallback>
                <p:oleObj name="Equation" r:id="rId1" imgW="24315420" imgH="1153922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2209800"/>
                        <a:ext cx="3390900" cy="1522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381000" y="4572000"/>
            <a:ext cx="339883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的水平错切：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57734" name="Object 5"/>
          <p:cNvGraphicFramePr>
            <a:graphicFrameLocks noChangeAspect="1"/>
          </p:cNvGraphicFramePr>
          <p:nvPr/>
        </p:nvGraphicFramePr>
        <p:xfrm>
          <a:off x="4038600" y="4267200"/>
          <a:ext cx="3390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4315420" imgH="11539220" progId="">
                  <p:embed/>
                </p:oleObj>
              </mc:Choice>
              <mc:Fallback>
                <p:oleObj name="Equation" r:id="rId3" imgW="24315420" imgH="1153922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4267200"/>
                        <a:ext cx="3390900" cy="1522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6" name="Text Box 8"/>
          <p:cNvSpPr txBox="1">
            <a:spLocks noChangeArrowheads="1"/>
          </p:cNvSpPr>
          <p:nvPr/>
        </p:nvSpPr>
        <p:spPr bwMode="auto">
          <a:xfrm>
            <a:off x="1674115" y="6092825"/>
            <a:ext cx="5832475" cy="434975"/>
          </a:xfrm>
          <a:prstGeom prst="rect">
            <a:avLst/>
          </a:prstGeom>
          <a:noFill/>
          <a:ln w="38100" cmpd="dbl">
            <a:solidFill>
              <a:schemeClr val="accent5">
                <a:lumMod val="75000"/>
              </a:schemeClr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ea typeface="华文细黑" panose="02010600040101010101" pitchFamily="2" charset="-122"/>
              </a:rPr>
              <a:t>不同几何变换实际上对应着不同的变换矩阵。</a:t>
            </a:r>
            <a:endParaRPr lang="zh-CN" altLang="en-US" sz="2000" b="1" dirty="0">
              <a:ea typeface="华文细黑" panose="02010600040101010101" pitchFamily="2" charset="-122"/>
            </a:endParaRPr>
          </a:p>
        </p:txBody>
      </p: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utoUpdateAnimBg="0"/>
      <p:bldP spid="457733" grpId="0" autoUpdateAnimBg="0"/>
      <p:bldP spid="4577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127" y="3688792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图像的形状变换应用：目标物识别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257" y="1567107"/>
            <a:ext cx="3486778" cy="28082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如图所示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要判别图中的某个果子是苹果还是李子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要将该图像进行放大或者是缩小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才能够进行正确的比较与识别。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76166" name="Picture 6" descr="DSCN0409(295)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5005388" y="2881313"/>
            <a:ext cx="3095625" cy="2314575"/>
          </a:xfrm>
        </p:spPr>
      </p:pic>
      <p:pic>
        <p:nvPicPr>
          <p:cNvPr id="476164" name="Picture 4" descr="DSCN05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1773238"/>
            <a:ext cx="309721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6168" name="Picture 8" descr="li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868863"/>
            <a:ext cx="863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79" name="Rectangle 19"/>
          <p:cNvSpPr>
            <a:spLocks noChangeArrowheads="1"/>
          </p:cNvSpPr>
          <p:nvPr/>
        </p:nvSpPr>
        <p:spPr bwMode="auto">
          <a:xfrm>
            <a:off x="6519165" y="4110631"/>
            <a:ext cx="720725" cy="792162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476176" name="Picture 16" descr="li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876925"/>
            <a:ext cx="863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86" name="Line 26"/>
          <p:cNvSpPr>
            <a:spLocks noChangeShapeType="1"/>
          </p:cNvSpPr>
          <p:nvPr/>
        </p:nvSpPr>
        <p:spPr bwMode="auto">
          <a:xfrm flipH="1">
            <a:off x="5435600" y="4724400"/>
            <a:ext cx="792163" cy="433388"/>
          </a:xfrm>
          <a:prstGeom prst="line">
            <a:avLst/>
          </a:prstGeom>
          <a:noFill/>
          <a:ln w="28575">
            <a:solidFill>
              <a:srgbClr val="FF505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6187" name="Line 27"/>
          <p:cNvSpPr>
            <a:spLocks noChangeShapeType="1"/>
          </p:cNvSpPr>
          <p:nvPr/>
        </p:nvSpPr>
        <p:spPr bwMode="auto">
          <a:xfrm flipH="1">
            <a:off x="5435600" y="4797425"/>
            <a:ext cx="792163" cy="1295400"/>
          </a:xfrm>
          <a:prstGeom prst="line">
            <a:avLst/>
          </a:prstGeom>
          <a:noFill/>
          <a:ln w="28575">
            <a:solidFill>
              <a:srgbClr val="FF505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2051050" y="4941888"/>
            <a:ext cx="1582738" cy="719137"/>
            <a:chOff x="1247" y="3113"/>
            <a:chExt cx="997" cy="453"/>
          </a:xfrm>
        </p:grpSpPr>
        <p:grpSp>
          <p:nvGrpSpPr>
            <p:cNvPr id="3" name="Group 25"/>
            <p:cNvGrpSpPr/>
            <p:nvPr/>
          </p:nvGrpSpPr>
          <p:grpSpPr bwMode="auto">
            <a:xfrm>
              <a:off x="1247" y="3113"/>
              <a:ext cx="453" cy="453"/>
              <a:chOff x="1338" y="2750"/>
              <a:chExt cx="453" cy="453"/>
            </a:xfrm>
          </p:grpSpPr>
          <p:sp>
            <p:nvSpPr>
              <p:cNvPr id="35866" name="Rectangle 23"/>
              <p:cNvSpPr>
                <a:spLocks noChangeArrowheads="1"/>
              </p:cNvSpPr>
              <p:nvPr/>
            </p:nvSpPr>
            <p:spPr bwMode="auto">
              <a:xfrm>
                <a:off x="1338" y="2750"/>
                <a:ext cx="453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7" name="Picture 10" descr="pin0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3" y="2795"/>
                <a:ext cx="35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34"/>
            <p:cNvGrpSpPr/>
            <p:nvPr/>
          </p:nvGrpSpPr>
          <p:grpSpPr bwMode="auto">
            <a:xfrm>
              <a:off x="1791" y="3113"/>
              <a:ext cx="453" cy="453"/>
              <a:chOff x="839" y="3339"/>
              <a:chExt cx="453" cy="453"/>
            </a:xfrm>
          </p:grpSpPr>
          <p:sp>
            <p:nvSpPr>
              <p:cNvPr id="35864" name="Rectangle 22"/>
              <p:cNvSpPr>
                <a:spLocks noChangeArrowheads="1"/>
              </p:cNvSpPr>
              <p:nvPr/>
            </p:nvSpPr>
            <p:spPr bwMode="auto">
              <a:xfrm>
                <a:off x="839" y="3339"/>
                <a:ext cx="453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5" name="Picture 30" descr="li0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84" y="3400"/>
                <a:ext cx="363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" name="Group 40"/>
          <p:cNvGrpSpPr/>
          <p:nvPr/>
        </p:nvGrpSpPr>
        <p:grpSpPr bwMode="auto">
          <a:xfrm>
            <a:off x="2051050" y="5949950"/>
            <a:ext cx="1584325" cy="720725"/>
            <a:chOff x="1247" y="3748"/>
            <a:chExt cx="998" cy="454"/>
          </a:xfrm>
        </p:grpSpPr>
        <p:grpSp>
          <p:nvGrpSpPr>
            <p:cNvPr id="6" name="Group 21"/>
            <p:cNvGrpSpPr/>
            <p:nvPr/>
          </p:nvGrpSpPr>
          <p:grpSpPr bwMode="auto">
            <a:xfrm>
              <a:off x="1247" y="3748"/>
              <a:ext cx="454" cy="454"/>
              <a:chOff x="2245" y="3702"/>
              <a:chExt cx="454" cy="454"/>
            </a:xfrm>
          </p:grpSpPr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2245" y="3702"/>
                <a:ext cx="454" cy="45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1" name="Picture 13" descr="li0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375" y="3820"/>
                <a:ext cx="206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36"/>
            <p:cNvGrpSpPr/>
            <p:nvPr/>
          </p:nvGrpSpPr>
          <p:grpSpPr bwMode="auto">
            <a:xfrm>
              <a:off x="1791" y="3748"/>
              <a:ext cx="454" cy="453"/>
              <a:chOff x="1292" y="3793"/>
              <a:chExt cx="454" cy="453"/>
            </a:xfrm>
          </p:grpSpPr>
          <p:sp>
            <p:nvSpPr>
              <p:cNvPr id="35858" name="Rectangle 35"/>
              <p:cNvSpPr>
                <a:spLocks noChangeArrowheads="1"/>
              </p:cNvSpPr>
              <p:nvPr/>
            </p:nvSpPr>
            <p:spPr bwMode="auto">
              <a:xfrm>
                <a:off x="1292" y="3793"/>
                <a:ext cx="454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59" name="Picture 33" descr="li0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05" y="3901"/>
                <a:ext cx="244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76197" name="AutoShape 37"/>
          <p:cNvSpPr>
            <a:spLocks noChangeArrowheads="1"/>
          </p:cNvSpPr>
          <p:nvPr/>
        </p:nvSpPr>
        <p:spPr bwMode="auto">
          <a:xfrm>
            <a:off x="3924300" y="5300663"/>
            <a:ext cx="360363" cy="73025"/>
          </a:xfrm>
          <a:prstGeom prst="leftArrow">
            <a:avLst>
              <a:gd name="adj1" fmla="val 50000"/>
              <a:gd name="adj2" fmla="val 123370"/>
            </a:avLst>
          </a:prstGeom>
          <a:solidFill>
            <a:srgbClr val="6600FF"/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76198" name="AutoShape 38"/>
          <p:cNvSpPr>
            <a:spLocks noChangeArrowheads="1"/>
          </p:cNvSpPr>
          <p:nvPr/>
        </p:nvSpPr>
        <p:spPr bwMode="auto">
          <a:xfrm>
            <a:off x="3851275" y="6237288"/>
            <a:ext cx="360363" cy="73025"/>
          </a:xfrm>
          <a:prstGeom prst="leftArrow">
            <a:avLst>
              <a:gd name="adj1" fmla="val 50000"/>
              <a:gd name="adj2" fmla="val 123370"/>
            </a:avLst>
          </a:prstGeom>
          <a:solidFill>
            <a:srgbClr val="6600FF"/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  <p:bldP spid="476179" grpId="0" bldLvl="0" animBg="1"/>
      <p:bldP spid="476186" grpId="0" bldLvl="0" animBg="1"/>
      <p:bldP spid="476187" grpId="0" bldLvl="0" animBg="1"/>
      <p:bldP spid="476197" grpId="0" bldLvl="0" animBg="1"/>
      <p:bldP spid="47619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图像的缩小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8070" y="1718931"/>
            <a:ext cx="8153174" cy="15843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按比例缩小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不按比例缩小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两种。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图像缩小之后，因为承载的信息量小了，所以画布应相应缩小。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59782" name="Picture 6" descr="IMAG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05688" y="3904780"/>
            <a:ext cx="2879725" cy="2160587"/>
          </a:xfrm>
        </p:spPr>
      </p:pic>
      <p:sp>
        <p:nvSpPr>
          <p:cNvPr id="459780" name="AutoShape 4"/>
          <p:cNvSpPr>
            <a:spLocks noChangeArrowheads="1"/>
          </p:cNvSpPr>
          <p:nvPr/>
        </p:nvSpPr>
        <p:spPr bwMode="auto">
          <a:xfrm>
            <a:off x="3729876" y="4623917"/>
            <a:ext cx="288925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4090238" y="5849467"/>
            <a:ext cx="47529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a)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按比例缩小      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b)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不按比例缩小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59783" name="Picture 7" descr="IMAGE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33113" y="4265142"/>
            <a:ext cx="1917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9784" name="Picture 8" descr="IMAGE4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09601" y="3976217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/>
      <p:bldP spid="459780" grpId="0" bldLvl="0" animBg="1"/>
      <p:bldP spid="4597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137525" cy="13684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图像缩小：实现思路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302375" y="1578254"/>
            <a:ext cx="8349255" cy="25209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图像缩小：对原有的数据进行挑选或处理，获得期望缩小尺寸的数据，并尽量保持原有的特征不丢失。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最简单的方法就是</a:t>
            </a: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等间隔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地选取数据。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60893" name="Group 93"/>
          <p:cNvGraphicFramePr>
            <a:graphicFrameLocks noGrp="1"/>
          </p:cNvGraphicFramePr>
          <p:nvPr/>
        </p:nvGraphicFramePr>
        <p:xfrm>
          <a:off x="1945682" y="4377871"/>
          <a:ext cx="2041525" cy="2011680"/>
        </p:xfrm>
        <a:graphic>
          <a:graphicData uri="http://schemas.openxmlformats.org/drawingml/2006/table">
            <a:tbl>
              <a:tblPr/>
              <a:tblGrid>
                <a:gridCol w="327025"/>
                <a:gridCol w="342900"/>
                <a:gridCol w="342900"/>
                <a:gridCol w="342900"/>
                <a:gridCol w="342900"/>
                <a:gridCol w="3429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</a:tr>
            </a:tbl>
          </a:graphicData>
        </a:graphic>
      </p:graphicFrame>
      <p:sp>
        <p:nvSpPr>
          <p:cNvPr id="460855" name="AutoShape 55"/>
          <p:cNvSpPr>
            <a:spLocks noChangeArrowheads="1"/>
          </p:cNvSpPr>
          <p:nvPr/>
        </p:nvSpPr>
        <p:spPr bwMode="auto">
          <a:xfrm>
            <a:off x="4611095" y="5314496"/>
            <a:ext cx="396875" cy="381000"/>
          </a:xfrm>
          <a:prstGeom prst="rightArrow">
            <a:avLst>
              <a:gd name="adj1" fmla="val 50000"/>
              <a:gd name="adj2" fmla="val 26042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5474695" y="4954134"/>
          <a:ext cx="990600" cy="1097280"/>
        </p:xfrm>
        <a:graphic>
          <a:graphicData uri="http://schemas.openxmlformats.org/drawingml/2006/table">
            <a:tbl>
              <a:tblPr/>
              <a:tblGrid>
                <a:gridCol w="301625"/>
                <a:gridCol w="358775"/>
                <a:gridCol w="330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5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fbc17d86-f92e-4c2a-bb2e-d1be97cb32ea}"/>
</p:tagLst>
</file>

<file path=ppt/tags/tag2.xml><?xml version="1.0" encoding="utf-8"?>
<p:tagLst xmlns:p="http://schemas.openxmlformats.org/presentationml/2006/main">
  <p:tag name="KSO_WM_UNIT_TABLE_BEAUTIFY" val="smartTable{23375c20-4b63-4812-aaa3-bbb8c600c2fb}"/>
</p:tagLst>
</file>

<file path=ppt/tags/tag3.xml><?xml version="1.0" encoding="utf-8"?>
<p:tagLst xmlns:p="http://schemas.openxmlformats.org/presentationml/2006/main">
  <p:tag name="KSO_WM_UNIT_TABLE_BEAUTIFY" val="smartTable{fbc17d86-f92e-4c2a-bb2e-d1be97cb32ea}"/>
</p:tagLst>
</file>

<file path=ppt/tags/tag4.xml><?xml version="1.0" encoding="utf-8"?>
<p:tagLst xmlns:p="http://schemas.openxmlformats.org/presentationml/2006/main">
  <p:tag name="KSO_WM_UNIT_TABLE_BEAUTIFY" val="smartTable{23375c20-4b63-4812-aaa3-bbb8c600c2fb}"/>
</p:tagLst>
</file>

<file path=ppt/tags/tag5.xml><?xml version="1.0" encoding="utf-8"?>
<p:tagLst xmlns:p="http://schemas.openxmlformats.org/presentationml/2006/main">
  <p:tag name="KSO_WM_UNIT_TABLE_BEAUTIFY" val="smartTable{aa31d29e-8b7b-48ee-a450-d3afed66d277}"/>
</p:tagLst>
</file>

<file path=ppt/tags/tag6.xml><?xml version="1.0" encoding="utf-8"?>
<p:tagLst xmlns:p="http://schemas.openxmlformats.org/presentationml/2006/main">
  <p:tag name="KSO_WM_UNIT_TABLE_BEAUTIFY" val="smartTable{aa31d29e-8b7b-48ee-a450-d3afed66d277}"/>
</p:tagLst>
</file>

<file path=ppt/tags/tag7.xml><?xml version="1.0" encoding="utf-8"?>
<p:tagLst xmlns:p="http://schemas.openxmlformats.org/presentationml/2006/main">
  <p:tag name="KSO_WM_UNIT_TABLE_BEAUTIFY" val="smartTable{55ca8911-666e-462b-9208-63f2a50f270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5071</Words>
  <Application>WPS 演示</Application>
  <PresentationFormat>全屏显示(4:3)</PresentationFormat>
  <Paragraphs>1134</Paragraphs>
  <Slides>62</Slides>
  <Notes>30</Notes>
  <HiddenSlides>41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62</vt:i4>
      </vt:variant>
    </vt:vector>
  </HeadingPairs>
  <TitlesOfParts>
    <vt:vector size="101" baseType="lpstr">
      <vt:lpstr>Arial</vt:lpstr>
      <vt:lpstr>宋体</vt:lpstr>
      <vt:lpstr>Wingdings</vt:lpstr>
      <vt:lpstr>楷体</vt:lpstr>
      <vt:lpstr>微软雅黑</vt:lpstr>
      <vt:lpstr>Times New Roman</vt:lpstr>
      <vt:lpstr>黑体</vt:lpstr>
      <vt:lpstr>华文细黑</vt:lpstr>
      <vt:lpstr>等线</vt:lpstr>
      <vt:lpstr>等线 Light</vt:lpstr>
      <vt:lpstr>Calibri</vt:lpstr>
      <vt:lpstr>Arial Unicode MS</vt:lpstr>
      <vt:lpstr>Tahoma</vt:lpstr>
      <vt:lpstr>隶书</vt:lpstr>
      <vt:lpstr>Office 主题​​</vt:lpstr>
      <vt:lpstr>1_Office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图像的几何变换</vt:lpstr>
      <vt:lpstr>PowerPoint 演示文稿</vt:lpstr>
      <vt:lpstr>图像的形状变换</vt:lpstr>
      <vt:lpstr>图像的形状变换应用：目标物识别</vt:lpstr>
      <vt:lpstr>图像的缩小</vt:lpstr>
      <vt:lpstr>图像缩小：实现思路</vt:lpstr>
      <vt:lpstr>图像缩小：实现方法</vt:lpstr>
      <vt:lpstr>图像缩小：例题</vt:lpstr>
      <vt:lpstr>图像放大</vt:lpstr>
      <vt:lpstr>图像放大：实现思路</vt:lpstr>
      <vt:lpstr>图像的成倍放大效果示例图</vt:lpstr>
      <vt:lpstr>图像放大：实现方法</vt:lpstr>
      <vt:lpstr>图像放大:实现方法</vt:lpstr>
      <vt:lpstr> 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图像错切：基本概念</vt:lpstr>
      <vt:lpstr>图像的错切效果</vt:lpstr>
      <vt:lpstr>图像错切：数学模型</vt:lpstr>
      <vt:lpstr>图像错切：示例</vt:lpstr>
      <vt:lpstr>PowerPoint 演示文稿</vt:lpstr>
      <vt:lpstr>图像的位置变换</vt:lpstr>
      <vt:lpstr>图像配准示例</vt:lpstr>
      <vt:lpstr>图像的平移</vt:lpstr>
      <vt:lpstr>图像的平移：示例</vt:lpstr>
      <vt:lpstr>图像的镜像</vt:lpstr>
      <vt:lpstr>水平镜像示例</vt:lpstr>
      <vt:lpstr>垂直镜像示例</vt:lpstr>
      <vt:lpstr>图像的水平镜像</vt:lpstr>
      <vt:lpstr>图像的水平镜像</vt:lpstr>
      <vt:lpstr>图像的垂直镜像</vt:lpstr>
      <vt:lpstr>图像的垂直镜像</vt:lpstr>
      <vt:lpstr>图像的旋转</vt:lpstr>
      <vt:lpstr>图像旋转的前期处理：画布的扩大</vt:lpstr>
      <vt:lpstr>图像旋转的前期处理：画布的扩大</vt:lpstr>
      <vt:lpstr>图像旋转的前期处理：画布的扩大</vt:lpstr>
      <vt:lpstr>图像旋转：按照确定画布时的平移量取整</vt:lpstr>
      <vt:lpstr>图像旋转后处理：旋转后的隐含问题分析</vt:lpstr>
      <vt:lpstr>图像旋转的效果示例</vt:lpstr>
      <vt:lpstr>PowerPoint 演示文稿</vt:lpstr>
      <vt:lpstr>图像旋转后处理：解决问题的思路</vt:lpstr>
      <vt:lpstr>图像旋转的后处理：插值</vt:lpstr>
      <vt:lpstr>图像旋转的后处理：插值</vt:lpstr>
      <vt:lpstr>图像旋转的后处理：插值效果分析</vt:lpstr>
      <vt:lpstr>PowerPoint 演示文稿</vt:lpstr>
      <vt:lpstr>图像的仿射变换</vt:lpstr>
      <vt:lpstr>图像的仿射变换：齐次坐标</vt:lpstr>
      <vt:lpstr>图像的仿射变换：通式</vt:lpstr>
      <vt:lpstr>图像的仿射变换：图像几何变换表示</vt:lpstr>
      <vt:lpstr>图像的仿射变换：图像几何变换表示</vt:lpstr>
      <vt:lpstr>图像的仿射变换：图像几何变换表示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Ruiiiii</cp:lastModifiedBy>
  <cp:revision>236</cp:revision>
  <dcterms:created xsi:type="dcterms:W3CDTF">2017-03-05T02:04:00Z</dcterms:created>
  <dcterms:modified xsi:type="dcterms:W3CDTF">2021-05-23T11:59:39Z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D86D6E7AD8264E439A8CE6FBB49CD5C2</vt:lpwstr>
  </property>
  <property fmtid="{D5CDD505-2E9C-101B-9397-08002B2CF9AE}" pid="3" name="KSOProductBuildVer">
    <vt:lpwstr>2052-11.1.0.10495</vt:lpwstr>
  </property>
</Properties>
</file>