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552" r:id="rId4"/>
    <p:sldId id="582" r:id="rId6"/>
    <p:sldId id="584" r:id="rId7"/>
    <p:sldId id="553" r:id="rId8"/>
    <p:sldId id="585" r:id="rId9"/>
    <p:sldId id="554" r:id="rId10"/>
    <p:sldId id="556" r:id="rId11"/>
    <p:sldId id="557" r:id="rId12"/>
    <p:sldId id="558" r:id="rId13"/>
    <p:sldId id="559" r:id="rId14"/>
    <p:sldId id="555" r:id="rId15"/>
    <p:sldId id="605" r:id="rId16"/>
    <p:sldId id="587" r:id="rId17"/>
    <p:sldId id="586" r:id="rId18"/>
    <p:sldId id="560" r:id="rId19"/>
    <p:sldId id="583" r:id="rId20"/>
    <p:sldId id="563" r:id="rId21"/>
    <p:sldId id="564" r:id="rId22"/>
    <p:sldId id="565" r:id="rId23"/>
    <p:sldId id="566" r:id="rId24"/>
    <p:sldId id="567" r:id="rId25"/>
    <p:sldId id="568" r:id="rId26"/>
    <p:sldId id="588" r:id="rId27"/>
    <p:sldId id="569" r:id="rId28"/>
    <p:sldId id="570" r:id="rId29"/>
    <p:sldId id="571" r:id="rId30"/>
    <p:sldId id="572" r:id="rId31"/>
    <p:sldId id="573" r:id="rId32"/>
    <p:sldId id="574" r:id="rId33"/>
    <p:sldId id="603" r:id="rId34"/>
    <p:sldId id="575" r:id="rId35"/>
    <p:sldId id="595" r:id="rId36"/>
    <p:sldId id="596" r:id="rId37"/>
    <p:sldId id="597" r:id="rId38"/>
    <p:sldId id="598" r:id="rId39"/>
    <p:sldId id="599" r:id="rId40"/>
    <p:sldId id="600" r:id="rId41"/>
    <p:sldId id="589" r:id="rId42"/>
    <p:sldId id="590" r:id="rId43"/>
    <p:sldId id="592" r:id="rId44"/>
    <p:sldId id="591" r:id="rId45"/>
    <p:sldId id="593" r:id="rId46"/>
    <p:sldId id="594" r:id="rId47"/>
    <p:sldId id="601" r:id="rId48"/>
    <p:sldId id="602" r:id="rId49"/>
    <p:sldId id="604" r:id="rId50"/>
    <p:sldId id="550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3" autoAdjust="0"/>
    <p:restoredTop sz="96929" autoAdjust="0"/>
  </p:normalViewPr>
  <p:slideViewPr>
    <p:cSldViewPr snapToGrid="0">
      <p:cViewPr varScale="1">
        <p:scale>
          <a:sx n="84" d="100"/>
          <a:sy n="84" d="100"/>
        </p:scale>
        <p:origin x="-835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F4038-31A5-42DC-8792-15F8B1F5E4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3079B-FC72-41AC-9FC3-2D9132B62C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0F279-7163-4C58-B438-E47287865230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F25CD9-3B3E-4F02-8FF7-2CEB59A850AB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E24798-1C42-4021-A763-41FB7F83060B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4552B9-C8F1-43B4-8731-FC867D4D232C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D294F1-2E0E-4D95-8D87-8B01310E720C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4552B9-C8F1-43B4-8731-FC867D4D232C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9B02EA-53D7-4641-AEB0-9EF8B18E7A49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7ACA7D-4F01-4244-A452-018559DD4AE7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225522-4282-43FA-803C-19088476DAB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2627F0-AB81-46DF-B5BC-B4B438C252C0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10A043-D576-4D82-943C-5853F0EB140A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0F279-7163-4C58-B438-E47287865230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7E4778-76A3-49E5-A3B6-2EB6E3F8A437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AA4052-9AE4-47E5-99CF-FD65CA2A8FE8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909AAA-2038-4612-97B7-6356A0203035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4EBBE1-5516-4791-B875-3157C00C1C9F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AAE73F-FD2D-4518-9A90-1C9B8296A895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EB10B0-28D6-4D74-8732-40B508140F63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59CCE5-DCC9-433C-A573-5FB611048CB4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01446A-9668-445C-A979-AFC9D3FDEF4D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F7E73-330C-4168-AB7E-2565185EBDC0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59281C-2880-4ACB-B7FB-B615258FE083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73FC7D-B8F3-4C72-93D1-489AA45491DC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FD57B5-8D0A-4AC3-96D3-6CAD727801A5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CB65C3-5F4F-4721-8C92-8EF5755DA047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D595FC-9B4D-4B8D-B557-E2B54ABC53AF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AF7E7D-1696-40BF-9E6C-F20DDCF835C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F7E73-330C-4168-AB7E-2565185EBDC0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F7E73-330C-4168-AB7E-2565185EBDC0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F7E73-330C-4168-AB7E-2565185EBDC0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F7E73-330C-4168-AB7E-2565185EBDC0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F7E73-330C-4168-AB7E-2565185EBDC0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F7E73-330C-4168-AB7E-2565185EBDC0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73FC7D-B8F3-4C72-93D1-489AA45491DC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F7E73-330C-4168-AB7E-2565185EBDC0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F7E73-330C-4168-AB7E-2565185EBDC0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7FAE57-FE95-4AA0-95F9-441574F9B8C0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E24798-1C42-4021-A763-41FB7F83060B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EAE803-ECF7-40C3-BCAB-D3364355B3E8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D97C1B-6594-409C-9494-B998C4B00307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0763E-C141-4D6D-81A3-F766972CA9D4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wmf"/><Relationship Id="rId1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0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27.wmf"/><Relationship Id="rId11" Type="http://schemas.openxmlformats.org/officeDocument/2006/relationships/notesSlide" Target="../notesSlides/notesSlide23.xml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31.wmf"/><Relationship Id="rId1" Type="http://schemas.openxmlformats.org/officeDocument/2006/relationships/oleObject" Target="../embeddings/oleObject9.bin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0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27.wmf"/><Relationship Id="rId11" Type="http://schemas.openxmlformats.org/officeDocument/2006/relationships/notesSlide" Target="../notesSlides/notesSlide29.xml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11.bin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wmf"/><Relationship Id="rId1" Type="http://schemas.openxmlformats.org/officeDocument/2006/relationships/oleObject" Target="../embeddings/oleObject15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wmf"/><Relationship Id="rId1" Type="http://schemas.openxmlformats.org/officeDocument/2006/relationships/oleObject" Target="../embeddings/oleObject16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audio1.wav"/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70670" y="1438182"/>
            <a:ext cx="6702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楷体" panose="02010609060101010101" pitchFamily="49" charset="-122"/>
                <a:ea typeface="楷体" panose="02010609060101010101" pitchFamily="49" charset="-122"/>
              </a:rPr>
              <a:t>成果展示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69422" y="3657601"/>
            <a:ext cx="4172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46593"/>
            <a:ext cx="9144000" cy="71414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317725"/>
            <a:ext cx="9144000" cy="2285992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4075" y="1796189"/>
            <a:ext cx="7262523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第八章  图像的二值化处理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副标题 4"/>
          <p:cNvSpPr>
            <a:spLocks noGrp="1"/>
          </p:cNvSpPr>
          <p:nvPr/>
        </p:nvSpPr>
        <p:spPr bwMode="auto">
          <a:xfrm>
            <a:off x="4153988" y="5060560"/>
            <a:ext cx="4800600" cy="1346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巫义锐</a:t>
            </a:r>
            <a:endParaRPr lang="en-US" altLang="zh-CN" sz="28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河海大学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计算机与信息学院</a:t>
            </a:r>
            <a:endParaRPr lang="en-US" altLang="zh-CN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458200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图像二值化示例：印刷缺陷检测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09251" name="Picture 3" descr="缺陷原图780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42988" y="1989138"/>
            <a:ext cx="6600825" cy="458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252" name="Rectangle 4"/>
          <p:cNvSpPr>
            <a:spLocks noChangeArrowheads="1"/>
          </p:cNvSpPr>
          <p:nvPr/>
        </p:nvSpPr>
        <p:spPr bwMode="auto">
          <a:xfrm>
            <a:off x="6161088" y="4662488"/>
            <a:ext cx="542925" cy="309562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图像二值化示例：印刷缺陷检测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Group 17"/>
          <p:cNvGrpSpPr/>
          <p:nvPr/>
        </p:nvGrpSpPr>
        <p:grpSpPr bwMode="auto">
          <a:xfrm>
            <a:off x="4787900" y="3068638"/>
            <a:ext cx="3448050" cy="1960562"/>
            <a:chOff x="3016" y="1933"/>
            <a:chExt cx="2172" cy="1235"/>
          </a:xfrm>
        </p:grpSpPr>
        <p:sp>
          <p:nvSpPr>
            <p:cNvPr id="17415" name="Text Box 10"/>
            <p:cNvSpPr txBox="1">
              <a:spLocks noChangeArrowheads="1"/>
            </p:cNvSpPr>
            <p:nvPr/>
          </p:nvSpPr>
          <p:spPr bwMode="auto">
            <a:xfrm>
              <a:off x="3648" y="2880"/>
              <a:ext cx="110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a typeface="华文细黑" panose="02010600040101010101" pitchFamily="2" charset="-122"/>
                </a:rPr>
                <a:t>检测结果</a:t>
              </a:r>
              <a:endParaRPr lang="zh-CN" altLang="en-US" b="1">
                <a:ea typeface="华文细黑" panose="02010600040101010101" pitchFamily="2" charset="-122"/>
              </a:endParaRPr>
            </a:p>
          </p:txBody>
        </p:sp>
        <p:pic>
          <p:nvPicPr>
            <p:cNvPr id="17416" name="Picture 12" descr="图片3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016" y="1933"/>
              <a:ext cx="2172" cy="93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</p:pic>
      </p:grpSp>
      <p:grpSp>
        <p:nvGrpSpPr>
          <p:cNvPr id="3" name="Group 16"/>
          <p:cNvGrpSpPr/>
          <p:nvPr/>
        </p:nvGrpSpPr>
        <p:grpSpPr bwMode="auto">
          <a:xfrm>
            <a:off x="684213" y="3068638"/>
            <a:ext cx="3340100" cy="1897062"/>
            <a:chOff x="431" y="1933"/>
            <a:chExt cx="2104" cy="1195"/>
          </a:xfrm>
        </p:grpSpPr>
        <p:pic>
          <p:nvPicPr>
            <p:cNvPr id="17413" name="Picture 6" descr="bcode0_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1" y="1933"/>
              <a:ext cx="2104" cy="90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</p:pic>
        <p:sp>
          <p:nvSpPr>
            <p:cNvPr id="17414" name="Text Box 15"/>
            <p:cNvSpPr txBox="1">
              <a:spLocks noChangeArrowheads="1"/>
            </p:cNvSpPr>
            <p:nvPr/>
          </p:nvSpPr>
          <p:spPr bwMode="auto">
            <a:xfrm>
              <a:off x="839" y="2840"/>
              <a:ext cx="1315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a typeface="华文细黑" panose="02010600040101010101" pitchFamily="2" charset="-122"/>
                </a:rPr>
                <a:t>局部放大图</a:t>
              </a:r>
              <a:endParaRPr lang="zh-CN" altLang="en-US" b="1">
                <a:ea typeface="华文细黑" panose="02010600040101010101" pitchFamily="2" charset="-122"/>
              </a:endParaRPr>
            </a:p>
          </p:txBody>
        </p:sp>
      </p:grpSp>
      <p:sp>
        <p:nvSpPr>
          <p:cNvPr id="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图像二值化示例：条码的二值化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01059" name="Picture 3" descr="12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58888" y="2133600"/>
            <a:ext cx="6840537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1060" name="Picture 4" descr="bianjiemohu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825" y="4797425"/>
            <a:ext cx="2982913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1061" name="Picture 5" descr="bianjiemohu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713" y="4797425"/>
            <a:ext cx="3065462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/>
          <p:nvPr/>
        </p:nvGrpSpPr>
        <p:grpSpPr bwMode="auto">
          <a:xfrm>
            <a:off x="323850" y="3068638"/>
            <a:ext cx="720725" cy="2592387"/>
            <a:chOff x="158" y="2024"/>
            <a:chExt cx="454" cy="1633"/>
          </a:xfrm>
        </p:grpSpPr>
        <p:sp>
          <p:nvSpPr>
            <p:cNvPr id="13322" name="AutoShape 7"/>
            <p:cNvSpPr>
              <a:spLocks noChangeArrowheads="1"/>
            </p:cNvSpPr>
            <p:nvPr/>
          </p:nvSpPr>
          <p:spPr bwMode="auto">
            <a:xfrm>
              <a:off x="476" y="2024"/>
              <a:ext cx="136" cy="1633"/>
            </a:xfrm>
            <a:prstGeom prst="curvedRightArrow">
              <a:avLst>
                <a:gd name="adj1" fmla="val 240147"/>
                <a:gd name="adj2" fmla="val 480294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3" name="Text Box 8"/>
            <p:cNvSpPr txBox="1">
              <a:spLocks noChangeArrowheads="1"/>
            </p:cNvSpPr>
            <p:nvPr/>
          </p:nvSpPr>
          <p:spPr bwMode="auto">
            <a:xfrm>
              <a:off x="158" y="2432"/>
              <a:ext cx="318" cy="97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a typeface="黑体" panose="02010609060101010101" pitchFamily="49" charset="-122"/>
                </a:rPr>
                <a:t>局部放大</a:t>
              </a:r>
              <a:endParaRPr lang="zh-CN" altLang="en-US" b="1">
                <a:ea typeface="黑体" panose="02010609060101010101" pitchFamily="49" charset="-122"/>
              </a:endParaRPr>
            </a:p>
          </p:txBody>
        </p:sp>
      </p:grpSp>
      <p:sp>
        <p:nvSpPr>
          <p:cNvPr id="301065" name="Rectangle 9"/>
          <p:cNvSpPr>
            <a:spLocks noChangeArrowheads="1"/>
          </p:cNvSpPr>
          <p:nvPr/>
        </p:nvSpPr>
        <p:spPr bwMode="auto">
          <a:xfrm>
            <a:off x="2339975" y="2133600"/>
            <a:ext cx="503238" cy="288925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1066" name="Rectangle 10"/>
          <p:cNvSpPr>
            <a:spLocks noChangeArrowheads="1"/>
          </p:cNvSpPr>
          <p:nvPr/>
        </p:nvSpPr>
        <p:spPr bwMode="auto">
          <a:xfrm>
            <a:off x="2339975" y="3070225"/>
            <a:ext cx="431800" cy="215900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1067" name="Picture 11" descr="4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258888" y="2133600"/>
            <a:ext cx="6842125" cy="2301875"/>
          </a:xfrm>
          <a:noFill/>
          <a:ln>
            <a:solidFill>
              <a:srgbClr val="000000"/>
            </a:solidFill>
          </a:ln>
        </p:spPr>
      </p:pic>
      <p:sp>
        <p:nvSpPr>
          <p:cNvPr id="1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0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0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5" grpId="0" animBg="1"/>
      <p:bldP spid="30106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04" y="238378"/>
            <a:ext cx="8895596" cy="1325563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图像分割示例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染色体分割（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ICIP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论文）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9904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1182312"/>
            <a:ext cx="8320135" cy="26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90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5092" y="3896220"/>
            <a:ext cx="3773879" cy="2214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153909" y="6191552"/>
            <a:ext cx="95830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US" altLang="zh-CN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Zafari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T. </a:t>
            </a:r>
            <a:r>
              <a:rPr lang="en-US" altLang="zh-CN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Eerola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J. </a:t>
            </a:r>
            <a:r>
              <a:rPr lang="en-US" altLang="zh-CN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Sampo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H. </a:t>
            </a:r>
            <a:r>
              <a:rPr lang="en-US" altLang="zh-CN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Kalvi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ainen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Haario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“Segmentation of overlapping elliptical</a:t>
            </a:r>
            <a:b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 in silhouette images,” </a:t>
            </a:r>
            <a:r>
              <a:rPr lang="en-US" altLang="zh-C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</a:t>
            </a:r>
            <a:r>
              <a:rPr lang="en-US" altLang="zh-C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24, no. 12, pp. 5942–5952, 2015. </a:t>
            </a:r>
            <a:b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092950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一些问题？  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693" y="2192512"/>
            <a:ext cx="8121584" cy="3369044"/>
          </a:xfrm>
          <a:noFill/>
          <a:ln w="57150" cmpd="thickThin">
            <a:noFill/>
          </a:ln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图像二值化是否在前述课程中有提前使用？</a:t>
            </a:r>
            <a:endParaRPr lang="en-US" altLang="zh-CN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图像二值化的数学本质是否可以构思为模式分类问题？      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autoUpdateAnimBg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709295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边缘判据的基本原理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3101" y="1768074"/>
            <a:ext cx="6781800" cy="8382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边缘检测判据的计算公式如下：</a:t>
            </a:r>
            <a:endParaRPr lang="zh-CN" altLang="en-US" sz="3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57028" name="Object 4"/>
          <p:cNvGraphicFramePr>
            <a:graphicFrameLocks noChangeAspect="1"/>
          </p:cNvGraphicFramePr>
          <p:nvPr/>
        </p:nvGraphicFramePr>
        <p:xfrm>
          <a:off x="1990760" y="2701734"/>
          <a:ext cx="3960813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42976800" imgH="10972800" progId="">
                  <p:embed/>
                </p:oleObj>
              </mc:Choice>
              <mc:Fallback>
                <p:oleObj name="Equation" r:id="rId1" imgW="42976800" imgH="10972800" progId="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90760" y="2701734"/>
                        <a:ext cx="3960813" cy="10112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29" name="Text Box 5"/>
          <p:cNvSpPr txBox="1">
            <a:spLocks noChangeArrowheads="1"/>
          </p:cNvSpPr>
          <p:nvPr/>
        </p:nvSpPr>
        <p:spPr bwMode="auto">
          <a:xfrm>
            <a:off x="527539" y="4007618"/>
            <a:ext cx="7924800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f(</a:t>
            </a:r>
            <a:r>
              <a:rPr lang="en-US" altLang="zh-CN" sz="32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i,j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为原始图像，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g(</a:t>
            </a:r>
            <a:r>
              <a:rPr lang="en-US" altLang="zh-CN" sz="32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i,j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为结果图像（二值），</a:t>
            </a:r>
            <a:r>
              <a:rPr lang="en-US" altLang="zh-CN" sz="32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Th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为阈值。</a:t>
            </a:r>
            <a:endParaRPr lang="zh-CN" altLang="en-US" sz="3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3240" y="5547584"/>
            <a:ext cx="93148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阈值的选取决定了边缘检测效果的好坏</a:t>
            </a:r>
            <a:endParaRPr lang="zh-CN" altLang="en-US" sz="36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8099" y="751562"/>
            <a:ext cx="1979112" cy="576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</a:rPr>
              <a:t>图像二值化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0706" y="1730680"/>
            <a:ext cx="2415435" cy="576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</a:rPr>
              <a:t>图像二值化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21688" y="5628362"/>
            <a:ext cx="1791222" cy="576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图像二值化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28356" y="2829548"/>
            <a:ext cx="27494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武学一刀切</a:t>
            </a:r>
            <a:endParaRPr lang="zh-CN" alt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092950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图像二值化的难点  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693" y="2192512"/>
            <a:ext cx="8121584" cy="3369044"/>
          </a:xfrm>
          <a:noFill/>
          <a:ln w="57150" cmpd="thickThin">
            <a:noFill/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14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从前面的例子可以看到，图像二值化是比较困难的。</a:t>
            </a:r>
            <a:endParaRPr lang="en-US" altLang="zh-CN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原因是画面中的场景通常是复杂的，要找出两个</a:t>
            </a:r>
            <a:r>
              <a:rPr lang="zh-CN" altLang="en-US" sz="30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模式特征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的差异，并对该差异进行</a:t>
            </a:r>
            <a:r>
              <a:rPr lang="zh-CN" altLang="en-US" sz="30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数学描述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都是比较难的。      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autoUpdateAnimBg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57679" y="1925949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3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p-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参数法</a:t>
            </a:r>
            <a:endParaRPr lang="zh-CN" altLang="en-US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类间类内最大方差比阈值法　</a:t>
            </a:r>
            <a:endParaRPr lang="zh-CN" altLang="en-US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聚类方法</a:t>
            </a:r>
            <a:endParaRPr lang="en-US" altLang="zh-CN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altLang="zh-CN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FF66FF"/>
              </a:buClr>
            </a:pPr>
            <a:endParaRPr lang="zh-CN" altLang="en-US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54453" y="2452845"/>
            <a:ext cx="3822096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7561263" cy="1296988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P-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参数法：设计思想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9437" y="2235940"/>
            <a:ext cx="8065631" cy="2011363"/>
          </a:xfrm>
          <a:noFill/>
          <a:ln w="38100" cmpd="dbl">
            <a:noFill/>
          </a:ln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对</a:t>
            </a:r>
            <a:r>
              <a:rPr lang="zh-CN" altLang="en-US" sz="3000" b="1" dirty="0" smtClean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固定分辨率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下的目标物，根据目标物在画面中所占的比例来选择</a:t>
            </a:r>
            <a:r>
              <a:rPr lang="zh-CN" altLang="en-US" sz="3000" b="1" dirty="0" smtClean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阈值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，进行二值化处理。　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8909" y="4674296"/>
            <a:ext cx="7463425" cy="576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</a:rPr>
              <a:t>固定分辨率对应日常使用场景包括哪些？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P-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参数法 ：示例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58055" name="Picture 7" descr="s0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67646" y="1490988"/>
            <a:ext cx="2879725" cy="288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258056" name="Picture 8" descr="s04b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1833" y="1490988"/>
            <a:ext cx="2879725" cy="2879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grpSp>
        <p:nvGrpSpPr>
          <p:cNvPr id="2" name="Group 14"/>
          <p:cNvGrpSpPr/>
          <p:nvPr/>
        </p:nvGrpSpPr>
        <p:grpSpPr bwMode="auto">
          <a:xfrm>
            <a:off x="252413" y="4797425"/>
            <a:ext cx="3887787" cy="1295400"/>
            <a:chOff x="2304" y="1008"/>
            <a:chExt cx="3072" cy="1104"/>
          </a:xfrm>
        </p:grpSpPr>
        <p:pic>
          <p:nvPicPr>
            <p:cNvPr id="21511" name="Picture 10" descr="yz01_21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04" y="1008"/>
              <a:ext cx="3072" cy="1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12" name="Line 11"/>
            <p:cNvSpPr>
              <a:spLocks noChangeShapeType="1"/>
            </p:cNvSpPr>
            <p:nvPr/>
          </p:nvSpPr>
          <p:spPr bwMode="auto">
            <a:xfrm>
              <a:off x="4122" y="1356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3" name="Line 12"/>
            <p:cNvSpPr>
              <a:spLocks noChangeShapeType="1"/>
            </p:cNvSpPr>
            <p:nvPr/>
          </p:nvSpPr>
          <p:spPr bwMode="auto">
            <a:xfrm>
              <a:off x="2400" y="1668"/>
              <a:ext cx="1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4" name="Text Box 13"/>
            <p:cNvSpPr txBox="1">
              <a:spLocks noChangeArrowheads="1"/>
            </p:cNvSpPr>
            <p:nvPr/>
          </p:nvSpPr>
          <p:spPr bwMode="auto">
            <a:xfrm>
              <a:off x="2640" y="1391"/>
              <a:ext cx="1007" cy="3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66FF"/>
                  </a:solidFill>
                  <a:latin typeface="Arial" panose="020B0604020202020204" pitchFamily="34" charset="0"/>
                </a:rPr>
                <a:t>p=15.07%</a:t>
              </a:r>
              <a:endParaRPr lang="en-US" altLang="zh-CN" sz="1800">
                <a:solidFill>
                  <a:srgbClr val="FF66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58063" name="Text Box 15"/>
          <p:cNvSpPr txBox="1">
            <a:spLocks noChangeArrowheads="1"/>
          </p:cNvSpPr>
          <p:nvPr/>
        </p:nvSpPr>
        <p:spPr bwMode="auto">
          <a:xfrm>
            <a:off x="4468074" y="4759847"/>
            <a:ext cx="4500562" cy="1477328"/>
          </a:xfrm>
          <a:prstGeom prst="rect">
            <a:avLst/>
          </a:prstGeom>
          <a:noFill/>
          <a:ln w="38100" cmpd="dbl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p-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参数法对于已知目标物在画面中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所占比例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的情况下使用比较有效。</a:t>
            </a:r>
            <a:endParaRPr lang="zh-CN" altLang="en-US" sz="3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8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8518" name="Object 5"/>
          <p:cNvGraphicFramePr>
            <a:graphicFrameLocks noChangeAspect="1"/>
          </p:cNvGraphicFramePr>
          <p:nvPr/>
        </p:nvGraphicFramePr>
        <p:xfrm>
          <a:off x="2486764" y="2973856"/>
          <a:ext cx="4105275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31939865" imgH="11539220" progId="">
                  <p:embed/>
                </p:oleObj>
              </mc:Choice>
              <mc:Fallback>
                <p:oleObj name="Equation" r:id="rId1" imgW="31939865" imgH="11539220" progId="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6764" y="2973856"/>
                        <a:ext cx="4105275" cy="14033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2446" y="588669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典型试题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098" y="1853852"/>
            <a:ext cx="8392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请问下式中的齐次坐标矩阵表征了哪一种图像仿射变化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57603" y="4457694"/>
            <a:ext cx="8282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A.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平移变换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旋转变换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C.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水平错切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D.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以上三个均是</a:t>
            </a:r>
            <a:endParaRPr lang="zh-CN" altLang="en-US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5067300" cy="830262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zh-CN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P-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参数法 ：基本原理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6912" y="1472613"/>
            <a:ext cx="8208963" cy="3311525"/>
          </a:xfr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  <a:buClr>
                <a:srgbClr val="FF66FF"/>
              </a:buClr>
              <a:buNone/>
            </a:pP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如下图所示，假设目标物为暗，背景为亮；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先试探性地给出一个阈值（黄色），统计目标物的像素点数在整幅图中所占的比例是否满足要求，是则阈值合适；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否则，阈值则偏大（右）或者偏小（左），再进行调整，直到满足要求（黑色）。</a:t>
            </a:r>
            <a:r>
              <a:rPr lang="zh-CN" altLang="en-US" sz="24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　　</a:t>
            </a:r>
            <a:endParaRPr lang="zh-CN" altLang="en-US" sz="2400" b="1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3635375" y="5661025"/>
            <a:ext cx="914400" cy="981075"/>
            <a:chOff x="2304" y="3264"/>
            <a:chExt cx="576" cy="618"/>
          </a:xfrm>
        </p:grpSpPr>
        <p:sp>
          <p:nvSpPr>
            <p:cNvPr id="22537" name="Line 6"/>
            <p:cNvSpPr>
              <a:spLocks noChangeShapeType="1"/>
            </p:cNvSpPr>
            <p:nvPr/>
          </p:nvSpPr>
          <p:spPr bwMode="auto">
            <a:xfrm flipV="1">
              <a:off x="2544" y="326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38" name="Text Box 7"/>
            <p:cNvSpPr txBox="1">
              <a:spLocks noChangeArrowheads="1"/>
            </p:cNvSpPr>
            <p:nvPr/>
          </p:nvSpPr>
          <p:spPr bwMode="auto">
            <a:xfrm>
              <a:off x="2304" y="3552"/>
              <a:ext cx="576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ea typeface="黑体" panose="02010609060101010101" pitchFamily="49" charset="-122"/>
                </a:rPr>
                <a:t>阈值</a:t>
              </a:r>
              <a:endParaRPr lang="zh-CN" altLang="en-US" sz="2800" dirty="0"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Group 11"/>
          <p:cNvGrpSpPr/>
          <p:nvPr/>
        </p:nvGrpSpPr>
        <p:grpSpPr bwMode="auto">
          <a:xfrm>
            <a:off x="2438400" y="5638800"/>
            <a:ext cx="914400" cy="981075"/>
            <a:chOff x="1584" y="3264"/>
            <a:chExt cx="576" cy="618"/>
          </a:xfrm>
        </p:grpSpPr>
        <p:sp>
          <p:nvSpPr>
            <p:cNvPr id="22535" name="Line 9"/>
            <p:cNvSpPr>
              <a:spLocks noChangeShapeType="1"/>
            </p:cNvSpPr>
            <p:nvPr/>
          </p:nvSpPr>
          <p:spPr bwMode="auto">
            <a:xfrm flipV="1">
              <a:off x="1776" y="3264"/>
              <a:ext cx="0" cy="340"/>
            </a:xfrm>
            <a:prstGeom prst="line">
              <a:avLst/>
            </a:prstGeom>
            <a:noFill/>
            <a:ln w="38100">
              <a:solidFill>
                <a:srgbClr val="E5E000"/>
              </a:solidFill>
              <a:prstDash val="sysDot"/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22536" name="Text Box 10"/>
            <p:cNvSpPr txBox="1">
              <a:spLocks noChangeArrowheads="1"/>
            </p:cNvSpPr>
            <p:nvPr/>
          </p:nvSpPr>
          <p:spPr bwMode="auto">
            <a:xfrm>
              <a:off x="1584" y="3552"/>
              <a:ext cx="576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E5E000"/>
                  </a:solidFill>
                  <a:ea typeface="黑体" panose="02010609060101010101" pitchFamily="49" charset="-122"/>
                </a:rPr>
                <a:t>阈值</a:t>
              </a:r>
              <a:endParaRPr lang="zh-CN" altLang="en-US" sz="2800">
                <a:solidFill>
                  <a:srgbClr val="E5E000"/>
                </a:solidFill>
                <a:ea typeface="黑体" panose="02010609060101010101" pitchFamily="49" charset="-122"/>
              </a:endParaRPr>
            </a:p>
          </p:txBody>
        </p:sp>
      </p:grpSp>
      <p:sp>
        <p:nvSpPr>
          <p:cNvPr id="11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438273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28266" y="5161506"/>
            <a:ext cx="4445750" cy="38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autoUpdateAnimBg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6697662" cy="1368425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P-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参数法 ：算法步骤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989138"/>
            <a:ext cx="8424862" cy="2808287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）设图像的大小为</a:t>
            </a:r>
            <a:r>
              <a:rPr lang="en-US" altLang="zh-CN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m*n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，计算得到原图的灰度直方图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）输入目标物所占画面的比例</a:t>
            </a:r>
            <a:r>
              <a:rPr lang="en-US" altLang="zh-CN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zh-CN" altLang="en-US" sz="24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　　</a:t>
            </a:r>
            <a:endParaRPr lang="zh-CN" altLang="en-US" sz="2400" b="1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autoUpdateAnimBg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6697662" cy="1368425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P-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参数法 ：算法步骤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3568" y="1982461"/>
            <a:ext cx="7920038" cy="2663825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）尝试性地给定一个阈值</a:t>
            </a:r>
            <a:r>
              <a:rPr lang="en-US" altLang="zh-CN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endPara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）计算在</a:t>
            </a:r>
            <a:r>
              <a:rPr lang="en-US" altLang="zh-CN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下判定的目标物的像素点数</a:t>
            </a:r>
            <a:r>
              <a:rPr lang="en-US" altLang="zh-CN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  </a:t>
            </a:r>
            <a:r>
              <a:rPr lang="zh-CN" altLang="en-US" sz="2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　　</a:t>
            </a:r>
            <a:endParaRPr lang="zh-CN" altLang="en-US" sz="2800" b="1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318468" name="Object 4"/>
          <p:cNvGraphicFramePr>
            <a:graphicFrameLocks noChangeAspect="1"/>
          </p:cNvGraphicFramePr>
          <p:nvPr/>
        </p:nvGraphicFramePr>
        <p:xfrm>
          <a:off x="3292018" y="4412771"/>
          <a:ext cx="16002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1" imgW="18897600" imgH="10363200" progId="">
                  <p:embed/>
                </p:oleObj>
              </mc:Choice>
              <mc:Fallback>
                <p:oleObj name="Equation" r:id="rId1" imgW="18897600" imgH="10363200" progId="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92018" y="4412771"/>
                        <a:ext cx="1600200" cy="8778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autoUpdateAnimBg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6697662" cy="1368425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P-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参数法 ：算法步骤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298798" y="1701040"/>
            <a:ext cx="8845202" cy="418576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）判断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800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=N/(m*n)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是否接近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      是，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输出结果；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      否则，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Th=Th+dT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; 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ps&lt;p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dT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&gt;0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else 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dT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&lt;0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，转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），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直到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满足条件。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57679" y="1925949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3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p-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参数法</a:t>
            </a:r>
            <a:endParaRPr lang="zh-CN" altLang="en-US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类间类内最大方差比阈值法　</a:t>
            </a:r>
            <a:endParaRPr lang="zh-CN" altLang="en-US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聚类方法</a:t>
            </a:r>
            <a:endParaRPr lang="en-US" altLang="zh-CN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altLang="zh-CN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FF66FF"/>
              </a:buClr>
            </a:pPr>
            <a:endParaRPr lang="zh-CN" altLang="en-US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54452" y="3066621"/>
            <a:ext cx="6073065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18001" y="488776"/>
            <a:ext cx="8525375" cy="1295400"/>
          </a:xfrm>
        </p:spPr>
        <p:txBody>
          <a:bodyPr/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类间类内最大方差比阈值法 ：设计思想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468313" y="1844675"/>
            <a:ext cx="7920037" cy="39703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kumimoji="0" lang="en-US" altLang="zh-CN" sz="2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所谓的类间类内最大方差比阈值法，是根据“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物以类聚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”的思想而设计的。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基本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设计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思想：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属于“同一类别”的对象具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FF66FF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   有较大的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一致性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实现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手段：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以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均值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方差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作为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度量一致性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FF66FF"/>
              </a:buClr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的数字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指标。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0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0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0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0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19" y="567651"/>
            <a:ext cx="8282291" cy="12954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类间类内最大方差比阈值法：算法步骤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0099" name="Text Box 3"/>
          <p:cNvSpPr txBox="1">
            <a:spLocks noChangeArrowheads="1"/>
          </p:cNvSpPr>
          <p:nvPr/>
        </p:nvSpPr>
        <p:spPr bwMode="auto">
          <a:xfrm>
            <a:off x="304800" y="2057400"/>
            <a:ext cx="8382000" cy="1801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）给定一个初始阈值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Th=Th</a:t>
            </a:r>
            <a:r>
              <a:rPr lang="en-US" altLang="zh-CN" sz="2800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en-US" altLang="zh-CN" sz="2800" i="1" baseline="-25000" dirty="0" err="1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（例如：可以默认为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，或者是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128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等），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     则将原图分为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C1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C2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两类；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68049" y="4809995"/>
            <a:ext cx="5822516" cy="1465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默认值为</a:t>
            </a:r>
            <a:r>
              <a:rPr lang="en-US" altLang="zh-CN" sz="2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128</a:t>
            </a:r>
            <a:r>
              <a:rPr lang="zh-CN" altLang="en-US" sz="2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是指从中间开始搜索；</a:t>
            </a:r>
            <a:endParaRPr lang="zh-CN" altLang="en-US" sz="2800" b="1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默认值为</a:t>
            </a:r>
            <a:r>
              <a:rPr lang="en-US" altLang="zh-CN" sz="2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2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是指从头开始搜索。</a:t>
            </a:r>
            <a:endParaRPr lang="zh-CN" altLang="en-US" sz="2800" b="1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autoUpdateAnimBg="0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423298" y="542600"/>
            <a:ext cx="8532812" cy="12954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类间类内最大方差比阈值法：算法步骤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468313" y="3284538"/>
            <a:ext cx="3533775" cy="1663700"/>
            <a:chOff x="295" y="2704"/>
            <a:chExt cx="2226" cy="1048"/>
          </a:xfrm>
          <a:noFill/>
        </p:grpSpPr>
        <p:graphicFrame>
          <p:nvGraphicFramePr>
            <p:cNvPr id="3076" name="Object 5"/>
            <p:cNvGraphicFramePr>
              <a:graphicFrameLocks noChangeAspect="1"/>
            </p:cNvGraphicFramePr>
            <p:nvPr/>
          </p:nvGraphicFramePr>
          <p:xfrm>
            <a:off x="295" y="2704"/>
            <a:ext cx="2226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" name="Equation" r:id="rId1" imgW="40843200" imgH="8534400" progId="">
                    <p:embed/>
                  </p:oleObj>
                </mc:Choice>
                <mc:Fallback>
                  <p:oleObj name="Equation" r:id="rId1" imgW="40843200" imgH="8534400" progId="">
                    <p:embed/>
                    <p:pic>
                      <p:nvPicPr>
                        <p:cNvPr id="0" name="Object 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95" y="2704"/>
                          <a:ext cx="2226" cy="466"/>
                        </a:xfrm>
                        <a:prstGeom prst="rect">
                          <a:avLst/>
                        </a:prstGeom>
                        <a:solidFill>
                          <a:srgbClr val="ED7D31"/>
                        </a:solidFill>
                        <a:ln w="9525" cap="flat" cmpd="sng">
                          <a:solidFill>
                            <a:srgbClr val="0563C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" name="Object 6"/>
            <p:cNvGraphicFramePr>
              <a:graphicFrameLocks noChangeAspect="1"/>
            </p:cNvGraphicFramePr>
            <p:nvPr/>
          </p:nvGraphicFramePr>
          <p:xfrm>
            <a:off x="385" y="3203"/>
            <a:ext cx="1906" cy="5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" name="Equation" r:id="rId3" imgW="35966400" imgH="10363200" progId="">
                    <p:embed/>
                  </p:oleObj>
                </mc:Choice>
                <mc:Fallback>
                  <p:oleObj name="Equation" r:id="rId3" imgW="35966400" imgH="10363200" progId="">
                    <p:embed/>
                    <p:pic>
                      <p:nvPicPr>
                        <p:cNvPr id="0" name="Object 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85" y="3203"/>
                          <a:ext cx="1906" cy="549"/>
                        </a:xfrm>
                        <a:prstGeom prst="rect">
                          <a:avLst/>
                        </a:prstGeom>
                        <a:solidFill>
                          <a:srgbClr val="ED7D31"/>
                        </a:solidFill>
                        <a:ln w="9525" cap="flat" cmpd="sng">
                          <a:solidFill>
                            <a:srgbClr val="0563C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/>
          <p:nvPr/>
        </p:nvGrpSpPr>
        <p:grpSpPr bwMode="auto">
          <a:xfrm>
            <a:off x="4643438" y="3284538"/>
            <a:ext cx="3600450" cy="1619250"/>
            <a:chOff x="2789" y="2704"/>
            <a:chExt cx="2268" cy="1020"/>
          </a:xfrm>
        </p:grpSpPr>
        <p:graphicFrame>
          <p:nvGraphicFramePr>
            <p:cNvPr id="3074" name="Object 8"/>
            <p:cNvGraphicFramePr>
              <a:graphicFrameLocks noChangeAspect="1"/>
            </p:cNvGraphicFramePr>
            <p:nvPr/>
          </p:nvGraphicFramePr>
          <p:xfrm>
            <a:off x="2789" y="2704"/>
            <a:ext cx="2268" cy="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" name="Equation" r:id="rId5" imgW="41452800" imgH="8534400" progId="">
                    <p:embed/>
                  </p:oleObj>
                </mc:Choice>
                <mc:Fallback>
                  <p:oleObj name="Equation" r:id="rId5" imgW="41452800" imgH="8534400" progId="">
                    <p:embed/>
                    <p:pic>
                      <p:nvPicPr>
                        <p:cNvPr id="0" name="Object 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789" y="2704"/>
                          <a:ext cx="2268" cy="468"/>
                        </a:xfrm>
                        <a:prstGeom prst="rect">
                          <a:avLst/>
                        </a:prstGeom>
                        <a:solidFill>
                          <a:srgbClr val="ED7D31"/>
                        </a:solidFill>
                        <a:ln w="9525" cap="flat" cmpd="sng">
                          <a:solidFill>
                            <a:srgbClr val="FF9999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" name="Object 9"/>
            <p:cNvGraphicFramePr>
              <a:graphicFrameLocks noChangeAspect="1"/>
            </p:cNvGraphicFramePr>
            <p:nvPr/>
          </p:nvGraphicFramePr>
          <p:xfrm>
            <a:off x="2971" y="3203"/>
            <a:ext cx="1854" cy="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" name="Equation" r:id="rId7" imgW="36880800" imgH="10363200" progId="">
                    <p:embed/>
                  </p:oleObj>
                </mc:Choice>
                <mc:Fallback>
                  <p:oleObj name="Equation" r:id="rId7" imgW="36880800" imgH="10363200" progId="">
                    <p:embed/>
                    <p:pic>
                      <p:nvPicPr>
                        <p:cNvPr id="0" name="Object 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971" y="3203"/>
                          <a:ext cx="1854" cy="521"/>
                        </a:xfrm>
                        <a:prstGeom prst="rect">
                          <a:avLst/>
                        </a:prstGeom>
                        <a:solidFill>
                          <a:srgbClr val="ED7D31"/>
                        </a:solidFill>
                        <a:ln w="9525" cap="flat" cmpd="sng">
                          <a:solidFill>
                            <a:srgbClr val="FF9999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9498" name="Text Box 10"/>
          <p:cNvSpPr txBox="1">
            <a:spLocks noChangeArrowheads="1"/>
          </p:cNvSpPr>
          <p:nvPr/>
        </p:nvSpPr>
        <p:spPr bwMode="auto">
          <a:xfrm>
            <a:off x="521374" y="2076059"/>
            <a:ext cx="77724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）分别计算两类的类内方差：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222881" y="601510"/>
            <a:ext cx="8921119" cy="1116013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类间类内最大方差比阈值法：算法步骤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304800" y="2057400"/>
            <a:ext cx="8382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）分别计算两类像素在图像中的分布概率：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61124" name="Object 4"/>
          <p:cNvGraphicFramePr>
            <a:graphicFrameLocks noChangeAspect="1"/>
          </p:cNvGraphicFramePr>
          <p:nvPr/>
        </p:nvGraphicFramePr>
        <p:xfrm>
          <a:off x="1835150" y="2924175"/>
          <a:ext cx="1620838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1" imgW="17068800" imgH="10668000" progId="">
                  <p:embed/>
                </p:oleObj>
              </mc:Choice>
              <mc:Fallback>
                <p:oleObj name="Equation" r:id="rId1" imgW="17068800" imgH="10668000" progId="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5150" y="2924175"/>
                        <a:ext cx="1620838" cy="10144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28" name="Object 8"/>
          <p:cNvGraphicFramePr>
            <a:graphicFrameLocks noChangeAspect="1"/>
          </p:cNvGraphicFramePr>
          <p:nvPr/>
        </p:nvGraphicFramePr>
        <p:xfrm>
          <a:off x="4284663" y="2852738"/>
          <a:ext cx="1649412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7373600" imgH="10668000" progId="">
                  <p:embed/>
                </p:oleObj>
              </mc:Choice>
              <mc:Fallback>
                <p:oleObj name="Equation" r:id="rId3" imgW="17373600" imgH="10668000" progId="">
                  <p:embed/>
                  <p:pic>
                    <p:nvPicPr>
                      <p:cNvPr id="0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4663" y="2852738"/>
                        <a:ext cx="1649412" cy="10144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41746" y="4584526"/>
            <a:ext cx="6686812" cy="1465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zh-CN" altLang="en-US" sz="2800" b="1" dirty="0" smtClean="0">
                <a:ea typeface="华文细黑" panose="02010600040101010101" pitchFamily="2" charset="-122"/>
              </a:rPr>
              <a:t>计算分布概率的目的是：统计该类像素对图像的影响程度。</a:t>
            </a:r>
            <a:endParaRPr lang="zh-CN" altLang="en-US" sz="2800" b="1" dirty="0" smtClean="0"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autoUpdateAnimBg="0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5" y="580178"/>
            <a:ext cx="8842245" cy="118745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类间类内最大方差比阈值法：算法步骤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2147" name="Text Box 3"/>
          <p:cNvSpPr txBox="1">
            <a:spLocks noChangeArrowheads="1"/>
          </p:cNvSpPr>
          <p:nvPr/>
        </p:nvSpPr>
        <p:spPr bwMode="auto">
          <a:xfrm>
            <a:off x="500063" y="1714500"/>
            <a:ext cx="7056437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）选择最佳阈值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Th=Th*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，使得下式成立：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65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54" name="Rectangle 10"/>
          <p:cNvSpPr>
            <a:spLocks noChangeArrowheads="1"/>
          </p:cNvSpPr>
          <p:nvPr/>
        </p:nvSpPr>
        <p:spPr bwMode="auto">
          <a:xfrm>
            <a:off x="0" y="65563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pic>
        <p:nvPicPr>
          <p:cNvPr id="27655" name="Picture 1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14500" y="2286000"/>
            <a:ext cx="53435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38" y="3000375"/>
            <a:ext cx="31623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7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9854" y="3832081"/>
            <a:ext cx="29527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91851" y="4922728"/>
            <a:ext cx="6686812" cy="1465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zh-CN" altLang="en-US" sz="2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找最佳阈值的方法有很多，最笨的方法就是遍历</a:t>
            </a:r>
            <a:r>
              <a:rPr lang="en-US" altLang="zh-CN" sz="2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[1~254]</a:t>
            </a:r>
            <a:r>
              <a:rPr lang="zh-CN" altLang="en-US" sz="2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zh-CN" altLang="en-US" sz="2800" b="1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8518" name="Object 5"/>
          <p:cNvGraphicFramePr>
            <a:graphicFrameLocks noChangeAspect="1"/>
          </p:cNvGraphicFramePr>
          <p:nvPr/>
        </p:nvGraphicFramePr>
        <p:xfrm>
          <a:off x="2486764" y="2973856"/>
          <a:ext cx="4105275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31939865" imgH="11539220" progId="">
                  <p:embed/>
                </p:oleObj>
              </mc:Choice>
              <mc:Fallback>
                <p:oleObj name="Equation" r:id="rId1" imgW="31939865" imgH="11539220" progId="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6764" y="2973856"/>
                        <a:ext cx="4105275" cy="14033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2446" y="588669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典型试题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098" y="1853852"/>
            <a:ext cx="8392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请问下式中的齐次坐标矩阵表征了哪一种图像仿射变化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57603" y="4457694"/>
            <a:ext cx="8282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A.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平移变换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旋转变换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24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C.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水平错切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D.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以上三个均是</a:t>
            </a:r>
            <a:endParaRPr lang="zh-CN" altLang="en-US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类间类内最大方差比阈值法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：处理效果示例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Group 14"/>
          <p:cNvGrpSpPr/>
          <p:nvPr/>
        </p:nvGrpSpPr>
        <p:grpSpPr bwMode="auto">
          <a:xfrm>
            <a:off x="684213" y="1989138"/>
            <a:ext cx="3598862" cy="4067175"/>
            <a:chOff x="2880" y="1200"/>
            <a:chExt cx="2267" cy="2562"/>
          </a:xfrm>
        </p:grpSpPr>
        <p:pic>
          <p:nvPicPr>
            <p:cNvPr id="28683" name="Picture 6" descr="camera_th3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2880" y="1200"/>
              <a:ext cx="2267" cy="226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28684" name="Text Box 7"/>
            <p:cNvSpPr txBox="1">
              <a:spLocks noChangeArrowheads="1"/>
            </p:cNvSpPr>
            <p:nvPr/>
          </p:nvSpPr>
          <p:spPr bwMode="auto">
            <a:xfrm>
              <a:off x="3168" y="3474"/>
              <a:ext cx="1728" cy="28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华文细黑" panose="02010600040101010101" pitchFamily="2" charset="-122"/>
                  <a:ea typeface="华文细黑" panose="02010600040101010101" pitchFamily="2" charset="-122"/>
                </a:rPr>
                <a:t>Th=3, </a:t>
              </a:r>
              <a:r>
                <a:rPr lang="zh-CN" altLang="en-US" b="1">
                  <a:latin typeface="华文细黑" panose="02010600040101010101" pitchFamily="2" charset="-122"/>
                  <a:ea typeface="华文细黑" panose="02010600040101010101" pitchFamily="2" charset="-122"/>
                </a:rPr>
                <a:t>方差</a:t>
              </a:r>
              <a:r>
                <a:rPr lang="en-US" altLang="zh-CN" b="1">
                  <a:latin typeface="华文细黑" panose="02010600040101010101" pitchFamily="2" charset="-122"/>
                  <a:ea typeface="华文细黑" panose="02010600040101010101" pitchFamily="2" charset="-122"/>
                </a:rPr>
                <a:t>=61.7</a:t>
              </a:r>
              <a:endParaRPr lang="en-US" altLang="zh-CN" b="1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3" name="Group 13"/>
          <p:cNvGrpSpPr/>
          <p:nvPr/>
        </p:nvGrpSpPr>
        <p:grpSpPr bwMode="auto">
          <a:xfrm>
            <a:off x="4572000" y="1989138"/>
            <a:ext cx="3598863" cy="4057650"/>
            <a:chOff x="2880" y="1207"/>
            <a:chExt cx="2267" cy="2556"/>
          </a:xfrm>
        </p:grpSpPr>
        <p:sp>
          <p:nvSpPr>
            <p:cNvPr id="28681" name="Text Box 8"/>
            <p:cNvSpPr txBox="1">
              <a:spLocks noChangeArrowheads="1"/>
            </p:cNvSpPr>
            <p:nvPr/>
          </p:nvSpPr>
          <p:spPr bwMode="auto">
            <a:xfrm>
              <a:off x="3152" y="3475"/>
              <a:ext cx="1728" cy="28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 err="1">
                  <a:latin typeface="华文细黑" panose="02010600040101010101" pitchFamily="2" charset="-122"/>
                  <a:ea typeface="华文细黑" panose="02010600040101010101" pitchFamily="2" charset="-122"/>
                </a:rPr>
                <a:t>Th</a:t>
              </a:r>
              <a:r>
                <a:rPr lang="en-US" altLang="zh-CN" b="1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=31, </a:t>
              </a:r>
              <a:r>
                <a:rPr lang="zh-CN" altLang="en-US" b="1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方差</a:t>
              </a:r>
              <a:r>
                <a:rPr lang="en-US" altLang="zh-CN" b="1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=29.7</a:t>
              </a:r>
              <a:endPara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pic>
          <p:nvPicPr>
            <p:cNvPr id="28682" name="Picture 11" descr="camera_th3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80" y="1207"/>
              <a:ext cx="2267" cy="2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9"/>
          <p:cNvGrpSpPr/>
          <p:nvPr/>
        </p:nvGrpSpPr>
        <p:grpSpPr bwMode="auto">
          <a:xfrm>
            <a:off x="684213" y="1989138"/>
            <a:ext cx="3598862" cy="4038600"/>
            <a:chOff x="336" y="1200"/>
            <a:chExt cx="2267" cy="2544"/>
          </a:xfrm>
        </p:grpSpPr>
        <p:pic>
          <p:nvPicPr>
            <p:cNvPr id="28679" name="Picture 4" descr="camera_th8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6" y="1200"/>
              <a:ext cx="2267" cy="2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680" name="Text Box 5"/>
            <p:cNvSpPr txBox="1">
              <a:spLocks noChangeArrowheads="1"/>
            </p:cNvSpPr>
            <p:nvPr/>
          </p:nvSpPr>
          <p:spPr bwMode="auto">
            <a:xfrm>
              <a:off x="528" y="3456"/>
              <a:ext cx="1728" cy="28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 err="1">
                  <a:latin typeface="华文细黑" panose="02010600040101010101" pitchFamily="2" charset="-122"/>
                  <a:ea typeface="华文细黑" panose="02010600040101010101" pitchFamily="2" charset="-122"/>
                </a:rPr>
                <a:t>Th</a:t>
              </a:r>
              <a:r>
                <a:rPr lang="en-US" altLang="zh-CN" b="1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=82, </a:t>
              </a:r>
              <a:r>
                <a:rPr lang="zh-CN" altLang="en-US" b="1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方差</a:t>
              </a:r>
              <a:r>
                <a:rPr lang="en-US" altLang="zh-CN" b="1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=24.4</a:t>
              </a:r>
              <a:endPara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13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57679" y="1925949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3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p-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参数法</a:t>
            </a:r>
            <a:endParaRPr lang="zh-CN" altLang="en-US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类间类内最大方差比阈值法　</a:t>
            </a:r>
            <a:endParaRPr lang="zh-CN" altLang="en-US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聚类方法</a:t>
            </a:r>
            <a:endParaRPr lang="en-US" altLang="zh-CN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altLang="zh-CN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FF66FF"/>
              </a:buClr>
            </a:pPr>
            <a:endParaRPr lang="zh-CN" altLang="en-US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63506" y="3736578"/>
            <a:ext cx="2856234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72400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聚类方法：基本设计思想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9974" y="1848459"/>
            <a:ext cx="8338245" cy="2592388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聚类方法采用了模式识别中的</a:t>
            </a: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聚类思想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以</a:t>
            </a: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类内保持最大相似性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以及</a:t>
            </a: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类间保持最大距离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为最佳阈值的判断目标。</a:t>
            </a:r>
            <a:endPara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8179" y="4772416"/>
            <a:ext cx="7438373" cy="1672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zh-CN" altLang="en-US" sz="2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类间类内最大方差比阈值法的基本思想是：</a:t>
            </a:r>
            <a:endParaRPr lang="en-US" altLang="zh-CN" sz="2800" b="1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2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属于“同一类别”的对象具有较大的一致性。</a:t>
            </a:r>
            <a:endParaRPr lang="zh-CN" altLang="en-US" sz="2800" b="1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00175" y="3645074"/>
            <a:ext cx="26680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这两类方法的区别是什么？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autoUpdateAnimBg="0" build="p"/>
      <p:bldP spid="6" grpId="0" animBg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聚类方法：算法步骤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468313" y="2133600"/>
            <a:ext cx="7920037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）给定一个初始阈值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Th=Th</a:t>
            </a:r>
            <a:r>
              <a:rPr lang="en-US" altLang="zh-CN" sz="2800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en-US" altLang="zh-CN" sz="2800" i="1" baseline="-25000" dirty="0" err="1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（例如：可以默认为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，或者是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128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等），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     则将原图分为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两类；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68049" y="4809995"/>
            <a:ext cx="5822516" cy="1465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默认值为</a:t>
            </a:r>
            <a:r>
              <a:rPr lang="en-US" altLang="zh-CN" sz="2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128</a:t>
            </a:r>
            <a:r>
              <a:rPr lang="zh-CN" altLang="en-US" sz="2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是指从中间开始搜索；</a:t>
            </a:r>
            <a:endParaRPr lang="zh-CN" altLang="en-US" sz="2800" b="1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默认值为</a:t>
            </a:r>
            <a:r>
              <a:rPr lang="en-US" altLang="zh-CN" sz="2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2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是指从头开始搜索。</a:t>
            </a:r>
            <a:endParaRPr lang="zh-CN" altLang="en-US" sz="2800" b="1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61972" y="1277655"/>
            <a:ext cx="30312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两类方法在某些步骤上具有相似性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0" grpId="0" autoUpdateAnimBg="0"/>
      <p:bldP spid="6" grpId="0" animBg="1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聚类方法：算法步骤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7443" name="Text Box 3"/>
          <p:cNvSpPr txBox="1">
            <a:spLocks noChangeArrowheads="1"/>
          </p:cNvSpPr>
          <p:nvPr/>
        </p:nvSpPr>
        <p:spPr bwMode="auto">
          <a:xfrm>
            <a:off x="468313" y="2349500"/>
            <a:ext cx="606266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）分别计算两类的类内方差：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Group 9"/>
          <p:cNvGrpSpPr/>
          <p:nvPr/>
        </p:nvGrpSpPr>
        <p:grpSpPr bwMode="auto">
          <a:xfrm>
            <a:off x="468313" y="3284538"/>
            <a:ext cx="3533775" cy="1663700"/>
            <a:chOff x="295" y="2704"/>
            <a:chExt cx="2226" cy="1048"/>
          </a:xfrm>
        </p:grpSpPr>
        <p:graphicFrame>
          <p:nvGraphicFramePr>
            <p:cNvPr id="5124" name="Object 10"/>
            <p:cNvGraphicFramePr>
              <a:graphicFrameLocks noChangeAspect="1"/>
            </p:cNvGraphicFramePr>
            <p:nvPr/>
          </p:nvGraphicFramePr>
          <p:xfrm>
            <a:off x="295" y="2704"/>
            <a:ext cx="2226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9" name="Equation" r:id="rId1" imgW="40843200" imgH="8534400" progId="">
                    <p:embed/>
                  </p:oleObj>
                </mc:Choice>
                <mc:Fallback>
                  <p:oleObj name="Equation" r:id="rId1" imgW="40843200" imgH="8534400" progId="">
                    <p:embed/>
                    <p:pic>
                      <p:nvPicPr>
                        <p:cNvPr id="0" name="Object 1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95" y="2704"/>
                          <a:ext cx="2226" cy="466"/>
                        </a:xfrm>
                        <a:prstGeom prst="rect">
                          <a:avLst/>
                        </a:prstGeom>
                        <a:solidFill>
                          <a:srgbClr val="ED7D31"/>
                        </a:solidFill>
                        <a:ln w="9525" cap="flat" cmpd="sng">
                          <a:solidFill>
                            <a:srgbClr val="0563C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" name="Object 11"/>
            <p:cNvGraphicFramePr>
              <a:graphicFrameLocks noChangeAspect="1"/>
            </p:cNvGraphicFramePr>
            <p:nvPr/>
          </p:nvGraphicFramePr>
          <p:xfrm>
            <a:off x="385" y="3203"/>
            <a:ext cx="1906" cy="5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" name="Equation" r:id="rId3" imgW="35966400" imgH="10363200" progId="">
                    <p:embed/>
                  </p:oleObj>
                </mc:Choice>
                <mc:Fallback>
                  <p:oleObj name="Equation" r:id="rId3" imgW="35966400" imgH="10363200" progId="">
                    <p:embed/>
                    <p:pic>
                      <p:nvPicPr>
                        <p:cNvPr id="0" name="Object 1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85" y="3203"/>
                          <a:ext cx="1906" cy="549"/>
                        </a:xfrm>
                        <a:prstGeom prst="rect">
                          <a:avLst/>
                        </a:prstGeom>
                        <a:solidFill>
                          <a:srgbClr val="ED7D31"/>
                        </a:solidFill>
                        <a:ln w="9525" cap="flat" cmpd="sng">
                          <a:solidFill>
                            <a:srgbClr val="0563C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"/>
          <p:cNvGrpSpPr/>
          <p:nvPr/>
        </p:nvGrpSpPr>
        <p:grpSpPr bwMode="auto">
          <a:xfrm>
            <a:off x="4643438" y="3284538"/>
            <a:ext cx="3600450" cy="1619250"/>
            <a:chOff x="2789" y="2704"/>
            <a:chExt cx="2268" cy="1020"/>
          </a:xfrm>
        </p:grpSpPr>
        <p:graphicFrame>
          <p:nvGraphicFramePr>
            <p:cNvPr id="5122" name="Object 13"/>
            <p:cNvGraphicFramePr>
              <a:graphicFrameLocks noChangeAspect="1"/>
            </p:cNvGraphicFramePr>
            <p:nvPr/>
          </p:nvGraphicFramePr>
          <p:xfrm>
            <a:off x="2789" y="2704"/>
            <a:ext cx="2268" cy="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" name="Equation" r:id="rId5" imgW="41452800" imgH="8534400" progId="">
                    <p:embed/>
                  </p:oleObj>
                </mc:Choice>
                <mc:Fallback>
                  <p:oleObj name="Equation" r:id="rId5" imgW="41452800" imgH="8534400" progId="">
                    <p:embed/>
                    <p:pic>
                      <p:nvPicPr>
                        <p:cNvPr id="0" name="Object 1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789" y="2704"/>
                          <a:ext cx="2268" cy="468"/>
                        </a:xfrm>
                        <a:prstGeom prst="rect">
                          <a:avLst/>
                        </a:prstGeom>
                        <a:solidFill>
                          <a:srgbClr val="ED7D31"/>
                        </a:solidFill>
                        <a:ln w="9525" cap="flat" cmpd="sng">
                          <a:solidFill>
                            <a:srgbClr val="FF9999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3" name="Object 14"/>
            <p:cNvGraphicFramePr>
              <a:graphicFrameLocks noChangeAspect="1"/>
            </p:cNvGraphicFramePr>
            <p:nvPr/>
          </p:nvGraphicFramePr>
          <p:xfrm>
            <a:off x="2971" y="3203"/>
            <a:ext cx="1854" cy="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2" name="Equation" r:id="rId7" imgW="36880800" imgH="10363200" progId="">
                    <p:embed/>
                  </p:oleObj>
                </mc:Choice>
                <mc:Fallback>
                  <p:oleObj name="Equation" r:id="rId7" imgW="36880800" imgH="10363200" progId="">
                    <p:embed/>
                    <p:pic>
                      <p:nvPicPr>
                        <p:cNvPr id="0" name="Object 1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971" y="3203"/>
                          <a:ext cx="1854" cy="521"/>
                        </a:xfrm>
                        <a:prstGeom prst="rect">
                          <a:avLst/>
                        </a:prstGeom>
                        <a:solidFill>
                          <a:srgbClr val="ED7D31"/>
                        </a:solidFill>
                        <a:ln w="9525" cap="flat" cmpd="sng">
                          <a:solidFill>
                            <a:srgbClr val="FF9999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聚类方法：算法步骤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6243" name="Text Box 3"/>
          <p:cNvSpPr txBox="1">
            <a:spLocks noChangeArrowheads="1"/>
          </p:cNvSpPr>
          <p:nvPr/>
        </p:nvSpPr>
        <p:spPr bwMode="auto">
          <a:xfrm>
            <a:off x="381000" y="2133600"/>
            <a:ext cx="8382000" cy="1160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）进行分类处理：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     如果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66244" name="Object 4"/>
          <p:cNvGraphicFramePr>
            <a:graphicFrameLocks noChangeAspect="1"/>
          </p:cNvGraphicFramePr>
          <p:nvPr/>
        </p:nvGraphicFramePr>
        <p:xfrm>
          <a:off x="1835150" y="3500438"/>
          <a:ext cx="40798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1" imgW="42976800" imgH="5486400" progId="">
                  <p:embed/>
                </p:oleObj>
              </mc:Choice>
              <mc:Fallback>
                <p:oleObj name="Equation" r:id="rId1" imgW="42976800" imgH="5486400" progId="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5150" y="3500438"/>
                        <a:ext cx="4079875" cy="520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48" name="Text Box 8"/>
          <p:cNvSpPr txBox="1">
            <a:spLocks noChangeArrowheads="1"/>
          </p:cNvSpPr>
          <p:nvPr/>
        </p:nvSpPr>
        <p:spPr bwMode="auto">
          <a:xfrm>
            <a:off x="1297226" y="4328046"/>
            <a:ext cx="70104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f(x,y)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属于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，否则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f(x,y)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属于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 autoUpdateAnimBg="0"/>
      <p:bldP spid="26624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聚类方法：算法步骤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7267" name="Text Box 3"/>
          <p:cNvSpPr txBox="1">
            <a:spLocks noChangeArrowheads="1"/>
          </p:cNvSpPr>
          <p:nvPr/>
        </p:nvSpPr>
        <p:spPr bwMode="auto">
          <a:xfrm>
            <a:off x="611188" y="2636838"/>
            <a:ext cx="7632700" cy="128400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）对上一步重新分类后得到的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C1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C2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中的所有像素，分别重新计算其各自的均值与方差。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聚类方法：算法步骤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470444" y="2148323"/>
            <a:ext cx="83820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）如果下式成立：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20517" name="Object 5"/>
          <p:cNvGraphicFramePr>
            <a:graphicFrameLocks noChangeAspect="1"/>
          </p:cNvGraphicFramePr>
          <p:nvPr/>
        </p:nvGraphicFramePr>
        <p:xfrm>
          <a:off x="1248319" y="2940485"/>
          <a:ext cx="558482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1" imgW="58826400" imgH="6096000" progId="">
                  <p:embed/>
                </p:oleObj>
              </mc:Choice>
              <mc:Fallback>
                <p:oleObj name="Equation" r:id="rId1" imgW="58826400" imgH="6096000" progId="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48319" y="2940485"/>
                        <a:ext cx="5584825" cy="5794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18" name="Text Box 6"/>
          <p:cNvSpPr txBox="1">
            <a:spLocks noChangeArrowheads="1"/>
          </p:cNvSpPr>
          <p:nvPr/>
        </p:nvSpPr>
        <p:spPr bwMode="auto">
          <a:xfrm>
            <a:off x="622844" y="3824723"/>
            <a:ext cx="7696200" cy="11604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则输出计算得到的阈值</a:t>
            </a:r>
            <a:r>
              <a:rPr lang="en-US" altLang="zh-CN" sz="28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(t-1)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，算法结束；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否则重转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）。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6" grpId="0" autoUpdateAnimBg="0"/>
      <p:bldP spid="320518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7772400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聚类方法：处理效果示例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Group 18"/>
          <p:cNvGrpSpPr/>
          <p:nvPr/>
        </p:nvGrpSpPr>
        <p:grpSpPr bwMode="auto">
          <a:xfrm>
            <a:off x="4859338" y="1844675"/>
            <a:ext cx="2879725" cy="3338513"/>
            <a:chOff x="2971" y="1207"/>
            <a:chExt cx="1814" cy="2103"/>
          </a:xfrm>
        </p:grpSpPr>
        <p:pic>
          <p:nvPicPr>
            <p:cNvPr id="32777" name="Picture 4" descr="camera_th82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2971" y="1207"/>
              <a:ext cx="1814" cy="18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78" name="Text Box 5"/>
            <p:cNvSpPr txBox="1">
              <a:spLocks noChangeArrowheads="1"/>
            </p:cNvSpPr>
            <p:nvPr/>
          </p:nvSpPr>
          <p:spPr bwMode="auto">
            <a:xfrm>
              <a:off x="3016" y="3022"/>
              <a:ext cx="172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华文细黑" panose="02010600040101010101" pitchFamily="2" charset="-122"/>
                  <a:ea typeface="华文细黑" panose="02010600040101010101" pitchFamily="2" charset="-122"/>
                </a:rPr>
                <a:t>Th=82, </a:t>
              </a:r>
              <a:r>
                <a:rPr lang="zh-CN" altLang="en-US" b="1">
                  <a:latin typeface="华文细黑" panose="02010600040101010101" pitchFamily="2" charset="-122"/>
                  <a:ea typeface="华文细黑" panose="02010600040101010101" pitchFamily="2" charset="-122"/>
                </a:rPr>
                <a:t>方差</a:t>
              </a:r>
              <a:r>
                <a:rPr lang="en-US" altLang="zh-CN" b="1">
                  <a:latin typeface="华文细黑" panose="02010600040101010101" pitchFamily="2" charset="-122"/>
                  <a:ea typeface="华文细黑" panose="02010600040101010101" pitchFamily="2" charset="-122"/>
                </a:rPr>
                <a:t>=24.4</a:t>
              </a:r>
              <a:endParaRPr lang="en-US" altLang="zh-CN" b="1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3" name="Group 17"/>
          <p:cNvGrpSpPr/>
          <p:nvPr/>
        </p:nvGrpSpPr>
        <p:grpSpPr bwMode="auto">
          <a:xfrm>
            <a:off x="900113" y="1844675"/>
            <a:ext cx="2879725" cy="3338513"/>
            <a:chOff x="612" y="1207"/>
            <a:chExt cx="1814" cy="2103"/>
          </a:xfrm>
        </p:grpSpPr>
        <p:pic>
          <p:nvPicPr>
            <p:cNvPr id="32775" name="Picture 12" descr="camera_th9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2" y="1207"/>
              <a:ext cx="1814" cy="18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76" name="Text Box 13"/>
            <p:cNvSpPr txBox="1">
              <a:spLocks noChangeArrowheads="1"/>
            </p:cNvSpPr>
            <p:nvPr/>
          </p:nvSpPr>
          <p:spPr bwMode="auto">
            <a:xfrm>
              <a:off x="657" y="3022"/>
              <a:ext cx="172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华文细黑" panose="02010600040101010101" pitchFamily="2" charset="-122"/>
                  <a:ea typeface="华文细黑" panose="02010600040101010101" pitchFamily="2" charset="-122"/>
                </a:rPr>
                <a:t>Th=91, </a:t>
              </a:r>
              <a:r>
                <a:rPr lang="zh-CN" altLang="en-US" b="1">
                  <a:latin typeface="华文细黑" panose="02010600040101010101" pitchFamily="2" charset="-122"/>
                  <a:ea typeface="华文细黑" panose="02010600040101010101" pitchFamily="2" charset="-122"/>
                </a:rPr>
                <a:t>方差</a:t>
              </a:r>
              <a:r>
                <a:rPr lang="en-US" altLang="zh-CN" b="1">
                  <a:latin typeface="华文细黑" panose="02010600040101010101" pitchFamily="2" charset="-122"/>
                  <a:ea typeface="华文细黑" panose="02010600040101010101" pitchFamily="2" charset="-122"/>
                </a:rPr>
                <a:t>=24.8</a:t>
              </a:r>
              <a:endParaRPr lang="en-US" altLang="zh-CN" b="1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11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1354" y="5392454"/>
            <a:ext cx="7703507" cy="1158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ea typeface="黑体" panose="02010609060101010101" pitchFamily="49" charset="-122"/>
              </a:rPr>
              <a:t>聚类方法与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类间类内最大方差比阈值法</a:t>
            </a:r>
            <a:r>
              <a:rPr lang="zh-CN" altLang="en-US" sz="2800" dirty="0" smtClean="0">
                <a:ea typeface="黑体" panose="02010609060101010101" pitchFamily="49" charset="-122"/>
              </a:rPr>
              <a:t>的最大差别是考虑了类之间的距离。</a:t>
            </a:r>
            <a:endParaRPr lang="zh-CN" altLang="en-US" sz="2800" b="1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zh-CN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K-means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聚类算法（知识扩展）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330527" y="1920657"/>
            <a:ext cx="8400114" cy="13031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k-means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聚类算法是基于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距离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的聚类算法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clustering algorithm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，属于经典的无监督机器学习算法。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2730675" y="3695178"/>
            <a:ext cx="450937" cy="25678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75572" y="4271375"/>
            <a:ext cx="25302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依据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有无数据监督学习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过程对机器学习算法进行分类</a:t>
            </a:r>
            <a:endParaRPr lang="zh-CN" altLang="en-US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1482" y="3672214"/>
            <a:ext cx="5822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有监督机器学习算法（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SVM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半监督机器学习算法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Transductive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SVM 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转导支持向量机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无监督机器学习算法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聚类算法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0" grpId="0" autoUpdateAnimBg="0"/>
      <p:bldP spid="8" grpId="0" animBg="1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课件与书本内容有所不同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592" y="1918570"/>
            <a:ext cx="7918450" cy="4040188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书中</a:t>
            </a:r>
            <a:r>
              <a:rPr lang="zh-CN" altLang="en-US" sz="30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数字图像分割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章节的</a:t>
            </a:r>
            <a:r>
              <a:rPr lang="en-US" altLang="zh-CN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7.1,7.2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7.3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在课件中转化为图像的二值化处理。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书中</a:t>
            </a:r>
            <a:r>
              <a:rPr lang="zh-CN" altLang="en-US" sz="30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数字图像分割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章节的</a:t>
            </a:r>
            <a:r>
              <a:rPr lang="en-US" altLang="zh-CN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7.4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在课件中转化为数字图像分割。</a:t>
            </a:r>
            <a:endParaRPr lang="en-US" altLang="zh-CN" sz="3000" dirty="0" smtClean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需区别</a:t>
            </a:r>
            <a:r>
              <a:rPr lang="zh-CN" altLang="en-US" sz="30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图像的二值化处理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zh-CN" altLang="en-US" sz="30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二值图像处理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zh-CN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K-means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聚类算法：直观感受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386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82693" y="2224805"/>
            <a:ext cx="7279825" cy="3073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zh-CN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K-means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聚类算法原理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396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1465675"/>
            <a:ext cx="9133240" cy="280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2430050" y="4593331"/>
            <a:ext cx="6363222" cy="19389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选择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个点作为初始质心 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 repeat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   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将每个点指派到最近的质心，形成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个簇     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   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重新计算每个簇的质心 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 until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簇不发生变化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达到最大迭代次数 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943" y="5260932"/>
            <a:ext cx="2668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伪代码形式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zh-CN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K-means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聚类算法过程示意图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1639474"/>
            <a:ext cx="898207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zh-CN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K-means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聚类算法步骤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406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66700" y="1798203"/>
            <a:ext cx="88773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zh-CN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K-means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聚类算法要点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5475" y="1457194"/>
            <a:ext cx="8400114" cy="3323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初始中心点的选择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K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值的选择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416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60247" y="2125379"/>
            <a:ext cx="5097911" cy="1945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1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33" y="4665163"/>
            <a:ext cx="5054517" cy="1986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17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8517" y="3255722"/>
            <a:ext cx="1924441" cy="1811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29062" y="328912"/>
            <a:ext cx="7886700" cy="1325563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K-means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聚类算法用于图像分割示例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4579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0981" y="1582659"/>
            <a:ext cx="85058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29062" y="328912"/>
            <a:ext cx="7886700" cy="1325563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K-means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聚类算法用于图像分割示例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4681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41971" y="1899996"/>
            <a:ext cx="7441949" cy="427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57679" y="1925949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3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p-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参数法</a:t>
            </a:r>
            <a:endParaRPr lang="zh-CN" altLang="en-US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类间类内最大方差比阈值法　</a:t>
            </a:r>
            <a:endParaRPr lang="zh-CN" altLang="en-US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聚类方法</a:t>
            </a:r>
            <a:endParaRPr lang="en-US" altLang="zh-CN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altLang="zh-CN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FF66FF"/>
              </a:buClr>
            </a:pPr>
            <a:endParaRPr lang="zh-CN" altLang="en-US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7793" y="3467224"/>
            <a:ext cx="45172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Any Questions</a:t>
            </a:r>
            <a:r>
              <a:rPr lang="zh-CN" alt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en-US" altLang="zh-CN" sz="3600" b="1" dirty="0" smtClean="0">
              <a:solidFill>
                <a:srgbClr val="00B0F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sz="3600" b="1" dirty="0">
              <a:solidFill>
                <a:srgbClr val="00B0F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图像二值化处理的目的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592" y="1918570"/>
            <a:ext cx="7918450" cy="4040188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图像二值化处理是指通过某种方法，使得画面场景被分为“</a:t>
            </a:r>
            <a:r>
              <a:rPr lang="zh-CN" altLang="en-US" sz="30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目标物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”及“</a:t>
            </a:r>
            <a:r>
              <a:rPr lang="zh-CN" altLang="en-US" sz="3000" b="1" dirty="0" smtClean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非目标物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”两类</a:t>
            </a:r>
            <a:r>
              <a:rPr lang="en-US" altLang="zh-CN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即将图像的像素变换为黑、白两种。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图像的二值化处理属于数字图像分割范畴。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mage0001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73417" y="1230949"/>
            <a:ext cx="2903538" cy="217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-404360" y="0"/>
            <a:ext cx="8281988" cy="10795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监视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车流</a:t>
            </a: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检测中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的目标识别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8" descr="二值图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1956" y="2829807"/>
            <a:ext cx="2520950" cy="1901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 descr="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417" y="3947406"/>
            <a:ext cx="2903538" cy="2193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988159" y="341138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当前帧图像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9206" y="614133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所提取背景图像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8" name="右大括号 17"/>
          <p:cNvSpPr/>
          <p:nvPr/>
        </p:nvSpPr>
        <p:spPr>
          <a:xfrm>
            <a:off x="3176955" y="2325300"/>
            <a:ext cx="502920" cy="29108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679875" y="3411387"/>
            <a:ext cx="1958340" cy="867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679875" y="3578074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图像间的减法运算</a:t>
            </a:r>
            <a:r>
              <a:rPr lang="zh-CN" altLang="en-US" b="1" dirty="0" smtClean="0"/>
              <a:t>与</a:t>
            </a:r>
            <a:r>
              <a:rPr lang="zh-CN" altLang="en-US" b="1" dirty="0" smtClean="0">
                <a:solidFill>
                  <a:srgbClr val="0070C0"/>
                </a:solidFill>
              </a:rPr>
              <a:t>图像二值化运算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5737275" y="3780720"/>
            <a:ext cx="419685" cy="166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72022" y="728598"/>
            <a:ext cx="7772400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图像二值化说明示例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16419" name="Picture 3" descr="camera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30893" y="2466584"/>
            <a:ext cx="3257811" cy="3257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6420" name="Picture 4" descr="camera_th1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0581" y="2491635"/>
            <a:ext cx="3237978" cy="3237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二值化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示例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：肾小球区域的提取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8531" name="AutoShape 3"/>
          <p:cNvSpPr>
            <a:spLocks noChangeArrowheads="1"/>
          </p:cNvSpPr>
          <p:nvPr/>
        </p:nvSpPr>
        <p:spPr bwMode="auto">
          <a:xfrm>
            <a:off x="4191000" y="3200400"/>
            <a:ext cx="381000" cy="9144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78533" name="Picture 5" descr="ji9202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95288" y="1930400"/>
            <a:ext cx="3595687" cy="3597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78536" name="Picture 8" descr="22_resul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905000"/>
            <a:ext cx="3598863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278538" name="Text Box 10"/>
          <p:cNvSpPr txBox="1">
            <a:spLocks noChangeArrowheads="1"/>
          </p:cNvSpPr>
          <p:nvPr/>
        </p:nvSpPr>
        <p:spPr bwMode="auto">
          <a:xfrm>
            <a:off x="3995738" y="1916113"/>
            <a:ext cx="1152525" cy="155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9600">
                <a:solidFill>
                  <a:srgbClr val="E5E000"/>
                </a:solidFill>
                <a:latin typeface="Monotype Corsiva" panose="03010101010201010101" pitchFamily="66" charset="0"/>
              </a:rPr>
              <a:t>?</a:t>
            </a:r>
            <a:endParaRPr lang="en-US" altLang="zh-CN" sz="9600">
              <a:solidFill>
                <a:srgbClr val="E5E000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278539" name="Picture 11" descr="图片2副本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876800" y="1905000"/>
            <a:ext cx="3621088" cy="3621088"/>
          </a:xfrm>
          <a:noFill/>
        </p:spPr>
      </p:pic>
      <p:sp>
        <p:nvSpPr>
          <p:cNvPr id="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8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8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8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278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7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animBg="1"/>
      <p:bldP spid="278538" grpId="0"/>
      <p:bldP spid="27853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图像二值化示例：细菌检测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00035" name="Picture 3" descr="cmyk_or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9388" y="1557338"/>
            <a:ext cx="4765675" cy="2520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300037" name="AutoShape 5"/>
          <p:cNvSpPr>
            <a:spLocks noChangeArrowheads="1"/>
          </p:cNvSpPr>
          <p:nvPr/>
        </p:nvSpPr>
        <p:spPr bwMode="auto">
          <a:xfrm>
            <a:off x="2268538" y="4941888"/>
            <a:ext cx="762000" cy="990600"/>
          </a:xfrm>
          <a:prstGeom prst="curvedRightArrow">
            <a:avLst>
              <a:gd name="adj1" fmla="val 26000"/>
              <a:gd name="adj2" fmla="val 52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0038" name="Picture 6" descr="图片1副本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995738" y="4149725"/>
            <a:ext cx="4784725" cy="2541588"/>
          </a:xfrm>
          <a:noFill/>
        </p:spPr>
      </p:pic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0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0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2930</Words>
  <Application>WPS 演示</Application>
  <PresentationFormat>全屏显示(4:3)</PresentationFormat>
  <Paragraphs>413</Paragraphs>
  <Slides>48</Slides>
  <Notes>41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48</vt:i4>
      </vt:variant>
    </vt:vector>
  </HeadingPairs>
  <TitlesOfParts>
    <vt:vector size="63" baseType="lpstr">
      <vt:lpstr>Arial</vt:lpstr>
      <vt:lpstr>宋体</vt:lpstr>
      <vt:lpstr>Wingdings</vt:lpstr>
      <vt:lpstr>楷体</vt:lpstr>
      <vt:lpstr>微软雅黑</vt:lpstr>
      <vt:lpstr>Times New Roman</vt:lpstr>
      <vt:lpstr>Garamond</vt:lpstr>
      <vt:lpstr>Monotype Corsiva</vt:lpstr>
      <vt:lpstr>等线</vt:lpstr>
      <vt:lpstr>等线 Light</vt:lpstr>
      <vt:lpstr>Calibri</vt:lpstr>
      <vt:lpstr>Arial Unicode MS</vt:lpstr>
      <vt:lpstr>华文细黑</vt:lpstr>
      <vt:lpstr>黑体</vt:lpstr>
      <vt:lpstr>Office 主题​​</vt:lpstr>
      <vt:lpstr>PowerPoint 演示文稿</vt:lpstr>
      <vt:lpstr>PowerPoint 演示文稿</vt:lpstr>
      <vt:lpstr>PowerPoint 演示文稿</vt:lpstr>
      <vt:lpstr>课件与书本内容有所不同</vt:lpstr>
      <vt:lpstr>图像二值化处理的目的</vt:lpstr>
      <vt:lpstr>PowerPoint 演示文稿</vt:lpstr>
      <vt:lpstr>图像二值化说明示例</vt:lpstr>
      <vt:lpstr>图像二值化示例：肾小球区域的提取</vt:lpstr>
      <vt:lpstr>图像二值化示例：细菌检测</vt:lpstr>
      <vt:lpstr>图像二值化示例：印刷缺陷检测</vt:lpstr>
      <vt:lpstr>图像二值化示例：印刷缺陷检测</vt:lpstr>
      <vt:lpstr>图像二值化示例：条码的二值化</vt:lpstr>
      <vt:lpstr>图像分割示例：染色体分割（ICIP论文）</vt:lpstr>
      <vt:lpstr>一些问题？  </vt:lpstr>
      <vt:lpstr>边缘判据的基本原理</vt:lpstr>
      <vt:lpstr>图像二值化的难点  </vt:lpstr>
      <vt:lpstr>PowerPoint 演示文稿</vt:lpstr>
      <vt:lpstr>P-参数法：设计思想</vt:lpstr>
      <vt:lpstr>P-参数法 ：示例</vt:lpstr>
      <vt:lpstr>P-参数法 ：基本原理</vt:lpstr>
      <vt:lpstr>P-参数法 ：算法步骤</vt:lpstr>
      <vt:lpstr>P-参数法 ：算法步骤</vt:lpstr>
      <vt:lpstr>P-参数法 ：算法步骤</vt:lpstr>
      <vt:lpstr>PowerPoint 演示文稿</vt:lpstr>
      <vt:lpstr>类间类内最大方差比阈值法 ：设计思想</vt:lpstr>
      <vt:lpstr>类间类内最大方差比阈值法：算法步骤</vt:lpstr>
      <vt:lpstr>类间类内最大方差比阈值法：算法步骤</vt:lpstr>
      <vt:lpstr>类间类内最大方差比阈值法：算法步骤</vt:lpstr>
      <vt:lpstr>类间类内最大方差比阈值法：算法步骤</vt:lpstr>
      <vt:lpstr>类间类内最大方差比阈值法：处理效果示例</vt:lpstr>
      <vt:lpstr>PowerPoint 演示文稿</vt:lpstr>
      <vt:lpstr>聚类方法：基本设计思想</vt:lpstr>
      <vt:lpstr>聚类方法：算法步骤</vt:lpstr>
      <vt:lpstr>聚类方法：算法步骤</vt:lpstr>
      <vt:lpstr>聚类方法：算法步骤</vt:lpstr>
      <vt:lpstr>聚类方法：算法步骤</vt:lpstr>
      <vt:lpstr>聚类方法：算法步骤</vt:lpstr>
      <vt:lpstr>聚类方法：处理效果示例</vt:lpstr>
      <vt:lpstr>K-means聚类算法（知识扩展）</vt:lpstr>
      <vt:lpstr>K-means聚类算法：直观感受</vt:lpstr>
      <vt:lpstr>K-means聚类算法原理</vt:lpstr>
      <vt:lpstr>K-means聚类算法过程示意图</vt:lpstr>
      <vt:lpstr>K-means聚类算法步骤</vt:lpstr>
      <vt:lpstr>K-means聚类算法要点</vt:lpstr>
      <vt:lpstr>K-means聚类算法用于图像分割示例</vt:lpstr>
      <vt:lpstr>K-means聚类算法用于图像分割示例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Yirui Wu</dc:creator>
  <cp:lastModifiedBy>Ruiiiii</cp:lastModifiedBy>
  <cp:revision>293</cp:revision>
  <dcterms:created xsi:type="dcterms:W3CDTF">2017-03-05T02:04:00Z</dcterms:created>
  <dcterms:modified xsi:type="dcterms:W3CDTF">2021-05-24T05:33:38Z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FE69769F6399403E88A9291612E27355</vt:lpwstr>
  </property>
  <property fmtid="{D5CDD505-2E9C-101B-9397-08002B2CF9AE}" pid="3" name="KSOProductBuildVer">
    <vt:lpwstr>2052-11.1.0.10495</vt:lpwstr>
  </property>
</Properties>
</file>