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552" r:id="rId3"/>
    <p:sldId id="606" r:id="rId4"/>
    <p:sldId id="637" r:id="rId5"/>
    <p:sldId id="607" r:id="rId6"/>
    <p:sldId id="638" r:id="rId7"/>
    <p:sldId id="639" r:id="rId8"/>
    <p:sldId id="640" r:id="rId9"/>
    <p:sldId id="641" r:id="rId10"/>
    <p:sldId id="643" r:id="rId11"/>
    <p:sldId id="645" r:id="rId12"/>
    <p:sldId id="646" r:id="rId13"/>
    <p:sldId id="644" r:id="rId14"/>
    <p:sldId id="647" r:id="rId15"/>
    <p:sldId id="648" r:id="rId16"/>
    <p:sldId id="650" r:id="rId17"/>
    <p:sldId id="649" r:id="rId18"/>
    <p:sldId id="651" r:id="rId19"/>
    <p:sldId id="612" r:id="rId20"/>
    <p:sldId id="657" r:id="rId21"/>
    <p:sldId id="659" r:id="rId22"/>
    <p:sldId id="661" r:id="rId23"/>
    <p:sldId id="662" r:id="rId24"/>
    <p:sldId id="663" r:id="rId25"/>
    <p:sldId id="664" r:id="rId26"/>
    <p:sldId id="665" r:id="rId27"/>
    <p:sldId id="666" r:id="rId28"/>
    <p:sldId id="667" r:id="rId29"/>
    <p:sldId id="668" r:id="rId30"/>
    <p:sldId id="669" r:id="rId31"/>
    <p:sldId id="670" r:id="rId32"/>
    <p:sldId id="671" r:id="rId33"/>
    <p:sldId id="672" r:id="rId34"/>
    <p:sldId id="673" r:id="rId35"/>
    <p:sldId id="652" r:id="rId36"/>
    <p:sldId id="622" r:id="rId37"/>
    <p:sldId id="674" r:id="rId38"/>
    <p:sldId id="623" r:id="rId39"/>
    <p:sldId id="625" r:id="rId40"/>
    <p:sldId id="624" r:id="rId41"/>
    <p:sldId id="626" r:id="rId42"/>
    <p:sldId id="627" r:id="rId43"/>
    <p:sldId id="690" r:id="rId44"/>
    <p:sldId id="677" r:id="rId45"/>
    <p:sldId id="678" r:id="rId46"/>
    <p:sldId id="679" r:id="rId47"/>
    <p:sldId id="681" r:id="rId48"/>
    <p:sldId id="682" r:id="rId49"/>
    <p:sldId id="675" r:id="rId50"/>
    <p:sldId id="631" r:id="rId51"/>
    <p:sldId id="683" r:id="rId52"/>
    <p:sldId id="684" r:id="rId53"/>
    <p:sldId id="685" r:id="rId54"/>
    <p:sldId id="686" r:id="rId55"/>
    <p:sldId id="632" r:id="rId56"/>
    <p:sldId id="687" r:id="rId57"/>
    <p:sldId id="688" r:id="rId58"/>
    <p:sldId id="689" r:id="rId59"/>
    <p:sldId id="676" r:id="rId60"/>
    <p:sldId id="550" r:id="rId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3" autoAdjust="0"/>
    <p:restoredTop sz="96929" autoAdjust="0"/>
  </p:normalViewPr>
  <p:slideViewPr>
    <p:cSldViewPr snapToGrid="0">
      <p:cViewPr varScale="1">
        <p:scale>
          <a:sx n="81" d="100"/>
          <a:sy n="81" d="100"/>
        </p:scale>
        <p:origin x="-1411" y="-7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6.wmf"/><Relationship Id="rId7" Type="http://schemas.openxmlformats.org/officeDocument/2006/relationships/image" Target="../media/image70.wmf"/><Relationship Id="rId2" Type="http://schemas.openxmlformats.org/officeDocument/2006/relationships/image" Target="../media/image65.wmf"/><Relationship Id="rId1" Type="http://schemas.openxmlformats.org/officeDocument/2006/relationships/image" Target="../media/image26.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image" Target="../media/image35.wmf"/><Relationship Id="rId3" Type="http://schemas.openxmlformats.org/officeDocument/2006/relationships/image" Target="../media/image25.wmf"/><Relationship Id="rId7" Type="http://schemas.openxmlformats.org/officeDocument/2006/relationships/image" Target="../media/image29.wmf"/><Relationship Id="rId12" Type="http://schemas.openxmlformats.org/officeDocument/2006/relationships/image" Target="../media/image34.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11" Type="http://schemas.openxmlformats.org/officeDocument/2006/relationships/image" Target="../media/image33.wmf"/><Relationship Id="rId5" Type="http://schemas.openxmlformats.org/officeDocument/2006/relationships/image" Target="../media/image27.wmf"/><Relationship Id="rId10" Type="http://schemas.openxmlformats.org/officeDocument/2006/relationships/image" Target="../media/image32.wmf"/><Relationship Id="rId4" Type="http://schemas.openxmlformats.org/officeDocument/2006/relationships/image" Target="../media/image26.wmf"/><Relationship Id="rId9"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1.wmf"/><Relationship Id="rId7" Type="http://schemas.openxmlformats.org/officeDocument/2006/relationships/image" Target="../media/image26.wmf"/><Relationship Id="rId12" Type="http://schemas.openxmlformats.org/officeDocument/2006/relationships/image" Target="../media/image31.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25.wmf"/><Relationship Id="rId11" Type="http://schemas.openxmlformats.org/officeDocument/2006/relationships/image" Target="../media/image30.wmf"/><Relationship Id="rId5" Type="http://schemas.openxmlformats.org/officeDocument/2006/relationships/image" Target="../media/image39.wmf"/><Relationship Id="rId10" Type="http://schemas.openxmlformats.org/officeDocument/2006/relationships/image" Target="../media/image29.wmf"/><Relationship Id="rId4" Type="http://schemas.openxmlformats.org/officeDocument/2006/relationships/image" Target="../media/image38.wmf"/><Relationship Id="rId9"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image" Target="../media/image53.wmf"/><Relationship Id="rId3" Type="http://schemas.openxmlformats.org/officeDocument/2006/relationships/image" Target="../media/image43.wmf"/><Relationship Id="rId7" Type="http://schemas.openxmlformats.org/officeDocument/2006/relationships/image" Target="../media/image47.wmf"/><Relationship Id="rId12" Type="http://schemas.openxmlformats.org/officeDocument/2006/relationships/image" Target="../media/image52.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11" Type="http://schemas.openxmlformats.org/officeDocument/2006/relationships/image" Target="../media/image51.wmf"/><Relationship Id="rId5" Type="http://schemas.openxmlformats.org/officeDocument/2006/relationships/image" Target="../media/image45.wmf"/><Relationship Id="rId10" Type="http://schemas.openxmlformats.org/officeDocument/2006/relationships/image" Target="../media/image50.wmf"/><Relationship Id="rId4" Type="http://schemas.openxmlformats.org/officeDocument/2006/relationships/image" Target="../media/image44.wmf"/><Relationship Id="rId9" Type="http://schemas.openxmlformats.org/officeDocument/2006/relationships/image" Target="../media/image49.wmf"/><Relationship Id="rId14" Type="http://schemas.openxmlformats.org/officeDocument/2006/relationships/image" Target="../media/image5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60.wmf"/><Relationship Id="rId7" Type="http://schemas.openxmlformats.org/officeDocument/2006/relationships/image" Target="../media/image63.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2.wmf"/><Relationship Id="rId11" Type="http://schemas.openxmlformats.org/officeDocument/2006/relationships/image" Target="../media/image42.wmf"/><Relationship Id="rId5" Type="http://schemas.openxmlformats.org/officeDocument/2006/relationships/image" Target="../media/image61.wmf"/><Relationship Id="rId10" Type="http://schemas.openxmlformats.org/officeDocument/2006/relationships/image" Target="../media/image45.wmf"/><Relationship Id="rId4" Type="http://schemas.openxmlformats.org/officeDocument/2006/relationships/image" Target="../media/image21.wmf"/><Relationship Id="rId9"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6.wmf"/><Relationship Id="rId7" Type="http://schemas.openxmlformats.org/officeDocument/2006/relationships/image" Target="../media/image70.wmf"/><Relationship Id="rId2" Type="http://schemas.openxmlformats.org/officeDocument/2006/relationships/image" Target="../media/image65.wmf"/><Relationship Id="rId1" Type="http://schemas.openxmlformats.org/officeDocument/2006/relationships/image" Target="../media/image26.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AF4038-31A5-42DC-8792-15F8B1F5E472}" type="datetimeFigureOut">
              <a:rPr lang="zh-CN" altLang="en-US" smtClean="0"/>
              <a:pPr/>
              <a:t>2018-05-28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3079B-FC72-41AC-9FC3-2D9132B62C2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4020F279-7163-4C58-B438-E47287865230}" type="slidenum">
              <a:rPr lang="en-US" altLang="zh-CN" smtClean="0">
                <a:ea typeface="宋体" charset="-122"/>
              </a:rPr>
              <a:pPr/>
              <a:t>2</a:t>
            </a:fld>
            <a:endParaRPr lang="en-US" altLang="zh-CN" smtClean="0">
              <a:ea typeface="宋体" charset="-122"/>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4020F279-7163-4C58-B438-E47287865230}" type="slidenum">
              <a:rPr lang="en-US" altLang="zh-CN" smtClean="0">
                <a:ea typeface="宋体" charset="-122"/>
              </a:rPr>
              <a:pPr/>
              <a:t>3</a:t>
            </a:fld>
            <a:endParaRPr lang="en-US" altLang="zh-CN" smtClean="0">
              <a:ea typeface="宋体" charset="-122"/>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DD294F1-2E0E-4D95-8D87-8B01310E720C}" type="slidenum">
              <a:rPr lang="en-US" altLang="zh-CN" smtClean="0">
                <a:ea typeface="宋体" charset="-122"/>
              </a:rPr>
              <a:pPr/>
              <a:t>10</a:t>
            </a:fld>
            <a:endParaRPr lang="en-US" altLang="zh-CN" smtClean="0">
              <a:ea typeface="宋体" charset="-122"/>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4EB10B0-28D6-4D74-8732-40B508140F63}" type="slidenum">
              <a:rPr lang="en-US" altLang="zh-CN" smtClean="0">
                <a:ea typeface="宋体" charset="-122"/>
              </a:rPr>
              <a:pPr/>
              <a:t>11</a:t>
            </a:fld>
            <a:endParaRPr lang="en-US" altLang="zh-CN" smtClean="0">
              <a:ea typeface="宋体" charset="-122"/>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DD294F1-2E0E-4D95-8D87-8B01310E720C}" type="slidenum">
              <a:rPr lang="en-US" altLang="zh-CN" smtClean="0">
                <a:ea typeface="宋体" charset="-122"/>
              </a:rPr>
              <a:pPr/>
              <a:t>13</a:t>
            </a:fld>
            <a:endParaRPr lang="en-US" altLang="zh-CN" smtClean="0">
              <a:ea typeface="宋体" charset="-122"/>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A78F7E73-330C-4168-AB7E-2565185EBDC0}" type="slidenum">
              <a:rPr lang="en-US" altLang="zh-CN" smtClean="0">
                <a:ea typeface="宋体" charset="-122"/>
              </a:rPr>
              <a:pPr/>
              <a:t>14</a:t>
            </a:fld>
            <a:endParaRPr lang="en-US" altLang="zh-CN" smtClean="0">
              <a:ea typeface="宋体" charset="-122"/>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zh-CN" altLang="zh-CN" dirty="0"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DD294F1-2E0E-4D95-8D87-8B01310E720C}" type="slidenum">
              <a:rPr lang="en-US" altLang="zh-CN" smtClean="0">
                <a:ea typeface="宋体" charset="-122"/>
              </a:rPr>
              <a:pPr/>
              <a:t>16</a:t>
            </a:fld>
            <a:endParaRPr lang="en-US" altLang="zh-CN" smtClean="0">
              <a:ea typeface="宋体" charset="-122"/>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DD294F1-2E0E-4D95-8D87-8B01310E720C}" type="slidenum">
              <a:rPr lang="en-US" altLang="zh-CN" smtClean="0">
                <a:ea typeface="宋体" charset="-122"/>
              </a:rPr>
              <a:pPr/>
              <a:t>17</a:t>
            </a:fld>
            <a:endParaRPr lang="en-US" altLang="zh-CN" smtClean="0">
              <a:ea typeface="宋体" charset="-122"/>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DD294F1-2E0E-4D95-8D87-8B01310E720C}" type="slidenum">
              <a:rPr lang="en-US" altLang="zh-CN" smtClean="0">
                <a:ea typeface="宋体" charset="-122"/>
              </a:rPr>
              <a:pPr/>
              <a:t>18</a:t>
            </a:fld>
            <a:endParaRPr lang="en-US" altLang="zh-CN" smtClean="0">
              <a:ea typeface="宋体" charset="-122"/>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511D084-5FED-4D4D-B922-9CE7DAB19958}" type="datetimeFigureOut">
              <a:rPr lang="zh-CN" altLang="en-US" smtClean="0"/>
              <a:pPr/>
              <a:t>2018-05-28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38EE16-D2A0-4C6E-9660-6AAF975D90CE}" type="slidenum">
              <a:rPr lang="zh-CN" altLang="en-US" smtClean="0"/>
              <a:pPr/>
              <a:t>‹#›</a:t>
            </a:fld>
            <a:endParaRPr lang="zh-CN" altLang="en-US"/>
          </a:p>
        </p:txBody>
      </p:sp>
    </p:spTree>
    <p:extLst>
      <p:ext uri="{BB962C8B-B14F-4D97-AF65-F5344CB8AC3E}">
        <p14:creationId xmlns="" xmlns:p14="http://schemas.microsoft.com/office/powerpoint/2010/main" val="3608516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11D084-5FED-4D4D-B922-9CE7DAB19958}" type="datetimeFigureOut">
              <a:rPr lang="zh-CN" altLang="en-US" smtClean="0"/>
              <a:pPr/>
              <a:t>2018-05-28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38EE16-D2A0-4C6E-9660-6AAF975D90CE}" type="slidenum">
              <a:rPr lang="zh-CN" altLang="en-US" smtClean="0"/>
              <a:pPr/>
              <a:t>‹#›</a:t>
            </a:fld>
            <a:endParaRPr lang="zh-CN" altLang="en-US"/>
          </a:p>
        </p:txBody>
      </p:sp>
    </p:spTree>
    <p:extLst>
      <p:ext uri="{BB962C8B-B14F-4D97-AF65-F5344CB8AC3E}">
        <p14:creationId xmlns="" xmlns:p14="http://schemas.microsoft.com/office/powerpoint/2010/main" val="3770315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11D084-5FED-4D4D-B922-9CE7DAB19958}" type="datetimeFigureOut">
              <a:rPr lang="zh-CN" altLang="en-US" smtClean="0"/>
              <a:pPr/>
              <a:t>2018-05-28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38EE16-D2A0-4C6E-9660-6AAF975D90CE}" type="slidenum">
              <a:rPr lang="zh-CN" altLang="en-US" smtClean="0"/>
              <a:pPr/>
              <a:t>‹#›</a:t>
            </a:fld>
            <a:endParaRPr lang="zh-CN" altLang="en-US"/>
          </a:p>
        </p:txBody>
      </p:sp>
    </p:spTree>
    <p:extLst>
      <p:ext uri="{BB962C8B-B14F-4D97-AF65-F5344CB8AC3E}">
        <p14:creationId xmlns="" xmlns:p14="http://schemas.microsoft.com/office/powerpoint/2010/main" val="2108332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298450" y="6245225"/>
            <a:ext cx="2289175" cy="476250"/>
          </a:xfrm>
        </p:spPr>
        <p:txBody>
          <a:bodyPr/>
          <a:lstStyle>
            <a:lvl1pPr>
              <a:defRPr/>
            </a:lvl1pPr>
          </a:lstStyle>
          <a:p>
            <a:endParaRPr lang="zh-CN" altLang="zh-CN"/>
          </a:p>
        </p:txBody>
      </p:sp>
      <p:sp>
        <p:nvSpPr>
          <p:cNvPr id="6" name="页脚占位符 5"/>
          <p:cNvSpPr>
            <a:spLocks noGrp="1"/>
          </p:cNvSpPr>
          <p:nvPr>
            <p:ph type="ftr" sz="quarter" idx="11"/>
          </p:nvPr>
        </p:nvSpPr>
        <p:spPr>
          <a:xfrm>
            <a:off x="3121025" y="6245225"/>
            <a:ext cx="2895600" cy="476250"/>
          </a:xfrm>
        </p:spPr>
        <p:txBody>
          <a:bodyPr/>
          <a:lstStyle>
            <a:lvl1pPr>
              <a:defRPr/>
            </a:lvl1pPr>
          </a:lstStyle>
          <a:p>
            <a:endParaRPr lang="zh-CN" altLang="zh-CN"/>
          </a:p>
        </p:txBody>
      </p:sp>
      <p:sp>
        <p:nvSpPr>
          <p:cNvPr id="7" name="灯片编号占位符 6"/>
          <p:cNvSpPr>
            <a:spLocks noGrp="1"/>
          </p:cNvSpPr>
          <p:nvPr>
            <p:ph type="sldNum" sz="quarter" idx="12"/>
          </p:nvPr>
        </p:nvSpPr>
        <p:spPr>
          <a:xfrm>
            <a:off x="6550025" y="6245225"/>
            <a:ext cx="2289175" cy="476250"/>
          </a:xfrm>
        </p:spPr>
        <p:txBody>
          <a:bodyPr/>
          <a:lstStyle>
            <a:lvl1pPr>
              <a:defRPr/>
            </a:lvl1pPr>
          </a:lstStyle>
          <a:p>
            <a:fld id="{F7670D5A-9AA8-47FD-90E8-9D8F0B258626}" type="slidenum">
              <a:rPr lang="zh-CN" altLang="zh-CN"/>
              <a:pPr/>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11D084-5FED-4D4D-B922-9CE7DAB19958}" type="datetimeFigureOut">
              <a:rPr lang="zh-CN" altLang="en-US" smtClean="0"/>
              <a:pPr/>
              <a:t>2018-05-28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38EE16-D2A0-4C6E-9660-6AAF975D90CE}" type="slidenum">
              <a:rPr lang="zh-CN" altLang="en-US" smtClean="0"/>
              <a:pPr/>
              <a:t>‹#›</a:t>
            </a:fld>
            <a:endParaRPr lang="zh-CN" altLang="en-US"/>
          </a:p>
        </p:txBody>
      </p:sp>
    </p:spTree>
    <p:extLst>
      <p:ext uri="{BB962C8B-B14F-4D97-AF65-F5344CB8AC3E}">
        <p14:creationId xmlns="" xmlns:p14="http://schemas.microsoft.com/office/powerpoint/2010/main" val="3994148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511D084-5FED-4D4D-B922-9CE7DAB19958}" type="datetimeFigureOut">
              <a:rPr lang="zh-CN" altLang="en-US" smtClean="0"/>
              <a:pPr/>
              <a:t>2018-05-28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38EE16-D2A0-4C6E-9660-6AAF975D90CE}" type="slidenum">
              <a:rPr lang="zh-CN" altLang="en-US" smtClean="0"/>
              <a:pPr/>
              <a:t>‹#›</a:t>
            </a:fld>
            <a:endParaRPr lang="zh-CN" altLang="en-US"/>
          </a:p>
        </p:txBody>
      </p:sp>
    </p:spTree>
    <p:extLst>
      <p:ext uri="{BB962C8B-B14F-4D97-AF65-F5344CB8AC3E}">
        <p14:creationId xmlns="" xmlns:p14="http://schemas.microsoft.com/office/powerpoint/2010/main" val="293123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511D084-5FED-4D4D-B922-9CE7DAB19958}" type="datetimeFigureOut">
              <a:rPr lang="zh-CN" altLang="en-US" smtClean="0"/>
              <a:pPr/>
              <a:t>2018-05-28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38EE16-D2A0-4C6E-9660-6AAF975D90CE}" type="slidenum">
              <a:rPr lang="zh-CN" altLang="en-US" smtClean="0"/>
              <a:pPr/>
              <a:t>‹#›</a:t>
            </a:fld>
            <a:endParaRPr lang="zh-CN" altLang="en-US"/>
          </a:p>
        </p:txBody>
      </p:sp>
    </p:spTree>
    <p:extLst>
      <p:ext uri="{BB962C8B-B14F-4D97-AF65-F5344CB8AC3E}">
        <p14:creationId xmlns="" xmlns:p14="http://schemas.microsoft.com/office/powerpoint/2010/main" val="309320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511D084-5FED-4D4D-B922-9CE7DAB19958}" type="datetimeFigureOut">
              <a:rPr lang="zh-CN" altLang="en-US" smtClean="0"/>
              <a:pPr/>
              <a:t>2018-05-28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38EE16-D2A0-4C6E-9660-6AAF975D90CE}" type="slidenum">
              <a:rPr lang="zh-CN" altLang="en-US" smtClean="0"/>
              <a:pPr/>
              <a:t>‹#›</a:t>
            </a:fld>
            <a:endParaRPr lang="zh-CN" altLang="en-US"/>
          </a:p>
        </p:txBody>
      </p:sp>
    </p:spTree>
    <p:extLst>
      <p:ext uri="{BB962C8B-B14F-4D97-AF65-F5344CB8AC3E}">
        <p14:creationId xmlns="" xmlns:p14="http://schemas.microsoft.com/office/powerpoint/2010/main" val="33201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511D084-5FED-4D4D-B922-9CE7DAB19958}" type="datetimeFigureOut">
              <a:rPr lang="zh-CN" altLang="en-US" smtClean="0"/>
              <a:pPr/>
              <a:t>2018-05-28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38EE16-D2A0-4C6E-9660-6AAF975D90CE}" type="slidenum">
              <a:rPr lang="zh-CN" altLang="en-US" smtClean="0"/>
              <a:pPr/>
              <a:t>‹#›</a:t>
            </a:fld>
            <a:endParaRPr lang="zh-CN" altLang="en-US"/>
          </a:p>
        </p:txBody>
      </p:sp>
    </p:spTree>
    <p:extLst>
      <p:ext uri="{BB962C8B-B14F-4D97-AF65-F5344CB8AC3E}">
        <p14:creationId xmlns="" xmlns:p14="http://schemas.microsoft.com/office/powerpoint/2010/main" val="178861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11D084-5FED-4D4D-B922-9CE7DAB19958}" type="datetimeFigureOut">
              <a:rPr lang="zh-CN" altLang="en-US" smtClean="0"/>
              <a:pPr/>
              <a:t>2018-05-28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38EE16-D2A0-4C6E-9660-6AAF975D90CE}" type="slidenum">
              <a:rPr lang="zh-CN" altLang="en-US" smtClean="0"/>
              <a:pPr/>
              <a:t>‹#›</a:t>
            </a:fld>
            <a:endParaRPr lang="zh-CN" altLang="en-US"/>
          </a:p>
        </p:txBody>
      </p:sp>
    </p:spTree>
    <p:extLst>
      <p:ext uri="{BB962C8B-B14F-4D97-AF65-F5344CB8AC3E}">
        <p14:creationId xmlns="" xmlns:p14="http://schemas.microsoft.com/office/powerpoint/2010/main" val="973711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11D084-5FED-4D4D-B922-9CE7DAB19958}" type="datetimeFigureOut">
              <a:rPr lang="zh-CN" altLang="en-US" smtClean="0"/>
              <a:pPr/>
              <a:t>2018-05-28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38EE16-D2A0-4C6E-9660-6AAF975D90CE}" type="slidenum">
              <a:rPr lang="zh-CN" altLang="en-US" smtClean="0"/>
              <a:pPr/>
              <a:t>‹#›</a:t>
            </a:fld>
            <a:endParaRPr lang="zh-CN" altLang="en-US"/>
          </a:p>
        </p:txBody>
      </p:sp>
    </p:spTree>
    <p:extLst>
      <p:ext uri="{BB962C8B-B14F-4D97-AF65-F5344CB8AC3E}">
        <p14:creationId xmlns="" xmlns:p14="http://schemas.microsoft.com/office/powerpoint/2010/main" val="2753686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11D084-5FED-4D4D-B922-9CE7DAB19958}" type="datetimeFigureOut">
              <a:rPr lang="zh-CN" altLang="en-US" smtClean="0"/>
              <a:pPr/>
              <a:t>2018-05-28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38EE16-D2A0-4C6E-9660-6AAF975D90CE}" type="slidenum">
              <a:rPr lang="zh-CN" altLang="en-US" smtClean="0"/>
              <a:pPr/>
              <a:t>‹#›</a:t>
            </a:fld>
            <a:endParaRPr lang="zh-CN" altLang="en-US"/>
          </a:p>
        </p:txBody>
      </p:sp>
    </p:spTree>
    <p:extLst>
      <p:ext uri="{BB962C8B-B14F-4D97-AF65-F5344CB8AC3E}">
        <p14:creationId xmlns="" xmlns:p14="http://schemas.microsoft.com/office/powerpoint/2010/main" val="379000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1D084-5FED-4D4D-B922-9CE7DAB19958}" type="datetimeFigureOut">
              <a:rPr lang="zh-CN" altLang="en-US" smtClean="0"/>
              <a:pPr/>
              <a:t>2018-05-28</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38EE16-D2A0-4C6E-9660-6AAF975D90CE}" type="slidenum">
              <a:rPr lang="zh-CN" altLang="en-US" smtClean="0"/>
              <a:pPr/>
              <a:t>‹#›</a:t>
            </a:fld>
            <a:endParaRPr lang="zh-CN" altLang="en-US"/>
          </a:p>
        </p:txBody>
      </p:sp>
    </p:spTree>
    <p:extLst>
      <p:ext uri="{BB962C8B-B14F-4D97-AF65-F5344CB8AC3E}">
        <p14:creationId xmlns="" xmlns:p14="http://schemas.microsoft.com/office/powerpoint/2010/main" val="383017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oleObject" Target="../embeddings/oleObject13.bin"/><Relationship Id="rId3" Type="http://schemas.openxmlformats.org/officeDocument/2006/relationships/oleObject" Target="../embeddings/oleObject3.bin"/><Relationship Id="rId7" Type="http://schemas.openxmlformats.org/officeDocument/2006/relationships/oleObject" Target="../embeddings/oleObject7.bin"/><Relationship Id="rId12"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oleObject" Target="../embeddings/oleObject11.bin"/><Relationship Id="rId5" Type="http://schemas.openxmlformats.org/officeDocument/2006/relationships/oleObject" Target="../embeddings/oleObject5.bin"/><Relationship Id="rId15" Type="http://schemas.openxmlformats.org/officeDocument/2006/relationships/oleObject" Target="../embeddings/oleObject15.bin"/><Relationship Id="rId10" Type="http://schemas.openxmlformats.org/officeDocument/2006/relationships/oleObject" Target="../embeddings/oleObject10.bin"/><Relationship Id="rId4" Type="http://schemas.openxmlformats.org/officeDocument/2006/relationships/oleObject" Target="../embeddings/oleObject4.bin"/><Relationship Id="rId9" Type="http://schemas.openxmlformats.org/officeDocument/2006/relationships/oleObject" Target="../embeddings/oleObject9.bin"/><Relationship Id="rId14" Type="http://schemas.openxmlformats.org/officeDocument/2006/relationships/oleObject" Target="../embeddings/oleObject14.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oleObject" Target="../embeddings/oleObject26.bin"/><Relationship Id="rId3" Type="http://schemas.openxmlformats.org/officeDocument/2006/relationships/oleObject" Target="../embeddings/oleObject16.bin"/><Relationship Id="rId7" Type="http://schemas.openxmlformats.org/officeDocument/2006/relationships/oleObject" Target="../embeddings/oleObject20.bin"/><Relationship Id="rId12"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19.bin"/><Relationship Id="rId11" Type="http://schemas.openxmlformats.org/officeDocument/2006/relationships/oleObject" Target="../embeddings/oleObject24.bin"/><Relationship Id="rId5" Type="http://schemas.openxmlformats.org/officeDocument/2006/relationships/oleObject" Target="../embeddings/oleObject18.bin"/><Relationship Id="rId15" Type="http://schemas.openxmlformats.org/officeDocument/2006/relationships/oleObject" Target="../embeddings/oleObject28.bin"/><Relationship Id="rId10" Type="http://schemas.openxmlformats.org/officeDocument/2006/relationships/oleObject" Target="../embeddings/oleObject23.bin"/><Relationship Id="rId4" Type="http://schemas.openxmlformats.org/officeDocument/2006/relationships/oleObject" Target="../embeddings/oleObject17.bin"/><Relationship Id="rId9" Type="http://schemas.openxmlformats.org/officeDocument/2006/relationships/oleObject" Target="../embeddings/oleObject22.bin"/><Relationship Id="rId14" Type="http://schemas.openxmlformats.org/officeDocument/2006/relationships/oleObject" Target="../embeddings/oleObject27.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2.xml"/><Relationship Id="rId1" Type="http://schemas.openxmlformats.org/officeDocument/2006/relationships/vmlDrawing" Target="../drawings/vmlDrawing5.v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oleObject" Target="../embeddings/oleObject39.bin"/><Relationship Id="rId18" Type="http://schemas.openxmlformats.org/officeDocument/2006/relationships/oleObject" Target="../embeddings/oleObject44.bin"/><Relationship Id="rId3" Type="http://schemas.openxmlformats.org/officeDocument/2006/relationships/image" Target="../media/image55.png"/><Relationship Id="rId7" Type="http://schemas.openxmlformats.org/officeDocument/2006/relationships/oleObject" Target="../embeddings/oleObject33.bin"/><Relationship Id="rId12" Type="http://schemas.openxmlformats.org/officeDocument/2006/relationships/oleObject" Target="../embeddings/oleObject38.bin"/><Relationship Id="rId17" Type="http://schemas.openxmlformats.org/officeDocument/2006/relationships/oleObject" Target="../embeddings/oleObject43.bin"/><Relationship Id="rId2" Type="http://schemas.openxmlformats.org/officeDocument/2006/relationships/slideLayout" Target="../slideLayouts/slideLayout7.xml"/><Relationship Id="rId16" Type="http://schemas.openxmlformats.org/officeDocument/2006/relationships/oleObject" Target="../embeddings/oleObject42.bin"/><Relationship Id="rId1" Type="http://schemas.openxmlformats.org/officeDocument/2006/relationships/vmlDrawing" Target="../drawings/vmlDrawing6.vml"/><Relationship Id="rId6" Type="http://schemas.openxmlformats.org/officeDocument/2006/relationships/oleObject" Target="../embeddings/oleObject32.bin"/><Relationship Id="rId11" Type="http://schemas.openxmlformats.org/officeDocument/2006/relationships/oleObject" Target="../embeddings/oleObject37.bin"/><Relationship Id="rId5" Type="http://schemas.openxmlformats.org/officeDocument/2006/relationships/oleObject" Target="../embeddings/oleObject31.bin"/><Relationship Id="rId15" Type="http://schemas.openxmlformats.org/officeDocument/2006/relationships/oleObject" Target="../embeddings/oleObject41.bin"/><Relationship Id="rId10" Type="http://schemas.openxmlformats.org/officeDocument/2006/relationships/oleObject" Target="../embeddings/oleObject36.bin"/><Relationship Id="rId4" Type="http://schemas.openxmlformats.org/officeDocument/2006/relationships/oleObject" Target="../embeddings/oleObject30.bin"/><Relationship Id="rId9" Type="http://schemas.openxmlformats.org/officeDocument/2006/relationships/oleObject" Target="../embeddings/oleObject35.bin"/><Relationship Id="rId14" Type="http://schemas.openxmlformats.org/officeDocument/2006/relationships/oleObject" Target="../embeddings/oleObject40.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oleObject46.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oleObject" Target="../embeddings/oleObject57.bin"/><Relationship Id="rId3" Type="http://schemas.openxmlformats.org/officeDocument/2006/relationships/oleObject" Target="../embeddings/oleObject47.bin"/><Relationship Id="rId7" Type="http://schemas.openxmlformats.org/officeDocument/2006/relationships/oleObject" Target="../embeddings/oleObject51.bin"/><Relationship Id="rId12"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50.bin"/><Relationship Id="rId11" Type="http://schemas.openxmlformats.org/officeDocument/2006/relationships/oleObject" Target="../embeddings/oleObject55.bin"/><Relationship Id="rId5" Type="http://schemas.openxmlformats.org/officeDocument/2006/relationships/oleObject" Target="../embeddings/oleObject49.bin"/><Relationship Id="rId10" Type="http://schemas.openxmlformats.org/officeDocument/2006/relationships/oleObject" Target="../embeddings/oleObject54.bin"/><Relationship Id="rId4" Type="http://schemas.openxmlformats.org/officeDocument/2006/relationships/oleObject" Target="../embeddings/oleObject48.bin"/><Relationship Id="rId9" Type="http://schemas.openxmlformats.org/officeDocument/2006/relationships/oleObject" Target="../embeddings/oleObject53.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oleObject" Target="../embeddings/oleObject68.bin"/><Relationship Id="rId3" Type="http://schemas.openxmlformats.org/officeDocument/2006/relationships/oleObject" Target="../embeddings/oleObject58.bin"/><Relationship Id="rId7" Type="http://schemas.openxmlformats.org/officeDocument/2006/relationships/oleObject" Target="../embeddings/oleObject62.bin"/><Relationship Id="rId12" Type="http://schemas.openxmlformats.org/officeDocument/2006/relationships/oleObject" Target="../embeddings/oleObject67.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61.bin"/><Relationship Id="rId11" Type="http://schemas.openxmlformats.org/officeDocument/2006/relationships/oleObject" Target="../embeddings/oleObject66.bin"/><Relationship Id="rId5" Type="http://schemas.openxmlformats.org/officeDocument/2006/relationships/oleObject" Target="../embeddings/oleObject60.bin"/><Relationship Id="rId10" Type="http://schemas.openxmlformats.org/officeDocument/2006/relationships/oleObject" Target="../embeddings/oleObject65.bin"/><Relationship Id="rId4" Type="http://schemas.openxmlformats.org/officeDocument/2006/relationships/oleObject" Target="../embeddings/oleObject59.bin"/><Relationship Id="rId9" Type="http://schemas.openxmlformats.org/officeDocument/2006/relationships/oleObject" Target="../embeddings/oleObject64.bin"/><Relationship Id="rId14" Type="http://schemas.openxmlformats.org/officeDocument/2006/relationships/oleObject" Target="../embeddings/oleObject69.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12.xml"/><Relationship Id="rId1" Type="http://schemas.openxmlformats.org/officeDocument/2006/relationships/vmlDrawing" Target="../drawings/vmlDrawing10.vml"/></Relationships>
</file>

<file path=ppt/slides/_rels/slide3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oleObject" Target="../embeddings/oleObject72.bin"/><Relationship Id="rId4" Type="http://schemas.openxmlformats.org/officeDocument/2006/relationships/oleObject" Target="../embeddings/oleObject71.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74.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oleObject" Target="../embeddings/oleObject85.bin"/><Relationship Id="rId3" Type="http://schemas.openxmlformats.org/officeDocument/2006/relationships/oleObject" Target="../embeddings/oleObject75.bin"/><Relationship Id="rId7" Type="http://schemas.openxmlformats.org/officeDocument/2006/relationships/oleObject" Target="../embeddings/oleObject79.bin"/><Relationship Id="rId12"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78.bin"/><Relationship Id="rId11" Type="http://schemas.openxmlformats.org/officeDocument/2006/relationships/oleObject" Target="../embeddings/oleObject83.bin"/><Relationship Id="rId5" Type="http://schemas.openxmlformats.org/officeDocument/2006/relationships/oleObject" Target="../embeddings/oleObject77.bin"/><Relationship Id="rId10" Type="http://schemas.openxmlformats.org/officeDocument/2006/relationships/oleObject" Target="../embeddings/oleObject82.bin"/><Relationship Id="rId4" Type="http://schemas.openxmlformats.org/officeDocument/2006/relationships/oleObject" Target="../embeddings/oleObject76.bin"/><Relationship Id="rId9" Type="http://schemas.openxmlformats.org/officeDocument/2006/relationships/oleObject" Target="../embeddings/oleObject81.bin"/><Relationship Id="rId14" Type="http://schemas.openxmlformats.org/officeDocument/2006/relationships/oleObject" Target="../embeddings/oleObject86.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5" Type="http://schemas.openxmlformats.org/officeDocument/2006/relationships/image" Target="../media/image79.png"/><Relationship Id="rId4" Type="http://schemas.openxmlformats.org/officeDocument/2006/relationships/image" Target="../media/image7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image" Target="../media/image85.jpeg"/><Relationship Id="rId1" Type="http://schemas.openxmlformats.org/officeDocument/2006/relationships/slideLayout" Target="../slideLayouts/slideLayout7.xml"/><Relationship Id="rId5" Type="http://schemas.openxmlformats.org/officeDocument/2006/relationships/image" Target="../media/image88.jpeg"/><Relationship Id="rId4" Type="http://schemas.openxmlformats.org/officeDocument/2006/relationships/image" Target="../media/image87.jpeg"/></Relationships>
</file>

<file path=ppt/slides/_rels/slide43.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 Id="rId5" Type="http://schemas.openxmlformats.org/officeDocument/2006/relationships/image" Target="../media/image93.png"/><Relationship Id="rId4" Type="http://schemas.openxmlformats.org/officeDocument/2006/relationships/image" Target="../media/image9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70670" y="1438182"/>
            <a:ext cx="6702641" cy="1015663"/>
          </a:xfrm>
          <a:prstGeom prst="rect">
            <a:avLst/>
          </a:prstGeom>
          <a:noFill/>
        </p:spPr>
        <p:txBody>
          <a:bodyPr wrap="square" rtlCol="0">
            <a:spAutoFit/>
          </a:bodyPr>
          <a:lstStyle/>
          <a:p>
            <a:r>
              <a:rPr lang="zh-CN" altLang="en-US" sz="6000" dirty="0">
                <a:latin typeface="楷体" panose="02010609060101010101" pitchFamily="49" charset="-122"/>
                <a:ea typeface="楷体" panose="02010609060101010101" pitchFamily="49" charset="-122"/>
              </a:rPr>
              <a:t>成果展示</a:t>
            </a:r>
          </a:p>
        </p:txBody>
      </p:sp>
      <p:sp>
        <p:nvSpPr>
          <p:cNvPr id="5" name="文本框 4"/>
          <p:cNvSpPr txBox="1"/>
          <p:nvPr/>
        </p:nvSpPr>
        <p:spPr>
          <a:xfrm>
            <a:off x="4769422" y="3657601"/>
            <a:ext cx="4172505" cy="461665"/>
          </a:xfrm>
          <a:prstGeom prst="rect">
            <a:avLst/>
          </a:prstGeom>
          <a:noFill/>
        </p:spPr>
        <p:txBody>
          <a:bodyPr wrap="square" rtlCol="0">
            <a:spAutoFit/>
          </a:bodyPr>
          <a:lstStyle/>
          <a:p>
            <a:endParaRPr lang="zh-CN" altLang="en-US" sz="2400" dirty="0">
              <a:latin typeface="楷体" panose="02010609060101010101" pitchFamily="49" charset="-122"/>
              <a:ea typeface="楷体" panose="02010609060101010101" pitchFamily="49" charset="-122"/>
            </a:endParaRPr>
          </a:p>
        </p:txBody>
      </p:sp>
      <p:sp>
        <p:nvSpPr>
          <p:cNvPr id="7" name="矩形 6"/>
          <p:cNvSpPr/>
          <p:nvPr/>
        </p:nvSpPr>
        <p:spPr>
          <a:xfrm>
            <a:off x="0" y="3746593"/>
            <a:ext cx="9144000" cy="71414"/>
          </a:xfrm>
          <a:prstGeom prst="rect">
            <a:avLst/>
          </a:prstGeom>
          <a:solidFill>
            <a:srgbClr val="1D77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8" name="矩形 7"/>
          <p:cNvSpPr/>
          <p:nvPr/>
        </p:nvSpPr>
        <p:spPr>
          <a:xfrm>
            <a:off x="0" y="1317725"/>
            <a:ext cx="9144000" cy="2285992"/>
          </a:xfrm>
          <a:prstGeom prst="rect">
            <a:avLst/>
          </a:prstGeom>
          <a:solidFill>
            <a:srgbClr val="1D77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TextBox 8"/>
          <p:cNvSpPr txBox="1"/>
          <p:nvPr/>
        </p:nvSpPr>
        <p:spPr>
          <a:xfrm>
            <a:off x="861060" y="1829209"/>
            <a:ext cx="7262523" cy="707886"/>
          </a:xfrm>
          <a:prstGeom prst="rect">
            <a:avLst/>
          </a:prstGeom>
          <a:noFill/>
          <a:effectLst>
            <a:reflection blurRad="6350" stA="52000" endA="300" endPos="35000" dir="5400000" sy="-100000" algn="bl" rotWithShape="0"/>
          </a:effec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fontAlgn="auto">
              <a:spcBef>
                <a:spcPts val="0"/>
              </a:spcBef>
              <a:spcAft>
                <a:spcPts val="0"/>
              </a:spcAft>
              <a:defRPr/>
            </a:pPr>
            <a:r>
              <a:rPr lang="zh-CN" altLang="en-US" sz="40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第九章  图像分割</a:t>
            </a:r>
            <a:endParaRPr lang="zh-CN" altLang="en-US" sz="4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0" name="副标题 4"/>
          <p:cNvSpPr>
            <a:spLocks noGrp="1"/>
          </p:cNvSpPr>
          <p:nvPr/>
        </p:nvSpPr>
        <p:spPr bwMode="auto">
          <a:xfrm>
            <a:off x="4153988" y="5060560"/>
            <a:ext cx="4800600" cy="1346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fontAlgn="base">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fontAlgn="base">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fontAlgn="base">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fontAlgn="base">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2800" b="1" dirty="0" smtClean="0">
                <a:solidFill>
                  <a:schemeClr val="tx1"/>
                </a:solidFill>
                <a:latin typeface="楷体" panose="02010609060101010101" pitchFamily="49" charset="-122"/>
                <a:ea typeface="楷体" panose="02010609060101010101" pitchFamily="49" charset="-122"/>
              </a:rPr>
              <a:t>巫义锐</a:t>
            </a:r>
            <a:endParaRPr lang="en-US" altLang="zh-CN" sz="2800" b="1" dirty="0" smtClean="0">
              <a:solidFill>
                <a:schemeClr val="tx1"/>
              </a:solidFill>
              <a:latin typeface="楷体" panose="02010609060101010101" pitchFamily="49" charset="-122"/>
              <a:ea typeface="楷体" panose="02010609060101010101" pitchFamily="49" charset="-122"/>
            </a:endParaRPr>
          </a:p>
          <a:p>
            <a:r>
              <a:rPr lang="zh-CN" altLang="en-US" sz="2800" b="1" dirty="0" smtClean="0">
                <a:solidFill>
                  <a:schemeClr val="tx1"/>
                </a:solidFill>
                <a:latin typeface="楷体" panose="02010609060101010101" pitchFamily="49" charset="-122"/>
                <a:ea typeface="楷体" panose="02010609060101010101" pitchFamily="49" charset="-122"/>
              </a:rPr>
              <a:t>河海大学</a:t>
            </a:r>
            <a:r>
              <a:rPr lang="zh-CN" altLang="en-US" sz="2800" b="1" dirty="0">
                <a:solidFill>
                  <a:schemeClr val="tx1"/>
                </a:solidFill>
                <a:latin typeface="楷体" panose="02010609060101010101" pitchFamily="49" charset="-122"/>
                <a:ea typeface="楷体" panose="02010609060101010101" pitchFamily="49" charset="-122"/>
              </a:rPr>
              <a:t>计算机与信息学院</a:t>
            </a:r>
            <a:endParaRPr lang="en-US" altLang="zh-CN" sz="2800" b="1" dirty="0">
              <a:solidFill>
                <a:schemeClr val="tx1"/>
              </a:solidFill>
              <a:latin typeface="楷体" panose="02010609060101010101" pitchFamily="49" charset="-122"/>
              <a:ea typeface="楷体" panose="02010609060101010101" pitchFamily="49" charset="-122"/>
            </a:endParaRPr>
          </a:p>
          <a:p>
            <a:r>
              <a:rPr lang="en-US" altLang="zh-CN" sz="2800" b="1" dirty="0">
                <a:solidFill>
                  <a:schemeClr val="tx1"/>
                </a:solidFill>
                <a:latin typeface="楷体" panose="02010609060101010101" pitchFamily="49" charset="-122"/>
                <a:ea typeface="楷体" panose="02010609060101010101" pitchFamily="49" charset="-122"/>
              </a:rPr>
              <a:t>                  </a:t>
            </a:r>
            <a:endParaRPr lang="zh-CN" altLang="en-US" sz="2800" b="1"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429103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23850" y="476250"/>
            <a:ext cx="7092950" cy="1143000"/>
          </a:xfrm>
        </p:spPr>
        <p:txBody>
          <a:bodyPr>
            <a:normAutofit/>
          </a:bodyPr>
          <a:lstStyle/>
          <a:p>
            <a:r>
              <a:rPr lang="zh-CN" altLang="en-US" sz="3600" dirty="0" smtClean="0">
                <a:solidFill>
                  <a:srgbClr val="00B0F0"/>
                </a:solidFill>
                <a:latin typeface="微软雅黑" pitchFamily="34" charset="-122"/>
                <a:ea typeface="微软雅黑" pitchFamily="34" charset="-122"/>
                <a:cs typeface="+mn-cs"/>
              </a:rPr>
              <a:t>阈值法的基本原理</a:t>
            </a:r>
          </a:p>
        </p:txBody>
      </p:sp>
      <p:sp>
        <p:nvSpPr>
          <p:cNvPr id="257027" name="Rectangle 3"/>
          <p:cNvSpPr>
            <a:spLocks noGrp="1" noChangeArrowheads="1"/>
          </p:cNvSpPr>
          <p:nvPr>
            <p:ph type="body" idx="1"/>
          </p:nvPr>
        </p:nvSpPr>
        <p:spPr>
          <a:xfrm>
            <a:off x="453101" y="1768074"/>
            <a:ext cx="6781800" cy="838200"/>
          </a:xfrm>
        </p:spPr>
        <p:txBody>
          <a:bodyPr>
            <a:normAutofit/>
          </a:bodyPr>
          <a:lstStyle/>
          <a:p>
            <a:pPr eaLnBrk="1" hangingPunct="1">
              <a:buFontTx/>
              <a:buNone/>
            </a:pPr>
            <a:r>
              <a:rPr lang="zh-CN" altLang="en-US" sz="3200" dirty="0" smtClean="0">
                <a:latin typeface="楷体" pitchFamily="49" charset="-122"/>
                <a:ea typeface="楷体" pitchFamily="49" charset="-122"/>
              </a:rPr>
              <a:t>阈值法的计算公式如下：</a:t>
            </a:r>
          </a:p>
        </p:txBody>
      </p:sp>
      <p:graphicFrame>
        <p:nvGraphicFramePr>
          <p:cNvPr id="257028" name="Object 4"/>
          <p:cNvGraphicFramePr>
            <a:graphicFrameLocks noChangeAspect="1"/>
          </p:cNvGraphicFramePr>
          <p:nvPr/>
        </p:nvGraphicFramePr>
        <p:xfrm>
          <a:off x="1990760" y="2701734"/>
          <a:ext cx="3960813" cy="1011237"/>
        </p:xfrm>
        <a:graphic>
          <a:graphicData uri="http://schemas.openxmlformats.org/presentationml/2006/ole">
            <p:oleObj spid="_x0000_s638978" name="Equation" r:id="rId4" imgW="1790640" imgH="457200" progId="">
              <p:embed/>
            </p:oleObj>
          </a:graphicData>
        </a:graphic>
      </p:graphicFrame>
      <p:sp>
        <p:nvSpPr>
          <p:cNvPr id="257029" name="Text Box 5"/>
          <p:cNvSpPr txBox="1">
            <a:spLocks noChangeArrowheads="1"/>
          </p:cNvSpPr>
          <p:nvPr/>
        </p:nvSpPr>
        <p:spPr bwMode="auto">
          <a:xfrm>
            <a:off x="527539" y="4007618"/>
            <a:ext cx="7924800" cy="1077218"/>
          </a:xfrm>
          <a:prstGeom prst="rect">
            <a:avLst/>
          </a:prstGeom>
          <a:noFill/>
          <a:ln w="9525">
            <a:noFill/>
            <a:miter lim="800000"/>
            <a:headEnd/>
            <a:tailEnd/>
          </a:ln>
        </p:spPr>
        <p:txBody>
          <a:bodyPr>
            <a:spAutoFit/>
          </a:bodyPr>
          <a:lstStyle/>
          <a:p>
            <a:pPr>
              <a:spcBef>
                <a:spcPct val="50000"/>
              </a:spcBef>
            </a:pPr>
            <a:r>
              <a:rPr lang="zh-CN" altLang="en-US" sz="3200" dirty="0" smtClean="0">
                <a:latin typeface="楷体" pitchFamily="49" charset="-122"/>
                <a:ea typeface="楷体" pitchFamily="49" charset="-122"/>
              </a:rPr>
              <a:t>其中</a:t>
            </a:r>
            <a:r>
              <a:rPr lang="en-US" altLang="zh-CN" sz="3200" dirty="0" smtClean="0">
                <a:latin typeface="楷体" pitchFamily="49" charset="-122"/>
                <a:ea typeface="楷体" pitchFamily="49" charset="-122"/>
              </a:rPr>
              <a:t>f(</a:t>
            </a:r>
            <a:r>
              <a:rPr lang="en-US" altLang="zh-CN" sz="3200" dirty="0" err="1" smtClean="0">
                <a:latin typeface="楷体" pitchFamily="49" charset="-122"/>
                <a:ea typeface="楷体" pitchFamily="49" charset="-122"/>
              </a:rPr>
              <a:t>i,j</a:t>
            </a:r>
            <a:r>
              <a:rPr lang="en-US" altLang="zh-CN" sz="3200" dirty="0" smtClean="0">
                <a:latin typeface="楷体" pitchFamily="49" charset="-122"/>
                <a:ea typeface="楷体" pitchFamily="49" charset="-122"/>
              </a:rPr>
              <a:t>)</a:t>
            </a:r>
            <a:r>
              <a:rPr lang="zh-CN" altLang="en-US" sz="3200" dirty="0" smtClean="0">
                <a:latin typeface="楷体" pitchFamily="49" charset="-122"/>
                <a:ea typeface="楷体" pitchFamily="49" charset="-122"/>
              </a:rPr>
              <a:t>为原始图像，</a:t>
            </a:r>
            <a:r>
              <a:rPr lang="en-US" altLang="zh-CN" sz="3200" dirty="0" smtClean="0">
                <a:latin typeface="楷体" pitchFamily="49" charset="-122"/>
                <a:ea typeface="楷体" pitchFamily="49" charset="-122"/>
              </a:rPr>
              <a:t>g(</a:t>
            </a:r>
            <a:r>
              <a:rPr lang="en-US" altLang="zh-CN" sz="3200" dirty="0" err="1" smtClean="0">
                <a:latin typeface="楷体" pitchFamily="49" charset="-122"/>
                <a:ea typeface="楷体" pitchFamily="49" charset="-122"/>
              </a:rPr>
              <a:t>i,j</a:t>
            </a:r>
            <a:r>
              <a:rPr lang="en-US" altLang="zh-CN" sz="3200" dirty="0" smtClean="0">
                <a:latin typeface="楷体" pitchFamily="49" charset="-122"/>
                <a:ea typeface="楷体" pitchFamily="49" charset="-122"/>
              </a:rPr>
              <a:t>)</a:t>
            </a:r>
            <a:r>
              <a:rPr lang="zh-CN" altLang="en-US" sz="3200" dirty="0" smtClean="0">
                <a:latin typeface="楷体" pitchFamily="49" charset="-122"/>
                <a:ea typeface="楷体" pitchFamily="49" charset="-122"/>
              </a:rPr>
              <a:t>为结果图像（二值），</a:t>
            </a:r>
            <a:r>
              <a:rPr lang="en-US" altLang="zh-CN" sz="3200" dirty="0" err="1" smtClean="0">
                <a:latin typeface="楷体" pitchFamily="49" charset="-122"/>
                <a:ea typeface="楷体" pitchFamily="49" charset="-122"/>
              </a:rPr>
              <a:t>Th</a:t>
            </a:r>
            <a:r>
              <a:rPr lang="zh-CN" altLang="en-US" sz="3200" dirty="0" smtClean="0">
                <a:latin typeface="楷体" pitchFamily="49" charset="-122"/>
                <a:ea typeface="楷体" pitchFamily="49" charset="-122"/>
              </a:rPr>
              <a:t>为阈值。</a:t>
            </a:r>
          </a:p>
        </p:txBody>
      </p:sp>
      <p:sp>
        <p:nvSpPr>
          <p:cNvPr id="7"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check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81070" y="571124"/>
            <a:ext cx="9460871" cy="1187450"/>
          </a:xfrm>
        </p:spPr>
        <p:txBody>
          <a:bodyPr>
            <a:normAutofit/>
          </a:bodyPr>
          <a:lstStyle/>
          <a:p>
            <a:pPr algn="l" eaLnBrk="1" hangingPunct="1"/>
            <a:r>
              <a:rPr lang="zh-CN" altLang="en-US" sz="3600" dirty="0" smtClean="0">
                <a:solidFill>
                  <a:srgbClr val="00B0F0"/>
                </a:solidFill>
                <a:latin typeface="微软雅黑" pitchFamily="34" charset="-122"/>
                <a:ea typeface="微软雅黑" pitchFamily="34" charset="-122"/>
                <a:cs typeface="+mn-cs"/>
              </a:rPr>
              <a:t>类间类内最大方差比阈值法：算法关键步骤</a:t>
            </a:r>
          </a:p>
        </p:txBody>
      </p:sp>
      <p:sp>
        <p:nvSpPr>
          <p:cNvPr id="262147" name="Text Box 3"/>
          <p:cNvSpPr txBox="1">
            <a:spLocks noChangeArrowheads="1"/>
          </p:cNvSpPr>
          <p:nvPr/>
        </p:nvSpPr>
        <p:spPr bwMode="auto">
          <a:xfrm>
            <a:off x="445743" y="1958944"/>
            <a:ext cx="7056437" cy="519113"/>
          </a:xfrm>
          <a:prstGeom prst="rect">
            <a:avLst/>
          </a:prstGeom>
          <a:noFill/>
          <a:ln w="9525">
            <a:noFill/>
            <a:miter lim="800000"/>
            <a:headEnd/>
            <a:tailEnd/>
          </a:ln>
        </p:spPr>
        <p:txBody>
          <a:bodyPr>
            <a:spAutoFit/>
          </a:bodyPr>
          <a:lstStyle/>
          <a:p>
            <a:pPr>
              <a:spcBef>
                <a:spcPct val="50000"/>
              </a:spcBef>
            </a:pPr>
            <a:r>
              <a:rPr lang="zh-CN" altLang="en-US" sz="2800" dirty="0" smtClean="0">
                <a:latin typeface="楷体" pitchFamily="49" charset="-122"/>
                <a:ea typeface="楷体" pitchFamily="49" charset="-122"/>
              </a:rPr>
              <a:t>选择</a:t>
            </a:r>
            <a:r>
              <a:rPr lang="zh-CN" altLang="en-US" sz="2800" b="1" dirty="0">
                <a:solidFill>
                  <a:srgbClr val="0070C0"/>
                </a:solidFill>
                <a:latin typeface="楷体" pitchFamily="49" charset="-122"/>
                <a:ea typeface="楷体" pitchFamily="49" charset="-122"/>
              </a:rPr>
              <a:t>最佳阈值</a:t>
            </a:r>
            <a:r>
              <a:rPr lang="en-US" altLang="zh-CN" sz="2800" i="1" dirty="0" err="1" smtClean="0">
                <a:latin typeface="Times New Roman" pitchFamily="18" charset="0"/>
                <a:ea typeface="楷体" pitchFamily="49" charset="-122"/>
                <a:cs typeface="Times New Roman" pitchFamily="18" charset="0"/>
              </a:rPr>
              <a:t>Th=Th*</a:t>
            </a:r>
            <a:r>
              <a:rPr lang="zh-CN" altLang="en-US" sz="2800" dirty="0">
                <a:latin typeface="楷体" pitchFamily="49" charset="-122"/>
                <a:ea typeface="楷体" pitchFamily="49" charset="-122"/>
              </a:rPr>
              <a:t>，使得下式成立：</a:t>
            </a:r>
          </a:p>
        </p:txBody>
      </p:sp>
      <p:sp>
        <p:nvSpPr>
          <p:cNvPr id="27653" name="Rectangle 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27654" name="Rectangle 10"/>
          <p:cNvSpPr>
            <a:spLocks noChangeArrowheads="1"/>
          </p:cNvSpPr>
          <p:nvPr/>
        </p:nvSpPr>
        <p:spPr bwMode="auto">
          <a:xfrm>
            <a:off x="0" y="655638"/>
            <a:ext cx="9144000" cy="0"/>
          </a:xfrm>
          <a:prstGeom prst="rect">
            <a:avLst/>
          </a:prstGeom>
          <a:noFill/>
          <a:ln w="9525">
            <a:noFill/>
            <a:miter lim="800000"/>
            <a:headEnd/>
            <a:tailEnd/>
          </a:ln>
        </p:spPr>
        <p:txBody>
          <a:bodyPr wrap="none" anchor="ctr">
            <a:spAutoFit/>
          </a:bodyPr>
          <a:lstStyle/>
          <a:p>
            <a:endParaRPr lang="zh-CN" altLang="zh-CN"/>
          </a:p>
        </p:txBody>
      </p:sp>
      <p:pic>
        <p:nvPicPr>
          <p:cNvPr id="27657" name="Picture 13"/>
          <p:cNvPicPr>
            <a:picLocks noChangeAspect="1" noChangeArrowheads="1"/>
          </p:cNvPicPr>
          <p:nvPr/>
        </p:nvPicPr>
        <p:blipFill>
          <a:blip r:embed="rId3" cstate="print"/>
          <a:srcRect/>
          <a:stretch>
            <a:fillRect/>
          </a:stretch>
        </p:blipFill>
        <p:spPr bwMode="auto">
          <a:xfrm>
            <a:off x="3766242" y="4736742"/>
            <a:ext cx="2334592" cy="715439"/>
          </a:xfrm>
          <a:prstGeom prst="rect">
            <a:avLst/>
          </a:prstGeom>
          <a:noFill/>
          <a:ln w="9525">
            <a:noFill/>
            <a:miter lim="800000"/>
            <a:headEnd/>
            <a:tailEnd/>
          </a:ln>
        </p:spPr>
      </p:pic>
      <p:sp>
        <p:nvSpPr>
          <p:cNvPr id="10"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5" name="矩形 14"/>
          <p:cNvSpPr/>
          <p:nvPr/>
        </p:nvSpPr>
        <p:spPr>
          <a:xfrm>
            <a:off x="355967" y="3162853"/>
            <a:ext cx="3023585" cy="400110"/>
          </a:xfrm>
          <a:prstGeom prst="rect">
            <a:avLst/>
          </a:prstGeom>
        </p:spPr>
        <p:txBody>
          <a:bodyPr wrap="none">
            <a:spAutoFit/>
          </a:bodyPr>
          <a:lstStyle/>
          <a:p>
            <a:r>
              <a:rPr lang="zh-CN" altLang="en-US" sz="2000" b="1" dirty="0" smtClean="0">
                <a:solidFill>
                  <a:srgbClr val="0070C0"/>
                </a:solidFill>
                <a:latin typeface="黑体" pitchFamily="49" charset="-122"/>
                <a:ea typeface="黑体" pitchFamily="49" charset="-122"/>
              </a:rPr>
              <a:t>类间离散度的数学定义：</a:t>
            </a:r>
            <a:endParaRPr lang="zh-CN" altLang="en-US" sz="2000" dirty="0">
              <a:solidFill>
                <a:srgbClr val="0070C0"/>
              </a:solidFill>
              <a:latin typeface="黑体" pitchFamily="49" charset="-122"/>
              <a:ea typeface="黑体" pitchFamily="49" charset="-122"/>
            </a:endParaRPr>
          </a:p>
        </p:txBody>
      </p:sp>
      <p:sp>
        <p:nvSpPr>
          <p:cNvPr id="16" name="矩形 15"/>
          <p:cNvSpPr/>
          <p:nvPr/>
        </p:nvSpPr>
        <p:spPr>
          <a:xfrm>
            <a:off x="362394" y="4004826"/>
            <a:ext cx="1991251" cy="400110"/>
          </a:xfrm>
          <a:prstGeom prst="rect">
            <a:avLst/>
          </a:prstGeom>
        </p:spPr>
        <p:txBody>
          <a:bodyPr wrap="none">
            <a:spAutoFit/>
          </a:bodyPr>
          <a:lstStyle/>
          <a:p>
            <a:pPr algn="ctr">
              <a:spcBef>
                <a:spcPct val="50000"/>
              </a:spcBef>
            </a:pPr>
            <a:r>
              <a:rPr lang="zh-CN" altLang="en-US" sz="2000" b="1" dirty="0" smtClean="0">
                <a:solidFill>
                  <a:srgbClr val="0070C0"/>
                </a:solidFill>
                <a:latin typeface="黑体" pitchFamily="49" charset="-122"/>
                <a:ea typeface="黑体" pitchFamily="49" charset="-122"/>
              </a:rPr>
              <a:t>类内方差定义：</a:t>
            </a:r>
          </a:p>
        </p:txBody>
      </p:sp>
      <p:sp>
        <p:nvSpPr>
          <p:cNvPr id="17" name="矩形 16"/>
          <p:cNvSpPr/>
          <p:nvPr/>
        </p:nvSpPr>
        <p:spPr>
          <a:xfrm>
            <a:off x="359981" y="4683835"/>
            <a:ext cx="3281668" cy="861774"/>
          </a:xfrm>
          <a:prstGeom prst="rect">
            <a:avLst/>
          </a:prstGeom>
        </p:spPr>
        <p:txBody>
          <a:bodyPr wrap="none">
            <a:spAutoFit/>
          </a:bodyPr>
          <a:lstStyle/>
          <a:p>
            <a:pPr>
              <a:spcBef>
                <a:spcPct val="50000"/>
              </a:spcBef>
            </a:pPr>
            <a:r>
              <a:rPr lang="zh-CN" altLang="en-US" sz="2000" b="1" dirty="0" smtClean="0">
                <a:solidFill>
                  <a:srgbClr val="0070C0"/>
                </a:solidFill>
                <a:latin typeface="黑体" pitchFamily="49" charset="-122"/>
                <a:ea typeface="黑体" pitchFamily="49" charset="-122"/>
              </a:rPr>
              <a:t>分割需要使类内方差最小，</a:t>
            </a:r>
            <a:endParaRPr lang="en-US" altLang="zh-CN" sz="2000" b="1" dirty="0" smtClean="0">
              <a:solidFill>
                <a:srgbClr val="0070C0"/>
              </a:solidFill>
              <a:latin typeface="黑体" pitchFamily="49" charset="-122"/>
              <a:ea typeface="黑体" pitchFamily="49" charset="-122"/>
            </a:endParaRPr>
          </a:p>
          <a:p>
            <a:pPr>
              <a:spcBef>
                <a:spcPct val="50000"/>
              </a:spcBef>
            </a:pPr>
            <a:r>
              <a:rPr lang="zh-CN" altLang="en-US" sz="2000" b="1" dirty="0" smtClean="0">
                <a:solidFill>
                  <a:srgbClr val="0070C0"/>
                </a:solidFill>
                <a:latin typeface="黑体" pitchFamily="49" charset="-122"/>
                <a:ea typeface="黑体" pitchFamily="49" charset="-122"/>
              </a:rPr>
              <a:t>类间离散度最大：</a:t>
            </a:r>
          </a:p>
        </p:txBody>
      </p:sp>
      <p:pic>
        <p:nvPicPr>
          <p:cNvPr id="591873" name="Picture 1"/>
          <p:cNvPicPr>
            <a:picLocks noChangeAspect="1" noChangeArrowheads="1"/>
          </p:cNvPicPr>
          <p:nvPr/>
        </p:nvPicPr>
        <p:blipFill>
          <a:blip r:embed="rId4" cstate="print"/>
          <a:srcRect/>
          <a:stretch>
            <a:fillRect/>
          </a:stretch>
        </p:blipFill>
        <p:spPr bwMode="auto">
          <a:xfrm>
            <a:off x="3711919" y="3913658"/>
            <a:ext cx="3057337" cy="631606"/>
          </a:xfrm>
          <a:prstGeom prst="rect">
            <a:avLst/>
          </a:prstGeom>
          <a:noFill/>
          <a:ln w="9525">
            <a:noFill/>
            <a:miter lim="800000"/>
            <a:headEnd/>
            <a:tailEnd/>
          </a:ln>
        </p:spPr>
      </p:pic>
      <p:pic>
        <p:nvPicPr>
          <p:cNvPr id="591874" name="Picture 2"/>
          <p:cNvPicPr>
            <a:picLocks noChangeAspect="1" noChangeArrowheads="1"/>
          </p:cNvPicPr>
          <p:nvPr/>
        </p:nvPicPr>
        <p:blipFill>
          <a:blip r:embed="rId5" cstate="print"/>
          <a:srcRect/>
          <a:stretch>
            <a:fillRect/>
          </a:stretch>
        </p:blipFill>
        <p:spPr bwMode="auto">
          <a:xfrm>
            <a:off x="3702866" y="2996255"/>
            <a:ext cx="5142368" cy="639371"/>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矩形 5"/>
          <p:cNvSpPr/>
          <p:nvPr/>
        </p:nvSpPr>
        <p:spPr>
          <a:xfrm>
            <a:off x="326193" y="552574"/>
            <a:ext cx="2031325" cy="1200329"/>
          </a:xfrm>
          <a:prstGeom prst="rect">
            <a:avLst/>
          </a:prstGeom>
        </p:spPr>
        <p:txBody>
          <a:bodyPr wrap="none">
            <a:spAutoFit/>
          </a:bodyPr>
          <a:lstStyle/>
          <a:p>
            <a:r>
              <a:rPr lang="zh-CN" altLang="en-US" sz="3600" dirty="0" smtClean="0">
                <a:solidFill>
                  <a:srgbClr val="00B0F0"/>
                </a:solidFill>
                <a:latin typeface="微软雅黑" pitchFamily="34" charset="-122"/>
                <a:ea typeface="微软雅黑" pitchFamily="34" charset="-122"/>
              </a:rPr>
              <a:t>本章提纲</a:t>
            </a:r>
            <a:endParaRPr lang="en-US" altLang="zh-CN" sz="3600" dirty="0" smtClean="0">
              <a:solidFill>
                <a:srgbClr val="00B0F0"/>
              </a:solidFill>
              <a:latin typeface="微软雅黑" pitchFamily="34" charset="-122"/>
              <a:ea typeface="微软雅黑" pitchFamily="34" charset="-122"/>
            </a:endParaRPr>
          </a:p>
          <a:p>
            <a:endParaRPr lang="zh-CN" altLang="en-US" sz="3600" dirty="0">
              <a:solidFill>
                <a:srgbClr val="00B0F0"/>
              </a:solidFill>
              <a:latin typeface="微软雅黑" pitchFamily="34" charset="-122"/>
              <a:ea typeface="微软雅黑" pitchFamily="34" charset="-122"/>
            </a:endParaRPr>
          </a:p>
        </p:txBody>
      </p:sp>
      <p:sp>
        <p:nvSpPr>
          <p:cNvPr id="5" name="Rectangle 3"/>
          <p:cNvSpPr txBox="1">
            <a:spLocks noChangeArrowheads="1"/>
          </p:cNvSpPr>
          <p:nvPr/>
        </p:nvSpPr>
        <p:spPr>
          <a:xfrm>
            <a:off x="1221054" y="984390"/>
            <a:ext cx="7685696" cy="2685316"/>
          </a:xfrm>
          <a:prstGeom prst="rect">
            <a:avLst/>
          </a:prstGeom>
        </p:spPr>
        <p:txBody>
          <a:bodyPr vert="horz" lIns="91440" tIns="45720" rIns="91440" bIns="45720" rtlCol="0">
            <a:no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CN" sz="3600" b="1" dirty="0" smtClean="0">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itchFamily="34" charset="0"/>
              <a:buChar char="•"/>
              <a:tabLst/>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图像分割定义</a:t>
            </a:r>
          </a:p>
          <a:p>
            <a:pPr lvl="0">
              <a:lnSpc>
                <a:spcPct val="90000"/>
              </a:lnSpc>
              <a:spcBef>
                <a:spcPts val="1000"/>
              </a:spcBef>
              <a:buFont typeface="Arial" pitchFamily="34" charset="0"/>
              <a:buChar char="•"/>
              <a:defRPr/>
            </a:pPr>
            <a:r>
              <a:rPr lang="zh-CN" altLang="en-US" sz="3600" b="1" dirty="0" smtClean="0">
                <a:solidFill>
                  <a:srgbClr val="00B0F0"/>
                </a:solidFill>
                <a:latin typeface="楷体" pitchFamily="49" charset="-122"/>
                <a:ea typeface="楷体" pitchFamily="49" charset="-122"/>
              </a:rPr>
              <a:t> 阈值法　</a:t>
            </a:r>
          </a:p>
          <a:p>
            <a:pPr lvl="0">
              <a:lnSpc>
                <a:spcPct val="90000"/>
              </a:lnSpc>
              <a:spcBef>
                <a:spcPts val="1000"/>
              </a:spcBef>
              <a:buFont typeface="Arial" pitchFamily="34" charset="0"/>
              <a:buChar char="•"/>
              <a:defRPr/>
            </a:pPr>
            <a:r>
              <a:rPr lang="zh-CN" altLang="en-US" sz="3600" b="1" dirty="0" smtClean="0">
                <a:solidFill>
                  <a:srgbClr val="00B0F0"/>
                </a:solidFill>
                <a:latin typeface="楷体" pitchFamily="49" charset="-122"/>
                <a:ea typeface="楷体" pitchFamily="49" charset="-122"/>
              </a:rPr>
              <a:t> 聚类法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边界法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区域法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图论法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endParaRPr lang="en-US" altLang="zh-CN" sz="3600" b="1" dirty="0" smtClean="0">
              <a:solidFill>
                <a:srgbClr val="00B0F0"/>
              </a:solidFill>
              <a:latin typeface="楷体" pitchFamily="49" charset="-122"/>
              <a:ea typeface="楷体" pitchFamily="49" charset="-122"/>
            </a:endParaRPr>
          </a:p>
          <a:p>
            <a:pPr>
              <a:lnSpc>
                <a:spcPct val="150000"/>
              </a:lnSpc>
              <a:buClr>
                <a:srgbClr val="FF66FF"/>
              </a:buClr>
            </a:pPr>
            <a:endParaRPr lang="zh-CN" altLang="en-US" sz="3600" b="1" dirty="0" smtClean="0">
              <a:solidFill>
                <a:srgbClr val="00B0F0"/>
              </a:solidFill>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zh-CN" altLang="en-US" sz="3600" b="1" i="0" u="none" strike="noStrike" kern="1200" cap="none" spc="0" normalizeH="0" baseline="0" noProof="0" dirty="0" smtClean="0">
              <a:ln>
                <a:noFill/>
              </a:ln>
              <a:solidFill>
                <a:schemeClr val="tx1"/>
              </a:solidFill>
              <a:effectLst/>
              <a:uLnTx/>
              <a:uFillTx/>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3600" b="1" i="0" u="none" strike="noStrike" kern="1200" cap="none" spc="0" normalizeH="0" baseline="0" noProof="0" dirty="0" smtClean="0">
              <a:ln>
                <a:noFill/>
              </a:ln>
              <a:solidFill>
                <a:schemeClr val="tx1"/>
              </a:solidFill>
              <a:effectLst/>
              <a:uLnTx/>
              <a:uFillTx/>
              <a:latin typeface="楷体" pitchFamily="49" charset="-122"/>
              <a:ea typeface="楷体" pitchFamily="49" charset="-122"/>
            </a:endParaRPr>
          </a:p>
        </p:txBody>
      </p:sp>
      <p:sp>
        <p:nvSpPr>
          <p:cNvPr id="7" name="矩形 6"/>
          <p:cNvSpPr/>
          <p:nvPr/>
        </p:nvSpPr>
        <p:spPr>
          <a:xfrm>
            <a:off x="1127291" y="2795017"/>
            <a:ext cx="3671045"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848239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23850" y="476250"/>
            <a:ext cx="7092950" cy="1143000"/>
          </a:xfrm>
        </p:spPr>
        <p:txBody>
          <a:bodyPr>
            <a:normAutofit/>
          </a:bodyPr>
          <a:lstStyle/>
          <a:p>
            <a:r>
              <a:rPr lang="zh-CN" altLang="en-US" sz="3600" dirty="0" smtClean="0">
                <a:solidFill>
                  <a:srgbClr val="00B0F0"/>
                </a:solidFill>
                <a:latin typeface="微软雅黑" pitchFamily="34" charset="-122"/>
                <a:ea typeface="微软雅黑" pitchFamily="34" charset="-122"/>
                <a:cs typeface="+mn-cs"/>
              </a:rPr>
              <a:t>聚类法</a:t>
            </a:r>
          </a:p>
        </p:txBody>
      </p:sp>
      <p:sp>
        <p:nvSpPr>
          <p:cNvPr id="7"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9" name="Picture 2"/>
          <p:cNvPicPr>
            <a:picLocks noChangeAspect="1" noChangeArrowheads="1"/>
          </p:cNvPicPr>
          <p:nvPr/>
        </p:nvPicPr>
        <p:blipFill>
          <a:blip r:embed="rId3" cstate="print"/>
          <a:srcRect/>
          <a:stretch>
            <a:fillRect/>
          </a:stretch>
        </p:blipFill>
        <p:spPr bwMode="auto">
          <a:xfrm>
            <a:off x="1679399" y="1826452"/>
            <a:ext cx="5666360" cy="2392463"/>
          </a:xfrm>
          <a:prstGeom prst="rect">
            <a:avLst/>
          </a:prstGeom>
          <a:noFill/>
          <a:ln w="9525">
            <a:noFill/>
            <a:miter lim="800000"/>
            <a:headEnd/>
            <a:tailEnd/>
          </a:ln>
        </p:spPr>
      </p:pic>
      <p:sp>
        <p:nvSpPr>
          <p:cNvPr id="10" name="矩形 9"/>
          <p:cNvSpPr/>
          <p:nvPr/>
        </p:nvSpPr>
        <p:spPr>
          <a:xfrm>
            <a:off x="1461328" y="4511850"/>
            <a:ext cx="6363222" cy="1938992"/>
          </a:xfrm>
          <a:prstGeom prst="rect">
            <a:avLst/>
          </a:prstGeom>
          <a:solidFill>
            <a:schemeClr val="bg2">
              <a:lumMod val="90000"/>
            </a:schemeClr>
          </a:solidFill>
        </p:spPr>
        <p:txBody>
          <a:bodyPr wrap="square">
            <a:spAutoFit/>
          </a:bodyPr>
          <a:lstStyle/>
          <a:p>
            <a:r>
              <a:rPr lang="en-US" altLang="zh-CN" sz="2400" dirty="0" smtClean="0">
                <a:latin typeface="楷体" pitchFamily="49" charset="-122"/>
                <a:ea typeface="楷体" pitchFamily="49" charset="-122"/>
              </a:rPr>
              <a:t>1 </a:t>
            </a:r>
            <a:r>
              <a:rPr lang="zh-CN" altLang="en-US" sz="2400" dirty="0" smtClean="0">
                <a:latin typeface="楷体" pitchFamily="49" charset="-122"/>
                <a:ea typeface="楷体" pitchFamily="49" charset="-122"/>
              </a:rPr>
              <a:t>选择</a:t>
            </a:r>
            <a:r>
              <a:rPr lang="en-US" altLang="zh-CN" sz="2400" b="1" dirty="0" smtClean="0">
                <a:latin typeface="Times New Roman" pitchFamily="18" charset="0"/>
                <a:ea typeface="楷体" pitchFamily="49" charset="-122"/>
                <a:cs typeface="Times New Roman" pitchFamily="18" charset="0"/>
              </a:rPr>
              <a:t>K</a:t>
            </a:r>
            <a:r>
              <a:rPr lang="zh-CN" altLang="en-US" sz="2400" dirty="0" smtClean="0">
                <a:latin typeface="楷体" pitchFamily="49" charset="-122"/>
                <a:ea typeface="楷体" pitchFamily="49" charset="-122"/>
              </a:rPr>
              <a:t>个点作为初始质心 </a:t>
            </a:r>
            <a:endParaRPr lang="en-US" altLang="zh-CN" sz="2400" dirty="0" smtClean="0">
              <a:latin typeface="楷体" pitchFamily="49" charset="-122"/>
              <a:ea typeface="楷体" pitchFamily="49" charset="-122"/>
            </a:endParaRPr>
          </a:p>
          <a:p>
            <a:r>
              <a:rPr lang="en-US" altLang="zh-CN" sz="2400" dirty="0" smtClean="0">
                <a:latin typeface="楷体" pitchFamily="49" charset="-122"/>
                <a:ea typeface="楷体" pitchFamily="49" charset="-122"/>
              </a:rPr>
              <a:t>2 </a:t>
            </a:r>
            <a:r>
              <a:rPr lang="en-US" altLang="zh-CN" sz="2400" b="1" dirty="0" smtClean="0">
                <a:latin typeface="Times New Roman" pitchFamily="18" charset="0"/>
                <a:ea typeface="楷体" pitchFamily="49" charset="-122"/>
                <a:cs typeface="Times New Roman" pitchFamily="18" charset="0"/>
              </a:rPr>
              <a:t>repeat</a:t>
            </a:r>
            <a:r>
              <a:rPr lang="zh-CN" altLang="en-US" sz="2400" dirty="0" smtClean="0">
                <a:latin typeface="楷体" pitchFamily="49" charset="-122"/>
                <a:ea typeface="楷体" pitchFamily="49" charset="-122"/>
              </a:rPr>
              <a:t> </a:t>
            </a:r>
            <a:endParaRPr lang="en-US" altLang="zh-CN" sz="2400" dirty="0" smtClean="0">
              <a:latin typeface="楷体" pitchFamily="49" charset="-122"/>
              <a:ea typeface="楷体" pitchFamily="49" charset="-122"/>
            </a:endParaRPr>
          </a:p>
          <a:p>
            <a:r>
              <a:rPr lang="en-US" altLang="zh-CN" sz="2400" dirty="0" smtClean="0">
                <a:latin typeface="楷体" pitchFamily="49" charset="-122"/>
                <a:ea typeface="楷体" pitchFamily="49" charset="-122"/>
              </a:rPr>
              <a:t>3    </a:t>
            </a:r>
            <a:r>
              <a:rPr lang="zh-CN" altLang="en-US" sz="2400" dirty="0" smtClean="0">
                <a:latin typeface="楷体" pitchFamily="49" charset="-122"/>
                <a:ea typeface="楷体" pitchFamily="49" charset="-122"/>
              </a:rPr>
              <a:t>将每个点指派到最近的质心，形成</a:t>
            </a:r>
            <a:r>
              <a:rPr lang="en-US" altLang="zh-CN" sz="2400" dirty="0" smtClean="0">
                <a:latin typeface="楷体" pitchFamily="49" charset="-122"/>
                <a:ea typeface="楷体" pitchFamily="49" charset="-122"/>
              </a:rPr>
              <a:t>K</a:t>
            </a:r>
            <a:r>
              <a:rPr lang="zh-CN" altLang="en-US" sz="2400" dirty="0" smtClean="0">
                <a:latin typeface="楷体" pitchFamily="49" charset="-122"/>
                <a:ea typeface="楷体" pitchFamily="49" charset="-122"/>
              </a:rPr>
              <a:t>个簇     </a:t>
            </a:r>
            <a:endParaRPr lang="en-US" altLang="zh-CN" sz="2400" dirty="0" smtClean="0">
              <a:latin typeface="楷体" pitchFamily="49" charset="-122"/>
              <a:ea typeface="楷体" pitchFamily="49" charset="-122"/>
            </a:endParaRPr>
          </a:p>
          <a:p>
            <a:r>
              <a:rPr lang="en-US" altLang="zh-CN" sz="2400" dirty="0" smtClean="0">
                <a:latin typeface="楷体" pitchFamily="49" charset="-122"/>
                <a:ea typeface="楷体" pitchFamily="49" charset="-122"/>
              </a:rPr>
              <a:t>4    </a:t>
            </a:r>
            <a:r>
              <a:rPr lang="zh-CN" altLang="en-US" sz="2400" dirty="0" smtClean="0">
                <a:latin typeface="楷体" pitchFamily="49" charset="-122"/>
                <a:ea typeface="楷体" pitchFamily="49" charset="-122"/>
              </a:rPr>
              <a:t>重新计算每个簇的质心 </a:t>
            </a:r>
            <a:endParaRPr lang="en-US" altLang="zh-CN" sz="2400" dirty="0" smtClean="0">
              <a:latin typeface="楷体" pitchFamily="49" charset="-122"/>
              <a:ea typeface="楷体" pitchFamily="49" charset="-122"/>
            </a:endParaRPr>
          </a:p>
          <a:p>
            <a:r>
              <a:rPr lang="en-US" altLang="zh-CN" sz="2400" dirty="0" smtClean="0">
                <a:latin typeface="楷体" pitchFamily="49" charset="-122"/>
                <a:ea typeface="楷体" pitchFamily="49" charset="-122"/>
              </a:rPr>
              <a:t>5 </a:t>
            </a:r>
            <a:r>
              <a:rPr lang="en-US" altLang="zh-CN" sz="2400" b="1" dirty="0" smtClean="0">
                <a:latin typeface="Times New Roman" pitchFamily="18" charset="0"/>
                <a:ea typeface="楷体" pitchFamily="49" charset="-122"/>
                <a:cs typeface="Times New Roman" pitchFamily="18" charset="0"/>
              </a:rPr>
              <a:t>until</a:t>
            </a:r>
            <a:r>
              <a:rPr lang="zh-CN" altLang="en-US" sz="2400" dirty="0" smtClean="0">
                <a:latin typeface="楷体" pitchFamily="49" charset="-122"/>
                <a:ea typeface="楷体" pitchFamily="49" charset="-122"/>
              </a:rPr>
              <a:t> </a:t>
            </a:r>
            <a:r>
              <a:rPr lang="zh-CN" altLang="en-US" sz="2400" dirty="0" smtClean="0">
                <a:solidFill>
                  <a:schemeClr val="accent5">
                    <a:lumMod val="75000"/>
                  </a:schemeClr>
                </a:solidFill>
                <a:latin typeface="楷体" pitchFamily="49" charset="-122"/>
                <a:ea typeface="楷体" pitchFamily="49" charset="-122"/>
              </a:rPr>
              <a:t>簇不发生变化</a:t>
            </a:r>
            <a:r>
              <a:rPr lang="zh-CN" altLang="en-US" sz="2400" dirty="0" smtClean="0">
                <a:latin typeface="楷体" pitchFamily="49" charset="-122"/>
                <a:ea typeface="楷体" pitchFamily="49" charset="-122"/>
              </a:rPr>
              <a:t>或</a:t>
            </a:r>
            <a:r>
              <a:rPr lang="zh-CN" altLang="en-US" sz="2400" dirty="0" smtClean="0">
                <a:solidFill>
                  <a:schemeClr val="accent5">
                    <a:lumMod val="75000"/>
                  </a:schemeClr>
                </a:solidFill>
                <a:latin typeface="楷体" pitchFamily="49" charset="-122"/>
                <a:ea typeface="楷体" pitchFamily="49" charset="-122"/>
              </a:rPr>
              <a:t>达到最大迭代次数 </a:t>
            </a:r>
            <a:endParaRPr lang="zh-CN" altLang="en-US" sz="2400" dirty="0">
              <a:solidFill>
                <a:schemeClr val="accent5">
                  <a:lumMod val="75000"/>
                </a:schemeClr>
              </a:solidFill>
              <a:latin typeface="楷体" pitchFamily="49" charset="-122"/>
              <a:ea typeface="楷体" pitchFamily="49" charset="-122"/>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29062" y="328912"/>
            <a:ext cx="7886700" cy="1325563"/>
          </a:xfrm>
        </p:spPr>
        <p:txBody>
          <a:bodyPr>
            <a:normAutofit/>
          </a:bodyPr>
          <a:lstStyle/>
          <a:p>
            <a:pPr algn="l" eaLnBrk="1" hangingPunct="1"/>
            <a:r>
              <a:rPr lang="en-US" altLang="zh-CN" sz="3600" dirty="0" smtClean="0">
                <a:solidFill>
                  <a:srgbClr val="00B0F0"/>
                </a:solidFill>
                <a:latin typeface="微软雅黑" pitchFamily="34" charset="-122"/>
                <a:ea typeface="微软雅黑" pitchFamily="34" charset="-122"/>
                <a:cs typeface="+mn-cs"/>
              </a:rPr>
              <a:t>K-means</a:t>
            </a:r>
            <a:r>
              <a:rPr lang="zh-CN" altLang="en-US" sz="3600" dirty="0" smtClean="0">
                <a:solidFill>
                  <a:srgbClr val="00B0F0"/>
                </a:solidFill>
                <a:latin typeface="微软雅黑" pitchFamily="34" charset="-122"/>
                <a:ea typeface="微软雅黑" pitchFamily="34" charset="-122"/>
                <a:cs typeface="+mn-cs"/>
              </a:rPr>
              <a:t>聚类算法用于图像分割示例</a:t>
            </a:r>
          </a:p>
        </p:txBody>
      </p:sp>
      <p:sp>
        <p:nvSpPr>
          <p:cNvPr id="5"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46818" name="Picture 2"/>
          <p:cNvPicPr>
            <a:picLocks noChangeAspect="1" noChangeArrowheads="1"/>
          </p:cNvPicPr>
          <p:nvPr/>
        </p:nvPicPr>
        <p:blipFill>
          <a:blip r:embed="rId3" cstate="print"/>
          <a:srcRect/>
          <a:stretch>
            <a:fillRect/>
          </a:stretch>
        </p:blipFill>
        <p:spPr bwMode="auto">
          <a:xfrm>
            <a:off x="841971" y="1899996"/>
            <a:ext cx="7441949" cy="42717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矩形 5"/>
          <p:cNvSpPr/>
          <p:nvPr/>
        </p:nvSpPr>
        <p:spPr>
          <a:xfrm>
            <a:off x="326193" y="552574"/>
            <a:ext cx="2031325" cy="1200329"/>
          </a:xfrm>
          <a:prstGeom prst="rect">
            <a:avLst/>
          </a:prstGeom>
        </p:spPr>
        <p:txBody>
          <a:bodyPr wrap="none">
            <a:spAutoFit/>
          </a:bodyPr>
          <a:lstStyle/>
          <a:p>
            <a:r>
              <a:rPr lang="zh-CN" altLang="en-US" sz="3600" dirty="0" smtClean="0">
                <a:solidFill>
                  <a:srgbClr val="00B0F0"/>
                </a:solidFill>
                <a:latin typeface="微软雅黑" pitchFamily="34" charset="-122"/>
                <a:ea typeface="微软雅黑" pitchFamily="34" charset="-122"/>
              </a:rPr>
              <a:t>本章提纲</a:t>
            </a:r>
            <a:endParaRPr lang="en-US" altLang="zh-CN" sz="3600" dirty="0" smtClean="0">
              <a:solidFill>
                <a:srgbClr val="00B0F0"/>
              </a:solidFill>
              <a:latin typeface="微软雅黑" pitchFamily="34" charset="-122"/>
              <a:ea typeface="微软雅黑" pitchFamily="34" charset="-122"/>
            </a:endParaRPr>
          </a:p>
          <a:p>
            <a:endParaRPr lang="zh-CN" altLang="en-US" sz="3600" dirty="0">
              <a:solidFill>
                <a:srgbClr val="00B0F0"/>
              </a:solidFill>
              <a:latin typeface="微软雅黑" pitchFamily="34" charset="-122"/>
              <a:ea typeface="微软雅黑" pitchFamily="34" charset="-122"/>
            </a:endParaRPr>
          </a:p>
        </p:txBody>
      </p:sp>
      <p:sp>
        <p:nvSpPr>
          <p:cNvPr id="5" name="Rectangle 3"/>
          <p:cNvSpPr txBox="1">
            <a:spLocks noChangeArrowheads="1"/>
          </p:cNvSpPr>
          <p:nvPr/>
        </p:nvSpPr>
        <p:spPr>
          <a:xfrm>
            <a:off x="1221054" y="984390"/>
            <a:ext cx="7685696" cy="2685316"/>
          </a:xfrm>
          <a:prstGeom prst="rect">
            <a:avLst/>
          </a:prstGeom>
        </p:spPr>
        <p:txBody>
          <a:bodyPr vert="horz" lIns="91440" tIns="45720" rIns="91440" bIns="45720" rtlCol="0">
            <a:no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CN" sz="3600" b="1" dirty="0" smtClean="0">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itchFamily="34" charset="0"/>
              <a:buChar char="•"/>
              <a:tabLst/>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图像分割定义</a:t>
            </a:r>
          </a:p>
          <a:p>
            <a:pPr lvl="0">
              <a:lnSpc>
                <a:spcPct val="90000"/>
              </a:lnSpc>
              <a:spcBef>
                <a:spcPts val="1000"/>
              </a:spcBef>
              <a:buFont typeface="Arial" pitchFamily="34" charset="0"/>
              <a:buChar char="•"/>
              <a:defRPr/>
            </a:pPr>
            <a:r>
              <a:rPr lang="zh-CN" altLang="en-US" sz="3600" b="1" dirty="0" smtClean="0">
                <a:solidFill>
                  <a:srgbClr val="00B0F0"/>
                </a:solidFill>
                <a:latin typeface="楷体" pitchFamily="49" charset="-122"/>
                <a:ea typeface="楷体" pitchFamily="49" charset="-122"/>
              </a:rPr>
              <a:t> 阈值法　</a:t>
            </a:r>
          </a:p>
          <a:p>
            <a:pPr lvl="0">
              <a:lnSpc>
                <a:spcPct val="90000"/>
              </a:lnSpc>
              <a:spcBef>
                <a:spcPts val="1000"/>
              </a:spcBef>
              <a:buFont typeface="Arial" pitchFamily="34" charset="0"/>
              <a:buChar char="•"/>
              <a:defRPr/>
            </a:pPr>
            <a:r>
              <a:rPr lang="zh-CN" altLang="en-US" sz="3600" b="1" dirty="0" smtClean="0">
                <a:solidFill>
                  <a:srgbClr val="00B0F0"/>
                </a:solidFill>
                <a:latin typeface="楷体" pitchFamily="49" charset="-122"/>
                <a:ea typeface="楷体" pitchFamily="49" charset="-122"/>
              </a:rPr>
              <a:t> 聚类法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边界法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区域法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zh-CN" altLang="en-US" sz="3600" b="1" dirty="0" smtClean="0">
                <a:solidFill>
                  <a:srgbClr val="00B0F0"/>
                </a:solidFill>
                <a:latin typeface="楷体" pitchFamily="49" charset="-122"/>
                <a:ea typeface="楷体" pitchFamily="49" charset="-122"/>
              </a:rPr>
              <a:t> 图论法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endParaRPr lang="en-US" altLang="zh-CN" sz="3600" b="1" dirty="0" smtClean="0">
              <a:solidFill>
                <a:srgbClr val="00B0F0"/>
              </a:solidFill>
              <a:latin typeface="楷体" pitchFamily="49" charset="-122"/>
              <a:ea typeface="楷体" pitchFamily="49" charset="-122"/>
            </a:endParaRPr>
          </a:p>
          <a:p>
            <a:pPr>
              <a:lnSpc>
                <a:spcPct val="150000"/>
              </a:lnSpc>
              <a:buClr>
                <a:srgbClr val="FF66FF"/>
              </a:buClr>
            </a:pPr>
            <a:endParaRPr lang="zh-CN" altLang="en-US" sz="3600" b="1" dirty="0" smtClean="0">
              <a:solidFill>
                <a:srgbClr val="00B0F0"/>
              </a:solidFill>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zh-CN" altLang="en-US" sz="3600" b="1" i="0" u="none" strike="noStrike" kern="1200" cap="none" spc="0" normalizeH="0" baseline="0" noProof="0" dirty="0" smtClean="0">
              <a:ln>
                <a:noFill/>
              </a:ln>
              <a:solidFill>
                <a:schemeClr val="tx1"/>
              </a:solidFill>
              <a:effectLst/>
              <a:uLnTx/>
              <a:uFillTx/>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3600" b="1" i="0" u="none" strike="noStrike" kern="1200" cap="none" spc="0" normalizeH="0" baseline="0" noProof="0" dirty="0" smtClean="0">
              <a:ln>
                <a:noFill/>
              </a:ln>
              <a:solidFill>
                <a:schemeClr val="tx1"/>
              </a:solidFill>
              <a:effectLst/>
              <a:uLnTx/>
              <a:uFillTx/>
              <a:latin typeface="楷体" pitchFamily="49" charset="-122"/>
              <a:ea typeface="楷体" pitchFamily="49" charset="-122"/>
            </a:endParaRPr>
          </a:p>
        </p:txBody>
      </p:sp>
      <p:sp>
        <p:nvSpPr>
          <p:cNvPr id="7" name="矩形 6"/>
          <p:cNvSpPr/>
          <p:nvPr/>
        </p:nvSpPr>
        <p:spPr>
          <a:xfrm>
            <a:off x="1127291" y="3410653"/>
            <a:ext cx="3671045"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848239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23850" y="476250"/>
            <a:ext cx="7092950" cy="1143000"/>
          </a:xfrm>
        </p:spPr>
        <p:txBody>
          <a:bodyPr>
            <a:normAutofit/>
          </a:bodyPr>
          <a:lstStyle/>
          <a:p>
            <a:r>
              <a:rPr lang="zh-CN" altLang="en-US" sz="3600" dirty="0" smtClean="0">
                <a:solidFill>
                  <a:srgbClr val="00B0F0"/>
                </a:solidFill>
                <a:latin typeface="微软雅黑" pitchFamily="34" charset="-122"/>
                <a:ea typeface="微软雅黑" pitchFamily="34" charset="-122"/>
                <a:cs typeface="+mn-cs"/>
              </a:rPr>
              <a:t>边界法原理</a:t>
            </a:r>
          </a:p>
        </p:txBody>
      </p:sp>
      <p:sp>
        <p:nvSpPr>
          <p:cNvPr id="7"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Rectangle 3"/>
          <p:cNvSpPr txBox="1">
            <a:spLocks noChangeArrowheads="1"/>
          </p:cNvSpPr>
          <p:nvPr/>
        </p:nvSpPr>
        <p:spPr>
          <a:xfrm>
            <a:off x="199604" y="2003464"/>
            <a:ext cx="8690899" cy="838200"/>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Tx/>
              <a:buNone/>
              <a:tabLst/>
              <a:defRPr/>
            </a:pPr>
            <a:r>
              <a:rPr lang="zh-CN" altLang="en-US" sz="2800" b="1" dirty="0" smtClean="0">
                <a:solidFill>
                  <a:srgbClr val="0070C0"/>
                </a:solidFill>
                <a:latin typeface="楷体" pitchFamily="49" charset="-122"/>
                <a:ea typeface="楷体" pitchFamily="49" charset="-122"/>
              </a:rPr>
              <a:t> 原理：</a:t>
            </a:r>
            <a:r>
              <a:rPr lang="zh-CN" altLang="en-US" sz="2800" dirty="0" smtClean="0">
                <a:latin typeface="楷体" pitchFamily="49" charset="-122"/>
                <a:ea typeface="楷体" pitchFamily="49" charset="-122"/>
              </a:rPr>
              <a:t>将待分割的区域看做由一个闭合边界包围的像</a:t>
            </a:r>
            <a:endParaRPr lang="en-US" altLang="zh-CN" sz="2800" dirty="0" smtClean="0">
              <a:latin typeface="楷体" pitchFamily="49" charset="-122"/>
              <a:ea typeface="楷体" pitchFamily="49" charset="-122"/>
            </a:endParaRPr>
          </a:p>
          <a:p>
            <a:pPr marL="228600" marR="0" lvl="0" indent="-228600" algn="l" defTabSz="914400" rtl="0" eaLnBrk="1" fontAlgn="auto" latinLnBrk="0" hangingPunct="1">
              <a:lnSpc>
                <a:spcPct val="90000"/>
              </a:lnSpc>
              <a:spcBef>
                <a:spcPts val="1000"/>
              </a:spcBef>
              <a:spcAft>
                <a:spcPts val="0"/>
              </a:spcAft>
              <a:buClrTx/>
              <a:buSzTx/>
              <a:buFontTx/>
              <a:buNone/>
              <a:tabLst/>
              <a:defRPr/>
            </a:pP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素集合，因此边界法实现分割的前提是边界的提取</a:t>
            </a:r>
            <a:endParaRPr lang="en-US" altLang="zh-CN" sz="2800" dirty="0" smtClean="0">
              <a:latin typeface="楷体" pitchFamily="49" charset="-122"/>
              <a:ea typeface="楷体" pitchFamily="49" charset="-122"/>
            </a:endParaRPr>
          </a:p>
          <a:p>
            <a:pPr marL="228600" marR="0" lvl="0" indent="-228600" algn="l" defTabSz="914400" rtl="0" eaLnBrk="1" fontAlgn="auto" latinLnBrk="0" hangingPunct="1">
              <a:lnSpc>
                <a:spcPct val="90000"/>
              </a:lnSpc>
              <a:spcBef>
                <a:spcPts val="1000"/>
              </a:spcBef>
              <a:spcAft>
                <a:spcPts val="0"/>
              </a:spcAft>
              <a:buClrTx/>
              <a:buSzTx/>
              <a:buFontTx/>
              <a:buNone/>
              <a:tabLst/>
              <a:defRPr/>
            </a:pPr>
            <a:endParaRPr lang="en-US" altLang="zh-CN" sz="2800" dirty="0" smtClean="0">
              <a:latin typeface="楷体" pitchFamily="49" charset="-122"/>
              <a:ea typeface="楷体" pitchFamily="49" charset="-122"/>
            </a:endParaRPr>
          </a:p>
          <a:p>
            <a:pPr marL="228600" marR="0" lvl="0" indent="-228600" algn="l" defTabSz="914400" rtl="0" eaLnBrk="1" fontAlgn="auto" latinLnBrk="0" hangingPunct="1">
              <a:lnSpc>
                <a:spcPct val="90000"/>
              </a:lnSpc>
              <a:spcBef>
                <a:spcPts val="1000"/>
              </a:spcBef>
              <a:spcAft>
                <a:spcPts val="0"/>
              </a:spcAft>
              <a:buClrTx/>
              <a:buSzTx/>
              <a:buFontTx/>
              <a:buNone/>
              <a:tabLst/>
              <a:defRPr/>
            </a:pPr>
            <a:r>
              <a:rPr lang="zh-CN" altLang="en-US" sz="2800" dirty="0" smtClean="0">
                <a:latin typeface="楷体" pitchFamily="49" charset="-122"/>
                <a:ea typeface="楷体" pitchFamily="49" charset="-122"/>
              </a:rPr>
              <a:t> </a:t>
            </a:r>
            <a:r>
              <a:rPr lang="zh-CN" altLang="en-US" sz="2800" b="1" dirty="0" smtClean="0">
                <a:solidFill>
                  <a:srgbClr val="0070C0"/>
                </a:solidFill>
                <a:latin typeface="楷体" pitchFamily="49" charset="-122"/>
                <a:ea typeface="楷体" pitchFamily="49" charset="-122"/>
              </a:rPr>
              <a:t>关键技术：</a:t>
            </a:r>
            <a:endParaRPr lang="en-US" altLang="zh-CN" sz="2800" b="1" dirty="0" smtClean="0">
              <a:solidFill>
                <a:srgbClr val="0070C0"/>
              </a:solidFill>
              <a:latin typeface="楷体" pitchFamily="49" charset="-122"/>
              <a:ea typeface="楷体" pitchFamily="49" charset="-122"/>
            </a:endParaRPr>
          </a:p>
          <a:p>
            <a:pPr marL="228600" marR="0" lvl="0" indent="-228600" algn="l" defTabSz="914400" rtl="0" eaLnBrk="1" fontAlgn="auto" latinLnBrk="0" hangingPunct="1">
              <a:lnSpc>
                <a:spcPct val="90000"/>
              </a:lnSpc>
              <a:spcBef>
                <a:spcPts val="1000"/>
              </a:spcBef>
              <a:spcAft>
                <a:spcPts val="0"/>
              </a:spcAft>
              <a:buClrTx/>
              <a:buSzTx/>
              <a:buFontTx/>
              <a:buNone/>
              <a:tabLst/>
              <a:defRPr/>
            </a:pP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边缘检测</a:t>
            </a:r>
            <a:endParaRPr lang="en-US" altLang="zh-CN" sz="2800" dirty="0" smtClean="0">
              <a:latin typeface="楷体" pitchFamily="49" charset="-122"/>
              <a:ea typeface="楷体" pitchFamily="49" charset="-122"/>
            </a:endParaRPr>
          </a:p>
          <a:p>
            <a:pPr marL="228600" marR="0" lvl="0" indent="-228600" algn="l" defTabSz="914400" rtl="0" eaLnBrk="1" fontAlgn="auto" latinLnBrk="0" hangingPunct="1">
              <a:lnSpc>
                <a:spcPct val="90000"/>
              </a:lnSpc>
              <a:spcBef>
                <a:spcPts val="1000"/>
              </a:spcBef>
              <a:spcAft>
                <a:spcPts val="0"/>
              </a:spcAft>
              <a:buClrTx/>
              <a:buSzTx/>
              <a:buFontTx/>
              <a:buNone/>
              <a:tabLst/>
              <a:defRPr/>
            </a:pP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霍夫变换</a:t>
            </a:r>
            <a:endParaRPr lang="en-US" altLang="zh-CN" sz="2800" dirty="0" smtClean="0">
              <a:latin typeface="楷体" pitchFamily="49" charset="-122"/>
              <a:ea typeface="楷体" pitchFamily="49" charset="-122"/>
            </a:endParaRPr>
          </a:p>
          <a:p>
            <a:pPr marL="228600" marR="0" lvl="0" indent="-228600" algn="l" defTabSz="914400" rtl="0" eaLnBrk="1" fontAlgn="auto" latinLnBrk="0" hangingPunct="1">
              <a:lnSpc>
                <a:spcPct val="90000"/>
              </a:lnSpc>
              <a:spcBef>
                <a:spcPts val="1000"/>
              </a:spcBef>
              <a:spcAft>
                <a:spcPts val="0"/>
              </a:spcAft>
              <a:buClrTx/>
              <a:buSzTx/>
              <a:buFontTx/>
              <a:buNone/>
              <a:tabLst/>
              <a:defRPr/>
            </a:pPr>
            <a:r>
              <a:rPr lang="en-US" altLang="zh-CN" sz="2800" dirty="0" smtClean="0">
                <a:latin typeface="楷体" pitchFamily="49" charset="-122"/>
                <a:ea typeface="楷体" pitchFamily="49" charset="-122"/>
              </a:rPr>
              <a:t>         ……</a:t>
            </a:r>
          </a:p>
          <a:p>
            <a:pPr marL="228600" marR="0" lvl="0" indent="-228600" algn="l" defTabSz="914400" rtl="0" eaLnBrk="1" fontAlgn="auto" latinLnBrk="0" hangingPunct="1">
              <a:lnSpc>
                <a:spcPct val="90000"/>
              </a:lnSpc>
              <a:spcBef>
                <a:spcPts val="1000"/>
              </a:spcBef>
              <a:spcAft>
                <a:spcPts val="0"/>
              </a:spcAft>
              <a:buClrTx/>
              <a:buSzTx/>
              <a:buFontTx/>
              <a:buNone/>
              <a:tabLst/>
              <a:defRPr/>
            </a:pPr>
            <a:endParaRPr lang="zh-CN" altLang="en-US" sz="2800" dirty="0" smtClean="0">
              <a:latin typeface="楷体" pitchFamily="49" charset="-122"/>
              <a:ea typeface="楷体" pitchFamily="49" charset="-122"/>
            </a:endParaRPr>
          </a:p>
        </p:txBody>
      </p:sp>
    </p:spTree>
  </p:cSld>
  <p:clrMapOvr>
    <a:masterClrMapping/>
  </p:clrMapOvr>
  <p:transition>
    <p:check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23850" y="476250"/>
            <a:ext cx="7092950" cy="1143000"/>
          </a:xfrm>
        </p:spPr>
        <p:txBody>
          <a:bodyPr>
            <a:normAutofit/>
          </a:bodyPr>
          <a:lstStyle/>
          <a:p>
            <a:r>
              <a:rPr lang="zh-CN" altLang="en-US" sz="3600" dirty="0" smtClean="0">
                <a:solidFill>
                  <a:srgbClr val="00B0F0"/>
                </a:solidFill>
                <a:latin typeface="微软雅黑" pitchFamily="34" charset="-122"/>
                <a:ea typeface="微软雅黑" pitchFamily="34" charset="-122"/>
                <a:cs typeface="+mn-cs"/>
              </a:rPr>
              <a:t>边界法：边缘检测</a:t>
            </a:r>
          </a:p>
        </p:txBody>
      </p:sp>
      <p:sp>
        <p:nvSpPr>
          <p:cNvPr id="7"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641026" name="Picture 2"/>
          <p:cNvPicPr>
            <a:picLocks noChangeAspect="1" noChangeArrowheads="1"/>
          </p:cNvPicPr>
          <p:nvPr/>
        </p:nvPicPr>
        <p:blipFill>
          <a:blip r:embed="rId3" cstate="print"/>
          <a:srcRect/>
          <a:stretch>
            <a:fillRect/>
          </a:stretch>
        </p:blipFill>
        <p:spPr bwMode="auto">
          <a:xfrm>
            <a:off x="554712" y="2490787"/>
            <a:ext cx="2715087" cy="2431237"/>
          </a:xfrm>
          <a:prstGeom prst="rect">
            <a:avLst/>
          </a:prstGeom>
          <a:noFill/>
          <a:ln w="9525">
            <a:noFill/>
            <a:miter lim="800000"/>
            <a:headEnd/>
            <a:tailEnd/>
          </a:ln>
        </p:spPr>
      </p:pic>
      <p:pic>
        <p:nvPicPr>
          <p:cNvPr id="641027" name="Picture 3"/>
          <p:cNvPicPr>
            <a:picLocks noChangeAspect="1" noChangeArrowheads="1"/>
          </p:cNvPicPr>
          <p:nvPr/>
        </p:nvPicPr>
        <p:blipFill>
          <a:blip r:embed="rId4" cstate="print"/>
          <a:srcRect/>
          <a:stretch>
            <a:fillRect/>
          </a:stretch>
        </p:blipFill>
        <p:spPr bwMode="auto">
          <a:xfrm>
            <a:off x="3392269" y="2469852"/>
            <a:ext cx="2740337" cy="2568298"/>
          </a:xfrm>
          <a:prstGeom prst="rect">
            <a:avLst/>
          </a:prstGeom>
          <a:noFill/>
          <a:ln w="9525">
            <a:noFill/>
            <a:miter lim="800000"/>
            <a:headEnd/>
            <a:tailEnd/>
          </a:ln>
        </p:spPr>
      </p:pic>
      <p:sp>
        <p:nvSpPr>
          <p:cNvPr id="8" name="矩形 7"/>
          <p:cNvSpPr/>
          <p:nvPr/>
        </p:nvSpPr>
        <p:spPr>
          <a:xfrm>
            <a:off x="6371136" y="3161129"/>
            <a:ext cx="2193441" cy="1492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rPr>
              <a:t>基于边缘检测的车牌区域分割</a:t>
            </a:r>
            <a:endParaRPr lang="zh-CN" altLang="en-US" sz="2800" dirty="0">
              <a:solidFill>
                <a:schemeClr val="bg1"/>
              </a:solidFill>
            </a:endParaRPr>
          </a:p>
        </p:txBody>
      </p:sp>
      <p:sp>
        <p:nvSpPr>
          <p:cNvPr id="11" name="TextBox 10"/>
          <p:cNvSpPr txBox="1"/>
          <p:nvPr/>
        </p:nvSpPr>
        <p:spPr>
          <a:xfrm>
            <a:off x="2661719" y="5115208"/>
            <a:ext cx="4734962" cy="461665"/>
          </a:xfrm>
          <a:prstGeom prst="rect">
            <a:avLst/>
          </a:prstGeom>
          <a:noFill/>
        </p:spPr>
        <p:txBody>
          <a:bodyPr wrap="square" rtlCol="0">
            <a:spAutoFit/>
          </a:bodyPr>
          <a:lstStyle/>
          <a:p>
            <a:r>
              <a:rPr lang="en-US" altLang="zh-CN" sz="2400" dirty="0" err="1" smtClean="0">
                <a:latin typeface="黑体" pitchFamily="49" charset="-122"/>
                <a:ea typeface="黑体" pitchFamily="49" charset="-122"/>
              </a:rPr>
              <a:t>Sobel</a:t>
            </a:r>
            <a:r>
              <a:rPr lang="zh-CN" altLang="en-US" sz="2400" dirty="0" smtClean="0">
                <a:latin typeface="黑体" pitchFamily="49" charset="-122"/>
                <a:ea typeface="黑体" pitchFamily="49" charset="-122"/>
              </a:rPr>
              <a:t>边缘检测结果示意图</a:t>
            </a:r>
            <a:endParaRPr lang="zh-CN" altLang="en-US" sz="2400" dirty="0">
              <a:latin typeface="黑体" pitchFamily="49" charset="-122"/>
              <a:ea typeface="黑体" pitchFamily="49" charset="-122"/>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23850" y="476250"/>
            <a:ext cx="7092950" cy="1143000"/>
          </a:xfrm>
        </p:spPr>
        <p:txBody>
          <a:bodyPr>
            <a:normAutofit/>
          </a:bodyPr>
          <a:lstStyle/>
          <a:p>
            <a:r>
              <a:rPr lang="zh-CN" altLang="en-US" sz="3600" dirty="0" smtClean="0">
                <a:solidFill>
                  <a:srgbClr val="00B0F0"/>
                </a:solidFill>
                <a:latin typeface="微软雅黑" pitchFamily="34" charset="-122"/>
                <a:ea typeface="微软雅黑" pitchFamily="34" charset="-122"/>
                <a:cs typeface="+mn-cs"/>
              </a:rPr>
              <a:t>边界法：直线霍夫变换结果示意图</a:t>
            </a:r>
          </a:p>
        </p:txBody>
      </p:sp>
      <p:sp>
        <p:nvSpPr>
          <p:cNvPr id="7"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9" name="Picture 6"/>
          <p:cNvPicPr>
            <a:picLocks noChangeAspect="1" noChangeArrowheads="1"/>
          </p:cNvPicPr>
          <p:nvPr/>
        </p:nvPicPr>
        <p:blipFill>
          <a:blip r:embed="rId3" cstate="print"/>
          <a:srcRect/>
          <a:stretch>
            <a:fillRect/>
          </a:stretch>
        </p:blipFill>
        <p:spPr bwMode="auto">
          <a:xfrm>
            <a:off x="5360610" y="2479722"/>
            <a:ext cx="3035933" cy="3151533"/>
          </a:xfrm>
          <a:prstGeom prst="rect">
            <a:avLst/>
          </a:prstGeom>
          <a:noFill/>
          <a:ln w="9525">
            <a:noFill/>
            <a:miter lim="800000"/>
            <a:headEnd/>
            <a:tailEnd/>
          </a:ln>
        </p:spPr>
      </p:pic>
      <p:pic>
        <p:nvPicPr>
          <p:cNvPr id="13" name="Picture 9"/>
          <p:cNvPicPr>
            <a:picLocks noChangeAspect="1" noChangeArrowheads="1"/>
          </p:cNvPicPr>
          <p:nvPr/>
        </p:nvPicPr>
        <p:blipFill>
          <a:blip r:embed="rId4" cstate="print"/>
          <a:srcRect/>
          <a:stretch>
            <a:fillRect/>
          </a:stretch>
        </p:blipFill>
        <p:spPr bwMode="auto">
          <a:xfrm>
            <a:off x="623148" y="2375104"/>
            <a:ext cx="4176713" cy="3333750"/>
          </a:xfrm>
          <a:prstGeom prst="rect">
            <a:avLst/>
          </a:prstGeom>
          <a:noFill/>
          <a:ln w="6350">
            <a:solidFill>
              <a:srgbClr val="000000"/>
            </a:solidFill>
            <a:miter lim="800000"/>
            <a:headEnd/>
            <a:tailEnd/>
          </a:ln>
        </p:spPr>
      </p:pic>
    </p:spTree>
  </p:cSld>
  <p:clrMapOvr>
    <a:masterClrMapping/>
  </p:clrMapOvr>
  <p:transition>
    <p:check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85441" y="641840"/>
            <a:ext cx="8539856" cy="2573012"/>
          </a:xfrm>
          <a:prstGeom prst="rect">
            <a:avLst/>
          </a:prstGeom>
          <a:noFill/>
          <a:ln w="9525">
            <a:noFill/>
            <a:miter lim="800000"/>
            <a:headEnd/>
            <a:tailEnd/>
          </a:ln>
        </p:spPr>
        <p:txBody>
          <a:bodyPr wrap="square">
            <a:spAutoFit/>
          </a:bodyPr>
          <a:lstStyle/>
          <a:p>
            <a:pPr>
              <a:lnSpc>
                <a:spcPct val="160000"/>
              </a:lnSpc>
              <a:spcBef>
                <a:spcPct val="50000"/>
              </a:spcBef>
              <a:buClr>
                <a:schemeClr val="tx1"/>
              </a:buClr>
              <a:buSzPct val="80000"/>
              <a:buFont typeface="Wingdings" pitchFamily="2" charset="2"/>
              <a:buNone/>
            </a:pPr>
            <a:r>
              <a:rPr lang="zh-CN" altLang="en-US" sz="3600" dirty="0">
                <a:solidFill>
                  <a:srgbClr val="00B0F0"/>
                </a:solidFill>
                <a:latin typeface="微软雅黑" pitchFamily="34" charset="-122"/>
                <a:ea typeface="微软雅黑" pitchFamily="34" charset="-122"/>
              </a:rPr>
              <a:t>基于</a:t>
            </a:r>
            <a:r>
              <a:rPr lang="en-US" altLang="zh-CN" sz="3600" dirty="0">
                <a:solidFill>
                  <a:srgbClr val="00B0F0"/>
                </a:solidFill>
                <a:latin typeface="微软雅黑" pitchFamily="34" charset="-122"/>
                <a:ea typeface="微软雅黑" pitchFamily="34" charset="-122"/>
              </a:rPr>
              <a:t>Hough</a:t>
            </a:r>
            <a:r>
              <a:rPr lang="zh-CN" altLang="en-US" sz="3600" dirty="0">
                <a:solidFill>
                  <a:srgbClr val="00B0F0"/>
                </a:solidFill>
                <a:latin typeface="微软雅黑" pitchFamily="34" charset="-122"/>
                <a:ea typeface="微软雅黑" pitchFamily="34" charset="-122"/>
              </a:rPr>
              <a:t>变换的分割方法 </a:t>
            </a:r>
            <a:endParaRPr lang="en-US" altLang="zh-CN" sz="3600" dirty="0">
              <a:solidFill>
                <a:srgbClr val="00B0F0"/>
              </a:solidFill>
              <a:latin typeface="微软雅黑" pitchFamily="34" charset="-122"/>
              <a:ea typeface="微软雅黑" pitchFamily="34" charset="-122"/>
            </a:endParaRPr>
          </a:p>
          <a:p>
            <a:pPr>
              <a:lnSpc>
                <a:spcPct val="160000"/>
              </a:lnSpc>
              <a:spcBef>
                <a:spcPct val="50000"/>
              </a:spcBef>
              <a:buClr>
                <a:schemeClr val="tx1"/>
              </a:buClr>
              <a:buSzPct val="80000"/>
              <a:buFont typeface="Wingdings" pitchFamily="2" charset="2"/>
              <a:buNone/>
            </a:pPr>
            <a:r>
              <a:rPr lang="zh-CN" altLang="en-US" sz="2800" b="1" dirty="0" smtClean="0">
                <a:solidFill>
                  <a:srgbClr val="0070C0"/>
                </a:solidFill>
                <a:latin typeface="楷体" pitchFamily="49" charset="-122"/>
                <a:ea typeface="楷体" pitchFamily="49" charset="-122"/>
              </a:rPr>
              <a:t>原理：</a:t>
            </a:r>
            <a:r>
              <a:rPr lang="zh-CN" altLang="en-US" sz="2800" dirty="0" smtClean="0">
                <a:latin typeface="楷体" pitchFamily="49" charset="-122"/>
                <a:ea typeface="楷体" pitchFamily="49" charset="-122"/>
              </a:rPr>
              <a:t>已知分割</a:t>
            </a:r>
            <a:r>
              <a:rPr lang="zh-CN" altLang="en-US" sz="2800" dirty="0">
                <a:latin typeface="楷体" pitchFamily="49" charset="-122"/>
                <a:ea typeface="楷体" pitchFamily="49" charset="-122"/>
              </a:rPr>
              <a:t>目标</a:t>
            </a:r>
            <a:r>
              <a:rPr lang="zh-CN" altLang="en-US" sz="2800" dirty="0" smtClean="0">
                <a:latin typeface="楷体" pitchFamily="49" charset="-122"/>
                <a:ea typeface="楷体" pitchFamily="49" charset="-122"/>
              </a:rPr>
              <a:t>区域由直线</a:t>
            </a:r>
            <a:r>
              <a:rPr lang="zh-CN" altLang="en-US" sz="2800" dirty="0">
                <a:latin typeface="楷体" pitchFamily="49" charset="-122"/>
                <a:ea typeface="楷体" pitchFamily="49" charset="-122"/>
              </a:rPr>
              <a:t>、曲线、圆等形状构成</a:t>
            </a:r>
            <a:r>
              <a:rPr lang="zh-CN" altLang="en-US" sz="2800" dirty="0" smtClean="0">
                <a:latin typeface="楷体" pitchFamily="49" charset="-122"/>
                <a:ea typeface="楷体" pitchFamily="49" charset="-122"/>
              </a:rPr>
              <a:t>。分割</a:t>
            </a:r>
            <a:r>
              <a:rPr lang="zh-CN" altLang="en-US" sz="2800" dirty="0">
                <a:latin typeface="楷体" pitchFamily="49" charset="-122"/>
                <a:ea typeface="楷体" pitchFamily="49" charset="-122"/>
              </a:rPr>
              <a:t>问题转化</a:t>
            </a:r>
            <a:r>
              <a:rPr lang="zh-CN" altLang="en-US" sz="2800" dirty="0" smtClean="0">
                <a:latin typeface="楷体" pitchFamily="49" charset="-122"/>
                <a:ea typeface="楷体" pitchFamily="49" charset="-122"/>
              </a:rPr>
              <a:t>为对直线、曲线、圆的</a:t>
            </a:r>
            <a:r>
              <a:rPr lang="zh-CN" altLang="en-US" sz="2800" dirty="0">
                <a:latin typeface="楷体" pitchFamily="49" charset="-122"/>
                <a:ea typeface="楷体" pitchFamily="49" charset="-122"/>
              </a:rPr>
              <a:t>检测问题。</a:t>
            </a:r>
          </a:p>
        </p:txBody>
      </p:sp>
      <p:sp>
        <p:nvSpPr>
          <p:cNvPr id="11267" name="TextBox 2"/>
          <p:cNvSpPr txBox="1">
            <a:spLocks noChangeArrowheads="1"/>
          </p:cNvSpPr>
          <p:nvPr/>
        </p:nvSpPr>
        <p:spPr bwMode="auto">
          <a:xfrm>
            <a:off x="513838" y="3421792"/>
            <a:ext cx="7786688" cy="523220"/>
          </a:xfrm>
          <a:prstGeom prst="rect">
            <a:avLst/>
          </a:prstGeom>
          <a:noFill/>
          <a:ln w="9525">
            <a:noFill/>
            <a:miter lim="800000"/>
            <a:headEnd/>
            <a:tailEnd/>
          </a:ln>
        </p:spPr>
        <p:txBody>
          <a:bodyPr>
            <a:spAutoFit/>
          </a:bodyPr>
          <a:lstStyle/>
          <a:p>
            <a:r>
              <a:rPr lang="en-US" altLang="zh-CN" sz="2800" b="1" dirty="0">
                <a:solidFill>
                  <a:srgbClr val="0070C0"/>
                </a:solidFill>
                <a:latin typeface="楷体" pitchFamily="49" charset="-122"/>
                <a:ea typeface="楷体" pitchFamily="49" charset="-122"/>
              </a:rPr>
              <a:t>Hough</a:t>
            </a:r>
            <a:r>
              <a:rPr lang="zh-CN" altLang="en-US" sz="2800" b="1" dirty="0">
                <a:solidFill>
                  <a:srgbClr val="0070C0"/>
                </a:solidFill>
                <a:latin typeface="楷体" pitchFamily="49" charset="-122"/>
                <a:ea typeface="楷体" pitchFamily="49" charset="-122"/>
              </a:rPr>
              <a:t>变换：</a:t>
            </a:r>
            <a:r>
              <a:rPr lang="zh-CN" altLang="en-US" sz="2800" dirty="0">
                <a:latin typeface="楷体" pitchFamily="49" charset="-122"/>
                <a:ea typeface="楷体" pitchFamily="49" charset="-122"/>
              </a:rPr>
              <a:t>将图像由图像空间变换为</a:t>
            </a:r>
            <a:r>
              <a:rPr lang="zh-CN" altLang="en-US" sz="2800" dirty="0" smtClean="0">
                <a:latin typeface="楷体" pitchFamily="49" charset="-122"/>
                <a:ea typeface="楷体" pitchFamily="49" charset="-122"/>
              </a:rPr>
              <a:t>参数空间</a:t>
            </a:r>
            <a:endParaRPr lang="en-US" altLang="zh-CN" sz="2800" dirty="0" smtClean="0">
              <a:latin typeface="楷体" pitchFamily="49" charset="-122"/>
              <a:ea typeface="楷体" pitchFamily="49" charset="-122"/>
            </a:endParaRPr>
          </a:p>
        </p:txBody>
      </p:sp>
      <mc:AlternateContent xmlns:mc="http://schemas.openxmlformats.org/markup-compatibility/2006">
        <mc:Choice xmlns:a14="http://schemas.microsoft.com/office/drawing/2010/main" xmlns="" Requires="a14">
          <p:sp>
            <p:nvSpPr>
              <p:cNvPr id="2" name="文本框 1"/>
              <p:cNvSpPr txBox="1"/>
              <p:nvPr/>
            </p:nvSpPr>
            <p:spPr>
              <a:xfrm>
                <a:off x="2627784" y="5013176"/>
                <a:ext cx="4104456" cy="12854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0" i="1" dirty="0" smtClean="0">
                              <a:latin typeface="Cambria Math" panose="02040503050406030204" pitchFamily="18" charset="0"/>
                            </a:rPr>
                          </m:ctrlPr>
                        </m:dPr>
                        <m:e>
                          <m:eqArr>
                            <m:eqArrPr>
                              <m:ctrlPr>
                                <a:rPr lang="en-US" altLang="zh-CN" b="0" i="1" dirty="0" smtClean="0">
                                  <a:latin typeface="Cambria Math" panose="02040503050406030204" pitchFamily="18" charset="0"/>
                                </a:rPr>
                              </m:ctrlPr>
                            </m:eqArrPr>
                            <m:e>
                              <m:r>
                                <a:rPr lang="en-US" altLang="zh-CN" i="1" dirty="0">
                                  <a:latin typeface="Cambria Math" panose="02040503050406030204" pitchFamily="18" charset="0"/>
                                </a:rPr>
                                <m:t>𝑥</m:t>
                              </m:r>
                              <m:func>
                                <m:funcPr>
                                  <m:ctrlPr>
                                    <a:rPr lang="en-US" altLang="zh-CN" i="1" dirty="0">
                                      <a:latin typeface="Cambria Math" panose="02040503050406030204" pitchFamily="18" charset="0"/>
                                    </a:rPr>
                                  </m:ctrlPr>
                                </m:funcPr>
                                <m:fName>
                                  <m:r>
                                    <a:rPr lang="en-US" altLang="zh-CN" i="1" dirty="0">
                                      <a:latin typeface="Cambria Math" panose="02040503050406030204" pitchFamily="18" charset="0"/>
                                    </a:rPr>
                                    <m:t>=</m:t>
                                  </m:r>
                                  <m:r>
                                    <m:rPr>
                                      <m:sty m:val="p"/>
                                    </m:rPr>
                                    <a:rPr lang="en-US" altLang="zh-CN" i="1" dirty="0">
                                      <a:latin typeface="Cambria Math" panose="02040503050406030204" pitchFamily="18" charset="0"/>
                                    </a:rPr>
                                    <m:t>r</m:t>
                                  </m:r>
                                  <m:r>
                                    <a:rPr lang="en-US" altLang="zh-CN" i="1" dirty="0">
                                      <a:latin typeface="Cambria Math" panose="02040503050406030204" pitchFamily="18" charset="0"/>
                                      <a:ea typeface="Cambria Math" panose="02040503050406030204" pitchFamily="18" charset="0"/>
                                    </a:rPr>
                                    <m:t>∙</m:t>
                                  </m:r>
                                  <m:r>
                                    <m:rPr>
                                      <m:sty m:val="p"/>
                                    </m:rPr>
                                    <a:rPr lang="en-US" altLang="zh-CN" dirty="0">
                                      <a:latin typeface="Cambria Math" panose="02040503050406030204" pitchFamily="18" charset="0"/>
                                    </a:rPr>
                                    <m:t>cos</m:t>
                                  </m:r>
                                </m:fName>
                                <m:e>
                                  <m:r>
                                    <a:rPr lang="zh-CN" altLang="en-US" i="1" dirty="0">
                                      <a:latin typeface="Cambria Math" panose="02040503050406030204" pitchFamily="18" charset="0"/>
                                    </a:rPr>
                                    <m:t>𝜃</m:t>
                                  </m:r>
                                </m:e>
                              </m:func>
                            </m:e>
                            <m:e>
                              <m:r>
                                <a:rPr lang="en-US" altLang="zh-CN" i="1" dirty="0">
                                  <a:latin typeface="Cambria Math" panose="02040503050406030204" pitchFamily="18" charset="0"/>
                                </a:rPr>
                                <m:t>𝑦</m:t>
                              </m:r>
                              <m:r>
                                <a:rPr lang="en-US" altLang="zh-CN" i="1" dirty="0">
                                  <a:latin typeface="Cambria Math" panose="02040503050406030204" pitchFamily="18" charset="0"/>
                                </a:rPr>
                                <m:t>=</m:t>
                              </m:r>
                              <m:r>
                                <m:rPr>
                                  <m:sty m:val="p"/>
                                </m:rPr>
                                <a:rPr lang="en-US" altLang="zh-CN" i="1" dirty="0">
                                  <a:latin typeface="Cambria Math" panose="02040503050406030204" pitchFamily="18" charset="0"/>
                                </a:rPr>
                                <m:t>r</m:t>
                              </m:r>
                              <m:r>
                                <a:rPr lang="en-US" altLang="zh-CN" i="1" dirty="0">
                                  <a:latin typeface="Cambria Math" panose="02040503050406030204" pitchFamily="18" charset="0"/>
                                  <a:ea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sin</m:t>
                                  </m:r>
                                </m:fName>
                                <m:e>
                                  <m:r>
                                    <a:rPr lang="zh-CN" altLang="en-US" i="1" dirty="0">
                                      <a:latin typeface="Cambria Math" panose="02040503050406030204" pitchFamily="18" charset="0"/>
                                    </a:rPr>
                                    <m:t>𝜃</m:t>
                                  </m:r>
                                </m:e>
                              </m:func>
                            </m:e>
                          </m:eqArr>
                        </m:e>
                      </m:d>
                    </m:oMath>
                  </m:oMathPara>
                </a14:m>
                <a:endParaRPr lang="en-US" altLang="zh-CN" b="0" i="1" dirty="0">
                  <a:latin typeface="Cambria Math" panose="02040503050406030204" pitchFamily="18" charset="0"/>
                </a:endParaRPr>
              </a:p>
              <a:p>
                <a:endParaRPr lang="zh-CN" altLang="en-US" dirty="0"/>
              </a:p>
            </p:txBody>
          </p:sp>
        </mc:Choice>
        <mc:Fallback>
          <p:sp>
            <p:nvSpPr>
              <p:cNvPr id="2" name="文本框 1"/>
              <p:cNvSpPr txBox="1">
                <a:spLocks noRot="1" noChangeAspect="1" noMove="1" noResize="1" noEditPoints="1" noAdjustHandles="1" noChangeArrowheads="1" noChangeShapeType="1" noTextEdit="1"/>
              </p:cNvSpPr>
              <p:nvPr/>
            </p:nvSpPr>
            <p:spPr>
              <a:xfrm>
                <a:off x="2627784" y="5013176"/>
                <a:ext cx="4104456" cy="1285480"/>
              </a:xfrm>
              <a:prstGeom prst="rect">
                <a:avLst/>
              </a:prstGeom>
              <a:blipFill>
                <a:blip r:embed="rId2" cstate="print"/>
                <a:stretch>
                  <a:fillRect/>
                </a:stretch>
              </a:blipFill>
            </p:spPr>
            <p:txBody>
              <a:bodyPr/>
              <a:lstStyle/>
              <a:p>
                <a:r>
                  <a:rPr lang="zh-CN" altLang="en-US">
                    <a:noFill/>
                  </a:rPr>
                  <a:t> </a:t>
                </a:r>
              </a:p>
            </p:txBody>
          </p:sp>
        </mc:Fallback>
      </mc:AlternateContent>
      <p:sp>
        <p:nvSpPr>
          <p:cNvPr id="5"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矩形 3"/>
          <p:cNvSpPr/>
          <p:nvPr/>
        </p:nvSpPr>
        <p:spPr>
          <a:xfrm>
            <a:off x="422446" y="588669"/>
            <a:ext cx="2031325" cy="1200329"/>
          </a:xfrm>
          <a:prstGeom prst="rect">
            <a:avLst/>
          </a:prstGeom>
        </p:spPr>
        <p:txBody>
          <a:bodyPr wrap="none">
            <a:spAutoFit/>
          </a:bodyPr>
          <a:lstStyle/>
          <a:p>
            <a:r>
              <a:rPr lang="zh-CN" altLang="en-US" sz="3600" dirty="0" smtClean="0">
                <a:solidFill>
                  <a:srgbClr val="00B0F0"/>
                </a:solidFill>
                <a:latin typeface="微软雅黑" pitchFamily="34" charset="-122"/>
                <a:ea typeface="微软雅黑" pitchFamily="34" charset="-122"/>
              </a:rPr>
              <a:t>典型试题</a:t>
            </a:r>
            <a:endParaRPr lang="en-US" altLang="zh-CN" sz="3600" dirty="0" smtClean="0">
              <a:solidFill>
                <a:srgbClr val="00B0F0"/>
              </a:solidFill>
              <a:latin typeface="微软雅黑" pitchFamily="34" charset="-122"/>
              <a:ea typeface="微软雅黑" pitchFamily="34" charset="-122"/>
            </a:endParaRPr>
          </a:p>
          <a:p>
            <a:endParaRPr lang="zh-CN" altLang="en-US" sz="3600" dirty="0">
              <a:solidFill>
                <a:srgbClr val="00B0F0"/>
              </a:solidFill>
              <a:latin typeface="微软雅黑" pitchFamily="34" charset="-122"/>
              <a:ea typeface="微软雅黑" pitchFamily="34" charset="-122"/>
            </a:endParaRPr>
          </a:p>
        </p:txBody>
      </p:sp>
      <p:sp>
        <p:nvSpPr>
          <p:cNvPr id="6" name="TextBox 5"/>
          <p:cNvSpPr txBox="1"/>
          <p:nvPr/>
        </p:nvSpPr>
        <p:spPr>
          <a:xfrm>
            <a:off x="288098" y="1853852"/>
            <a:ext cx="8392439" cy="1015663"/>
          </a:xfrm>
          <a:prstGeom prst="rect">
            <a:avLst/>
          </a:prstGeom>
          <a:noFill/>
        </p:spPr>
        <p:txBody>
          <a:bodyPr wrap="square" rtlCol="0">
            <a:spAutoFit/>
          </a:bodyPr>
          <a:lstStyle/>
          <a:p>
            <a:r>
              <a:rPr lang="zh-CN" altLang="en-US" sz="3000" dirty="0" smtClean="0">
                <a:latin typeface="楷体" pitchFamily="49" charset="-122"/>
                <a:ea typeface="楷体" pitchFamily="49" charset="-122"/>
              </a:rPr>
              <a:t>依据有无数据监督学习建模过程，</a:t>
            </a:r>
            <a:r>
              <a:rPr lang="en-US" altLang="zh-CN" sz="3000" dirty="0" err="1" smtClean="0">
                <a:latin typeface="楷体" pitchFamily="49" charset="-122"/>
                <a:ea typeface="楷体" pitchFamily="49" charset="-122"/>
              </a:rPr>
              <a:t>Kmeans</a:t>
            </a:r>
            <a:r>
              <a:rPr lang="zh-CN" altLang="en-US" sz="3000" dirty="0" smtClean="0">
                <a:latin typeface="楷体" pitchFamily="49" charset="-122"/>
                <a:ea typeface="楷体" pitchFamily="49" charset="-122"/>
              </a:rPr>
              <a:t>聚类算法可分为哪一类机器学习算法？</a:t>
            </a:r>
          </a:p>
        </p:txBody>
      </p:sp>
      <p:sp>
        <p:nvSpPr>
          <p:cNvPr id="7" name="TextBox 6"/>
          <p:cNvSpPr txBox="1"/>
          <p:nvPr/>
        </p:nvSpPr>
        <p:spPr>
          <a:xfrm>
            <a:off x="1994556" y="3555820"/>
            <a:ext cx="8282865" cy="1569660"/>
          </a:xfrm>
          <a:prstGeom prst="rect">
            <a:avLst/>
          </a:prstGeom>
          <a:noFill/>
        </p:spPr>
        <p:txBody>
          <a:bodyPr wrap="square" rtlCol="0">
            <a:spAutoFit/>
          </a:bodyPr>
          <a:lstStyle/>
          <a:p>
            <a:pPr algn="ctr"/>
            <a:endParaRPr lang="en-US" altLang="zh-CN" sz="2400" dirty="0" smtClean="0">
              <a:latin typeface="楷体" pitchFamily="49" charset="-122"/>
              <a:ea typeface="楷体" pitchFamily="49" charset="-122"/>
            </a:endParaRPr>
          </a:p>
          <a:p>
            <a:r>
              <a:rPr lang="en-US" altLang="zh-CN" sz="2400" dirty="0" smtClean="0">
                <a:latin typeface="Times New Roman" pitchFamily="18" charset="0"/>
                <a:ea typeface="楷体" pitchFamily="49" charset="-122"/>
                <a:cs typeface="Times New Roman" pitchFamily="18" charset="0"/>
              </a:rPr>
              <a:t>A. </a:t>
            </a:r>
            <a:r>
              <a:rPr lang="zh-CN" altLang="en-US" sz="2400" dirty="0" smtClean="0">
                <a:latin typeface="Times New Roman" pitchFamily="18" charset="0"/>
                <a:ea typeface="楷体" pitchFamily="49" charset="-122"/>
                <a:cs typeface="Times New Roman" pitchFamily="18" charset="0"/>
              </a:rPr>
              <a:t>有监督学习</a:t>
            </a:r>
            <a:r>
              <a:rPr lang="zh-CN" altLang="en-US" sz="2400" dirty="0" smtClean="0">
                <a:latin typeface="楷体" pitchFamily="49" charset="-122"/>
                <a:ea typeface="楷体" pitchFamily="49" charset="-122"/>
              </a:rPr>
              <a:t>     </a:t>
            </a:r>
            <a:r>
              <a:rPr lang="en-US" altLang="zh-CN" sz="2400" dirty="0" smtClean="0">
                <a:latin typeface="Times New Roman" pitchFamily="18" charset="0"/>
                <a:ea typeface="楷体" pitchFamily="49" charset="-122"/>
                <a:cs typeface="Times New Roman" pitchFamily="18" charset="0"/>
              </a:rPr>
              <a:t>B. </a:t>
            </a:r>
            <a:r>
              <a:rPr lang="zh-CN" altLang="en-US" sz="2400" dirty="0" smtClean="0">
                <a:latin typeface="Times New Roman" pitchFamily="18" charset="0"/>
                <a:ea typeface="楷体" pitchFamily="49" charset="-122"/>
                <a:cs typeface="Times New Roman" pitchFamily="18" charset="0"/>
              </a:rPr>
              <a:t>无监督学习</a:t>
            </a:r>
            <a:r>
              <a:rPr lang="zh-CN" altLang="en-US" sz="2400" dirty="0" smtClean="0">
                <a:latin typeface="楷体" pitchFamily="49" charset="-122"/>
                <a:ea typeface="楷体" pitchFamily="49" charset="-122"/>
              </a:rPr>
              <a:t> </a:t>
            </a:r>
            <a:endParaRPr lang="en-US" altLang="zh-CN" sz="2400" dirty="0" smtClean="0">
              <a:latin typeface="楷体" pitchFamily="49" charset="-122"/>
              <a:ea typeface="楷体" pitchFamily="49" charset="-122"/>
            </a:endParaRPr>
          </a:p>
          <a:p>
            <a:endParaRPr lang="en-US" altLang="zh-CN" sz="2400" dirty="0" smtClean="0">
              <a:latin typeface="楷体" pitchFamily="49" charset="-122"/>
              <a:ea typeface="楷体" pitchFamily="49" charset="-122"/>
            </a:endParaRPr>
          </a:p>
          <a:p>
            <a:r>
              <a:rPr lang="en-US" altLang="zh-CN" sz="2400" dirty="0" smtClean="0">
                <a:latin typeface="Times New Roman" pitchFamily="18" charset="0"/>
                <a:ea typeface="楷体" pitchFamily="49" charset="-122"/>
                <a:cs typeface="Times New Roman" pitchFamily="18" charset="0"/>
              </a:rPr>
              <a:t>C.</a:t>
            </a:r>
            <a:r>
              <a:rPr lang="zh-CN" altLang="en-US" sz="2400" dirty="0" smtClean="0">
                <a:latin typeface="Times New Roman" pitchFamily="18" charset="0"/>
                <a:ea typeface="楷体" pitchFamily="49" charset="-122"/>
                <a:cs typeface="Times New Roman" pitchFamily="18" charset="0"/>
              </a:rPr>
              <a:t> 半监督学习</a:t>
            </a:r>
            <a:r>
              <a:rPr lang="zh-CN" altLang="en-US" sz="2400" dirty="0" smtClean="0">
                <a:latin typeface="楷体" pitchFamily="49" charset="-122"/>
                <a:ea typeface="楷体" pitchFamily="49" charset="-122"/>
              </a:rPr>
              <a:t>     </a:t>
            </a:r>
            <a:r>
              <a:rPr lang="en-US" altLang="zh-CN" sz="2400" dirty="0" smtClean="0">
                <a:latin typeface="Times New Roman" pitchFamily="18" charset="0"/>
                <a:ea typeface="楷体" pitchFamily="49" charset="-122"/>
                <a:cs typeface="Times New Roman" pitchFamily="18" charset="0"/>
              </a:rPr>
              <a:t>D.</a:t>
            </a:r>
            <a:r>
              <a:rPr lang="zh-CN" altLang="en-US" sz="2400" dirty="0" smtClean="0">
                <a:latin typeface="楷体" pitchFamily="49" charset="-122"/>
                <a:ea typeface="楷体" pitchFamily="49" charset="-122"/>
              </a:rPr>
              <a:t>以上三个均不是</a:t>
            </a:r>
          </a:p>
        </p:txBody>
      </p:sp>
    </p:spTree>
  </p:cSld>
  <p:clrMapOvr>
    <a:masterClrMapping/>
  </p:clrMapOvr>
  <p:transition>
    <p:check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98450" y="404813"/>
            <a:ext cx="8540750" cy="1143000"/>
          </a:xfrm>
        </p:spPr>
        <p:txBody>
          <a:bodyPr>
            <a:normAutofit/>
          </a:bodyPr>
          <a:lstStyle/>
          <a:p>
            <a:r>
              <a:rPr lang="en-US" altLang="zh-CN" sz="3600" dirty="0" smtClean="0">
                <a:solidFill>
                  <a:srgbClr val="00B0F0"/>
                </a:solidFill>
                <a:latin typeface="微软雅黑" pitchFamily="34" charset="-122"/>
                <a:ea typeface="微软雅黑" pitchFamily="34" charset="-122"/>
                <a:cs typeface="+mn-cs"/>
              </a:rPr>
              <a:t>Hough</a:t>
            </a:r>
            <a:r>
              <a:rPr lang="zh-CN" altLang="en-US" sz="3600" dirty="0" smtClean="0">
                <a:solidFill>
                  <a:srgbClr val="00B0F0"/>
                </a:solidFill>
                <a:latin typeface="微软雅黑" pitchFamily="34" charset="-122"/>
                <a:ea typeface="微软雅黑" pitchFamily="34" charset="-122"/>
                <a:cs typeface="+mn-cs"/>
              </a:rPr>
              <a:t>变换</a:t>
            </a:r>
            <a:endParaRPr lang="zh-CN" altLang="zh-CN" sz="3600" dirty="0" smtClean="0">
              <a:solidFill>
                <a:srgbClr val="00B0F0"/>
              </a:solidFill>
              <a:latin typeface="微软雅黑" pitchFamily="34" charset="-122"/>
              <a:ea typeface="微软雅黑" pitchFamily="34" charset="-122"/>
              <a:cs typeface="+mn-cs"/>
            </a:endParaRPr>
          </a:p>
        </p:txBody>
      </p:sp>
      <p:sp>
        <p:nvSpPr>
          <p:cNvPr id="8195" name="Line 3"/>
          <p:cNvSpPr>
            <a:spLocks noChangeShapeType="1"/>
          </p:cNvSpPr>
          <p:nvPr/>
        </p:nvSpPr>
        <p:spPr bwMode="auto">
          <a:xfrm flipV="1">
            <a:off x="1295400" y="2062163"/>
            <a:ext cx="0" cy="1828800"/>
          </a:xfrm>
          <a:prstGeom prst="line">
            <a:avLst/>
          </a:prstGeom>
          <a:noFill/>
          <a:ln w="12700" cmpd="sng">
            <a:solidFill>
              <a:schemeClr val="tx1"/>
            </a:solidFill>
            <a:round/>
            <a:headEnd/>
            <a:tailEnd type="triangle" w="med" len="med"/>
          </a:ln>
          <a:effectLst/>
        </p:spPr>
        <p:txBody>
          <a:bodyPr/>
          <a:lstStyle/>
          <a:p>
            <a:endParaRPr lang="zh-CN" altLang="en-US"/>
          </a:p>
        </p:txBody>
      </p:sp>
      <p:sp>
        <p:nvSpPr>
          <p:cNvPr id="8196" name="Line 4"/>
          <p:cNvSpPr>
            <a:spLocks noChangeShapeType="1"/>
          </p:cNvSpPr>
          <p:nvPr/>
        </p:nvSpPr>
        <p:spPr bwMode="auto">
          <a:xfrm>
            <a:off x="1295400" y="3890963"/>
            <a:ext cx="2057400" cy="0"/>
          </a:xfrm>
          <a:prstGeom prst="line">
            <a:avLst/>
          </a:prstGeom>
          <a:noFill/>
          <a:ln w="12700" cmpd="sng">
            <a:solidFill>
              <a:schemeClr val="tx1"/>
            </a:solidFill>
            <a:round/>
            <a:headEnd/>
            <a:tailEnd type="triangle" w="med" len="med"/>
          </a:ln>
          <a:effectLst/>
        </p:spPr>
        <p:txBody>
          <a:bodyPr/>
          <a:lstStyle/>
          <a:p>
            <a:endParaRPr lang="zh-CN" altLang="en-US"/>
          </a:p>
        </p:txBody>
      </p:sp>
      <p:sp>
        <p:nvSpPr>
          <p:cNvPr id="8197" name="Text Box 5"/>
          <p:cNvSpPr txBox="1">
            <a:spLocks noChangeArrowheads="1"/>
          </p:cNvSpPr>
          <p:nvPr/>
        </p:nvSpPr>
        <p:spPr bwMode="auto">
          <a:xfrm>
            <a:off x="3124200" y="3894138"/>
            <a:ext cx="296863" cy="396875"/>
          </a:xfrm>
          <a:prstGeom prst="rect">
            <a:avLst/>
          </a:prstGeom>
          <a:noFill/>
          <a:ln w="9525">
            <a:noFill/>
            <a:miter lim="800000"/>
            <a:headEnd/>
            <a:tailEnd/>
          </a:ln>
          <a:effectLst/>
        </p:spPr>
        <p:txBody>
          <a:bodyPr wrap="none">
            <a:spAutoFit/>
          </a:bodyPr>
          <a:lstStyle/>
          <a:p>
            <a:pPr eaLnBrk="0" hangingPunct="0"/>
            <a:r>
              <a:rPr lang="zh-CN" altLang="zh-CN" sz="2000" i="1">
                <a:latin typeface="Times New Roman" pitchFamily="18" charset="0"/>
              </a:rPr>
              <a:t>x</a:t>
            </a:r>
          </a:p>
        </p:txBody>
      </p:sp>
      <p:sp>
        <p:nvSpPr>
          <p:cNvPr id="8198" name="Text Box 6"/>
          <p:cNvSpPr txBox="1">
            <a:spLocks noChangeArrowheads="1"/>
          </p:cNvSpPr>
          <p:nvPr/>
        </p:nvSpPr>
        <p:spPr bwMode="auto">
          <a:xfrm>
            <a:off x="958850" y="1960563"/>
            <a:ext cx="296863" cy="396875"/>
          </a:xfrm>
          <a:prstGeom prst="rect">
            <a:avLst/>
          </a:prstGeom>
          <a:noFill/>
          <a:ln w="9525">
            <a:noFill/>
            <a:miter lim="800000"/>
            <a:headEnd/>
            <a:tailEnd/>
          </a:ln>
          <a:effectLst/>
        </p:spPr>
        <p:txBody>
          <a:bodyPr wrap="none">
            <a:spAutoFit/>
          </a:bodyPr>
          <a:lstStyle/>
          <a:p>
            <a:pPr eaLnBrk="0" hangingPunct="0"/>
            <a:r>
              <a:rPr lang="zh-CN" altLang="zh-CN" sz="2000" i="1">
                <a:latin typeface="Times New Roman" pitchFamily="18" charset="0"/>
              </a:rPr>
              <a:t>y</a:t>
            </a:r>
          </a:p>
        </p:txBody>
      </p:sp>
      <p:sp>
        <p:nvSpPr>
          <p:cNvPr id="8199" name="Line 7"/>
          <p:cNvSpPr>
            <a:spLocks noChangeShapeType="1"/>
          </p:cNvSpPr>
          <p:nvPr/>
        </p:nvSpPr>
        <p:spPr bwMode="auto">
          <a:xfrm flipV="1">
            <a:off x="1676400" y="2824163"/>
            <a:ext cx="1447800" cy="533400"/>
          </a:xfrm>
          <a:prstGeom prst="line">
            <a:avLst/>
          </a:prstGeom>
          <a:noFill/>
          <a:ln w="19050" cmpd="sng">
            <a:solidFill>
              <a:srgbClr val="FF0000"/>
            </a:solidFill>
            <a:round/>
            <a:headEnd/>
            <a:tailEnd/>
          </a:ln>
          <a:effectLst/>
        </p:spPr>
        <p:txBody>
          <a:bodyPr/>
          <a:lstStyle/>
          <a:p>
            <a:endParaRPr lang="zh-CN" altLang="en-US"/>
          </a:p>
        </p:txBody>
      </p:sp>
      <p:pic>
        <p:nvPicPr>
          <p:cNvPr id="8200" name="Picture 8" descr="Edittex"/>
          <p:cNvPicPr>
            <a:picLocks noChangeAspect="1" noChangeArrowheads="1"/>
          </p:cNvPicPr>
          <p:nvPr/>
        </p:nvPicPr>
        <p:blipFill>
          <a:blip r:embed="rId2" cstate="print"/>
          <a:srcRect/>
          <a:stretch>
            <a:fillRect/>
          </a:stretch>
        </p:blipFill>
        <p:spPr bwMode="auto">
          <a:xfrm>
            <a:off x="1874838" y="2598738"/>
            <a:ext cx="1554162" cy="225425"/>
          </a:xfrm>
          <a:prstGeom prst="rect">
            <a:avLst/>
          </a:prstGeom>
          <a:noFill/>
          <a:ln w="9525">
            <a:noFill/>
            <a:miter lim="800000"/>
            <a:headEnd/>
            <a:tailEnd/>
          </a:ln>
          <a:effectLst/>
        </p:spPr>
      </p:pic>
      <p:sp>
        <p:nvSpPr>
          <p:cNvPr id="8201" name="Line 9"/>
          <p:cNvSpPr>
            <a:spLocks noChangeShapeType="1"/>
          </p:cNvSpPr>
          <p:nvPr/>
        </p:nvSpPr>
        <p:spPr bwMode="auto">
          <a:xfrm flipV="1">
            <a:off x="5454650" y="2062163"/>
            <a:ext cx="0" cy="1828800"/>
          </a:xfrm>
          <a:prstGeom prst="line">
            <a:avLst/>
          </a:prstGeom>
          <a:noFill/>
          <a:ln w="12700" cmpd="sng">
            <a:solidFill>
              <a:schemeClr val="tx1"/>
            </a:solidFill>
            <a:round/>
            <a:headEnd/>
            <a:tailEnd type="triangle" w="med" len="med"/>
          </a:ln>
          <a:effectLst/>
        </p:spPr>
        <p:txBody>
          <a:bodyPr/>
          <a:lstStyle/>
          <a:p>
            <a:endParaRPr lang="zh-CN" altLang="en-US"/>
          </a:p>
        </p:txBody>
      </p:sp>
      <p:sp>
        <p:nvSpPr>
          <p:cNvPr id="8202" name="Line 10"/>
          <p:cNvSpPr>
            <a:spLocks noChangeShapeType="1"/>
          </p:cNvSpPr>
          <p:nvPr/>
        </p:nvSpPr>
        <p:spPr bwMode="auto">
          <a:xfrm>
            <a:off x="5454650" y="3890963"/>
            <a:ext cx="2057400" cy="0"/>
          </a:xfrm>
          <a:prstGeom prst="line">
            <a:avLst/>
          </a:prstGeom>
          <a:noFill/>
          <a:ln w="12700" cmpd="sng">
            <a:solidFill>
              <a:schemeClr val="tx1"/>
            </a:solidFill>
            <a:round/>
            <a:headEnd/>
            <a:tailEnd type="triangle" w="med" len="med"/>
          </a:ln>
          <a:effectLst/>
        </p:spPr>
        <p:txBody>
          <a:bodyPr/>
          <a:lstStyle/>
          <a:p>
            <a:endParaRPr lang="zh-CN" altLang="en-US"/>
          </a:p>
        </p:txBody>
      </p:sp>
      <p:sp>
        <p:nvSpPr>
          <p:cNvPr id="8203" name="Text Box 11"/>
          <p:cNvSpPr txBox="1">
            <a:spLocks noChangeArrowheads="1"/>
          </p:cNvSpPr>
          <p:nvPr/>
        </p:nvSpPr>
        <p:spPr bwMode="auto">
          <a:xfrm>
            <a:off x="7283450" y="3894138"/>
            <a:ext cx="368300" cy="396875"/>
          </a:xfrm>
          <a:prstGeom prst="rect">
            <a:avLst/>
          </a:prstGeom>
          <a:noFill/>
          <a:ln w="9525">
            <a:noFill/>
            <a:miter lim="800000"/>
            <a:headEnd/>
            <a:tailEnd/>
          </a:ln>
          <a:effectLst/>
        </p:spPr>
        <p:txBody>
          <a:bodyPr wrap="none">
            <a:spAutoFit/>
          </a:bodyPr>
          <a:lstStyle/>
          <a:p>
            <a:pPr eaLnBrk="0" hangingPunct="0"/>
            <a:r>
              <a:rPr lang="zh-CN" altLang="zh-CN" sz="2000" i="1">
                <a:latin typeface="Times New Roman" pitchFamily="18" charset="0"/>
              </a:rPr>
              <a:t>m</a:t>
            </a:r>
          </a:p>
        </p:txBody>
      </p:sp>
      <p:sp>
        <p:nvSpPr>
          <p:cNvPr id="8204" name="Text Box 12"/>
          <p:cNvSpPr txBox="1">
            <a:spLocks noChangeArrowheads="1"/>
          </p:cNvSpPr>
          <p:nvPr/>
        </p:nvSpPr>
        <p:spPr bwMode="auto">
          <a:xfrm>
            <a:off x="5105400" y="1960563"/>
            <a:ext cx="311150" cy="396875"/>
          </a:xfrm>
          <a:prstGeom prst="rect">
            <a:avLst/>
          </a:prstGeom>
          <a:noFill/>
          <a:ln w="9525">
            <a:noFill/>
            <a:miter lim="800000"/>
            <a:headEnd/>
            <a:tailEnd/>
          </a:ln>
          <a:effectLst/>
        </p:spPr>
        <p:txBody>
          <a:bodyPr wrap="none">
            <a:spAutoFit/>
          </a:bodyPr>
          <a:lstStyle/>
          <a:p>
            <a:pPr eaLnBrk="0" hangingPunct="0"/>
            <a:r>
              <a:rPr lang="zh-CN" altLang="zh-CN" sz="2000" i="1">
                <a:latin typeface="Times New Roman" pitchFamily="18" charset="0"/>
              </a:rPr>
              <a:t>b</a:t>
            </a:r>
          </a:p>
        </p:txBody>
      </p:sp>
      <p:sp>
        <p:nvSpPr>
          <p:cNvPr id="8205" name="Oval 13"/>
          <p:cNvSpPr>
            <a:spLocks noChangeArrowheads="1"/>
          </p:cNvSpPr>
          <p:nvPr/>
        </p:nvSpPr>
        <p:spPr bwMode="auto">
          <a:xfrm>
            <a:off x="5715000" y="3433763"/>
            <a:ext cx="76200" cy="76200"/>
          </a:xfrm>
          <a:prstGeom prst="ellipse">
            <a:avLst/>
          </a:prstGeom>
          <a:solidFill>
            <a:srgbClr val="FF0000"/>
          </a:solidFill>
          <a:ln w="9525" cmpd="sng">
            <a:solidFill>
              <a:schemeClr val="tx1"/>
            </a:solidFill>
            <a:round/>
            <a:headEnd/>
            <a:tailEnd/>
          </a:ln>
          <a:effectLst/>
        </p:spPr>
        <p:txBody>
          <a:bodyPr wrap="none" anchor="ctr"/>
          <a:lstStyle/>
          <a:p>
            <a:endParaRPr lang="zh-CN" altLang="en-US"/>
          </a:p>
        </p:txBody>
      </p:sp>
      <p:sp>
        <p:nvSpPr>
          <p:cNvPr id="8206" name="Text Box 14"/>
          <p:cNvSpPr txBox="1">
            <a:spLocks noChangeArrowheads="1"/>
          </p:cNvSpPr>
          <p:nvPr/>
        </p:nvSpPr>
        <p:spPr bwMode="auto">
          <a:xfrm>
            <a:off x="5580063" y="3875088"/>
            <a:ext cx="487362" cy="396875"/>
          </a:xfrm>
          <a:prstGeom prst="rect">
            <a:avLst/>
          </a:prstGeom>
          <a:noFill/>
          <a:ln w="9525">
            <a:noFill/>
            <a:miter lim="800000"/>
            <a:headEnd/>
            <a:tailEnd/>
          </a:ln>
          <a:effectLst/>
        </p:spPr>
        <p:txBody>
          <a:bodyPr wrap="none">
            <a:spAutoFit/>
          </a:bodyPr>
          <a:lstStyle/>
          <a:p>
            <a:pPr eaLnBrk="0" hangingPunct="0"/>
            <a:r>
              <a:rPr lang="zh-CN" altLang="zh-CN" sz="2000" i="1"/>
              <a:t>m</a:t>
            </a:r>
            <a:r>
              <a:rPr lang="zh-CN" altLang="zh-CN" sz="2000" i="1" baseline="-25000"/>
              <a:t>0</a:t>
            </a:r>
          </a:p>
        </p:txBody>
      </p:sp>
      <p:sp>
        <p:nvSpPr>
          <p:cNvPr id="8207" name="Text Box 15"/>
          <p:cNvSpPr txBox="1">
            <a:spLocks noChangeArrowheads="1"/>
          </p:cNvSpPr>
          <p:nvPr/>
        </p:nvSpPr>
        <p:spPr bwMode="auto">
          <a:xfrm>
            <a:off x="5019675" y="3252788"/>
            <a:ext cx="417513" cy="396875"/>
          </a:xfrm>
          <a:prstGeom prst="rect">
            <a:avLst/>
          </a:prstGeom>
          <a:noFill/>
          <a:ln w="9525">
            <a:noFill/>
            <a:miter lim="800000"/>
            <a:headEnd/>
            <a:tailEnd/>
          </a:ln>
          <a:effectLst/>
        </p:spPr>
        <p:txBody>
          <a:bodyPr wrap="none">
            <a:spAutoFit/>
          </a:bodyPr>
          <a:lstStyle/>
          <a:p>
            <a:pPr eaLnBrk="0" hangingPunct="0"/>
            <a:r>
              <a:rPr lang="zh-CN" altLang="zh-CN" sz="2000" i="1"/>
              <a:t>b</a:t>
            </a:r>
            <a:r>
              <a:rPr lang="zh-CN" altLang="zh-CN" sz="2000" i="1" baseline="-25000"/>
              <a:t>0</a:t>
            </a:r>
          </a:p>
        </p:txBody>
      </p:sp>
      <p:sp>
        <p:nvSpPr>
          <p:cNvPr id="8208" name="Text Box 16"/>
          <p:cNvSpPr txBox="1">
            <a:spLocks noChangeArrowheads="1"/>
          </p:cNvSpPr>
          <p:nvPr/>
        </p:nvSpPr>
        <p:spPr bwMode="auto">
          <a:xfrm>
            <a:off x="1592656" y="4250084"/>
            <a:ext cx="1712328" cy="461665"/>
          </a:xfrm>
          <a:prstGeom prst="rect">
            <a:avLst/>
          </a:prstGeom>
          <a:noFill/>
          <a:ln w="9525">
            <a:noFill/>
            <a:miter lim="800000"/>
            <a:headEnd/>
            <a:tailEnd/>
          </a:ln>
          <a:effectLst/>
        </p:spPr>
        <p:txBody>
          <a:bodyPr wrap="none">
            <a:spAutoFit/>
          </a:bodyPr>
          <a:lstStyle/>
          <a:p>
            <a:pPr eaLnBrk="0" hangingPunct="0"/>
            <a:r>
              <a:rPr lang="en-US" altLang="zh-CN" sz="2400" dirty="0" smtClean="0">
                <a:latin typeface="Times New Roman" pitchFamily="18" charset="0"/>
                <a:cs typeface="Times New Roman" pitchFamily="18" charset="0"/>
              </a:rPr>
              <a:t>I</a:t>
            </a:r>
            <a:r>
              <a:rPr lang="zh-CN" altLang="zh-CN" sz="2400" dirty="0" smtClean="0">
                <a:latin typeface="Times New Roman" pitchFamily="18" charset="0"/>
                <a:cs typeface="Times New Roman" pitchFamily="18" charset="0"/>
              </a:rPr>
              <a:t>mage </a:t>
            </a:r>
            <a:r>
              <a:rPr lang="zh-CN" altLang="zh-CN" sz="2400" dirty="0">
                <a:latin typeface="Times New Roman" pitchFamily="18" charset="0"/>
                <a:cs typeface="Times New Roman" pitchFamily="18" charset="0"/>
              </a:rPr>
              <a:t>space</a:t>
            </a:r>
          </a:p>
        </p:txBody>
      </p:sp>
      <p:sp>
        <p:nvSpPr>
          <p:cNvPr id="8209" name="Text Box 17"/>
          <p:cNvSpPr txBox="1">
            <a:spLocks noChangeArrowheads="1"/>
          </p:cNvSpPr>
          <p:nvPr/>
        </p:nvSpPr>
        <p:spPr bwMode="auto">
          <a:xfrm>
            <a:off x="5484813" y="4195763"/>
            <a:ext cx="1782860" cy="461665"/>
          </a:xfrm>
          <a:prstGeom prst="rect">
            <a:avLst/>
          </a:prstGeom>
          <a:noFill/>
          <a:ln w="9525">
            <a:noFill/>
            <a:miter lim="800000"/>
            <a:headEnd/>
            <a:tailEnd/>
          </a:ln>
          <a:effectLst/>
        </p:spPr>
        <p:txBody>
          <a:bodyPr wrap="none">
            <a:spAutoFit/>
          </a:bodyPr>
          <a:lstStyle/>
          <a:p>
            <a:pPr eaLnBrk="0" hangingPunct="0"/>
            <a:r>
              <a:rPr lang="zh-CN" altLang="zh-CN" sz="2400" dirty="0">
                <a:latin typeface="Times New Roman" pitchFamily="18" charset="0"/>
                <a:cs typeface="Times New Roman" pitchFamily="18" charset="0"/>
              </a:rPr>
              <a:t>Hough space</a:t>
            </a:r>
          </a:p>
        </p:txBody>
      </p:sp>
      <p:sp>
        <p:nvSpPr>
          <p:cNvPr id="8210" name="Line 18"/>
          <p:cNvSpPr>
            <a:spLocks noChangeShapeType="1"/>
          </p:cNvSpPr>
          <p:nvPr/>
        </p:nvSpPr>
        <p:spPr bwMode="auto">
          <a:xfrm>
            <a:off x="3810000" y="3052763"/>
            <a:ext cx="914400" cy="0"/>
          </a:xfrm>
          <a:prstGeom prst="line">
            <a:avLst/>
          </a:prstGeom>
          <a:noFill/>
          <a:ln w="57150" cmpd="sng">
            <a:solidFill>
              <a:schemeClr val="folHlink"/>
            </a:solidFill>
            <a:round/>
            <a:headEnd/>
            <a:tailEnd type="triangle" w="med" len="med"/>
          </a:ln>
          <a:effectLst/>
        </p:spPr>
        <p:txBody>
          <a:bodyPr/>
          <a:lstStyle/>
          <a:p>
            <a:endParaRPr lang="zh-CN" altLang="en-US"/>
          </a:p>
        </p:txBody>
      </p:sp>
      <p:sp>
        <p:nvSpPr>
          <p:cNvPr id="8211" name="Rectangle 19"/>
          <p:cNvSpPr>
            <a:spLocks noChangeArrowheads="1"/>
          </p:cNvSpPr>
          <p:nvPr/>
        </p:nvSpPr>
        <p:spPr bwMode="auto">
          <a:xfrm>
            <a:off x="829822" y="5077093"/>
            <a:ext cx="7491153" cy="523220"/>
          </a:xfrm>
          <a:prstGeom prst="rect">
            <a:avLst/>
          </a:prstGeom>
          <a:noFill/>
          <a:ln w="9525">
            <a:noFill/>
            <a:miter lim="800000"/>
            <a:headEnd/>
            <a:tailEnd/>
          </a:ln>
          <a:effectLst/>
        </p:spPr>
        <p:txBody>
          <a:bodyPr wrap="none">
            <a:spAutoFit/>
          </a:bodyPr>
          <a:lstStyle/>
          <a:p>
            <a:r>
              <a:rPr lang="zh-CN" altLang="en-US" sz="2800" dirty="0">
                <a:latin typeface="楷体" pitchFamily="49" charset="-122"/>
                <a:ea typeface="楷体" pitchFamily="49" charset="-122"/>
              </a:rPr>
              <a:t>图像空间中的</a:t>
            </a:r>
            <a:r>
              <a:rPr lang="zh-CN" altLang="en-US" sz="2800" b="1" dirty="0">
                <a:solidFill>
                  <a:schemeClr val="accent5">
                    <a:lumMod val="75000"/>
                  </a:schemeClr>
                </a:solidFill>
                <a:latin typeface="楷体" pitchFamily="49" charset="-122"/>
                <a:ea typeface="楷体" pitchFamily="49" charset="-122"/>
              </a:rPr>
              <a:t>一条线</a:t>
            </a:r>
            <a:r>
              <a:rPr lang="zh-CN" altLang="en-US" sz="2800" dirty="0">
                <a:latin typeface="楷体" pitchFamily="49" charset="-122"/>
                <a:ea typeface="楷体" pitchFamily="49" charset="-122"/>
              </a:rPr>
              <a:t>对应</a:t>
            </a:r>
            <a:r>
              <a:rPr lang="zh-CN" altLang="zh-CN" sz="2400" dirty="0">
                <a:latin typeface="Times New Roman" pitchFamily="18" charset="0"/>
                <a:cs typeface="Times New Roman" pitchFamily="18" charset="0"/>
              </a:rPr>
              <a:t>Hough</a:t>
            </a:r>
            <a:r>
              <a:rPr lang="zh-CN" altLang="en-US" sz="2800" dirty="0">
                <a:latin typeface="楷体" pitchFamily="49" charset="-122"/>
                <a:ea typeface="楷体" pitchFamily="49" charset="-122"/>
              </a:rPr>
              <a:t>空间中的</a:t>
            </a:r>
            <a:r>
              <a:rPr lang="zh-CN" altLang="en-US" sz="2800" b="1" dirty="0">
                <a:solidFill>
                  <a:schemeClr val="accent5">
                    <a:lumMod val="75000"/>
                  </a:schemeClr>
                </a:solidFill>
                <a:latin typeface="楷体" pitchFamily="49" charset="-122"/>
                <a:ea typeface="楷体" pitchFamily="49" charset="-122"/>
              </a:rPr>
              <a:t>一个</a:t>
            </a:r>
            <a:r>
              <a:rPr lang="zh-CN" altLang="en-US" sz="2800" b="1" dirty="0" smtClean="0">
                <a:solidFill>
                  <a:schemeClr val="accent5">
                    <a:lumMod val="75000"/>
                  </a:schemeClr>
                </a:solidFill>
                <a:latin typeface="楷体" pitchFamily="49" charset="-122"/>
                <a:ea typeface="楷体" pitchFamily="49" charset="-122"/>
              </a:rPr>
              <a:t>点</a:t>
            </a:r>
            <a:endParaRPr lang="zh-CN" altLang="en-US" sz="2800" b="1" dirty="0">
              <a:solidFill>
                <a:schemeClr val="accent5">
                  <a:lumMod val="75000"/>
                </a:schemeClr>
              </a:solidFill>
              <a:latin typeface="楷体" pitchFamily="49" charset="-122"/>
              <a:ea typeface="楷体" pitchFamily="49" charset="-122"/>
            </a:endParaRPr>
          </a:p>
        </p:txBody>
      </p:sp>
      <p:sp>
        <p:nvSpPr>
          <p:cNvPr id="20"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10"/>
                                        </p:tgtEl>
                                        <p:attrNameLst>
                                          <p:attrName>style.visibility</p:attrName>
                                        </p:attrNameLst>
                                      </p:cBhvr>
                                      <p:to>
                                        <p:strVal val="visible"/>
                                      </p:to>
                                    </p:set>
                                    <p:anim calcmode="lin" valueType="num">
                                      <p:cBhvr additive="base">
                                        <p:cTn id="7" dur="500" fill="hold"/>
                                        <p:tgtEl>
                                          <p:spTgt spid="8210"/>
                                        </p:tgtEl>
                                        <p:attrNameLst>
                                          <p:attrName>ppt_x</p:attrName>
                                        </p:attrNameLst>
                                      </p:cBhvr>
                                      <p:tavLst>
                                        <p:tav tm="0">
                                          <p:val>
                                            <p:strVal val="#ppt_x"/>
                                          </p:val>
                                        </p:tav>
                                        <p:tav tm="100000">
                                          <p:val>
                                            <p:strVal val="#ppt_x"/>
                                          </p:val>
                                        </p:tav>
                                      </p:tavLst>
                                    </p:anim>
                                    <p:anim calcmode="lin" valueType="num">
                                      <p:cBhvr additive="base">
                                        <p:cTn id="8" dur="500" fill="hold"/>
                                        <p:tgtEl>
                                          <p:spTgt spid="82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201"/>
                                        </p:tgtEl>
                                        <p:attrNameLst>
                                          <p:attrName>style.visibility</p:attrName>
                                        </p:attrNameLst>
                                      </p:cBhvr>
                                      <p:to>
                                        <p:strVal val="visible"/>
                                      </p:to>
                                    </p:set>
                                    <p:anim calcmode="lin" valueType="num">
                                      <p:cBhvr additive="base">
                                        <p:cTn id="13" dur="500" fill="hold"/>
                                        <p:tgtEl>
                                          <p:spTgt spid="8201"/>
                                        </p:tgtEl>
                                        <p:attrNameLst>
                                          <p:attrName>ppt_x</p:attrName>
                                        </p:attrNameLst>
                                      </p:cBhvr>
                                      <p:tavLst>
                                        <p:tav tm="0">
                                          <p:val>
                                            <p:strVal val="#ppt_x"/>
                                          </p:val>
                                        </p:tav>
                                        <p:tav tm="100000">
                                          <p:val>
                                            <p:strVal val="#ppt_x"/>
                                          </p:val>
                                        </p:tav>
                                      </p:tavLst>
                                    </p:anim>
                                    <p:anim calcmode="lin" valueType="num">
                                      <p:cBhvr additive="base">
                                        <p:cTn id="14" dur="500" fill="hold"/>
                                        <p:tgtEl>
                                          <p:spTgt spid="820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202"/>
                                        </p:tgtEl>
                                        <p:attrNameLst>
                                          <p:attrName>style.visibility</p:attrName>
                                        </p:attrNameLst>
                                      </p:cBhvr>
                                      <p:to>
                                        <p:strVal val="visible"/>
                                      </p:to>
                                    </p:set>
                                    <p:anim calcmode="lin" valueType="num">
                                      <p:cBhvr additive="base">
                                        <p:cTn id="17" dur="500" fill="hold"/>
                                        <p:tgtEl>
                                          <p:spTgt spid="8202"/>
                                        </p:tgtEl>
                                        <p:attrNameLst>
                                          <p:attrName>ppt_x</p:attrName>
                                        </p:attrNameLst>
                                      </p:cBhvr>
                                      <p:tavLst>
                                        <p:tav tm="0">
                                          <p:val>
                                            <p:strVal val="#ppt_x"/>
                                          </p:val>
                                        </p:tav>
                                        <p:tav tm="100000">
                                          <p:val>
                                            <p:strVal val="#ppt_x"/>
                                          </p:val>
                                        </p:tav>
                                      </p:tavLst>
                                    </p:anim>
                                    <p:anim calcmode="lin" valueType="num">
                                      <p:cBhvr additive="base">
                                        <p:cTn id="18" dur="500" fill="hold"/>
                                        <p:tgtEl>
                                          <p:spTgt spid="820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203"/>
                                        </p:tgtEl>
                                        <p:attrNameLst>
                                          <p:attrName>style.visibility</p:attrName>
                                        </p:attrNameLst>
                                      </p:cBhvr>
                                      <p:to>
                                        <p:strVal val="visible"/>
                                      </p:to>
                                    </p:set>
                                    <p:anim calcmode="lin" valueType="num">
                                      <p:cBhvr additive="base">
                                        <p:cTn id="21" dur="500" fill="hold"/>
                                        <p:tgtEl>
                                          <p:spTgt spid="8203"/>
                                        </p:tgtEl>
                                        <p:attrNameLst>
                                          <p:attrName>ppt_x</p:attrName>
                                        </p:attrNameLst>
                                      </p:cBhvr>
                                      <p:tavLst>
                                        <p:tav tm="0">
                                          <p:val>
                                            <p:strVal val="#ppt_x"/>
                                          </p:val>
                                        </p:tav>
                                        <p:tav tm="100000">
                                          <p:val>
                                            <p:strVal val="#ppt_x"/>
                                          </p:val>
                                        </p:tav>
                                      </p:tavLst>
                                    </p:anim>
                                    <p:anim calcmode="lin" valueType="num">
                                      <p:cBhvr additive="base">
                                        <p:cTn id="22" dur="500" fill="hold"/>
                                        <p:tgtEl>
                                          <p:spTgt spid="820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204"/>
                                        </p:tgtEl>
                                        <p:attrNameLst>
                                          <p:attrName>style.visibility</p:attrName>
                                        </p:attrNameLst>
                                      </p:cBhvr>
                                      <p:to>
                                        <p:strVal val="visible"/>
                                      </p:to>
                                    </p:set>
                                    <p:anim calcmode="lin" valueType="num">
                                      <p:cBhvr additive="base">
                                        <p:cTn id="25" dur="500" fill="hold"/>
                                        <p:tgtEl>
                                          <p:spTgt spid="8204"/>
                                        </p:tgtEl>
                                        <p:attrNameLst>
                                          <p:attrName>ppt_x</p:attrName>
                                        </p:attrNameLst>
                                      </p:cBhvr>
                                      <p:tavLst>
                                        <p:tav tm="0">
                                          <p:val>
                                            <p:strVal val="#ppt_x"/>
                                          </p:val>
                                        </p:tav>
                                        <p:tav tm="100000">
                                          <p:val>
                                            <p:strVal val="#ppt_x"/>
                                          </p:val>
                                        </p:tav>
                                      </p:tavLst>
                                    </p:anim>
                                    <p:anim calcmode="lin" valueType="num">
                                      <p:cBhvr additive="base">
                                        <p:cTn id="26" dur="500" fill="hold"/>
                                        <p:tgtEl>
                                          <p:spTgt spid="820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206"/>
                                        </p:tgtEl>
                                        <p:attrNameLst>
                                          <p:attrName>style.visibility</p:attrName>
                                        </p:attrNameLst>
                                      </p:cBhvr>
                                      <p:to>
                                        <p:strVal val="visible"/>
                                      </p:to>
                                    </p:set>
                                    <p:anim calcmode="lin" valueType="num">
                                      <p:cBhvr additive="base">
                                        <p:cTn id="29" dur="500" fill="hold"/>
                                        <p:tgtEl>
                                          <p:spTgt spid="8206"/>
                                        </p:tgtEl>
                                        <p:attrNameLst>
                                          <p:attrName>ppt_x</p:attrName>
                                        </p:attrNameLst>
                                      </p:cBhvr>
                                      <p:tavLst>
                                        <p:tav tm="0">
                                          <p:val>
                                            <p:strVal val="#ppt_x"/>
                                          </p:val>
                                        </p:tav>
                                        <p:tav tm="100000">
                                          <p:val>
                                            <p:strVal val="#ppt_x"/>
                                          </p:val>
                                        </p:tav>
                                      </p:tavLst>
                                    </p:anim>
                                    <p:anim calcmode="lin" valueType="num">
                                      <p:cBhvr additive="base">
                                        <p:cTn id="30" dur="500" fill="hold"/>
                                        <p:tgtEl>
                                          <p:spTgt spid="820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207"/>
                                        </p:tgtEl>
                                        <p:attrNameLst>
                                          <p:attrName>style.visibility</p:attrName>
                                        </p:attrNameLst>
                                      </p:cBhvr>
                                      <p:to>
                                        <p:strVal val="visible"/>
                                      </p:to>
                                    </p:set>
                                    <p:anim calcmode="lin" valueType="num">
                                      <p:cBhvr additive="base">
                                        <p:cTn id="33" dur="500" fill="hold"/>
                                        <p:tgtEl>
                                          <p:spTgt spid="8207"/>
                                        </p:tgtEl>
                                        <p:attrNameLst>
                                          <p:attrName>ppt_x</p:attrName>
                                        </p:attrNameLst>
                                      </p:cBhvr>
                                      <p:tavLst>
                                        <p:tav tm="0">
                                          <p:val>
                                            <p:strVal val="#ppt_x"/>
                                          </p:val>
                                        </p:tav>
                                        <p:tav tm="100000">
                                          <p:val>
                                            <p:strVal val="#ppt_x"/>
                                          </p:val>
                                        </p:tav>
                                      </p:tavLst>
                                    </p:anim>
                                    <p:anim calcmode="lin" valueType="num">
                                      <p:cBhvr additive="base">
                                        <p:cTn id="34" dur="500" fill="hold"/>
                                        <p:tgtEl>
                                          <p:spTgt spid="820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209"/>
                                        </p:tgtEl>
                                        <p:attrNameLst>
                                          <p:attrName>style.visibility</p:attrName>
                                        </p:attrNameLst>
                                      </p:cBhvr>
                                      <p:to>
                                        <p:strVal val="visible"/>
                                      </p:to>
                                    </p:set>
                                    <p:anim calcmode="lin" valueType="num">
                                      <p:cBhvr additive="base">
                                        <p:cTn id="37" dur="500" fill="hold"/>
                                        <p:tgtEl>
                                          <p:spTgt spid="8209"/>
                                        </p:tgtEl>
                                        <p:attrNameLst>
                                          <p:attrName>ppt_x</p:attrName>
                                        </p:attrNameLst>
                                      </p:cBhvr>
                                      <p:tavLst>
                                        <p:tav tm="0">
                                          <p:val>
                                            <p:strVal val="#ppt_x"/>
                                          </p:val>
                                        </p:tav>
                                        <p:tav tm="100000">
                                          <p:val>
                                            <p:strVal val="#ppt_x"/>
                                          </p:val>
                                        </p:tav>
                                      </p:tavLst>
                                    </p:anim>
                                    <p:anim calcmode="lin" valueType="num">
                                      <p:cBhvr additive="base">
                                        <p:cTn id="38" dur="500" fill="hold"/>
                                        <p:tgtEl>
                                          <p:spTgt spid="820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205"/>
                                        </p:tgtEl>
                                        <p:attrNameLst>
                                          <p:attrName>style.visibility</p:attrName>
                                        </p:attrNameLst>
                                      </p:cBhvr>
                                      <p:to>
                                        <p:strVal val="visible"/>
                                      </p:to>
                                    </p:set>
                                    <p:anim calcmode="lin" valueType="num">
                                      <p:cBhvr additive="base">
                                        <p:cTn id="43" dur="500" fill="hold"/>
                                        <p:tgtEl>
                                          <p:spTgt spid="8205"/>
                                        </p:tgtEl>
                                        <p:attrNameLst>
                                          <p:attrName>ppt_x</p:attrName>
                                        </p:attrNameLst>
                                      </p:cBhvr>
                                      <p:tavLst>
                                        <p:tav tm="0">
                                          <p:val>
                                            <p:strVal val="#ppt_x"/>
                                          </p:val>
                                        </p:tav>
                                        <p:tav tm="100000">
                                          <p:val>
                                            <p:strVal val="#ppt_x"/>
                                          </p:val>
                                        </p:tav>
                                      </p:tavLst>
                                    </p:anim>
                                    <p:anim calcmode="lin" valueType="num">
                                      <p:cBhvr additive="base">
                                        <p:cTn id="44" dur="500" fill="hold"/>
                                        <p:tgtEl>
                                          <p:spTgt spid="820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211"/>
                                        </p:tgtEl>
                                        <p:attrNameLst>
                                          <p:attrName>style.visibility</p:attrName>
                                        </p:attrNameLst>
                                      </p:cBhvr>
                                      <p:to>
                                        <p:strVal val="visible"/>
                                      </p:to>
                                    </p:set>
                                    <p:anim calcmode="lin" valueType="num">
                                      <p:cBhvr additive="base">
                                        <p:cTn id="49" dur="500" fill="hold"/>
                                        <p:tgtEl>
                                          <p:spTgt spid="8211"/>
                                        </p:tgtEl>
                                        <p:attrNameLst>
                                          <p:attrName>ppt_x</p:attrName>
                                        </p:attrNameLst>
                                      </p:cBhvr>
                                      <p:tavLst>
                                        <p:tav tm="0">
                                          <p:val>
                                            <p:strVal val="#ppt_x"/>
                                          </p:val>
                                        </p:tav>
                                        <p:tav tm="100000">
                                          <p:val>
                                            <p:strVal val="#ppt_x"/>
                                          </p:val>
                                        </p:tav>
                                      </p:tavLst>
                                    </p:anim>
                                    <p:anim calcmode="lin" valueType="num">
                                      <p:cBhvr additive="base">
                                        <p:cTn id="50" dur="500" fill="hold"/>
                                        <p:tgtEl>
                                          <p:spTgt spid="82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 grpId="0" animBg="1"/>
      <p:bldP spid="8202" grpId="0" animBg="1"/>
      <p:bldP spid="8203" grpId="0" autoUpdateAnimBg="0"/>
      <p:bldP spid="8204" grpId="0" autoUpdateAnimBg="0"/>
      <p:bldP spid="8205" grpId="0" animBg="1"/>
      <p:bldP spid="8206" grpId="0" autoUpdateAnimBg="0"/>
      <p:bldP spid="8207" grpId="0" autoUpdateAnimBg="0"/>
      <p:bldP spid="8209" grpId="0" autoUpdateAnimBg="0"/>
      <p:bldP spid="8210" grpId="0" animBg="1"/>
      <p:bldP spid="821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Line 3"/>
          <p:cNvSpPr>
            <a:spLocks noChangeShapeType="1"/>
          </p:cNvSpPr>
          <p:nvPr/>
        </p:nvSpPr>
        <p:spPr bwMode="auto">
          <a:xfrm flipV="1">
            <a:off x="1331614" y="2782448"/>
            <a:ext cx="0" cy="1828800"/>
          </a:xfrm>
          <a:prstGeom prst="line">
            <a:avLst/>
          </a:prstGeom>
          <a:noFill/>
          <a:ln w="12700" cmpd="sng">
            <a:solidFill>
              <a:schemeClr val="tx1"/>
            </a:solidFill>
            <a:round/>
            <a:headEnd/>
            <a:tailEnd type="triangle" w="med" len="med"/>
          </a:ln>
          <a:effectLst/>
        </p:spPr>
        <p:txBody>
          <a:bodyPr/>
          <a:lstStyle/>
          <a:p>
            <a:endParaRPr lang="zh-CN" altLang="en-US"/>
          </a:p>
        </p:txBody>
      </p:sp>
      <p:sp>
        <p:nvSpPr>
          <p:cNvPr id="10244" name="Line 4"/>
          <p:cNvSpPr>
            <a:spLocks noChangeShapeType="1"/>
          </p:cNvSpPr>
          <p:nvPr/>
        </p:nvSpPr>
        <p:spPr bwMode="auto">
          <a:xfrm>
            <a:off x="1331614" y="4611248"/>
            <a:ext cx="2057400" cy="0"/>
          </a:xfrm>
          <a:prstGeom prst="line">
            <a:avLst/>
          </a:prstGeom>
          <a:noFill/>
          <a:ln w="12700" cmpd="sng">
            <a:solidFill>
              <a:schemeClr val="tx1"/>
            </a:solidFill>
            <a:round/>
            <a:headEnd/>
            <a:tailEnd type="triangle" w="med" len="med"/>
          </a:ln>
          <a:effectLst/>
        </p:spPr>
        <p:txBody>
          <a:bodyPr/>
          <a:lstStyle/>
          <a:p>
            <a:endParaRPr lang="zh-CN" altLang="en-US"/>
          </a:p>
        </p:txBody>
      </p:sp>
      <p:sp>
        <p:nvSpPr>
          <p:cNvPr id="10245" name="Text Box 5"/>
          <p:cNvSpPr txBox="1">
            <a:spLocks noChangeArrowheads="1"/>
          </p:cNvSpPr>
          <p:nvPr/>
        </p:nvSpPr>
        <p:spPr bwMode="auto">
          <a:xfrm>
            <a:off x="3239789" y="4616010"/>
            <a:ext cx="296863" cy="396875"/>
          </a:xfrm>
          <a:prstGeom prst="rect">
            <a:avLst/>
          </a:prstGeom>
          <a:noFill/>
          <a:ln w="9525">
            <a:noFill/>
            <a:miter lim="800000"/>
            <a:headEnd/>
            <a:tailEnd/>
          </a:ln>
          <a:effectLst/>
        </p:spPr>
        <p:txBody>
          <a:bodyPr wrap="none">
            <a:spAutoFit/>
          </a:bodyPr>
          <a:lstStyle/>
          <a:p>
            <a:pPr eaLnBrk="0" hangingPunct="0"/>
            <a:r>
              <a:rPr lang="zh-CN" altLang="zh-CN" sz="2000" i="1">
                <a:latin typeface="Times New Roman" pitchFamily="18" charset="0"/>
              </a:rPr>
              <a:t>x</a:t>
            </a:r>
          </a:p>
        </p:txBody>
      </p:sp>
      <p:sp>
        <p:nvSpPr>
          <p:cNvPr id="10246" name="Text Box 6"/>
          <p:cNvSpPr txBox="1">
            <a:spLocks noChangeArrowheads="1"/>
          </p:cNvSpPr>
          <p:nvPr/>
        </p:nvSpPr>
        <p:spPr bwMode="auto">
          <a:xfrm>
            <a:off x="995064" y="2677673"/>
            <a:ext cx="373063" cy="396875"/>
          </a:xfrm>
          <a:prstGeom prst="rect">
            <a:avLst/>
          </a:prstGeom>
          <a:noFill/>
          <a:ln w="9525">
            <a:noFill/>
            <a:miter lim="800000"/>
            <a:headEnd/>
            <a:tailEnd/>
          </a:ln>
          <a:effectLst/>
        </p:spPr>
        <p:txBody>
          <a:bodyPr>
            <a:spAutoFit/>
          </a:bodyPr>
          <a:lstStyle/>
          <a:p>
            <a:pPr eaLnBrk="0" hangingPunct="0"/>
            <a:r>
              <a:rPr lang="zh-CN" altLang="zh-CN" sz="2000" i="1">
                <a:latin typeface="Times New Roman" pitchFamily="18" charset="0"/>
              </a:rPr>
              <a:t>y</a:t>
            </a:r>
          </a:p>
        </p:txBody>
      </p:sp>
      <p:sp>
        <p:nvSpPr>
          <p:cNvPr id="10247" name="Line 7"/>
          <p:cNvSpPr>
            <a:spLocks noChangeShapeType="1"/>
          </p:cNvSpPr>
          <p:nvPr/>
        </p:nvSpPr>
        <p:spPr bwMode="auto">
          <a:xfrm flipV="1">
            <a:off x="5490864" y="2782448"/>
            <a:ext cx="0" cy="1828800"/>
          </a:xfrm>
          <a:prstGeom prst="line">
            <a:avLst/>
          </a:prstGeom>
          <a:noFill/>
          <a:ln w="12700" cmpd="sng">
            <a:solidFill>
              <a:schemeClr val="tx1"/>
            </a:solidFill>
            <a:round/>
            <a:headEnd/>
            <a:tailEnd type="triangle" w="med" len="med"/>
          </a:ln>
          <a:effectLst/>
        </p:spPr>
        <p:txBody>
          <a:bodyPr/>
          <a:lstStyle/>
          <a:p>
            <a:endParaRPr lang="zh-CN" altLang="en-US"/>
          </a:p>
        </p:txBody>
      </p:sp>
      <p:sp>
        <p:nvSpPr>
          <p:cNvPr id="10248" name="Line 8"/>
          <p:cNvSpPr>
            <a:spLocks noChangeShapeType="1"/>
          </p:cNvSpPr>
          <p:nvPr/>
        </p:nvSpPr>
        <p:spPr bwMode="auto">
          <a:xfrm>
            <a:off x="5490864" y="4611248"/>
            <a:ext cx="2057400" cy="0"/>
          </a:xfrm>
          <a:prstGeom prst="line">
            <a:avLst/>
          </a:prstGeom>
          <a:noFill/>
          <a:ln w="12700" cmpd="sng">
            <a:solidFill>
              <a:schemeClr val="tx1"/>
            </a:solidFill>
            <a:round/>
            <a:headEnd/>
            <a:tailEnd type="triangle" w="med" len="med"/>
          </a:ln>
          <a:effectLst/>
        </p:spPr>
        <p:txBody>
          <a:bodyPr/>
          <a:lstStyle/>
          <a:p>
            <a:endParaRPr lang="zh-CN" altLang="en-US"/>
          </a:p>
        </p:txBody>
      </p:sp>
      <p:sp>
        <p:nvSpPr>
          <p:cNvPr id="10249" name="Text Box 9"/>
          <p:cNvSpPr txBox="1">
            <a:spLocks noChangeArrowheads="1"/>
          </p:cNvSpPr>
          <p:nvPr/>
        </p:nvSpPr>
        <p:spPr bwMode="auto">
          <a:xfrm>
            <a:off x="7319664" y="4614423"/>
            <a:ext cx="368300" cy="396875"/>
          </a:xfrm>
          <a:prstGeom prst="rect">
            <a:avLst/>
          </a:prstGeom>
          <a:noFill/>
          <a:ln w="9525">
            <a:noFill/>
            <a:miter lim="800000"/>
            <a:headEnd/>
            <a:tailEnd/>
          </a:ln>
          <a:effectLst/>
        </p:spPr>
        <p:txBody>
          <a:bodyPr wrap="none">
            <a:spAutoFit/>
          </a:bodyPr>
          <a:lstStyle/>
          <a:p>
            <a:pPr eaLnBrk="0" hangingPunct="0"/>
            <a:r>
              <a:rPr lang="zh-CN" altLang="zh-CN" sz="2000" i="1">
                <a:latin typeface="Times New Roman" pitchFamily="18" charset="0"/>
              </a:rPr>
              <a:t>m</a:t>
            </a:r>
          </a:p>
        </p:txBody>
      </p:sp>
      <p:sp>
        <p:nvSpPr>
          <p:cNvPr id="10250" name="Text Box 10"/>
          <p:cNvSpPr txBox="1">
            <a:spLocks noChangeArrowheads="1"/>
          </p:cNvSpPr>
          <p:nvPr/>
        </p:nvSpPr>
        <p:spPr bwMode="auto">
          <a:xfrm>
            <a:off x="5113039" y="2671323"/>
            <a:ext cx="311150" cy="396875"/>
          </a:xfrm>
          <a:prstGeom prst="rect">
            <a:avLst/>
          </a:prstGeom>
          <a:noFill/>
          <a:ln w="9525">
            <a:noFill/>
            <a:miter lim="800000"/>
            <a:headEnd/>
            <a:tailEnd/>
          </a:ln>
          <a:effectLst/>
        </p:spPr>
        <p:txBody>
          <a:bodyPr wrap="none">
            <a:spAutoFit/>
          </a:bodyPr>
          <a:lstStyle/>
          <a:p>
            <a:pPr eaLnBrk="0" hangingPunct="0"/>
            <a:r>
              <a:rPr lang="zh-CN" altLang="zh-CN" sz="2000" i="1">
                <a:latin typeface="Times New Roman" pitchFamily="18" charset="0"/>
              </a:rPr>
              <a:t>b</a:t>
            </a:r>
          </a:p>
        </p:txBody>
      </p:sp>
      <p:sp>
        <p:nvSpPr>
          <p:cNvPr id="10251" name="Oval 11"/>
          <p:cNvSpPr>
            <a:spLocks noChangeArrowheads="1"/>
          </p:cNvSpPr>
          <p:nvPr/>
        </p:nvSpPr>
        <p:spPr bwMode="auto">
          <a:xfrm>
            <a:off x="1865014" y="3392048"/>
            <a:ext cx="76200" cy="76200"/>
          </a:xfrm>
          <a:prstGeom prst="ellipse">
            <a:avLst/>
          </a:prstGeom>
          <a:solidFill>
            <a:srgbClr val="FF0000"/>
          </a:solidFill>
          <a:ln w="9525" cmpd="sng">
            <a:solidFill>
              <a:schemeClr val="tx1"/>
            </a:solidFill>
            <a:round/>
            <a:headEnd/>
            <a:tailEnd/>
          </a:ln>
          <a:effectLst/>
        </p:spPr>
        <p:txBody>
          <a:bodyPr wrap="none" anchor="ctr"/>
          <a:lstStyle/>
          <a:p>
            <a:endParaRPr lang="zh-CN" altLang="en-US"/>
          </a:p>
        </p:txBody>
      </p:sp>
      <p:sp>
        <p:nvSpPr>
          <p:cNvPr id="10252" name="Text Box 12"/>
          <p:cNvSpPr txBox="1">
            <a:spLocks noChangeArrowheads="1"/>
          </p:cNvSpPr>
          <p:nvPr/>
        </p:nvSpPr>
        <p:spPr bwMode="auto">
          <a:xfrm>
            <a:off x="1484014" y="4916048"/>
            <a:ext cx="1712328" cy="461665"/>
          </a:xfrm>
          <a:prstGeom prst="rect">
            <a:avLst/>
          </a:prstGeom>
          <a:noFill/>
          <a:ln w="9525">
            <a:noFill/>
            <a:miter lim="800000"/>
            <a:headEnd/>
            <a:tailEnd/>
          </a:ln>
          <a:effectLst/>
        </p:spPr>
        <p:txBody>
          <a:bodyPr wrap="none">
            <a:spAutoFit/>
          </a:bodyPr>
          <a:lstStyle/>
          <a:p>
            <a:pPr eaLnBrk="0" hangingPunct="0"/>
            <a:r>
              <a:rPr lang="en-US" altLang="zh-CN" sz="2400" dirty="0" smtClean="0">
                <a:latin typeface="Times New Roman" pitchFamily="18" charset="0"/>
                <a:cs typeface="Times New Roman" pitchFamily="18" charset="0"/>
              </a:rPr>
              <a:t>I</a:t>
            </a:r>
            <a:r>
              <a:rPr lang="zh-CN" altLang="zh-CN" sz="2400" dirty="0" smtClean="0">
                <a:latin typeface="Times New Roman" pitchFamily="18" charset="0"/>
                <a:cs typeface="Times New Roman" pitchFamily="18" charset="0"/>
              </a:rPr>
              <a:t>mage space</a:t>
            </a:r>
          </a:p>
        </p:txBody>
      </p:sp>
      <p:sp>
        <p:nvSpPr>
          <p:cNvPr id="10253" name="Text Box 13"/>
          <p:cNvSpPr txBox="1">
            <a:spLocks noChangeArrowheads="1"/>
          </p:cNvSpPr>
          <p:nvPr/>
        </p:nvSpPr>
        <p:spPr bwMode="auto">
          <a:xfrm>
            <a:off x="5521027" y="4916048"/>
            <a:ext cx="1782860" cy="461665"/>
          </a:xfrm>
          <a:prstGeom prst="rect">
            <a:avLst/>
          </a:prstGeom>
          <a:noFill/>
          <a:ln w="9525">
            <a:noFill/>
            <a:miter lim="800000"/>
            <a:headEnd/>
            <a:tailEnd/>
          </a:ln>
          <a:effectLst/>
        </p:spPr>
        <p:txBody>
          <a:bodyPr wrap="none">
            <a:spAutoFit/>
          </a:bodyPr>
          <a:lstStyle/>
          <a:p>
            <a:pPr eaLnBrk="0" hangingPunct="0"/>
            <a:r>
              <a:rPr lang="zh-CN" altLang="zh-CN" sz="2400" dirty="0" smtClean="0">
                <a:latin typeface="Times New Roman" pitchFamily="18" charset="0"/>
                <a:cs typeface="Times New Roman" pitchFamily="18" charset="0"/>
              </a:rPr>
              <a:t>Hough space</a:t>
            </a:r>
          </a:p>
        </p:txBody>
      </p:sp>
      <p:sp>
        <p:nvSpPr>
          <p:cNvPr id="10254" name="Line 14"/>
          <p:cNvSpPr>
            <a:spLocks noChangeShapeType="1"/>
          </p:cNvSpPr>
          <p:nvPr/>
        </p:nvSpPr>
        <p:spPr bwMode="auto">
          <a:xfrm>
            <a:off x="3846214" y="3773048"/>
            <a:ext cx="914400" cy="0"/>
          </a:xfrm>
          <a:prstGeom prst="line">
            <a:avLst/>
          </a:prstGeom>
          <a:noFill/>
          <a:ln w="57150" cmpd="sng">
            <a:solidFill>
              <a:schemeClr val="folHlink"/>
            </a:solidFill>
            <a:round/>
            <a:headEnd/>
            <a:tailEnd type="triangle" w="med" len="med"/>
          </a:ln>
          <a:effectLst/>
        </p:spPr>
        <p:txBody>
          <a:bodyPr/>
          <a:lstStyle/>
          <a:p>
            <a:endParaRPr lang="zh-CN" altLang="en-US"/>
          </a:p>
        </p:txBody>
      </p:sp>
      <p:sp>
        <p:nvSpPr>
          <p:cNvPr id="10255" name="Line 15"/>
          <p:cNvSpPr>
            <a:spLocks noChangeShapeType="1"/>
          </p:cNvSpPr>
          <p:nvPr/>
        </p:nvSpPr>
        <p:spPr bwMode="auto">
          <a:xfrm>
            <a:off x="5897264" y="3560323"/>
            <a:ext cx="1447800" cy="533400"/>
          </a:xfrm>
          <a:prstGeom prst="line">
            <a:avLst/>
          </a:prstGeom>
          <a:noFill/>
          <a:ln w="19050" cmpd="sng">
            <a:solidFill>
              <a:srgbClr val="FF0000"/>
            </a:solidFill>
            <a:round/>
            <a:headEnd/>
            <a:tailEnd/>
          </a:ln>
          <a:effectLst/>
        </p:spPr>
        <p:txBody>
          <a:bodyPr/>
          <a:lstStyle/>
          <a:p>
            <a:endParaRPr lang="zh-CN" altLang="en-US"/>
          </a:p>
        </p:txBody>
      </p:sp>
      <p:sp>
        <p:nvSpPr>
          <p:cNvPr id="10256" name="Rectangle 16"/>
          <p:cNvSpPr>
            <a:spLocks noChangeArrowheads="1"/>
          </p:cNvSpPr>
          <p:nvPr/>
        </p:nvSpPr>
        <p:spPr bwMode="auto">
          <a:xfrm>
            <a:off x="701723" y="5619514"/>
            <a:ext cx="8153400" cy="685800"/>
          </a:xfrm>
          <a:prstGeom prst="rect">
            <a:avLst/>
          </a:prstGeom>
          <a:noFill/>
          <a:ln w="9525">
            <a:noFill/>
            <a:miter lim="800000"/>
            <a:headEnd/>
            <a:tailEnd/>
          </a:ln>
          <a:effectLst/>
        </p:spPr>
        <p:txBody>
          <a:bodyPr/>
          <a:lstStyle/>
          <a:p>
            <a:pPr marL="1143000" lvl="2" indent="-228600">
              <a:spcBef>
                <a:spcPct val="20000"/>
              </a:spcBef>
              <a:buClr>
                <a:schemeClr val="hlink"/>
              </a:buClr>
              <a:buSzPct val="95000"/>
              <a:buFont typeface="Wingdings 2" pitchFamily="18" charset="2"/>
              <a:buNone/>
            </a:pPr>
            <a:r>
              <a:rPr lang="zh-CN" altLang="zh-CN" sz="2000" i="1" dirty="0">
                <a:latin typeface="Times New Roman" pitchFamily="18" charset="0"/>
              </a:rPr>
              <a:t>b = -x</a:t>
            </a:r>
            <a:r>
              <a:rPr lang="zh-CN" altLang="zh-CN" sz="2000" i="1" baseline="-25000" dirty="0">
                <a:latin typeface="Times New Roman" pitchFamily="18" charset="0"/>
              </a:rPr>
              <a:t>0</a:t>
            </a:r>
            <a:r>
              <a:rPr lang="zh-CN" altLang="zh-CN" sz="2000" i="1" dirty="0">
                <a:latin typeface="Times New Roman" pitchFamily="18" charset="0"/>
              </a:rPr>
              <a:t>m + y</a:t>
            </a:r>
            <a:r>
              <a:rPr lang="zh-CN" altLang="zh-CN" sz="2000" i="1" baseline="-25000" dirty="0">
                <a:latin typeface="Times New Roman" pitchFamily="18" charset="0"/>
              </a:rPr>
              <a:t>0</a:t>
            </a:r>
            <a:r>
              <a:rPr lang="zh-CN" sz="2000" i="1" baseline="-25000" dirty="0" smtClean="0">
                <a:latin typeface="Times New Roman" pitchFamily="18" charset="0"/>
              </a:rPr>
              <a:t>，</a:t>
            </a:r>
            <a:r>
              <a:rPr lang="zh-CN" altLang="en-US" sz="2800" dirty="0" smtClean="0">
                <a:latin typeface="楷体" pitchFamily="49" charset="-122"/>
                <a:ea typeface="楷体" pitchFamily="49" charset="-122"/>
              </a:rPr>
              <a:t>是</a:t>
            </a:r>
            <a:r>
              <a:rPr lang="zh-CN" altLang="zh-CN" sz="2400" dirty="0" smtClean="0">
                <a:latin typeface="Times New Roman" pitchFamily="18" charset="0"/>
                <a:cs typeface="Times New Roman" pitchFamily="18" charset="0"/>
              </a:rPr>
              <a:t>Hough</a:t>
            </a:r>
            <a:r>
              <a:rPr lang="zh-CN" altLang="en-US" sz="2800" dirty="0">
                <a:latin typeface="楷体" pitchFamily="49" charset="-122"/>
                <a:ea typeface="楷体" pitchFamily="49" charset="-122"/>
              </a:rPr>
              <a:t>空间中的</a:t>
            </a:r>
            <a:r>
              <a:rPr lang="zh-CN" altLang="en-US" sz="2800" b="1" dirty="0">
                <a:solidFill>
                  <a:schemeClr val="accent5">
                    <a:lumMod val="75000"/>
                  </a:schemeClr>
                </a:solidFill>
                <a:latin typeface="楷体" pitchFamily="49" charset="-122"/>
                <a:ea typeface="楷体" pitchFamily="49" charset="-122"/>
              </a:rPr>
              <a:t>一条线</a:t>
            </a:r>
          </a:p>
        </p:txBody>
      </p:sp>
      <p:pic>
        <p:nvPicPr>
          <p:cNvPr id="10257" name="Picture 17" descr="Edittex"/>
          <p:cNvPicPr>
            <a:picLocks noChangeAspect="1" noChangeArrowheads="1"/>
          </p:cNvPicPr>
          <p:nvPr/>
        </p:nvPicPr>
        <p:blipFill>
          <a:blip r:embed="rId2" cstate="print"/>
          <a:srcRect/>
          <a:stretch>
            <a:fillRect/>
          </a:stretch>
        </p:blipFill>
        <p:spPr bwMode="auto">
          <a:xfrm>
            <a:off x="5932189" y="3336485"/>
            <a:ext cx="1733550" cy="225425"/>
          </a:xfrm>
          <a:prstGeom prst="rect">
            <a:avLst/>
          </a:prstGeom>
          <a:noFill/>
          <a:ln w="9525">
            <a:noFill/>
            <a:miter lim="800000"/>
            <a:headEnd/>
            <a:tailEnd/>
          </a:ln>
          <a:effectLst/>
        </p:spPr>
      </p:pic>
      <p:sp>
        <p:nvSpPr>
          <p:cNvPr id="10258" name="Text Box 18"/>
          <p:cNvSpPr txBox="1">
            <a:spLocks noChangeArrowheads="1"/>
          </p:cNvSpPr>
          <p:nvPr/>
        </p:nvSpPr>
        <p:spPr bwMode="auto">
          <a:xfrm>
            <a:off x="1682452" y="4598548"/>
            <a:ext cx="379412" cy="396875"/>
          </a:xfrm>
          <a:prstGeom prst="rect">
            <a:avLst/>
          </a:prstGeom>
          <a:noFill/>
          <a:ln w="9525">
            <a:noFill/>
            <a:miter lim="800000"/>
            <a:headEnd/>
            <a:tailEnd/>
          </a:ln>
          <a:effectLst/>
        </p:spPr>
        <p:txBody>
          <a:bodyPr wrap="none">
            <a:spAutoFit/>
          </a:bodyPr>
          <a:lstStyle/>
          <a:p>
            <a:pPr eaLnBrk="0" hangingPunct="0"/>
            <a:r>
              <a:rPr lang="zh-CN" altLang="zh-CN" sz="2000" i="1">
                <a:latin typeface="Times New Roman" pitchFamily="18" charset="0"/>
              </a:rPr>
              <a:t>x</a:t>
            </a:r>
            <a:r>
              <a:rPr lang="zh-CN" altLang="zh-CN" sz="2000" i="1" baseline="-25000">
                <a:latin typeface="Times New Roman" pitchFamily="18" charset="0"/>
              </a:rPr>
              <a:t>0</a:t>
            </a:r>
          </a:p>
        </p:txBody>
      </p:sp>
      <p:sp>
        <p:nvSpPr>
          <p:cNvPr id="10259" name="Text Box 19"/>
          <p:cNvSpPr txBox="1">
            <a:spLocks noChangeArrowheads="1"/>
          </p:cNvSpPr>
          <p:nvPr/>
        </p:nvSpPr>
        <p:spPr bwMode="auto">
          <a:xfrm>
            <a:off x="914102" y="3976248"/>
            <a:ext cx="379412" cy="396875"/>
          </a:xfrm>
          <a:prstGeom prst="rect">
            <a:avLst/>
          </a:prstGeom>
          <a:noFill/>
          <a:ln w="9525">
            <a:noFill/>
            <a:miter lim="800000"/>
            <a:headEnd/>
            <a:tailEnd/>
          </a:ln>
          <a:effectLst/>
        </p:spPr>
        <p:txBody>
          <a:bodyPr wrap="none">
            <a:spAutoFit/>
          </a:bodyPr>
          <a:lstStyle/>
          <a:p>
            <a:pPr eaLnBrk="0" hangingPunct="0"/>
            <a:r>
              <a:rPr lang="zh-CN" altLang="zh-CN" sz="2000" i="1">
                <a:latin typeface="Times New Roman" pitchFamily="18" charset="0"/>
              </a:rPr>
              <a:t>y</a:t>
            </a:r>
            <a:r>
              <a:rPr lang="zh-CN" altLang="zh-CN" sz="2000" i="1" baseline="-25000">
                <a:latin typeface="Times New Roman" pitchFamily="18" charset="0"/>
              </a:rPr>
              <a:t>0</a:t>
            </a:r>
          </a:p>
        </p:txBody>
      </p:sp>
      <p:sp>
        <p:nvSpPr>
          <p:cNvPr id="20"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2" name="Rectangle 2"/>
          <p:cNvSpPr>
            <a:spLocks noGrp="1" noRot="1" noChangeArrowheads="1"/>
          </p:cNvSpPr>
          <p:nvPr>
            <p:ph type="title"/>
          </p:nvPr>
        </p:nvSpPr>
        <p:spPr>
          <a:xfrm>
            <a:off x="298450" y="404813"/>
            <a:ext cx="8540750" cy="1143000"/>
          </a:xfrm>
        </p:spPr>
        <p:txBody>
          <a:bodyPr>
            <a:normAutofit/>
          </a:bodyPr>
          <a:lstStyle/>
          <a:p>
            <a:r>
              <a:rPr lang="en-US" altLang="zh-CN" sz="3600" dirty="0" smtClean="0">
                <a:solidFill>
                  <a:srgbClr val="00B0F0"/>
                </a:solidFill>
                <a:latin typeface="微软雅黑" pitchFamily="34" charset="-122"/>
                <a:ea typeface="微软雅黑" pitchFamily="34" charset="-122"/>
                <a:cs typeface="+mn-cs"/>
              </a:rPr>
              <a:t>Hough</a:t>
            </a:r>
            <a:r>
              <a:rPr lang="zh-CN" altLang="en-US" sz="3600" dirty="0" smtClean="0">
                <a:solidFill>
                  <a:srgbClr val="00B0F0"/>
                </a:solidFill>
                <a:latin typeface="微软雅黑" pitchFamily="34" charset="-122"/>
                <a:ea typeface="微软雅黑" pitchFamily="34" charset="-122"/>
                <a:cs typeface="+mn-cs"/>
              </a:rPr>
              <a:t>变换</a:t>
            </a:r>
            <a:endParaRPr lang="zh-CN" altLang="zh-CN" sz="3600" dirty="0" smtClean="0">
              <a:solidFill>
                <a:srgbClr val="00B0F0"/>
              </a:solidFill>
              <a:latin typeface="微软雅黑" pitchFamily="34" charset="-122"/>
              <a:ea typeface="微软雅黑" pitchFamily="34" charset="-122"/>
              <a:cs typeface="+mn-cs"/>
            </a:endParaRPr>
          </a:p>
        </p:txBody>
      </p:sp>
      <p:sp>
        <p:nvSpPr>
          <p:cNvPr id="23" name="Rectangle 3"/>
          <p:cNvSpPr txBox="1">
            <a:spLocks noRot="1" noChangeArrowheads="1"/>
          </p:cNvSpPr>
          <p:nvPr/>
        </p:nvSpPr>
        <p:spPr>
          <a:xfrm>
            <a:off x="-117695" y="1771305"/>
            <a:ext cx="10366218" cy="1424569"/>
          </a:xfrm>
          <a:prstGeom prst="rect">
            <a:avLst/>
          </a:prstGeom>
        </p:spPr>
        <p:txBody>
          <a:bodyPr vert="horz" lIns="91440" tIns="45720" rIns="91440" bIns="45720" rtlCol="0">
            <a:normAutofit/>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图像空间中的点</a:t>
            </a:r>
            <a:r>
              <a:rPr lang="zh-CN" altLang="zh-CN" sz="2800" i="1" dirty="0" smtClean="0">
                <a:latin typeface="Times New Roman" pitchFamily="18" charset="0"/>
                <a:ea typeface="楷体" pitchFamily="49" charset="-122"/>
                <a:cs typeface="Times New Roman" pitchFamily="18" charset="0"/>
              </a:rPr>
              <a:t>(x</a:t>
            </a:r>
            <a:r>
              <a:rPr lang="zh-CN" altLang="zh-CN" sz="2800" i="1" baseline="-25000" dirty="0" smtClean="0">
                <a:latin typeface="Times New Roman" pitchFamily="18" charset="0"/>
                <a:ea typeface="楷体" pitchFamily="49" charset="-122"/>
                <a:cs typeface="Times New Roman" pitchFamily="18" charset="0"/>
              </a:rPr>
              <a:t>0</a:t>
            </a:r>
            <a:r>
              <a:rPr lang="zh-CN" altLang="zh-CN" sz="2800" i="1" dirty="0" smtClean="0">
                <a:latin typeface="Times New Roman" pitchFamily="18" charset="0"/>
                <a:ea typeface="楷体" pitchFamily="49" charset="-122"/>
                <a:cs typeface="Times New Roman" pitchFamily="18" charset="0"/>
              </a:rPr>
              <a:t>, y</a:t>
            </a:r>
            <a:r>
              <a:rPr lang="zh-CN" altLang="zh-CN" sz="2800" i="1" baseline="-25000" dirty="0" smtClean="0">
                <a:latin typeface="Times New Roman" pitchFamily="18" charset="0"/>
                <a:ea typeface="楷体" pitchFamily="49" charset="-122"/>
                <a:cs typeface="Times New Roman" pitchFamily="18" charset="0"/>
              </a:rPr>
              <a:t>0</a:t>
            </a:r>
            <a:r>
              <a:rPr lang="zh-CN" altLang="zh-CN" sz="2800" i="1" dirty="0" smtClean="0">
                <a:latin typeface="Times New Roman" pitchFamily="18" charset="0"/>
                <a:ea typeface="楷体" pitchFamily="49" charset="-122"/>
                <a:cs typeface="Times New Roman" pitchFamily="18" charset="0"/>
              </a:rPr>
              <a:t>)</a:t>
            </a:r>
            <a:r>
              <a:rPr kumimoji="0" lang="zh-CN" altLang="en-US" sz="28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能映射为</a:t>
            </a:r>
            <a:r>
              <a:rPr kumimoji="0" lang="zh-CN" altLang="zh-CN" sz="2800" b="0" i="0" u="none" strike="noStrike" kern="1200" cap="none" spc="0" normalizeH="0" baseline="0" noProof="0" dirty="0" smtClean="0">
                <a:ln>
                  <a:noFill/>
                </a:ln>
                <a:solidFill>
                  <a:schemeClr val="tx1"/>
                </a:solidFill>
                <a:effectLst/>
                <a:uLnTx/>
                <a:uFillTx/>
                <a:latin typeface="Times New Roman" pitchFamily="18" charset="0"/>
                <a:ea typeface="楷体" pitchFamily="49" charset="-122"/>
                <a:cs typeface="Times New Roman" pitchFamily="18" charset="0"/>
              </a:rPr>
              <a:t>Hough</a:t>
            </a:r>
            <a:r>
              <a:rPr kumimoji="0" lang="zh-CN" altLang="en-US" sz="28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空间中的什么？</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cstate="print"/>
          <a:srcRect/>
          <a:stretch>
            <a:fillRect/>
          </a:stretch>
        </p:blipFill>
        <p:spPr bwMode="auto">
          <a:xfrm>
            <a:off x="1161281" y="2295573"/>
            <a:ext cx="7086600" cy="2419350"/>
          </a:xfrm>
          <a:prstGeom prst="rect">
            <a:avLst/>
          </a:prstGeom>
          <a:noFill/>
          <a:ln w="9525">
            <a:noFill/>
            <a:miter lim="800000"/>
            <a:headEnd/>
            <a:tailEnd/>
          </a:ln>
          <a:effectLst/>
        </p:spPr>
      </p:pic>
      <p:sp>
        <p:nvSpPr>
          <p:cNvPr id="12291" name="Text Box 3"/>
          <p:cNvSpPr txBox="1">
            <a:spLocks noChangeArrowheads="1"/>
          </p:cNvSpPr>
          <p:nvPr/>
        </p:nvSpPr>
        <p:spPr bwMode="auto">
          <a:xfrm>
            <a:off x="1792288" y="4772025"/>
            <a:ext cx="1712328" cy="461665"/>
          </a:xfrm>
          <a:prstGeom prst="rect">
            <a:avLst/>
          </a:prstGeom>
          <a:noFill/>
          <a:ln w="9525">
            <a:noFill/>
            <a:miter lim="800000"/>
            <a:headEnd/>
            <a:tailEnd/>
          </a:ln>
          <a:effectLst/>
        </p:spPr>
        <p:txBody>
          <a:bodyPr wrap="none">
            <a:spAutoFit/>
          </a:bodyPr>
          <a:lstStyle/>
          <a:p>
            <a:pPr eaLnBrk="0" hangingPunct="0"/>
            <a:r>
              <a:rPr lang="en-US" altLang="zh-CN" sz="2400" dirty="0" smtClean="0">
                <a:latin typeface="Times New Roman" pitchFamily="18" charset="0"/>
                <a:cs typeface="Times New Roman" pitchFamily="18" charset="0"/>
              </a:rPr>
              <a:t>I</a:t>
            </a:r>
            <a:r>
              <a:rPr lang="zh-CN" altLang="zh-CN" sz="2400" dirty="0" smtClean="0">
                <a:latin typeface="Times New Roman" pitchFamily="18" charset="0"/>
                <a:cs typeface="Times New Roman" pitchFamily="18" charset="0"/>
              </a:rPr>
              <a:t>mage space</a:t>
            </a:r>
          </a:p>
        </p:txBody>
      </p:sp>
      <p:sp>
        <p:nvSpPr>
          <p:cNvPr id="12292" name="Text Box 4"/>
          <p:cNvSpPr txBox="1">
            <a:spLocks noChangeArrowheads="1"/>
          </p:cNvSpPr>
          <p:nvPr/>
        </p:nvSpPr>
        <p:spPr bwMode="auto">
          <a:xfrm>
            <a:off x="6091851" y="4781078"/>
            <a:ext cx="1782860" cy="461665"/>
          </a:xfrm>
          <a:prstGeom prst="rect">
            <a:avLst/>
          </a:prstGeom>
          <a:noFill/>
          <a:ln w="9525">
            <a:noFill/>
            <a:miter lim="800000"/>
            <a:headEnd/>
            <a:tailEnd/>
          </a:ln>
          <a:effectLst/>
        </p:spPr>
        <p:txBody>
          <a:bodyPr wrap="none">
            <a:spAutoFit/>
          </a:bodyPr>
          <a:lstStyle/>
          <a:p>
            <a:pPr eaLnBrk="0" hangingPunct="0"/>
            <a:r>
              <a:rPr lang="zh-CN" altLang="zh-CN" sz="2400" dirty="0" smtClean="0">
                <a:latin typeface="Times New Roman" pitchFamily="18" charset="0"/>
                <a:cs typeface="Times New Roman" pitchFamily="18" charset="0"/>
              </a:rPr>
              <a:t>Hough space</a:t>
            </a:r>
          </a:p>
        </p:txBody>
      </p:sp>
      <p:sp>
        <p:nvSpPr>
          <p:cNvPr id="12294" name="Rectangle 6"/>
          <p:cNvSpPr>
            <a:spLocks noChangeArrowheads="1"/>
          </p:cNvSpPr>
          <p:nvPr/>
        </p:nvSpPr>
        <p:spPr bwMode="auto">
          <a:xfrm>
            <a:off x="6516688" y="3644900"/>
            <a:ext cx="1482725" cy="366713"/>
          </a:xfrm>
          <a:prstGeom prst="rect">
            <a:avLst/>
          </a:prstGeom>
          <a:noFill/>
          <a:ln w="9525">
            <a:noFill/>
            <a:miter lim="800000"/>
            <a:headEnd/>
            <a:tailEnd/>
          </a:ln>
          <a:effectLst/>
        </p:spPr>
        <p:txBody>
          <a:bodyPr wrap="none">
            <a:spAutoFit/>
          </a:bodyPr>
          <a:lstStyle/>
          <a:p>
            <a:r>
              <a:rPr lang="zh-CN" altLang="zh-CN" i="1"/>
              <a:t>b </a:t>
            </a:r>
            <a:r>
              <a:rPr lang="zh-CN" altLang="zh-CN"/>
              <a:t>= –</a:t>
            </a:r>
            <a:r>
              <a:rPr lang="zh-CN" altLang="zh-CN" i="1"/>
              <a:t>x</a:t>
            </a:r>
            <a:r>
              <a:rPr lang="zh-CN" altLang="zh-CN" baseline="-25000"/>
              <a:t>1</a:t>
            </a:r>
            <a:r>
              <a:rPr lang="zh-CN" altLang="zh-CN" i="1"/>
              <a:t>m</a:t>
            </a:r>
            <a:r>
              <a:rPr lang="zh-CN" altLang="zh-CN"/>
              <a:t>+ </a:t>
            </a:r>
            <a:r>
              <a:rPr lang="zh-CN" altLang="zh-CN" i="1"/>
              <a:t>y</a:t>
            </a:r>
            <a:r>
              <a:rPr lang="zh-CN" altLang="zh-CN" baseline="-25000"/>
              <a:t>1</a:t>
            </a:r>
          </a:p>
        </p:txBody>
      </p:sp>
      <p:sp>
        <p:nvSpPr>
          <p:cNvPr id="12295" name="Rectangle 7"/>
          <p:cNvSpPr>
            <a:spLocks noChangeArrowheads="1"/>
          </p:cNvSpPr>
          <p:nvPr/>
        </p:nvSpPr>
        <p:spPr bwMode="auto">
          <a:xfrm>
            <a:off x="1763713" y="3284538"/>
            <a:ext cx="860425" cy="366712"/>
          </a:xfrm>
          <a:prstGeom prst="rect">
            <a:avLst/>
          </a:prstGeom>
          <a:noFill/>
          <a:ln w="9525">
            <a:noFill/>
            <a:miter lim="800000"/>
            <a:headEnd/>
            <a:tailEnd/>
          </a:ln>
          <a:effectLst/>
        </p:spPr>
        <p:txBody>
          <a:bodyPr wrap="none">
            <a:spAutoFit/>
          </a:bodyPr>
          <a:lstStyle/>
          <a:p>
            <a:r>
              <a:rPr lang="zh-CN" altLang="zh-CN"/>
              <a:t>(</a:t>
            </a:r>
            <a:r>
              <a:rPr lang="zh-CN" altLang="zh-CN" i="1"/>
              <a:t>x</a:t>
            </a:r>
            <a:r>
              <a:rPr lang="zh-CN" altLang="zh-CN" baseline="-25000"/>
              <a:t>0</a:t>
            </a:r>
            <a:r>
              <a:rPr lang="zh-CN" altLang="zh-CN"/>
              <a:t>, </a:t>
            </a:r>
            <a:r>
              <a:rPr lang="zh-CN" altLang="zh-CN" i="1"/>
              <a:t>y</a:t>
            </a:r>
            <a:r>
              <a:rPr lang="zh-CN" altLang="zh-CN" baseline="-25000"/>
              <a:t>0</a:t>
            </a:r>
            <a:r>
              <a:rPr lang="zh-CN" altLang="zh-CN"/>
              <a:t>)</a:t>
            </a:r>
          </a:p>
        </p:txBody>
      </p:sp>
      <p:sp>
        <p:nvSpPr>
          <p:cNvPr id="12296" name="Rectangle 8"/>
          <p:cNvSpPr>
            <a:spLocks noChangeArrowheads="1"/>
          </p:cNvSpPr>
          <p:nvPr/>
        </p:nvSpPr>
        <p:spPr bwMode="auto">
          <a:xfrm>
            <a:off x="2843213" y="2420938"/>
            <a:ext cx="860425" cy="366712"/>
          </a:xfrm>
          <a:prstGeom prst="rect">
            <a:avLst/>
          </a:prstGeom>
          <a:noFill/>
          <a:ln w="9525">
            <a:noFill/>
            <a:miter lim="800000"/>
            <a:headEnd/>
            <a:tailEnd/>
          </a:ln>
          <a:effectLst/>
        </p:spPr>
        <p:txBody>
          <a:bodyPr wrap="none">
            <a:spAutoFit/>
          </a:bodyPr>
          <a:lstStyle/>
          <a:p>
            <a:r>
              <a:rPr lang="zh-CN" altLang="zh-CN"/>
              <a:t>(</a:t>
            </a:r>
            <a:r>
              <a:rPr lang="zh-CN" altLang="zh-CN" i="1"/>
              <a:t>x</a:t>
            </a:r>
            <a:r>
              <a:rPr lang="zh-CN" altLang="zh-CN" baseline="-25000"/>
              <a:t>1</a:t>
            </a:r>
            <a:r>
              <a:rPr lang="zh-CN" altLang="zh-CN"/>
              <a:t>, </a:t>
            </a:r>
            <a:r>
              <a:rPr lang="zh-CN" altLang="zh-CN" i="1"/>
              <a:t>y</a:t>
            </a:r>
            <a:r>
              <a:rPr lang="zh-CN" altLang="zh-CN" baseline="-25000"/>
              <a:t>1</a:t>
            </a:r>
            <a:r>
              <a:rPr lang="zh-CN" altLang="zh-CN"/>
              <a:t>)</a:t>
            </a:r>
          </a:p>
        </p:txBody>
      </p:sp>
      <p:graphicFrame>
        <p:nvGraphicFramePr>
          <p:cNvPr id="12297" name="Object 9"/>
          <p:cNvGraphicFramePr>
            <a:graphicFrameLocks noChangeAspect="1"/>
          </p:cNvGraphicFramePr>
          <p:nvPr/>
        </p:nvGraphicFramePr>
        <p:xfrm>
          <a:off x="6804025" y="3284538"/>
          <a:ext cx="274638" cy="274637"/>
        </p:xfrm>
        <a:graphic>
          <a:graphicData uri="http://schemas.openxmlformats.org/presentationml/2006/ole">
            <p:oleObj spid="_x0000_s642050" r:id="rId4" imgW="114419" imgH="114419" progId="Equation.3">
              <p:embed/>
            </p:oleObj>
          </a:graphicData>
        </a:graphic>
      </p:graphicFrame>
      <p:sp>
        <p:nvSpPr>
          <p:cNvPr id="12298" name="Rectangle 10"/>
          <p:cNvSpPr>
            <a:spLocks noChangeArrowheads="1"/>
          </p:cNvSpPr>
          <p:nvPr/>
        </p:nvSpPr>
        <p:spPr bwMode="auto">
          <a:xfrm>
            <a:off x="-353085" y="5571875"/>
            <a:ext cx="9144834" cy="685800"/>
          </a:xfrm>
          <a:prstGeom prst="rect">
            <a:avLst/>
          </a:prstGeom>
          <a:noFill/>
          <a:ln w="9525">
            <a:noFill/>
            <a:miter lim="800000"/>
            <a:headEnd/>
            <a:tailEnd/>
          </a:ln>
          <a:effectLst/>
        </p:spPr>
        <p:txBody>
          <a:bodyPr/>
          <a:lstStyle/>
          <a:p>
            <a:pPr marL="1143000" lvl="2" indent="-228600" algn="ctr">
              <a:spcBef>
                <a:spcPct val="20000"/>
              </a:spcBef>
              <a:buClr>
                <a:schemeClr val="hlink"/>
              </a:buClr>
              <a:buSzPct val="95000"/>
              <a:buFont typeface="Wingdings 2" pitchFamily="18" charset="2"/>
              <a:buNone/>
            </a:pPr>
            <a:r>
              <a:rPr lang="en-US" altLang="zh-CN" sz="2800" dirty="0" smtClean="0">
                <a:latin typeface="Times New Roman" pitchFamily="18" charset="0"/>
                <a:ea typeface="楷体" pitchFamily="49" charset="-122"/>
                <a:cs typeface="Times New Roman" pitchFamily="18" charset="0"/>
              </a:rPr>
              <a:t>   </a:t>
            </a:r>
            <a:r>
              <a:rPr lang="zh-CN" altLang="zh-CN" sz="2800" dirty="0" smtClean="0">
                <a:latin typeface="Times New Roman" pitchFamily="18" charset="0"/>
                <a:ea typeface="楷体" pitchFamily="49" charset="-122"/>
                <a:cs typeface="Times New Roman" pitchFamily="18" charset="0"/>
              </a:rPr>
              <a:t>Hough</a:t>
            </a:r>
            <a:r>
              <a:rPr lang="zh-CN" altLang="en-US" sz="2800" dirty="0">
                <a:latin typeface="楷体" pitchFamily="49" charset="-122"/>
                <a:ea typeface="楷体" pitchFamily="49" charset="-122"/>
              </a:rPr>
              <a:t>空间中</a:t>
            </a:r>
            <a:r>
              <a:rPr lang="zh-CN" altLang="en-US" sz="2800" b="1" dirty="0">
                <a:solidFill>
                  <a:schemeClr val="accent5">
                    <a:lumMod val="75000"/>
                  </a:schemeClr>
                </a:solidFill>
                <a:latin typeface="楷体" pitchFamily="49" charset="-122"/>
                <a:ea typeface="楷体" pitchFamily="49" charset="-122"/>
              </a:rPr>
              <a:t>两条线的交点</a:t>
            </a:r>
            <a:r>
              <a:rPr lang="zh-CN" altLang="en-US" sz="2800" dirty="0">
                <a:latin typeface="楷体" pitchFamily="49" charset="-122"/>
                <a:ea typeface="楷体" pitchFamily="49" charset="-122"/>
              </a:rPr>
              <a:t>用来表示过点</a:t>
            </a:r>
            <a:r>
              <a:rPr lang="zh-CN" altLang="zh-CN" sz="2800" i="1" dirty="0">
                <a:latin typeface="Times New Roman" pitchFamily="18" charset="0"/>
                <a:ea typeface="楷体" pitchFamily="49" charset="-122"/>
                <a:cs typeface="Times New Roman" pitchFamily="18" charset="0"/>
              </a:rPr>
              <a:t>(x</a:t>
            </a:r>
            <a:r>
              <a:rPr lang="zh-CN" altLang="zh-CN" sz="2800" i="1" baseline="-25000" dirty="0">
                <a:latin typeface="Times New Roman" pitchFamily="18" charset="0"/>
                <a:ea typeface="楷体" pitchFamily="49" charset="-122"/>
                <a:cs typeface="Times New Roman" pitchFamily="18" charset="0"/>
              </a:rPr>
              <a:t>0</a:t>
            </a:r>
            <a:r>
              <a:rPr lang="zh-CN" altLang="zh-CN" sz="2800" i="1" dirty="0">
                <a:latin typeface="Times New Roman" pitchFamily="18" charset="0"/>
                <a:ea typeface="楷体" pitchFamily="49" charset="-122"/>
                <a:cs typeface="Times New Roman" pitchFamily="18" charset="0"/>
              </a:rPr>
              <a:t>,y</a:t>
            </a:r>
            <a:r>
              <a:rPr lang="zh-CN" altLang="zh-CN" sz="2800" i="1" baseline="-25000" dirty="0">
                <a:latin typeface="Times New Roman" pitchFamily="18" charset="0"/>
                <a:ea typeface="楷体" pitchFamily="49" charset="-122"/>
                <a:cs typeface="Times New Roman" pitchFamily="18" charset="0"/>
              </a:rPr>
              <a:t>0</a:t>
            </a:r>
            <a:r>
              <a:rPr lang="zh-CN" altLang="zh-CN" sz="2800" i="1" dirty="0" smtClean="0">
                <a:latin typeface="Times New Roman" pitchFamily="18" charset="0"/>
                <a:ea typeface="楷体" pitchFamily="49" charset="-122"/>
                <a:cs typeface="Times New Roman" pitchFamily="18" charset="0"/>
              </a:rPr>
              <a:t>)</a:t>
            </a:r>
            <a:endParaRPr lang="en-US" altLang="zh-CN" sz="2800" i="1" dirty="0" smtClean="0">
              <a:latin typeface="Times New Roman" pitchFamily="18" charset="0"/>
              <a:ea typeface="楷体" pitchFamily="49" charset="-122"/>
              <a:cs typeface="Times New Roman" pitchFamily="18" charset="0"/>
            </a:endParaRPr>
          </a:p>
          <a:p>
            <a:pPr marL="1143000" lvl="2" indent="-228600" algn="ctr">
              <a:spcBef>
                <a:spcPct val="20000"/>
              </a:spcBef>
              <a:buClr>
                <a:schemeClr val="hlink"/>
              </a:buClr>
              <a:buSzPct val="95000"/>
              <a:buFont typeface="Wingdings 2" pitchFamily="18" charset="2"/>
              <a:buNone/>
            </a:pPr>
            <a:r>
              <a:rPr lang="zh-CN" altLang="en-US" sz="2800" dirty="0" smtClean="0">
                <a:latin typeface="楷体" pitchFamily="49" charset="-122"/>
                <a:ea typeface="楷体" pitchFamily="49" charset="-122"/>
              </a:rPr>
              <a:t> 和点</a:t>
            </a:r>
            <a:r>
              <a:rPr lang="zh-CN" altLang="zh-CN" sz="2800" i="1" dirty="0">
                <a:latin typeface="Times New Roman" pitchFamily="18" charset="0"/>
                <a:ea typeface="楷体" pitchFamily="49" charset="-122"/>
                <a:cs typeface="Times New Roman" pitchFamily="18" charset="0"/>
              </a:rPr>
              <a:t>(x</a:t>
            </a:r>
            <a:r>
              <a:rPr lang="zh-CN" altLang="zh-CN" sz="2800" i="1" baseline="-25000" dirty="0">
                <a:latin typeface="Times New Roman" pitchFamily="18" charset="0"/>
                <a:ea typeface="楷体" pitchFamily="49" charset="-122"/>
                <a:cs typeface="Times New Roman" pitchFamily="18" charset="0"/>
              </a:rPr>
              <a:t>1</a:t>
            </a:r>
            <a:r>
              <a:rPr lang="zh-CN" altLang="zh-CN" sz="2800" i="1" dirty="0">
                <a:latin typeface="Times New Roman" pitchFamily="18" charset="0"/>
                <a:ea typeface="楷体" pitchFamily="49" charset="-122"/>
                <a:cs typeface="Times New Roman" pitchFamily="18" charset="0"/>
              </a:rPr>
              <a:t>,y</a:t>
            </a:r>
            <a:r>
              <a:rPr lang="zh-CN" altLang="zh-CN" sz="2800" i="1" baseline="-25000" dirty="0">
                <a:latin typeface="Times New Roman" pitchFamily="18" charset="0"/>
                <a:ea typeface="楷体" pitchFamily="49" charset="-122"/>
                <a:cs typeface="Times New Roman" pitchFamily="18" charset="0"/>
              </a:rPr>
              <a:t>1</a:t>
            </a:r>
            <a:r>
              <a:rPr lang="zh-CN" altLang="zh-CN" sz="2800" i="1" dirty="0">
                <a:latin typeface="Times New Roman" pitchFamily="18" charset="0"/>
                <a:ea typeface="楷体" pitchFamily="49" charset="-122"/>
                <a:cs typeface="Times New Roman" pitchFamily="18" charset="0"/>
              </a:rPr>
              <a:t>)</a:t>
            </a:r>
            <a:r>
              <a:rPr lang="zh-CN" altLang="en-US" sz="2800" dirty="0">
                <a:latin typeface="楷体" pitchFamily="49" charset="-122"/>
                <a:ea typeface="楷体" pitchFamily="49" charset="-122"/>
              </a:rPr>
              <a:t>的直线 </a:t>
            </a:r>
          </a:p>
        </p:txBody>
      </p:sp>
      <p:sp>
        <p:nvSpPr>
          <p:cNvPr id="11" name="Rectangle 2"/>
          <p:cNvSpPr txBox="1">
            <a:spLocks noRot="1" noChangeArrowheads="1"/>
          </p:cNvSpPr>
          <p:nvPr/>
        </p:nvSpPr>
        <p:spPr>
          <a:xfrm>
            <a:off x="307503" y="540615"/>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变换</a:t>
            </a:r>
            <a:endParaRPr kumimoji="0" lang="zh-CN"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endParaRPr>
          </a:p>
        </p:txBody>
      </p:sp>
      <p:sp>
        <p:nvSpPr>
          <p:cNvPr id="12"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3" name="Rectangle 3"/>
          <p:cNvSpPr txBox="1">
            <a:spLocks noRot="1" noChangeArrowheads="1"/>
          </p:cNvSpPr>
          <p:nvPr/>
        </p:nvSpPr>
        <p:spPr>
          <a:xfrm>
            <a:off x="153909" y="1545881"/>
            <a:ext cx="9584603" cy="1181100"/>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r>
              <a:rPr lang="zh-CN" altLang="en-US" sz="2800" dirty="0" smtClean="0">
                <a:latin typeface="楷体" pitchFamily="49" charset="-122"/>
                <a:ea typeface="楷体" pitchFamily="49" charset="-122"/>
              </a:rPr>
              <a:t>在</a:t>
            </a:r>
            <a:r>
              <a:rPr lang="en-US" altLang="zh-CN" sz="2800" dirty="0" smtClean="0">
                <a:latin typeface="Times New Roman" pitchFamily="18" charset="0"/>
                <a:ea typeface="楷体" pitchFamily="49" charset="-122"/>
                <a:cs typeface="Times New Roman" pitchFamily="18" charset="0"/>
              </a:rPr>
              <a:t>H</a:t>
            </a:r>
            <a:r>
              <a:rPr lang="zh-CN" altLang="zh-CN" sz="2800" dirty="0" smtClean="0">
                <a:latin typeface="Times New Roman" pitchFamily="18" charset="0"/>
                <a:ea typeface="楷体" pitchFamily="49" charset="-122"/>
                <a:cs typeface="Times New Roman" pitchFamily="18" charset="0"/>
              </a:rPr>
              <a:t>ough</a:t>
            </a:r>
            <a:r>
              <a:rPr lang="zh-CN" altLang="en-US" sz="2800" dirty="0" smtClean="0">
                <a:latin typeface="楷体" pitchFamily="49" charset="-122"/>
                <a:ea typeface="楷体" pitchFamily="49" charset="-122"/>
              </a:rPr>
              <a:t>空间中，过点</a:t>
            </a:r>
            <a:r>
              <a:rPr lang="zh-CN" altLang="zh-CN" sz="2800" dirty="0" smtClean="0">
                <a:latin typeface="Times New Roman" pitchFamily="18" charset="0"/>
                <a:ea typeface="楷体" pitchFamily="49" charset="-122"/>
                <a:cs typeface="Times New Roman" pitchFamily="18" charset="0"/>
              </a:rPr>
              <a:t>(</a:t>
            </a:r>
            <a:r>
              <a:rPr lang="zh-CN" altLang="zh-CN" sz="2800" i="1" dirty="0" smtClean="0">
                <a:latin typeface="Times New Roman" pitchFamily="18" charset="0"/>
                <a:ea typeface="楷体" pitchFamily="49" charset="-122"/>
                <a:cs typeface="Times New Roman" pitchFamily="18" charset="0"/>
              </a:rPr>
              <a:t>x</a:t>
            </a:r>
            <a:r>
              <a:rPr lang="zh-CN" altLang="zh-CN" sz="2800" i="1" baseline="-25000" dirty="0" smtClean="0">
                <a:latin typeface="Times New Roman" pitchFamily="18" charset="0"/>
                <a:ea typeface="楷体" pitchFamily="49" charset="-122"/>
                <a:cs typeface="Times New Roman" pitchFamily="18" charset="0"/>
              </a:rPr>
              <a:t>0</a:t>
            </a:r>
            <a:r>
              <a:rPr lang="zh-CN" altLang="zh-CN" sz="2800" i="1" dirty="0" smtClean="0">
                <a:latin typeface="Times New Roman" pitchFamily="18" charset="0"/>
                <a:ea typeface="楷体" pitchFamily="49" charset="-122"/>
                <a:cs typeface="Times New Roman" pitchFamily="18" charset="0"/>
              </a:rPr>
              <a:t>,y</a:t>
            </a:r>
            <a:r>
              <a:rPr lang="zh-CN" altLang="zh-CN" sz="2800" i="1" baseline="-25000" dirty="0" smtClean="0">
                <a:latin typeface="Times New Roman" pitchFamily="18" charset="0"/>
                <a:ea typeface="楷体" pitchFamily="49" charset="-122"/>
                <a:cs typeface="Times New Roman" pitchFamily="18" charset="0"/>
              </a:rPr>
              <a:t>0</a:t>
            </a:r>
            <a:r>
              <a:rPr lang="zh-CN" altLang="zh-CN" sz="2800" dirty="0" smtClean="0">
                <a:latin typeface="Times New Roman" pitchFamily="18" charset="0"/>
                <a:ea typeface="楷体" pitchFamily="49" charset="-122"/>
                <a:cs typeface="Times New Roman" pitchFamily="18" charset="0"/>
              </a:rPr>
              <a:t>)</a:t>
            </a:r>
            <a:r>
              <a:rPr lang="zh-CN" altLang="en-US" sz="2800" dirty="0" smtClean="0">
                <a:latin typeface="楷体" pitchFamily="49" charset="-122"/>
                <a:ea typeface="楷体" pitchFamily="49" charset="-122"/>
              </a:rPr>
              <a:t>和点</a:t>
            </a:r>
            <a:r>
              <a:rPr lang="zh-CN" altLang="zh-CN" sz="2800" dirty="0" smtClean="0">
                <a:latin typeface="Times New Roman" pitchFamily="18" charset="0"/>
                <a:ea typeface="楷体" pitchFamily="49" charset="-122"/>
                <a:cs typeface="Times New Roman" pitchFamily="18" charset="0"/>
              </a:rPr>
              <a:t>(</a:t>
            </a:r>
            <a:r>
              <a:rPr lang="zh-CN" altLang="zh-CN" sz="2800" i="1" dirty="0" smtClean="0">
                <a:latin typeface="Times New Roman" pitchFamily="18" charset="0"/>
                <a:ea typeface="楷体" pitchFamily="49" charset="-122"/>
                <a:cs typeface="Times New Roman" pitchFamily="18" charset="0"/>
              </a:rPr>
              <a:t>x</a:t>
            </a:r>
            <a:r>
              <a:rPr lang="zh-CN" altLang="zh-CN" sz="2800" i="1" baseline="-25000" dirty="0" smtClean="0">
                <a:latin typeface="Times New Roman" pitchFamily="18" charset="0"/>
                <a:ea typeface="楷体" pitchFamily="49" charset="-122"/>
                <a:cs typeface="Times New Roman" pitchFamily="18" charset="0"/>
              </a:rPr>
              <a:t>1</a:t>
            </a:r>
            <a:r>
              <a:rPr lang="zh-CN" altLang="zh-CN" sz="2800" i="1" dirty="0" smtClean="0">
                <a:latin typeface="Times New Roman" pitchFamily="18" charset="0"/>
                <a:ea typeface="楷体" pitchFamily="49" charset="-122"/>
                <a:cs typeface="Times New Roman" pitchFamily="18" charset="0"/>
              </a:rPr>
              <a:t>,y</a:t>
            </a:r>
            <a:r>
              <a:rPr lang="zh-CN" altLang="zh-CN" sz="2800" i="1" baseline="-25000" dirty="0" smtClean="0">
                <a:latin typeface="Times New Roman" pitchFamily="18" charset="0"/>
                <a:ea typeface="楷体" pitchFamily="49" charset="-122"/>
                <a:cs typeface="Times New Roman" pitchFamily="18" charset="0"/>
              </a:rPr>
              <a:t>1</a:t>
            </a:r>
            <a:r>
              <a:rPr lang="zh-CN" altLang="zh-CN" sz="2800" dirty="0" smtClean="0">
                <a:latin typeface="Times New Roman" pitchFamily="18" charset="0"/>
                <a:ea typeface="楷体" pitchFamily="49" charset="-122"/>
                <a:cs typeface="Times New Roman" pitchFamily="18" charset="0"/>
              </a:rPr>
              <a:t>)</a:t>
            </a:r>
            <a:r>
              <a:rPr lang="zh-CN" altLang="en-US" sz="2800" dirty="0" smtClean="0">
                <a:latin typeface="楷体" pitchFamily="49" charset="-122"/>
                <a:ea typeface="楷体" pitchFamily="49" charset="-122"/>
              </a:rPr>
              <a:t>的直线如何表示？</a:t>
            </a:r>
            <a:endParaRPr lang="zh-CN" altLang="en-US" sz="2800" dirty="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7"/>
                                        </p:tgtEl>
                                        <p:attrNameLst>
                                          <p:attrName>style.visibility</p:attrName>
                                        </p:attrNameLst>
                                      </p:cBhvr>
                                      <p:to>
                                        <p:strVal val="visible"/>
                                      </p:to>
                                    </p:set>
                                    <p:anim calcmode="lin" valueType="num">
                                      <p:cBhvr additive="base">
                                        <p:cTn id="7" dur="500" fill="hold"/>
                                        <p:tgtEl>
                                          <p:spTgt spid="12297"/>
                                        </p:tgtEl>
                                        <p:attrNameLst>
                                          <p:attrName>ppt_x</p:attrName>
                                        </p:attrNameLst>
                                      </p:cBhvr>
                                      <p:tavLst>
                                        <p:tav tm="0">
                                          <p:val>
                                            <p:strVal val="#ppt_x"/>
                                          </p:val>
                                        </p:tav>
                                        <p:tav tm="100000">
                                          <p:val>
                                            <p:strVal val="#ppt_x"/>
                                          </p:val>
                                        </p:tav>
                                      </p:tavLst>
                                    </p:anim>
                                    <p:anim calcmode="lin" valueType="num">
                                      <p:cBhvr additive="base">
                                        <p:cTn id="8" dur="500" fill="hold"/>
                                        <p:tgtEl>
                                          <p:spTgt spid="1229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7"/>
                                        </p:tgtEl>
                                        <p:attrNameLst>
                                          <p:attrName>style.visibility</p:attrName>
                                        </p:attrNameLst>
                                      </p:cBhvr>
                                      <p:to>
                                        <p:strVal val="visible"/>
                                      </p:to>
                                    </p:set>
                                    <p:anim calcmode="lin" valueType="num">
                                      <p:cBhvr additive="base">
                                        <p:cTn id="13" dur="500" fill="hold"/>
                                        <p:tgtEl>
                                          <p:spTgt spid="12297"/>
                                        </p:tgtEl>
                                        <p:attrNameLst>
                                          <p:attrName>ppt_x</p:attrName>
                                        </p:attrNameLst>
                                      </p:cBhvr>
                                      <p:tavLst>
                                        <p:tav tm="0">
                                          <p:val>
                                            <p:strVal val="#ppt_x"/>
                                          </p:val>
                                        </p:tav>
                                        <p:tav tm="100000">
                                          <p:val>
                                            <p:strVal val="#ppt_x"/>
                                          </p:val>
                                        </p:tav>
                                      </p:tavLst>
                                    </p:anim>
                                    <p:anim calcmode="lin" valueType="num">
                                      <p:cBhvr additive="base">
                                        <p:cTn id="14" dur="500" fill="hold"/>
                                        <p:tgtEl>
                                          <p:spTgt spid="122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5" name="Object 3"/>
          <p:cNvGraphicFramePr>
            <a:graphicFrameLocks noChangeAspect="1"/>
          </p:cNvGraphicFramePr>
          <p:nvPr/>
        </p:nvGraphicFramePr>
        <p:xfrm>
          <a:off x="5316538" y="4754563"/>
          <a:ext cx="2763837" cy="446087"/>
        </p:xfrm>
        <a:graphic>
          <a:graphicData uri="http://schemas.openxmlformats.org/presentationml/2006/ole">
            <p:oleObj spid="_x0000_s643074" r:id="rId3" imgW="1256527" imgH="203341" progId="">
              <p:embed/>
            </p:oleObj>
          </a:graphicData>
        </a:graphic>
      </p:graphicFrame>
      <p:graphicFrame>
        <p:nvGraphicFramePr>
          <p:cNvPr id="13316" name="Object 4"/>
          <p:cNvGraphicFramePr>
            <a:graphicFrameLocks noChangeAspect="1"/>
          </p:cNvGraphicFramePr>
          <p:nvPr/>
        </p:nvGraphicFramePr>
        <p:xfrm>
          <a:off x="4356100" y="1847850"/>
          <a:ext cx="4606925" cy="501650"/>
        </p:xfrm>
        <a:graphic>
          <a:graphicData uri="http://schemas.openxmlformats.org/presentationml/2006/ole">
            <p:oleObj spid="_x0000_s643075" r:id="rId4" imgW="2095817" imgH="228917" progId="Equation.3">
              <p:embed/>
            </p:oleObj>
          </a:graphicData>
        </a:graphic>
      </p:graphicFrame>
      <p:sp>
        <p:nvSpPr>
          <p:cNvPr id="13317" name="Line 5"/>
          <p:cNvSpPr>
            <a:spLocks noChangeShapeType="1"/>
          </p:cNvSpPr>
          <p:nvPr/>
        </p:nvSpPr>
        <p:spPr bwMode="auto">
          <a:xfrm>
            <a:off x="809625" y="2509838"/>
            <a:ext cx="0" cy="1828800"/>
          </a:xfrm>
          <a:prstGeom prst="line">
            <a:avLst/>
          </a:prstGeom>
          <a:noFill/>
          <a:ln w="28575" cmpd="sng">
            <a:solidFill>
              <a:schemeClr val="tx1"/>
            </a:solidFill>
            <a:round/>
            <a:headEnd type="triangle" w="med" len="med"/>
            <a:tailEnd/>
          </a:ln>
          <a:effectLst/>
        </p:spPr>
        <p:txBody>
          <a:bodyPr/>
          <a:lstStyle/>
          <a:p>
            <a:endParaRPr lang="zh-CN" altLang="en-US"/>
          </a:p>
        </p:txBody>
      </p:sp>
      <p:sp>
        <p:nvSpPr>
          <p:cNvPr id="13318" name="Line 6"/>
          <p:cNvSpPr>
            <a:spLocks noChangeShapeType="1"/>
          </p:cNvSpPr>
          <p:nvPr/>
        </p:nvSpPr>
        <p:spPr bwMode="auto">
          <a:xfrm>
            <a:off x="809625" y="4338638"/>
            <a:ext cx="2438400" cy="0"/>
          </a:xfrm>
          <a:prstGeom prst="line">
            <a:avLst/>
          </a:prstGeom>
          <a:noFill/>
          <a:ln w="28575" cmpd="sng">
            <a:solidFill>
              <a:schemeClr val="tx1"/>
            </a:solidFill>
            <a:round/>
            <a:headEnd/>
            <a:tailEnd type="triangle" w="med" len="med"/>
          </a:ln>
          <a:effectLst/>
        </p:spPr>
        <p:txBody>
          <a:bodyPr/>
          <a:lstStyle/>
          <a:p>
            <a:endParaRPr lang="zh-CN" altLang="en-US"/>
          </a:p>
        </p:txBody>
      </p:sp>
      <p:sp>
        <p:nvSpPr>
          <p:cNvPr id="13319" name="Oval 7"/>
          <p:cNvSpPr>
            <a:spLocks noChangeArrowheads="1"/>
          </p:cNvSpPr>
          <p:nvPr/>
        </p:nvSpPr>
        <p:spPr bwMode="auto">
          <a:xfrm>
            <a:off x="1158875" y="4294188"/>
            <a:ext cx="76200" cy="76200"/>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13320" name="Oval 8"/>
          <p:cNvSpPr>
            <a:spLocks noChangeArrowheads="1"/>
          </p:cNvSpPr>
          <p:nvPr/>
        </p:nvSpPr>
        <p:spPr bwMode="auto">
          <a:xfrm>
            <a:off x="1158875" y="3938588"/>
            <a:ext cx="76200" cy="76200"/>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13321" name="Oval 9"/>
          <p:cNvSpPr>
            <a:spLocks noChangeArrowheads="1"/>
          </p:cNvSpPr>
          <p:nvPr/>
        </p:nvSpPr>
        <p:spPr bwMode="auto">
          <a:xfrm>
            <a:off x="1519238" y="3938588"/>
            <a:ext cx="76200" cy="76200"/>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13322" name="Oval 10"/>
          <p:cNvSpPr>
            <a:spLocks noChangeArrowheads="1"/>
          </p:cNvSpPr>
          <p:nvPr/>
        </p:nvSpPr>
        <p:spPr bwMode="auto">
          <a:xfrm>
            <a:off x="2163763" y="3929063"/>
            <a:ext cx="76200" cy="76200"/>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13323" name="Oval 11"/>
          <p:cNvSpPr>
            <a:spLocks noChangeArrowheads="1"/>
          </p:cNvSpPr>
          <p:nvPr/>
        </p:nvSpPr>
        <p:spPr bwMode="auto">
          <a:xfrm>
            <a:off x="1849438" y="3565525"/>
            <a:ext cx="76200" cy="76200"/>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graphicFrame>
        <p:nvGraphicFramePr>
          <p:cNvPr id="13324" name="Object 12"/>
          <p:cNvGraphicFramePr>
            <a:graphicFrameLocks noChangeAspect="1"/>
          </p:cNvGraphicFramePr>
          <p:nvPr/>
        </p:nvGraphicFramePr>
        <p:xfrm>
          <a:off x="898525" y="4340225"/>
          <a:ext cx="450850" cy="287338"/>
        </p:xfrm>
        <a:graphic>
          <a:graphicData uri="http://schemas.openxmlformats.org/presentationml/2006/ole">
            <p:oleObj spid="_x0000_s643076" r:id="rId5" imgW="317542" imgH="203341" progId="Equation.3">
              <p:embed/>
            </p:oleObj>
          </a:graphicData>
        </a:graphic>
      </p:graphicFrame>
      <p:graphicFrame>
        <p:nvGraphicFramePr>
          <p:cNvPr id="13325" name="Object 13"/>
          <p:cNvGraphicFramePr>
            <a:graphicFrameLocks noChangeAspect="1"/>
          </p:cNvGraphicFramePr>
          <p:nvPr/>
        </p:nvGraphicFramePr>
        <p:xfrm>
          <a:off x="657225" y="2205038"/>
          <a:ext cx="307975" cy="361950"/>
        </p:xfrm>
        <a:graphic>
          <a:graphicData uri="http://schemas.openxmlformats.org/presentationml/2006/ole">
            <p:oleObj spid="_x0000_s643077" r:id="rId6" imgW="139835" imgH="165202" progId="Equation.3">
              <p:embed/>
            </p:oleObj>
          </a:graphicData>
        </a:graphic>
      </p:graphicFrame>
      <p:graphicFrame>
        <p:nvGraphicFramePr>
          <p:cNvPr id="13326" name="Object 14"/>
          <p:cNvGraphicFramePr>
            <a:graphicFrameLocks noChangeAspect="1"/>
          </p:cNvGraphicFramePr>
          <p:nvPr/>
        </p:nvGraphicFramePr>
        <p:xfrm>
          <a:off x="3276600" y="4394200"/>
          <a:ext cx="279400" cy="306388"/>
        </p:xfrm>
        <a:graphic>
          <a:graphicData uri="http://schemas.openxmlformats.org/presentationml/2006/ole">
            <p:oleObj spid="_x0000_s643078" r:id="rId7" imgW="127042" imgH="139714" progId="Equation.3">
              <p:embed/>
            </p:oleObj>
          </a:graphicData>
        </a:graphic>
      </p:graphicFrame>
      <p:sp>
        <p:nvSpPr>
          <p:cNvPr id="13327" name="Text Box 15"/>
          <p:cNvSpPr txBox="1">
            <a:spLocks noChangeArrowheads="1"/>
          </p:cNvSpPr>
          <p:nvPr/>
        </p:nvSpPr>
        <p:spPr bwMode="auto">
          <a:xfrm>
            <a:off x="1374775" y="4430713"/>
            <a:ext cx="1530350" cy="366712"/>
          </a:xfrm>
          <a:prstGeom prst="rect">
            <a:avLst/>
          </a:prstGeom>
          <a:noFill/>
          <a:ln w="9525">
            <a:noFill/>
            <a:miter lim="800000"/>
            <a:headEnd/>
            <a:tailEnd/>
          </a:ln>
          <a:effectLst/>
        </p:spPr>
        <p:txBody>
          <a:bodyPr wrap="none">
            <a:spAutoFit/>
          </a:bodyPr>
          <a:lstStyle/>
          <a:p>
            <a:pPr eaLnBrk="0" hangingPunct="0"/>
            <a:r>
              <a:rPr lang="zh-CN" altLang="zh-CN"/>
              <a:t>Image Space</a:t>
            </a:r>
          </a:p>
        </p:txBody>
      </p:sp>
      <p:graphicFrame>
        <p:nvGraphicFramePr>
          <p:cNvPr id="13328" name="Object 16"/>
          <p:cNvGraphicFramePr>
            <a:graphicFrameLocks noChangeAspect="1"/>
          </p:cNvGraphicFramePr>
          <p:nvPr/>
        </p:nvGraphicFramePr>
        <p:xfrm>
          <a:off x="898525" y="3619500"/>
          <a:ext cx="395288" cy="287338"/>
        </p:xfrm>
        <a:graphic>
          <a:graphicData uri="http://schemas.openxmlformats.org/presentationml/2006/ole">
            <p:oleObj spid="_x0000_s643079" r:id="rId8" imgW="279475" imgH="203341" progId="Equation.3">
              <p:embed/>
            </p:oleObj>
          </a:graphicData>
        </a:graphic>
      </p:graphicFrame>
      <p:graphicFrame>
        <p:nvGraphicFramePr>
          <p:cNvPr id="13329" name="Object 17"/>
          <p:cNvGraphicFramePr>
            <a:graphicFrameLocks noChangeAspect="1"/>
          </p:cNvGraphicFramePr>
          <p:nvPr/>
        </p:nvGraphicFramePr>
        <p:xfrm>
          <a:off x="1347788" y="3619500"/>
          <a:ext cx="449262" cy="287338"/>
        </p:xfrm>
        <a:graphic>
          <a:graphicData uri="http://schemas.openxmlformats.org/presentationml/2006/ole">
            <p:oleObj spid="_x0000_s643080" r:id="rId9" imgW="317542" imgH="203341" progId="Equation.3">
              <p:embed/>
            </p:oleObj>
          </a:graphicData>
        </a:graphic>
      </p:graphicFrame>
      <p:graphicFrame>
        <p:nvGraphicFramePr>
          <p:cNvPr id="13330" name="Object 18"/>
          <p:cNvGraphicFramePr>
            <a:graphicFrameLocks noChangeAspect="1"/>
          </p:cNvGraphicFramePr>
          <p:nvPr/>
        </p:nvGraphicFramePr>
        <p:xfrm>
          <a:off x="2024063" y="3619500"/>
          <a:ext cx="449262" cy="287338"/>
        </p:xfrm>
        <a:graphic>
          <a:graphicData uri="http://schemas.openxmlformats.org/presentationml/2006/ole">
            <p:oleObj spid="_x0000_s643081" r:id="rId10" imgW="317542" imgH="203341" progId="Equation.3">
              <p:embed/>
            </p:oleObj>
          </a:graphicData>
        </a:graphic>
      </p:graphicFrame>
      <p:graphicFrame>
        <p:nvGraphicFramePr>
          <p:cNvPr id="13331" name="Object 19"/>
          <p:cNvGraphicFramePr>
            <a:graphicFrameLocks noChangeAspect="1"/>
          </p:cNvGraphicFramePr>
          <p:nvPr/>
        </p:nvGraphicFramePr>
        <p:xfrm>
          <a:off x="1582738" y="3260725"/>
          <a:ext cx="468312" cy="287338"/>
        </p:xfrm>
        <a:graphic>
          <a:graphicData uri="http://schemas.openxmlformats.org/presentationml/2006/ole">
            <p:oleObj spid="_x0000_s643082" r:id="rId11" imgW="330231" imgH="203341" progId="Equation.3">
              <p:embed/>
            </p:oleObj>
          </a:graphicData>
        </a:graphic>
      </p:graphicFrame>
      <p:graphicFrame>
        <p:nvGraphicFramePr>
          <p:cNvPr id="13332" name="Object 20"/>
          <p:cNvGraphicFramePr>
            <a:graphicFrameLocks noChangeAspect="1"/>
          </p:cNvGraphicFramePr>
          <p:nvPr/>
        </p:nvGraphicFramePr>
        <p:xfrm>
          <a:off x="5291138" y="2852738"/>
          <a:ext cx="2592387" cy="390525"/>
        </p:xfrm>
        <a:graphic>
          <a:graphicData uri="http://schemas.openxmlformats.org/presentationml/2006/ole">
            <p:oleObj spid="_x0000_s643083" r:id="rId12" imgW="951991" imgH="203341" progId="">
              <p:embed/>
            </p:oleObj>
          </a:graphicData>
        </a:graphic>
      </p:graphicFrame>
      <p:graphicFrame>
        <p:nvGraphicFramePr>
          <p:cNvPr id="13333" name="Object 21"/>
          <p:cNvGraphicFramePr>
            <a:graphicFrameLocks noChangeAspect="1"/>
          </p:cNvGraphicFramePr>
          <p:nvPr/>
        </p:nvGraphicFramePr>
        <p:xfrm>
          <a:off x="5259388" y="3327400"/>
          <a:ext cx="2946400" cy="400050"/>
        </p:xfrm>
        <a:graphic>
          <a:graphicData uri="http://schemas.openxmlformats.org/presentationml/2006/ole">
            <p:oleObj spid="_x0000_s643084" r:id="rId13" imgW="1129637" imgH="203341" progId="">
              <p:embed/>
            </p:oleObj>
          </a:graphicData>
        </a:graphic>
      </p:graphicFrame>
      <p:graphicFrame>
        <p:nvGraphicFramePr>
          <p:cNvPr id="13334" name="Object 22"/>
          <p:cNvGraphicFramePr>
            <a:graphicFrameLocks noChangeAspect="1"/>
          </p:cNvGraphicFramePr>
          <p:nvPr/>
        </p:nvGraphicFramePr>
        <p:xfrm>
          <a:off x="5303838" y="3832225"/>
          <a:ext cx="2795587" cy="428625"/>
        </p:xfrm>
        <a:graphic>
          <a:graphicData uri="http://schemas.openxmlformats.org/presentationml/2006/ole">
            <p:oleObj spid="_x0000_s643085" r:id="rId14" imgW="1205771" imgH="203341" progId="">
              <p:embed/>
            </p:oleObj>
          </a:graphicData>
        </a:graphic>
      </p:graphicFrame>
      <p:graphicFrame>
        <p:nvGraphicFramePr>
          <p:cNvPr id="13335" name="Object 23"/>
          <p:cNvGraphicFramePr>
            <a:graphicFrameLocks noChangeAspect="1"/>
          </p:cNvGraphicFramePr>
          <p:nvPr/>
        </p:nvGraphicFramePr>
        <p:xfrm>
          <a:off x="5291138" y="4271963"/>
          <a:ext cx="2808287" cy="423862"/>
        </p:xfrm>
        <a:graphic>
          <a:graphicData uri="http://schemas.openxmlformats.org/presentationml/2006/ole">
            <p:oleObj spid="_x0000_s643086" r:id="rId15" imgW="1205771" imgH="203341" progId="">
              <p:embed/>
            </p:oleObj>
          </a:graphicData>
        </a:graphic>
      </p:graphicFrame>
      <p:sp>
        <p:nvSpPr>
          <p:cNvPr id="13336" name="Line 24"/>
          <p:cNvSpPr>
            <a:spLocks noChangeShapeType="1"/>
          </p:cNvSpPr>
          <p:nvPr/>
        </p:nvSpPr>
        <p:spPr bwMode="auto">
          <a:xfrm>
            <a:off x="4284663" y="1268413"/>
            <a:ext cx="0" cy="5329237"/>
          </a:xfrm>
          <a:prstGeom prst="line">
            <a:avLst/>
          </a:prstGeom>
          <a:noFill/>
          <a:ln w="25400" cmpd="sng">
            <a:solidFill>
              <a:schemeClr val="tx2"/>
            </a:solidFill>
            <a:round/>
            <a:headEnd/>
            <a:tailEnd/>
          </a:ln>
          <a:effectLst/>
        </p:spPr>
        <p:txBody>
          <a:bodyPr/>
          <a:lstStyle/>
          <a:p>
            <a:endParaRPr lang="zh-CN" altLang="en-US"/>
          </a:p>
        </p:txBody>
      </p:sp>
      <p:sp>
        <p:nvSpPr>
          <p:cNvPr id="25"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7" name="Rectangle 2"/>
          <p:cNvSpPr txBox="1">
            <a:spLocks noRot="1" noChangeArrowheads="1"/>
          </p:cNvSpPr>
          <p:nvPr/>
        </p:nvSpPr>
        <p:spPr>
          <a:xfrm>
            <a:off x="307503" y="540615"/>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变换</a:t>
            </a:r>
            <a:endParaRPr kumimoji="0" lang="zh-CN"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32"/>
                                        </p:tgtEl>
                                        <p:attrNameLst>
                                          <p:attrName>style.visibility</p:attrName>
                                        </p:attrNameLst>
                                      </p:cBhvr>
                                      <p:to>
                                        <p:strVal val="visible"/>
                                      </p:to>
                                    </p:set>
                                    <p:anim calcmode="lin" valueType="num">
                                      <p:cBhvr additive="base">
                                        <p:cTn id="13" dur="500" fill="hold"/>
                                        <p:tgtEl>
                                          <p:spTgt spid="13332"/>
                                        </p:tgtEl>
                                        <p:attrNameLst>
                                          <p:attrName>ppt_x</p:attrName>
                                        </p:attrNameLst>
                                      </p:cBhvr>
                                      <p:tavLst>
                                        <p:tav tm="0">
                                          <p:val>
                                            <p:strVal val="#ppt_x"/>
                                          </p:val>
                                        </p:tav>
                                        <p:tav tm="100000">
                                          <p:val>
                                            <p:strVal val="#ppt_x"/>
                                          </p:val>
                                        </p:tav>
                                      </p:tavLst>
                                    </p:anim>
                                    <p:anim calcmode="lin" valueType="num">
                                      <p:cBhvr additive="base">
                                        <p:cTn id="14" dur="500" fill="hold"/>
                                        <p:tgtEl>
                                          <p:spTgt spid="133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33"/>
                                        </p:tgtEl>
                                        <p:attrNameLst>
                                          <p:attrName>style.visibility</p:attrName>
                                        </p:attrNameLst>
                                      </p:cBhvr>
                                      <p:to>
                                        <p:strVal val="visible"/>
                                      </p:to>
                                    </p:set>
                                    <p:anim calcmode="lin" valueType="num">
                                      <p:cBhvr additive="base">
                                        <p:cTn id="19" dur="500" fill="hold"/>
                                        <p:tgtEl>
                                          <p:spTgt spid="13333"/>
                                        </p:tgtEl>
                                        <p:attrNameLst>
                                          <p:attrName>ppt_x</p:attrName>
                                        </p:attrNameLst>
                                      </p:cBhvr>
                                      <p:tavLst>
                                        <p:tav tm="0">
                                          <p:val>
                                            <p:strVal val="#ppt_x"/>
                                          </p:val>
                                        </p:tav>
                                        <p:tav tm="100000">
                                          <p:val>
                                            <p:strVal val="#ppt_x"/>
                                          </p:val>
                                        </p:tav>
                                      </p:tavLst>
                                    </p:anim>
                                    <p:anim calcmode="lin" valueType="num">
                                      <p:cBhvr additive="base">
                                        <p:cTn id="20" dur="500" fill="hold"/>
                                        <p:tgtEl>
                                          <p:spTgt spid="133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34"/>
                                        </p:tgtEl>
                                        <p:attrNameLst>
                                          <p:attrName>style.visibility</p:attrName>
                                        </p:attrNameLst>
                                      </p:cBhvr>
                                      <p:to>
                                        <p:strVal val="visible"/>
                                      </p:to>
                                    </p:set>
                                    <p:anim calcmode="lin" valueType="num">
                                      <p:cBhvr additive="base">
                                        <p:cTn id="25" dur="500" fill="hold"/>
                                        <p:tgtEl>
                                          <p:spTgt spid="13334"/>
                                        </p:tgtEl>
                                        <p:attrNameLst>
                                          <p:attrName>ppt_x</p:attrName>
                                        </p:attrNameLst>
                                      </p:cBhvr>
                                      <p:tavLst>
                                        <p:tav tm="0">
                                          <p:val>
                                            <p:strVal val="#ppt_x"/>
                                          </p:val>
                                        </p:tav>
                                        <p:tav tm="100000">
                                          <p:val>
                                            <p:strVal val="#ppt_x"/>
                                          </p:val>
                                        </p:tav>
                                      </p:tavLst>
                                    </p:anim>
                                    <p:anim calcmode="lin" valueType="num">
                                      <p:cBhvr additive="base">
                                        <p:cTn id="26" dur="500" fill="hold"/>
                                        <p:tgtEl>
                                          <p:spTgt spid="1333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335"/>
                                        </p:tgtEl>
                                        <p:attrNameLst>
                                          <p:attrName>style.visibility</p:attrName>
                                        </p:attrNameLst>
                                      </p:cBhvr>
                                      <p:to>
                                        <p:strVal val="visible"/>
                                      </p:to>
                                    </p:set>
                                    <p:anim calcmode="lin" valueType="num">
                                      <p:cBhvr additive="base">
                                        <p:cTn id="31" dur="500" fill="hold"/>
                                        <p:tgtEl>
                                          <p:spTgt spid="13335"/>
                                        </p:tgtEl>
                                        <p:attrNameLst>
                                          <p:attrName>ppt_x</p:attrName>
                                        </p:attrNameLst>
                                      </p:cBhvr>
                                      <p:tavLst>
                                        <p:tav tm="0">
                                          <p:val>
                                            <p:strVal val="#ppt_x"/>
                                          </p:val>
                                        </p:tav>
                                        <p:tav tm="100000">
                                          <p:val>
                                            <p:strVal val="#ppt_x"/>
                                          </p:val>
                                        </p:tav>
                                      </p:tavLst>
                                    </p:anim>
                                    <p:anim calcmode="lin" valueType="num">
                                      <p:cBhvr additive="base">
                                        <p:cTn id="32" dur="500" fill="hold"/>
                                        <p:tgtEl>
                                          <p:spTgt spid="1333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315"/>
                                        </p:tgtEl>
                                        <p:attrNameLst>
                                          <p:attrName>style.visibility</p:attrName>
                                        </p:attrNameLst>
                                      </p:cBhvr>
                                      <p:to>
                                        <p:strVal val="visible"/>
                                      </p:to>
                                    </p:set>
                                    <p:anim calcmode="lin" valueType="num">
                                      <p:cBhvr additive="base">
                                        <p:cTn id="37" dur="500" fill="hold"/>
                                        <p:tgtEl>
                                          <p:spTgt spid="13315"/>
                                        </p:tgtEl>
                                        <p:attrNameLst>
                                          <p:attrName>ppt_x</p:attrName>
                                        </p:attrNameLst>
                                      </p:cBhvr>
                                      <p:tavLst>
                                        <p:tav tm="0">
                                          <p:val>
                                            <p:strVal val="#ppt_x"/>
                                          </p:val>
                                        </p:tav>
                                        <p:tav tm="100000">
                                          <p:val>
                                            <p:strVal val="#ppt_x"/>
                                          </p:val>
                                        </p:tav>
                                      </p:tavLst>
                                    </p:anim>
                                    <p:anim calcmode="lin" valueType="num">
                                      <p:cBhvr additive="base">
                                        <p:cTn id="3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Rot="1" noChangeArrowheads="1"/>
          </p:cNvSpPr>
          <p:nvPr>
            <p:ph type="body" sz="half" idx="2"/>
          </p:nvPr>
        </p:nvSpPr>
        <p:spPr>
          <a:xfrm>
            <a:off x="4128380" y="1491559"/>
            <a:ext cx="4789283" cy="1876331"/>
          </a:xfrm>
        </p:spPr>
        <p:txBody>
          <a:bodyPr>
            <a:normAutofit/>
          </a:bodyPr>
          <a:lstStyle/>
          <a:p>
            <a:pPr algn="just">
              <a:buNone/>
            </a:pPr>
            <a:r>
              <a:rPr lang="zh-CN" altLang="en-US" dirty="0" smtClean="0">
                <a:latin typeface="楷体" pitchFamily="49" charset="-122"/>
                <a:ea typeface="楷体" pitchFamily="49" charset="-122"/>
              </a:rPr>
              <a:t> 在</a:t>
            </a:r>
            <a:r>
              <a:rPr lang="zh-CN" altLang="zh-CN" dirty="0">
                <a:latin typeface="Times New Roman" pitchFamily="18" charset="0"/>
                <a:ea typeface="楷体" pitchFamily="49" charset="-122"/>
                <a:cs typeface="Times New Roman" pitchFamily="18" charset="0"/>
              </a:rPr>
              <a:t>Hough</a:t>
            </a:r>
            <a:r>
              <a:rPr lang="zh-CN" altLang="en-US" dirty="0">
                <a:latin typeface="楷体" pitchFamily="49" charset="-122"/>
                <a:ea typeface="楷体" pitchFamily="49" charset="-122"/>
              </a:rPr>
              <a:t>空间中找某些点</a:t>
            </a:r>
            <a:r>
              <a:rPr lang="zh-CN" altLang="en-US" dirty="0" smtClean="0">
                <a:latin typeface="楷体" pitchFamily="49" charset="-122"/>
                <a:ea typeface="楷体" pitchFamily="49" charset="-122"/>
              </a:rPr>
              <a:t>，通过</a:t>
            </a:r>
            <a:r>
              <a:rPr lang="zh-CN" altLang="en-US" dirty="0">
                <a:latin typeface="楷体" pitchFamily="49" charset="-122"/>
                <a:ea typeface="楷体" pitchFamily="49" charset="-122"/>
              </a:rPr>
              <a:t>这些点的</a:t>
            </a:r>
            <a:r>
              <a:rPr lang="zh-CN" altLang="en-US" b="1" dirty="0">
                <a:solidFill>
                  <a:schemeClr val="accent5">
                    <a:lumMod val="75000"/>
                  </a:schemeClr>
                </a:solidFill>
                <a:latin typeface="楷体" pitchFamily="49" charset="-122"/>
                <a:ea typeface="楷体" pitchFamily="49" charset="-122"/>
              </a:rPr>
              <a:t>线数</a:t>
            </a:r>
            <a:r>
              <a:rPr lang="zh-CN" altLang="en-US" b="1" dirty="0" smtClean="0">
                <a:solidFill>
                  <a:schemeClr val="accent5">
                    <a:lumMod val="75000"/>
                  </a:schemeClr>
                </a:solidFill>
                <a:latin typeface="楷体" pitchFamily="49" charset="-122"/>
                <a:ea typeface="楷体" pitchFamily="49" charset="-122"/>
              </a:rPr>
              <a:t>最多</a:t>
            </a:r>
            <a:r>
              <a:rPr lang="zh-CN" altLang="en-US" dirty="0" smtClean="0">
                <a:latin typeface="楷体" pitchFamily="49" charset="-122"/>
                <a:ea typeface="楷体" pitchFamily="49" charset="-122"/>
              </a:rPr>
              <a:t>。如左</a:t>
            </a:r>
            <a:r>
              <a:rPr lang="zh-CN" altLang="en-US" dirty="0">
                <a:latin typeface="楷体" pitchFamily="49" charset="-122"/>
                <a:ea typeface="楷体" pitchFamily="49" charset="-122"/>
              </a:rPr>
              <a:t>图所示的</a:t>
            </a:r>
            <a:r>
              <a:rPr lang="zh-CN" altLang="zh-CN" b="1" dirty="0">
                <a:solidFill>
                  <a:schemeClr val="accent5">
                    <a:lumMod val="75000"/>
                  </a:schemeClr>
                </a:solidFill>
                <a:latin typeface="Times New Roman" pitchFamily="18" charset="0"/>
                <a:ea typeface="楷体" pitchFamily="49" charset="-122"/>
                <a:cs typeface="Times New Roman" pitchFamily="18" charset="0"/>
              </a:rPr>
              <a:t>A</a:t>
            </a:r>
            <a:r>
              <a:rPr lang="zh-CN" altLang="en-US" dirty="0">
                <a:latin typeface="楷体" pitchFamily="49" charset="-122"/>
                <a:ea typeface="楷体" pitchFamily="49" charset="-122"/>
              </a:rPr>
              <a:t>点和</a:t>
            </a:r>
            <a:r>
              <a:rPr lang="zh-CN" altLang="zh-CN" b="1" dirty="0">
                <a:solidFill>
                  <a:schemeClr val="accent5">
                    <a:lumMod val="75000"/>
                  </a:schemeClr>
                </a:solidFill>
                <a:latin typeface="Times New Roman" pitchFamily="18" charset="0"/>
                <a:ea typeface="楷体" pitchFamily="49" charset="-122"/>
                <a:cs typeface="Times New Roman" pitchFamily="18" charset="0"/>
              </a:rPr>
              <a:t>B</a:t>
            </a:r>
            <a:r>
              <a:rPr lang="zh-CN" altLang="en-US" dirty="0">
                <a:latin typeface="楷体" pitchFamily="49" charset="-122"/>
                <a:ea typeface="楷体" pitchFamily="49" charset="-122"/>
              </a:rPr>
              <a:t>点，分别</a:t>
            </a:r>
            <a:r>
              <a:rPr lang="zh-CN" altLang="en-US" dirty="0" smtClean="0">
                <a:latin typeface="楷体" pitchFamily="49" charset="-122"/>
                <a:ea typeface="楷体" pitchFamily="49" charset="-122"/>
              </a:rPr>
              <a:t>有三</a:t>
            </a:r>
            <a:r>
              <a:rPr lang="zh-CN" altLang="en-US" dirty="0">
                <a:latin typeface="楷体" pitchFamily="49" charset="-122"/>
                <a:ea typeface="楷体" pitchFamily="49" charset="-122"/>
              </a:rPr>
              <a:t>条线通过这两点。</a:t>
            </a:r>
          </a:p>
          <a:p>
            <a:endParaRPr lang="zh-CN" altLang="zh-CN" sz="2400" dirty="0"/>
          </a:p>
        </p:txBody>
      </p:sp>
      <p:graphicFrame>
        <p:nvGraphicFramePr>
          <p:cNvPr id="14340" name="Object 4"/>
          <p:cNvGraphicFramePr>
            <a:graphicFrameLocks noChangeAspect="1"/>
          </p:cNvGraphicFramePr>
          <p:nvPr/>
        </p:nvGraphicFramePr>
        <p:xfrm>
          <a:off x="3775075" y="3500438"/>
          <a:ext cx="365125" cy="306387"/>
        </p:xfrm>
        <a:graphic>
          <a:graphicData uri="http://schemas.openxmlformats.org/presentationml/2006/ole">
            <p:oleObj spid="_x0000_s644098" r:id="rId3" imgW="165202" imgH="139835" progId="Equation.3">
              <p:embed/>
            </p:oleObj>
          </a:graphicData>
        </a:graphic>
      </p:graphicFrame>
      <p:graphicFrame>
        <p:nvGraphicFramePr>
          <p:cNvPr id="14341" name="Object 5"/>
          <p:cNvGraphicFramePr>
            <a:graphicFrameLocks noChangeAspect="1"/>
          </p:cNvGraphicFramePr>
          <p:nvPr/>
        </p:nvGraphicFramePr>
        <p:xfrm>
          <a:off x="2060575" y="1412875"/>
          <a:ext cx="279400" cy="390525"/>
        </p:xfrm>
        <a:graphic>
          <a:graphicData uri="http://schemas.openxmlformats.org/presentationml/2006/ole">
            <p:oleObj spid="_x0000_s644099" r:id="rId4" imgW="127042" imgH="177732" progId="Equation.3">
              <p:embed/>
            </p:oleObj>
          </a:graphicData>
        </a:graphic>
      </p:graphicFrame>
      <p:sp>
        <p:nvSpPr>
          <p:cNvPr id="14342" name="Text Box 6"/>
          <p:cNvSpPr txBox="1">
            <a:spLocks noChangeArrowheads="1"/>
          </p:cNvSpPr>
          <p:nvPr/>
        </p:nvSpPr>
        <p:spPr bwMode="auto">
          <a:xfrm>
            <a:off x="1403350" y="5373688"/>
            <a:ext cx="1422184" cy="369332"/>
          </a:xfrm>
          <a:prstGeom prst="rect">
            <a:avLst/>
          </a:prstGeom>
          <a:noFill/>
          <a:ln w="9525">
            <a:noFill/>
            <a:miter lim="800000"/>
            <a:headEnd/>
            <a:tailEnd/>
          </a:ln>
          <a:effectLst/>
        </p:spPr>
        <p:txBody>
          <a:bodyPr wrap="none">
            <a:spAutoFit/>
          </a:bodyPr>
          <a:lstStyle/>
          <a:p>
            <a:pPr eaLnBrk="0" hangingPunct="0"/>
            <a:r>
              <a:rPr lang="zh-CN" altLang="zh-CN" dirty="0">
                <a:latin typeface="Times New Roman" pitchFamily="18" charset="0"/>
                <a:cs typeface="Times New Roman" pitchFamily="18" charset="0"/>
              </a:rPr>
              <a:t>Hough Space</a:t>
            </a:r>
          </a:p>
        </p:txBody>
      </p:sp>
      <p:sp>
        <p:nvSpPr>
          <p:cNvPr id="14343" name="Line 7"/>
          <p:cNvSpPr>
            <a:spLocks noChangeShapeType="1"/>
          </p:cNvSpPr>
          <p:nvPr/>
        </p:nvSpPr>
        <p:spPr bwMode="auto">
          <a:xfrm>
            <a:off x="755650" y="3644900"/>
            <a:ext cx="3022600" cy="0"/>
          </a:xfrm>
          <a:prstGeom prst="line">
            <a:avLst/>
          </a:prstGeom>
          <a:noFill/>
          <a:ln w="38100" cmpd="sng">
            <a:solidFill>
              <a:schemeClr val="tx1"/>
            </a:solidFill>
            <a:round/>
            <a:headEnd/>
            <a:tailEnd type="arrow" w="sm" len="lg"/>
          </a:ln>
          <a:effectLst/>
        </p:spPr>
        <p:txBody>
          <a:bodyPr/>
          <a:lstStyle/>
          <a:p>
            <a:endParaRPr lang="zh-CN" altLang="en-US"/>
          </a:p>
        </p:txBody>
      </p:sp>
      <p:sp>
        <p:nvSpPr>
          <p:cNvPr id="14344" name="Line 8"/>
          <p:cNvSpPr>
            <a:spLocks noChangeShapeType="1"/>
          </p:cNvSpPr>
          <p:nvPr/>
        </p:nvSpPr>
        <p:spPr bwMode="auto">
          <a:xfrm flipV="1">
            <a:off x="2124075" y="1700213"/>
            <a:ext cx="71438" cy="3459162"/>
          </a:xfrm>
          <a:prstGeom prst="line">
            <a:avLst/>
          </a:prstGeom>
          <a:noFill/>
          <a:ln w="38100" cmpd="sng">
            <a:solidFill>
              <a:schemeClr val="tx1"/>
            </a:solidFill>
            <a:round/>
            <a:headEnd/>
            <a:tailEnd type="arrow" w="sm" len="lg"/>
          </a:ln>
          <a:effectLst/>
        </p:spPr>
        <p:txBody>
          <a:bodyPr/>
          <a:lstStyle/>
          <a:p>
            <a:endParaRPr lang="zh-CN" altLang="en-US"/>
          </a:p>
        </p:txBody>
      </p:sp>
      <p:sp>
        <p:nvSpPr>
          <p:cNvPr id="14345" name="Oval 9"/>
          <p:cNvSpPr>
            <a:spLocks noChangeArrowheads="1"/>
          </p:cNvSpPr>
          <p:nvPr/>
        </p:nvSpPr>
        <p:spPr bwMode="auto">
          <a:xfrm>
            <a:off x="2124075" y="2852738"/>
            <a:ext cx="76200" cy="76200"/>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14346" name="Line 10"/>
          <p:cNvSpPr>
            <a:spLocks noChangeShapeType="1"/>
          </p:cNvSpPr>
          <p:nvPr/>
        </p:nvSpPr>
        <p:spPr bwMode="auto">
          <a:xfrm>
            <a:off x="1268413" y="2781300"/>
            <a:ext cx="2655887" cy="2519363"/>
          </a:xfrm>
          <a:prstGeom prst="line">
            <a:avLst/>
          </a:prstGeom>
          <a:noFill/>
          <a:ln w="25400" cmpd="sng">
            <a:solidFill>
              <a:schemeClr val="tx2"/>
            </a:solidFill>
            <a:round/>
            <a:headEnd/>
            <a:tailEnd/>
          </a:ln>
          <a:effectLst/>
        </p:spPr>
        <p:txBody>
          <a:bodyPr/>
          <a:lstStyle/>
          <a:p>
            <a:endParaRPr lang="zh-CN" altLang="en-US"/>
          </a:p>
        </p:txBody>
      </p:sp>
      <p:sp>
        <p:nvSpPr>
          <p:cNvPr id="14347" name="Line 11"/>
          <p:cNvSpPr>
            <a:spLocks noChangeShapeType="1"/>
          </p:cNvSpPr>
          <p:nvPr/>
        </p:nvSpPr>
        <p:spPr bwMode="auto">
          <a:xfrm>
            <a:off x="1692275" y="2433638"/>
            <a:ext cx="1943100" cy="1871662"/>
          </a:xfrm>
          <a:prstGeom prst="line">
            <a:avLst/>
          </a:prstGeom>
          <a:noFill/>
          <a:ln w="25400" cmpd="sng">
            <a:solidFill>
              <a:schemeClr val="tx2"/>
            </a:solidFill>
            <a:round/>
            <a:headEnd/>
            <a:tailEnd/>
          </a:ln>
          <a:effectLst/>
        </p:spPr>
        <p:txBody>
          <a:bodyPr/>
          <a:lstStyle/>
          <a:p>
            <a:endParaRPr lang="zh-CN" altLang="en-US"/>
          </a:p>
        </p:txBody>
      </p:sp>
      <p:sp>
        <p:nvSpPr>
          <p:cNvPr id="14348" name="Line 12"/>
          <p:cNvSpPr>
            <a:spLocks noChangeShapeType="1"/>
          </p:cNvSpPr>
          <p:nvPr/>
        </p:nvSpPr>
        <p:spPr bwMode="auto">
          <a:xfrm flipH="1" flipV="1">
            <a:off x="1763713" y="2178050"/>
            <a:ext cx="1728787" cy="3267075"/>
          </a:xfrm>
          <a:prstGeom prst="line">
            <a:avLst/>
          </a:prstGeom>
          <a:noFill/>
          <a:ln w="25400" cmpd="sng">
            <a:solidFill>
              <a:schemeClr val="tx2"/>
            </a:solidFill>
            <a:round/>
            <a:headEnd/>
            <a:tailEnd/>
          </a:ln>
          <a:effectLst/>
        </p:spPr>
        <p:txBody>
          <a:bodyPr/>
          <a:lstStyle/>
          <a:p>
            <a:endParaRPr lang="zh-CN" altLang="en-US"/>
          </a:p>
        </p:txBody>
      </p:sp>
      <p:sp>
        <p:nvSpPr>
          <p:cNvPr id="14349" name="Line 13"/>
          <p:cNvSpPr>
            <a:spLocks noChangeShapeType="1"/>
          </p:cNvSpPr>
          <p:nvPr/>
        </p:nvSpPr>
        <p:spPr bwMode="auto">
          <a:xfrm flipH="1" flipV="1">
            <a:off x="1979613" y="2060575"/>
            <a:ext cx="647700" cy="2952750"/>
          </a:xfrm>
          <a:prstGeom prst="line">
            <a:avLst/>
          </a:prstGeom>
          <a:noFill/>
          <a:ln w="25400" cmpd="sng">
            <a:solidFill>
              <a:schemeClr val="tx2"/>
            </a:solidFill>
            <a:round/>
            <a:headEnd/>
            <a:tailEnd/>
          </a:ln>
          <a:effectLst/>
        </p:spPr>
        <p:txBody>
          <a:bodyPr/>
          <a:lstStyle/>
          <a:p>
            <a:endParaRPr lang="zh-CN" altLang="en-US"/>
          </a:p>
        </p:txBody>
      </p:sp>
      <p:sp>
        <p:nvSpPr>
          <p:cNvPr id="14350" name="Line 14"/>
          <p:cNvSpPr>
            <a:spLocks noChangeShapeType="1"/>
          </p:cNvSpPr>
          <p:nvPr/>
        </p:nvSpPr>
        <p:spPr bwMode="auto">
          <a:xfrm flipH="1" flipV="1">
            <a:off x="2051050" y="1628775"/>
            <a:ext cx="1081088" cy="3455988"/>
          </a:xfrm>
          <a:prstGeom prst="line">
            <a:avLst/>
          </a:prstGeom>
          <a:noFill/>
          <a:ln w="25400" cmpd="sng">
            <a:solidFill>
              <a:schemeClr val="tx2"/>
            </a:solidFill>
            <a:round/>
            <a:headEnd/>
            <a:tailEnd/>
          </a:ln>
          <a:effectLst/>
        </p:spPr>
        <p:txBody>
          <a:bodyPr/>
          <a:lstStyle/>
          <a:p>
            <a:endParaRPr lang="zh-CN" altLang="en-US"/>
          </a:p>
        </p:txBody>
      </p:sp>
      <p:graphicFrame>
        <p:nvGraphicFramePr>
          <p:cNvPr id="14351" name="Object 15"/>
          <p:cNvGraphicFramePr>
            <a:graphicFrameLocks noChangeAspect="1"/>
          </p:cNvGraphicFramePr>
          <p:nvPr>
            <p:ph idx="4294967295"/>
          </p:nvPr>
        </p:nvGraphicFramePr>
        <p:xfrm>
          <a:off x="2051050" y="2781300"/>
          <a:ext cx="274638" cy="274638"/>
        </p:xfrm>
        <a:graphic>
          <a:graphicData uri="http://schemas.openxmlformats.org/presentationml/2006/ole">
            <p:oleObj spid="_x0000_s644100" r:id="rId5" imgW="114419" imgH="114419" progId="Equation.3">
              <p:embed/>
            </p:oleObj>
          </a:graphicData>
        </a:graphic>
      </p:graphicFrame>
      <p:graphicFrame>
        <p:nvGraphicFramePr>
          <p:cNvPr id="14352" name="Object 16"/>
          <p:cNvGraphicFramePr>
            <a:graphicFrameLocks noChangeAspect="1"/>
          </p:cNvGraphicFramePr>
          <p:nvPr/>
        </p:nvGraphicFramePr>
        <p:xfrm>
          <a:off x="2771775" y="4221163"/>
          <a:ext cx="274638" cy="274637"/>
        </p:xfrm>
        <a:graphic>
          <a:graphicData uri="http://schemas.openxmlformats.org/presentationml/2006/ole">
            <p:oleObj spid="_x0000_s644101" r:id="rId6" imgW="114419" imgH="114419" progId="Equation.3">
              <p:embed/>
            </p:oleObj>
          </a:graphicData>
        </a:graphic>
      </p:graphicFrame>
      <p:graphicFrame>
        <p:nvGraphicFramePr>
          <p:cNvPr id="14353" name="Object 17"/>
          <p:cNvGraphicFramePr>
            <a:graphicFrameLocks noChangeAspect="1"/>
          </p:cNvGraphicFramePr>
          <p:nvPr/>
        </p:nvGraphicFramePr>
        <p:xfrm>
          <a:off x="2190750" y="2524125"/>
          <a:ext cx="925513" cy="446088"/>
        </p:xfrm>
        <a:graphic>
          <a:graphicData uri="http://schemas.openxmlformats.org/presentationml/2006/ole">
            <p:oleObj spid="_x0000_s644102" r:id="rId7" imgW="419054" imgH="203341" progId="Equation.3">
              <p:embed/>
            </p:oleObj>
          </a:graphicData>
        </a:graphic>
      </p:graphicFrame>
      <p:graphicFrame>
        <p:nvGraphicFramePr>
          <p:cNvPr id="14354" name="Object 18"/>
          <p:cNvGraphicFramePr>
            <a:graphicFrameLocks noChangeAspect="1"/>
          </p:cNvGraphicFramePr>
          <p:nvPr/>
        </p:nvGraphicFramePr>
        <p:xfrm>
          <a:off x="3046413" y="4108450"/>
          <a:ext cx="1020762" cy="417513"/>
        </p:xfrm>
        <a:graphic>
          <a:graphicData uri="http://schemas.openxmlformats.org/presentationml/2006/ole">
            <p:oleObj spid="_x0000_s644103" r:id="rId8" imgW="495187" imgH="203341" progId="Equation.3">
              <p:embed/>
            </p:oleObj>
          </a:graphicData>
        </a:graphic>
      </p:graphicFrame>
      <p:sp>
        <p:nvSpPr>
          <p:cNvPr id="14355" name="Rectangle 19"/>
          <p:cNvSpPr>
            <a:spLocks noRot="1" noChangeArrowheads="1"/>
          </p:cNvSpPr>
          <p:nvPr/>
        </p:nvSpPr>
        <p:spPr bwMode="auto">
          <a:xfrm>
            <a:off x="4716463" y="4005263"/>
            <a:ext cx="4000500" cy="2260600"/>
          </a:xfrm>
          <a:prstGeom prst="rect">
            <a:avLst/>
          </a:prstGeom>
          <a:noFill/>
          <a:ln w="9525">
            <a:noFill/>
            <a:miter lim="800000"/>
            <a:headEnd/>
            <a:tailEnd/>
          </a:ln>
          <a:effectLst/>
        </p:spPr>
        <p:txBody>
          <a:bodyPr/>
          <a:lstStyle/>
          <a:p>
            <a:pPr marL="342900" indent="-342900">
              <a:spcBef>
                <a:spcPct val="20000"/>
              </a:spcBef>
              <a:buClr>
                <a:schemeClr val="hlink"/>
              </a:buClr>
              <a:buFont typeface="Wingdings" pitchFamily="2" charset="2"/>
              <a:buChar char="§"/>
            </a:pPr>
            <a:endParaRPr lang="zh-CN" altLang="zh-CN" sz="2800"/>
          </a:p>
        </p:txBody>
      </p:sp>
      <p:sp>
        <p:nvSpPr>
          <p:cNvPr id="14356" name="Line 20"/>
          <p:cNvSpPr>
            <a:spLocks noChangeShapeType="1"/>
          </p:cNvSpPr>
          <p:nvPr/>
        </p:nvSpPr>
        <p:spPr bwMode="auto">
          <a:xfrm>
            <a:off x="5300663" y="4165600"/>
            <a:ext cx="0" cy="1828800"/>
          </a:xfrm>
          <a:prstGeom prst="line">
            <a:avLst/>
          </a:prstGeom>
          <a:noFill/>
          <a:ln w="28575" cmpd="sng">
            <a:solidFill>
              <a:schemeClr val="tx1"/>
            </a:solidFill>
            <a:round/>
            <a:headEnd type="triangle" w="med" len="med"/>
            <a:tailEnd/>
          </a:ln>
          <a:effectLst/>
        </p:spPr>
        <p:txBody>
          <a:bodyPr/>
          <a:lstStyle/>
          <a:p>
            <a:endParaRPr lang="zh-CN" altLang="en-US"/>
          </a:p>
        </p:txBody>
      </p:sp>
      <p:sp>
        <p:nvSpPr>
          <p:cNvPr id="14357" name="Line 21"/>
          <p:cNvSpPr>
            <a:spLocks noChangeShapeType="1"/>
          </p:cNvSpPr>
          <p:nvPr/>
        </p:nvSpPr>
        <p:spPr bwMode="auto">
          <a:xfrm>
            <a:off x="5300663" y="5994400"/>
            <a:ext cx="2438400" cy="0"/>
          </a:xfrm>
          <a:prstGeom prst="line">
            <a:avLst/>
          </a:prstGeom>
          <a:noFill/>
          <a:ln w="28575" cmpd="sng">
            <a:solidFill>
              <a:schemeClr val="tx1"/>
            </a:solidFill>
            <a:round/>
            <a:headEnd/>
            <a:tailEnd type="triangle" w="med" len="med"/>
          </a:ln>
          <a:effectLst/>
        </p:spPr>
        <p:txBody>
          <a:bodyPr/>
          <a:lstStyle/>
          <a:p>
            <a:endParaRPr lang="zh-CN" altLang="en-US"/>
          </a:p>
        </p:txBody>
      </p:sp>
      <p:sp>
        <p:nvSpPr>
          <p:cNvPr id="14358" name="Oval 22"/>
          <p:cNvSpPr>
            <a:spLocks noChangeArrowheads="1"/>
          </p:cNvSpPr>
          <p:nvPr/>
        </p:nvSpPr>
        <p:spPr bwMode="auto">
          <a:xfrm>
            <a:off x="5649913" y="5949950"/>
            <a:ext cx="76200" cy="76200"/>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14359" name="Oval 23"/>
          <p:cNvSpPr>
            <a:spLocks noChangeArrowheads="1"/>
          </p:cNvSpPr>
          <p:nvPr/>
        </p:nvSpPr>
        <p:spPr bwMode="auto">
          <a:xfrm>
            <a:off x="5649913" y="5594350"/>
            <a:ext cx="76200" cy="76200"/>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14360" name="Oval 24"/>
          <p:cNvSpPr>
            <a:spLocks noChangeArrowheads="1"/>
          </p:cNvSpPr>
          <p:nvPr/>
        </p:nvSpPr>
        <p:spPr bwMode="auto">
          <a:xfrm>
            <a:off x="6010275" y="5594350"/>
            <a:ext cx="76200" cy="76200"/>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14361" name="Oval 25"/>
          <p:cNvSpPr>
            <a:spLocks noChangeArrowheads="1"/>
          </p:cNvSpPr>
          <p:nvPr/>
        </p:nvSpPr>
        <p:spPr bwMode="auto">
          <a:xfrm>
            <a:off x="6654800" y="5584825"/>
            <a:ext cx="76200" cy="76200"/>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14362" name="Oval 26"/>
          <p:cNvSpPr>
            <a:spLocks noChangeArrowheads="1"/>
          </p:cNvSpPr>
          <p:nvPr/>
        </p:nvSpPr>
        <p:spPr bwMode="auto">
          <a:xfrm>
            <a:off x="6340475" y="5221288"/>
            <a:ext cx="76200" cy="76200"/>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graphicFrame>
        <p:nvGraphicFramePr>
          <p:cNvPr id="14363" name="Object 27"/>
          <p:cNvGraphicFramePr>
            <a:graphicFrameLocks noChangeAspect="1"/>
          </p:cNvGraphicFramePr>
          <p:nvPr/>
        </p:nvGraphicFramePr>
        <p:xfrm>
          <a:off x="5389563" y="5995988"/>
          <a:ext cx="450850" cy="287337"/>
        </p:xfrm>
        <a:graphic>
          <a:graphicData uri="http://schemas.openxmlformats.org/presentationml/2006/ole">
            <p:oleObj spid="_x0000_s644104" r:id="rId9" imgW="317542" imgH="203341" progId="Equation.3">
              <p:embed/>
            </p:oleObj>
          </a:graphicData>
        </a:graphic>
      </p:graphicFrame>
      <p:graphicFrame>
        <p:nvGraphicFramePr>
          <p:cNvPr id="14364" name="Object 28"/>
          <p:cNvGraphicFramePr>
            <a:graphicFrameLocks noChangeAspect="1"/>
          </p:cNvGraphicFramePr>
          <p:nvPr/>
        </p:nvGraphicFramePr>
        <p:xfrm>
          <a:off x="5148263" y="3860800"/>
          <a:ext cx="307975" cy="361950"/>
        </p:xfrm>
        <a:graphic>
          <a:graphicData uri="http://schemas.openxmlformats.org/presentationml/2006/ole">
            <p:oleObj spid="_x0000_s644105" r:id="rId10" imgW="139835" imgH="165202" progId="Equation.3">
              <p:embed/>
            </p:oleObj>
          </a:graphicData>
        </a:graphic>
      </p:graphicFrame>
      <p:graphicFrame>
        <p:nvGraphicFramePr>
          <p:cNvPr id="14365" name="Object 29"/>
          <p:cNvGraphicFramePr>
            <a:graphicFrameLocks noChangeAspect="1"/>
          </p:cNvGraphicFramePr>
          <p:nvPr/>
        </p:nvGraphicFramePr>
        <p:xfrm>
          <a:off x="7667625" y="6049963"/>
          <a:ext cx="279400" cy="306387"/>
        </p:xfrm>
        <a:graphic>
          <a:graphicData uri="http://schemas.openxmlformats.org/presentationml/2006/ole">
            <p:oleObj spid="_x0000_s644106" r:id="rId11" imgW="127042" imgH="139714" progId="Equation.3">
              <p:embed/>
            </p:oleObj>
          </a:graphicData>
        </a:graphic>
      </p:graphicFrame>
      <p:sp>
        <p:nvSpPr>
          <p:cNvPr id="14366" name="Text Box 30"/>
          <p:cNvSpPr txBox="1">
            <a:spLocks noChangeArrowheads="1"/>
          </p:cNvSpPr>
          <p:nvPr/>
        </p:nvSpPr>
        <p:spPr bwMode="auto">
          <a:xfrm>
            <a:off x="5865813" y="6086475"/>
            <a:ext cx="1370888" cy="369332"/>
          </a:xfrm>
          <a:prstGeom prst="rect">
            <a:avLst/>
          </a:prstGeom>
          <a:noFill/>
          <a:ln w="9525">
            <a:noFill/>
            <a:miter lim="800000"/>
            <a:headEnd/>
            <a:tailEnd/>
          </a:ln>
          <a:effectLst/>
        </p:spPr>
        <p:txBody>
          <a:bodyPr wrap="none">
            <a:spAutoFit/>
          </a:bodyPr>
          <a:lstStyle/>
          <a:p>
            <a:pPr eaLnBrk="0" hangingPunct="0"/>
            <a:r>
              <a:rPr lang="zh-CN" altLang="zh-CN" dirty="0">
                <a:latin typeface="Times New Roman" pitchFamily="18" charset="0"/>
                <a:cs typeface="Times New Roman" pitchFamily="18" charset="0"/>
              </a:rPr>
              <a:t>Image Space</a:t>
            </a:r>
          </a:p>
        </p:txBody>
      </p:sp>
      <p:graphicFrame>
        <p:nvGraphicFramePr>
          <p:cNvPr id="14367" name="Object 31"/>
          <p:cNvGraphicFramePr>
            <a:graphicFrameLocks noChangeAspect="1"/>
          </p:cNvGraphicFramePr>
          <p:nvPr/>
        </p:nvGraphicFramePr>
        <p:xfrm>
          <a:off x="5389563" y="5275263"/>
          <a:ext cx="395287" cy="287337"/>
        </p:xfrm>
        <a:graphic>
          <a:graphicData uri="http://schemas.openxmlformats.org/presentationml/2006/ole">
            <p:oleObj spid="_x0000_s644107" r:id="rId12" imgW="279475" imgH="203341" progId="Equation.3">
              <p:embed/>
            </p:oleObj>
          </a:graphicData>
        </a:graphic>
      </p:graphicFrame>
      <p:graphicFrame>
        <p:nvGraphicFramePr>
          <p:cNvPr id="14368" name="Object 32"/>
          <p:cNvGraphicFramePr>
            <a:graphicFrameLocks noChangeAspect="1"/>
          </p:cNvGraphicFramePr>
          <p:nvPr/>
        </p:nvGraphicFramePr>
        <p:xfrm>
          <a:off x="5838825" y="5275263"/>
          <a:ext cx="449263" cy="287337"/>
        </p:xfrm>
        <a:graphic>
          <a:graphicData uri="http://schemas.openxmlformats.org/presentationml/2006/ole">
            <p:oleObj spid="_x0000_s644108" r:id="rId13" imgW="317542" imgH="203341" progId="Equation.3">
              <p:embed/>
            </p:oleObj>
          </a:graphicData>
        </a:graphic>
      </p:graphicFrame>
      <p:graphicFrame>
        <p:nvGraphicFramePr>
          <p:cNvPr id="14369" name="Object 33"/>
          <p:cNvGraphicFramePr>
            <a:graphicFrameLocks noChangeAspect="1"/>
          </p:cNvGraphicFramePr>
          <p:nvPr/>
        </p:nvGraphicFramePr>
        <p:xfrm>
          <a:off x="6515100" y="5275263"/>
          <a:ext cx="449263" cy="287337"/>
        </p:xfrm>
        <a:graphic>
          <a:graphicData uri="http://schemas.openxmlformats.org/presentationml/2006/ole">
            <p:oleObj spid="_x0000_s644109" r:id="rId14" imgW="317542" imgH="203341" progId="Equation.3">
              <p:embed/>
            </p:oleObj>
          </a:graphicData>
        </a:graphic>
      </p:graphicFrame>
      <p:graphicFrame>
        <p:nvGraphicFramePr>
          <p:cNvPr id="14370" name="Object 34"/>
          <p:cNvGraphicFramePr>
            <a:graphicFrameLocks noChangeAspect="1"/>
          </p:cNvGraphicFramePr>
          <p:nvPr/>
        </p:nvGraphicFramePr>
        <p:xfrm>
          <a:off x="6073775" y="4916488"/>
          <a:ext cx="468313" cy="287337"/>
        </p:xfrm>
        <a:graphic>
          <a:graphicData uri="http://schemas.openxmlformats.org/presentationml/2006/ole">
            <p:oleObj spid="_x0000_s644110" r:id="rId15" imgW="330231" imgH="203341" progId="Equation.3">
              <p:embed/>
            </p:oleObj>
          </a:graphicData>
        </a:graphic>
      </p:graphicFrame>
      <p:sp>
        <p:nvSpPr>
          <p:cNvPr id="14371" name="Line 35"/>
          <p:cNvSpPr>
            <a:spLocks noChangeShapeType="1"/>
          </p:cNvSpPr>
          <p:nvPr/>
        </p:nvSpPr>
        <p:spPr bwMode="auto">
          <a:xfrm flipV="1">
            <a:off x="5435600" y="5013325"/>
            <a:ext cx="1152525" cy="1295400"/>
          </a:xfrm>
          <a:prstGeom prst="line">
            <a:avLst/>
          </a:prstGeom>
          <a:noFill/>
          <a:ln w="25400" cmpd="sng">
            <a:solidFill>
              <a:schemeClr val="tx2"/>
            </a:solidFill>
            <a:round/>
            <a:headEnd/>
            <a:tailEnd/>
          </a:ln>
          <a:effectLst/>
        </p:spPr>
        <p:txBody>
          <a:bodyPr/>
          <a:lstStyle/>
          <a:p>
            <a:endParaRPr lang="zh-CN" altLang="en-US"/>
          </a:p>
        </p:txBody>
      </p:sp>
      <p:sp>
        <p:nvSpPr>
          <p:cNvPr id="14372" name="Line 36"/>
          <p:cNvSpPr>
            <a:spLocks noChangeShapeType="1"/>
          </p:cNvSpPr>
          <p:nvPr/>
        </p:nvSpPr>
        <p:spPr bwMode="auto">
          <a:xfrm>
            <a:off x="4787900" y="5634038"/>
            <a:ext cx="2447925" cy="0"/>
          </a:xfrm>
          <a:prstGeom prst="line">
            <a:avLst/>
          </a:prstGeom>
          <a:noFill/>
          <a:ln w="25400" cmpd="sng">
            <a:solidFill>
              <a:schemeClr val="tx2"/>
            </a:solidFill>
            <a:round/>
            <a:headEnd/>
            <a:tailEnd/>
          </a:ln>
          <a:effectLst/>
        </p:spPr>
        <p:txBody>
          <a:bodyPr/>
          <a:lstStyle/>
          <a:p>
            <a:endParaRPr lang="zh-CN" altLang="en-US"/>
          </a:p>
        </p:txBody>
      </p:sp>
      <p:sp>
        <p:nvSpPr>
          <p:cNvPr id="14373" name="AutoShape 37"/>
          <p:cNvSpPr>
            <a:spLocks noChangeArrowheads="1"/>
          </p:cNvSpPr>
          <p:nvPr/>
        </p:nvSpPr>
        <p:spPr bwMode="auto">
          <a:xfrm>
            <a:off x="0" y="1125334"/>
            <a:ext cx="3059113" cy="1584325"/>
          </a:xfrm>
          <a:prstGeom prst="cloudCallout">
            <a:avLst>
              <a:gd name="adj1" fmla="val -47407"/>
              <a:gd name="adj2" fmla="val 70042"/>
            </a:avLst>
          </a:prstGeom>
          <a:solidFill>
            <a:schemeClr val="accent1"/>
          </a:solidFill>
          <a:ln w="25400" cmpd="sng">
            <a:solidFill>
              <a:schemeClr val="tx2"/>
            </a:solidFill>
            <a:round/>
            <a:headEnd/>
            <a:tailEnd/>
          </a:ln>
          <a:effectLst/>
        </p:spPr>
        <p:txBody>
          <a:bodyPr/>
          <a:lstStyle/>
          <a:p>
            <a:r>
              <a:rPr lang="zh-CN" altLang="zh-CN" b="1" dirty="0">
                <a:solidFill>
                  <a:schemeClr val="bg1"/>
                </a:solidFill>
              </a:rPr>
              <a:t>A(0,1)</a:t>
            </a:r>
            <a:r>
              <a:rPr lang="zh-CN" b="1" dirty="0">
                <a:solidFill>
                  <a:schemeClr val="bg1"/>
                </a:solidFill>
              </a:rPr>
              <a:t>即</a:t>
            </a:r>
            <a:r>
              <a:rPr lang="zh-CN" altLang="zh-CN" b="1" dirty="0">
                <a:solidFill>
                  <a:schemeClr val="bg1"/>
                </a:solidFill>
              </a:rPr>
              <a:t>m=0</a:t>
            </a:r>
            <a:r>
              <a:rPr lang="zh-CN" b="1" dirty="0">
                <a:solidFill>
                  <a:schemeClr val="bg1"/>
                </a:solidFill>
              </a:rPr>
              <a:t>，</a:t>
            </a:r>
            <a:r>
              <a:rPr lang="zh-CN" altLang="zh-CN" b="1" dirty="0">
                <a:solidFill>
                  <a:schemeClr val="bg1"/>
                </a:solidFill>
              </a:rPr>
              <a:t>b=1</a:t>
            </a:r>
            <a:r>
              <a:rPr lang="zh-CN" b="1" dirty="0">
                <a:solidFill>
                  <a:schemeClr val="bg1"/>
                </a:solidFill>
              </a:rPr>
              <a:t>即图像空间中斜率为</a:t>
            </a:r>
            <a:r>
              <a:rPr lang="zh-CN" altLang="zh-CN" b="1" dirty="0">
                <a:solidFill>
                  <a:schemeClr val="bg1"/>
                </a:solidFill>
              </a:rPr>
              <a:t>0</a:t>
            </a:r>
            <a:r>
              <a:rPr lang="zh-CN" b="1" dirty="0">
                <a:solidFill>
                  <a:schemeClr val="bg1"/>
                </a:solidFill>
              </a:rPr>
              <a:t>，截距为</a:t>
            </a:r>
            <a:r>
              <a:rPr lang="zh-CN" altLang="zh-CN" b="1" dirty="0">
                <a:solidFill>
                  <a:schemeClr val="bg1"/>
                </a:solidFill>
              </a:rPr>
              <a:t>1</a:t>
            </a:r>
            <a:r>
              <a:rPr lang="zh-CN" b="1" dirty="0">
                <a:solidFill>
                  <a:schemeClr val="bg1"/>
                </a:solidFill>
              </a:rPr>
              <a:t>的直线</a:t>
            </a:r>
          </a:p>
        </p:txBody>
      </p:sp>
      <p:sp>
        <p:nvSpPr>
          <p:cNvPr id="14374" name="AutoShape 38"/>
          <p:cNvSpPr>
            <a:spLocks noChangeArrowheads="1"/>
          </p:cNvSpPr>
          <p:nvPr/>
        </p:nvSpPr>
        <p:spPr bwMode="auto">
          <a:xfrm>
            <a:off x="179388" y="3716338"/>
            <a:ext cx="3059112" cy="1584325"/>
          </a:xfrm>
          <a:prstGeom prst="cloudCallout">
            <a:avLst>
              <a:gd name="adj1" fmla="val -47407"/>
              <a:gd name="adj2" fmla="val 70042"/>
            </a:avLst>
          </a:prstGeom>
          <a:solidFill>
            <a:schemeClr val="accent1"/>
          </a:solidFill>
          <a:ln w="25400" cmpd="sng">
            <a:solidFill>
              <a:schemeClr val="tx2"/>
            </a:solidFill>
            <a:round/>
            <a:headEnd/>
            <a:tailEnd/>
          </a:ln>
          <a:effectLst/>
        </p:spPr>
        <p:txBody>
          <a:bodyPr/>
          <a:lstStyle/>
          <a:p>
            <a:r>
              <a:rPr lang="zh-CN" altLang="zh-CN" b="1" dirty="0">
                <a:solidFill>
                  <a:schemeClr val="bg1"/>
                </a:solidFill>
              </a:rPr>
              <a:t>B(1,-1)</a:t>
            </a:r>
            <a:r>
              <a:rPr lang="zh-CN" b="1" dirty="0">
                <a:solidFill>
                  <a:schemeClr val="bg1"/>
                </a:solidFill>
              </a:rPr>
              <a:t>即</a:t>
            </a:r>
            <a:r>
              <a:rPr lang="zh-CN" altLang="zh-CN" b="1" dirty="0">
                <a:solidFill>
                  <a:schemeClr val="bg1"/>
                </a:solidFill>
              </a:rPr>
              <a:t>m=1</a:t>
            </a:r>
            <a:r>
              <a:rPr lang="zh-CN" b="1" dirty="0">
                <a:solidFill>
                  <a:schemeClr val="bg1"/>
                </a:solidFill>
              </a:rPr>
              <a:t>，</a:t>
            </a:r>
            <a:r>
              <a:rPr lang="zh-CN" altLang="zh-CN" b="1" dirty="0">
                <a:solidFill>
                  <a:schemeClr val="bg1"/>
                </a:solidFill>
              </a:rPr>
              <a:t>b=-1</a:t>
            </a:r>
            <a:r>
              <a:rPr lang="zh-CN" b="1" dirty="0">
                <a:solidFill>
                  <a:schemeClr val="bg1"/>
                </a:solidFill>
              </a:rPr>
              <a:t>即图像空间中斜率为</a:t>
            </a:r>
            <a:r>
              <a:rPr lang="zh-CN" altLang="zh-CN" b="1" dirty="0">
                <a:solidFill>
                  <a:schemeClr val="bg1"/>
                </a:solidFill>
              </a:rPr>
              <a:t>1</a:t>
            </a:r>
            <a:r>
              <a:rPr lang="zh-CN" b="1" dirty="0">
                <a:solidFill>
                  <a:schemeClr val="bg1"/>
                </a:solidFill>
              </a:rPr>
              <a:t>，截距为</a:t>
            </a:r>
            <a:r>
              <a:rPr lang="zh-CN" altLang="zh-CN" b="1" dirty="0">
                <a:solidFill>
                  <a:schemeClr val="bg1"/>
                </a:solidFill>
              </a:rPr>
              <a:t>-1</a:t>
            </a:r>
            <a:r>
              <a:rPr lang="zh-CN" b="1" dirty="0">
                <a:solidFill>
                  <a:schemeClr val="bg1"/>
                </a:solidFill>
              </a:rPr>
              <a:t>的直线</a:t>
            </a:r>
          </a:p>
        </p:txBody>
      </p:sp>
      <p:sp>
        <p:nvSpPr>
          <p:cNvPr id="39"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0" name="标题 39"/>
          <p:cNvSpPr>
            <a:spLocks noGrp="1"/>
          </p:cNvSpPr>
          <p:nvPr>
            <p:ph type="title"/>
          </p:nvPr>
        </p:nvSpPr>
        <p:spPr/>
        <p:txBody>
          <a:bodyPr/>
          <a:lstStyle/>
          <a:p>
            <a:endParaRPr lang="zh-CN" altLang="en-US" dirty="0"/>
          </a:p>
        </p:txBody>
      </p:sp>
      <p:sp>
        <p:nvSpPr>
          <p:cNvPr id="41" name="Rectangle 2"/>
          <p:cNvSpPr txBox="1">
            <a:spLocks noRot="1" noChangeArrowheads="1"/>
          </p:cNvSpPr>
          <p:nvPr/>
        </p:nvSpPr>
        <p:spPr>
          <a:xfrm>
            <a:off x="307503" y="540615"/>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变换</a:t>
            </a:r>
            <a:endParaRPr kumimoji="0" lang="zh-CN"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3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46"/>
                                        </p:tgtEl>
                                        <p:attrNameLst>
                                          <p:attrName>style.visibility</p:attrName>
                                        </p:attrNameLst>
                                      </p:cBhvr>
                                      <p:to>
                                        <p:strVal val="visible"/>
                                      </p:to>
                                    </p:set>
                                    <p:anim calcmode="lin" valueType="num">
                                      <p:cBhvr additive="base">
                                        <p:cTn id="13" dur="500" fill="hold"/>
                                        <p:tgtEl>
                                          <p:spTgt spid="14346"/>
                                        </p:tgtEl>
                                        <p:attrNameLst>
                                          <p:attrName>ppt_x</p:attrName>
                                        </p:attrNameLst>
                                      </p:cBhvr>
                                      <p:tavLst>
                                        <p:tav tm="0">
                                          <p:val>
                                            <p:strVal val="#ppt_x"/>
                                          </p:val>
                                        </p:tav>
                                        <p:tav tm="100000">
                                          <p:val>
                                            <p:strVal val="#ppt_x"/>
                                          </p:val>
                                        </p:tav>
                                      </p:tavLst>
                                    </p:anim>
                                    <p:anim calcmode="lin" valueType="num">
                                      <p:cBhvr additive="base">
                                        <p:cTn id="14" dur="500" fill="hold"/>
                                        <p:tgtEl>
                                          <p:spTgt spid="143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47"/>
                                        </p:tgtEl>
                                        <p:attrNameLst>
                                          <p:attrName>style.visibility</p:attrName>
                                        </p:attrNameLst>
                                      </p:cBhvr>
                                      <p:to>
                                        <p:strVal val="visible"/>
                                      </p:to>
                                    </p:set>
                                    <p:anim calcmode="lin" valueType="num">
                                      <p:cBhvr additive="base">
                                        <p:cTn id="19" dur="500" fill="hold"/>
                                        <p:tgtEl>
                                          <p:spTgt spid="14347"/>
                                        </p:tgtEl>
                                        <p:attrNameLst>
                                          <p:attrName>ppt_x</p:attrName>
                                        </p:attrNameLst>
                                      </p:cBhvr>
                                      <p:tavLst>
                                        <p:tav tm="0">
                                          <p:val>
                                            <p:strVal val="#ppt_x"/>
                                          </p:val>
                                        </p:tav>
                                        <p:tav tm="100000">
                                          <p:val>
                                            <p:strVal val="#ppt_x"/>
                                          </p:val>
                                        </p:tav>
                                      </p:tavLst>
                                    </p:anim>
                                    <p:anim calcmode="lin" valueType="num">
                                      <p:cBhvr additive="base">
                                        <p:cTn id="20" dur="500" fill="hold"/>
                                        <p:tgtEl>
                                          <p:spTgt spid="1434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348"/>
                                        </p:tgtEl>
                                        <p:attrNameLst>
                                          <p:attrName>style.visibility</p:attrName>
                                        </p:attrNameLst>
                                      </p:cBhvr>
                                      <p:to>
                                        <p:strVal val="visible"/>
                                      </p:to>
                                    </p:set>
                                    <p:anim calcmode="lin" valueType="num">
                                      <p:cBhvr additive="base">
                                        <p:cTn id="25" dur="500" fill="hold"/>
                                        <p:tgtEl>
                                          <p:spTgt spid="14348"/>
                                        </p:tgtEl>
                                        <p:attrNameLst>
                                          <p:attrName>ppt_x</p:attrName>
                                        </p:attrNameLst>
                                      </p:cBhvr>
                                      <p:tavLst>
                                        <p:tav tm="0">
                                          <p:val>
                                            <p:strVal val="#ppt_x"/>
                                          </p:val>
                                        </p:tav>
                                        <p:tav tm="100000">
                                          <p:val>
                                            <p:strVal val="#ppt_x"/>
                                          </p:val>
                                        </p:tav>
                                      </p:tavLst>
                                    </p:anim>
                                    <p:anim calcmode="lin" valueType="num">
                                      <p:cBhvr additive="base">
                                        <p:cTn id="26" dur="500" fill="hold"/>
                                        <p:tgtEl>
                                          <p:spTgt spid="1434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349"/>
                                        </p:tgtEl>
                                        <p:attrNameLst>
                                          <p:attrName>style.visibility</p:attrName>
                                        </p:attrNameLst>
                                      </p:cBhvr>
                                      <p:to>
                                        <p:strVal val="visible"/>
                                      </p:to>
                                    </p:set>
                                    <p:anim calcmode="lin" valueType="num">
                                      <p:cBhvr additive="base">
                                        <p:cTn id="31" dur="500" fill="hold"/>
                                        <p:tgtEl>
                                          <p:spTgt spid="14349"/>
                                        </p:tgtEl>
                                        <p:attrNameLst>
                                          <p:attrName>ppt_x</p:attrName>
                                        </p:attrNameLst>
                                      </p:cBhvr>
                                      <p:tavLst>
                                        <p:tav tm="0">
                                          <p:val>
                                            <p:strVal val="#ppt_x"/>
                                          </p:val>
                                        </p:tav>
                                        <p:tav tm="100000">
                                          <p:val>
                                            <p:strVal val="#ppt_x"/>
                                          </p:val>
                                        </p:tav>
                                      </p:tavLst>
                                    </p:anim>
                                    <p:anim calcmode="lin" valueType="num">
                                      <p:cBhvr additive="base">
                                        <p:cTn id="32" dur="500" fill="hold"/>
                                        <p:tgtEl>
                                          <p:spTgt spid="1434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350"/>
                                        </p:tgtEl>
                                        <p:attrNameLst>
                                          <p:attrName>style.visibility</p:attrName>
                                        </p:attrNameLst>
                                      </p:cBhvr>
                                      <p:to>
                                        <p:strVal val="visible"/>
                                      </p:to>
                                    </p:set>
                                    <p:anim calcmode="lin" valueType="num">
                                      <p:cBhvr additive="base">
                                        <p:cTn id="37" dur="500" fill="hold"/>
                                        <p:tgtEl>
                                          <p:spTgt spid="14350"/>
                                        </p:tgtEl>
                                        <p:attrNameLst>
                                          <p:attrName>ppt_x</p:attrName>
                                        </p:attrNameLst>
                                      </p:cBhvr>
                                      <p:tavLst>
                                        <p:tav tm="0">
                                          <p:val>
                                            <p:strVal val="#ppt_x"/>
                                          </p:val>
                                        </p:tav>
                                        <p:tav tm="100000">
                                          <p:val>
                                            <p:strVal val="#ppt_x"/>
                                          </p:val>
                                        </p:tav>
                                      </p:tavLst>
                                    </p:anim>
                                    <p:anim calcmode="lin" valueType="num">
                                      <p:cBhvr additive="base">
                                        <p:cTn id="38" dur="500" fill="hold"/>
                                        <p:tgtEl>
                                          <p:spTgt spid="1435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351"/>
                                        </p:tgtEl>
                                        <p:attrNameLst>
                                          <p:attrName>style.visibility</p:attrName>
                                        </p:attrNameLst>
                                      </p:cBhvr>
                                      <p:to>
                                        <p:strVal val="visible"/>
                                      </p:to>
                                    </p:set>
                                    <p:anim calcmode="lin" valueType="num">
                                      <p:cBhvr additive="base">
                                        <p:cTn id="43" dur="500" fill="hold"/>
                                        <p:tgtEl>
                                          <p:spTgt spid="14351"/>
                                        </p:tgtEl>
                                        <p:attrNameLst>
                                          <p:attrName>ppt_x</p:attrName>
                                        </p:attrNameLst>
                                      </p:cBhvr>
                                      <p:tavLst>
                                        <p:tav tm="0">
                                          <p:val>
                                            <p:strVal val="#ppt_x"/>
                                          </p:val>
                                        </p:tav>
                                        <p:tav tm="100000">
                                          <p:val>
                                            <p:strVal val="#ppt_x"/>
                                          </p:val>
                                        </p:tav>
                                      </p:tavLst>
                                    </p:anim>
                                    <p:anim calcmode="lin" valueType="num">
                                      <p:cBhvr additive="base">
                                        <p:cTn id="44" dur="500" fill="hold"/>
                                        <p:tgtEl>
                                          <p:spTgt spid="1435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352"/>
                                        </p:tgtEl>
                                        <p:attrNameLst>
                                          <p:attrName>style.visibility</p:attrName>
                                        </p:attrNameLst>
                                      </p:cBhvr>
                                      <p:to>
                                        <p:strVal val="visible"/>
                                      </p:to>
                                    </p:set>
                                    <p:anim calcmode="lin" valueType="num">
                                      <p:cBhvr additive="base">
                                        <p:cTn id="49" dur="500" fill="hold"/>
                                        <p:tgtEl>
                                          <p:spTgt spid="14352"/>
                                        </p:tgtEl>
                                        <p:attrNameLst>
                                          <p:attrName>ppt_x</p:attrName>
                                        </p:attrNameLst>
                                      </p:cBhvr>
                                      <p:tavLst>
                                        <p:tav tm="0">
                                          <p:val>
                                            <p:strVal val="#ppt_x"/>
                                          </p:val>
                                        </p:tav>
                                        <p:tav tm="100000">
                                          <p:val>
                                            <p:strVal val="#ppt_x"/>
                                          </p:val>
                                        </p:tav>
                                      </p:tavLst>
                                    </p:anim>
                                    <p:anim calcmode="lin" valueType="num">
                                      <p:cBhvr additive="base">
                                        <p:cTn id="50" dur="500" fill="hold"/>
                                        <p:tgtEl>
                                          <p:spTgt spid="14352"/>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1435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35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4373"/>
                                        </p:tgtEl>
                                        <p:attrNameLst>
                                          <p:attrName>style.visibility</p:attrName>
                                        </p:attrNameLst>
                                      </p:cBhvr>
                                      <p:to>
                                        <p:strVal val="visible"/>
                                      </p:to>
                                    </p:set>
                                    <p:anim calcmode="lin" valueType="num">
                                      <p:cBhvr additive="base">
                                        <p:cTn id="59" dur="500" fill="hold"/>
                                        <p:tgtEl>
                                          <p:spTgt spid="14373"/>
                                        </p:tgtEl>
                                        <p:attrNameLst>
                                          <p:attrName>ppt_x</p:attrName>
                                        </p:attrNameLst>
                                      </p:cBhvr>
                                      <p:tavLst>
                                        <p:tav tm="0">
                                          <p:val>
                                            <p:strVal val="#ppt_x"/>
                                          </p:val>
                                        </p:tav>
                                        <p:tav tm="100000">
                                          <p:val>
                                            <p:strVal val="#ppt_x"/>
                                          </p:val>
                                        </p:tav>
                                      </p:tavLst>
                                    </p:anim>
                                    <p:anim calcmode="lin" valueType="num">
                                      <p:cBhvr additive="base">
                                        <p:cTn id="60" dur="500" fill="hold"/>
                                        <p:tgtEl>
                                          <p:spTgt spid="1437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4372"/>
                                        </p:tgtEl>
                                        <p:attrNameLst>
                                          <p:attrName>style.visibility</p:attrName>
                                        </p:attrNameLst>
                                      </p:cBhvr>
                                      <p:to>
                                        <p:strVal val="visible"/>
                                      </p:to>
                                    </p:set>
                                    <p:anim calcmode="lin" valueType="num">
                                      <p:cBhvr additive="base">
                                        <p:cTn id="65" dur="500" fill="hold"/>
                                        <p:tgtEl>
                                          <p:spTgt spid="14372"/>
                                        </p:tgtEl>
                                        <p:attrNameLst>
                                          <p:attrName>ppt_x</p:attrName>
                                        </p:attrNameLst>
                                      </p:cBhvr>
                                      <p:tavLst>
                                        <p:tav tm="0">
                                          <p:val>
                                            <p:strVal val="#ppt_x"/>
                                          </p:val>
                                        </p:tav>
                                        <p:tav tm="100000">
                                          <p:val>
                                            <p:strVal val="#ppt_x"/>
                                          </p:val>
                                        </p:tav>
                                      </p:tavLst>
                                    </p:anim>
                                    <p:anim calcmode="lin" valueType="num">
                                      <p:cBhvr additive="base">
                                        <p:cTn id="66" dur="500" fill="hold"/>
                                        <p:tgtEl>
                                          <p:spTgt spid="1437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4374"/>
                                        </p:tgtEl>
                                        <p:attrNameLst>
                                          <p:attrName>style.visibility</p:attrName>
                                        </p:attrNameLst>
                                      </p:cBhvr>
                                      <p:to>
                                        <p:strVal val="visible"/>
                                      </p:to>
                                    </p:set>
                                    <p:anim calcmode="lin" valueType="num">
                                      <p:cBhvr additive="base">
                                        <p:cTn id="71" dur="500" fill="hold"/>
                                        <p:tgtEl>
                                          <p:spTgt spid="14374"/>
                                        </p:tgtEl>
                                        <p:attrNameLst>
                                          <p:attrName>ppt_x</p:attrName>
                                        </p:attrNameLst>
                                      </p:cBhvr>
                                      <p:tavLst>
                                        <p:tav tm="0">
                                          <p:val>
                                            <p:strVal val="#ppt_x"/>
                                          </p:val>
                                        </p:tav>
                                        <p:tav tm="100000">
                                          <p:val>
                                            <p:strVal val="#ppt_x"/>
                                          </p:val>
                                        </p:tav>
                                      </p:tavLst>
                                    </p:anim>
                                    <p:anim calcmode="lin" valueType="num">
                                      <p:cBhvr additive="base">
                                        <p:cTn id="72" dur="500" fill="hold"/>
                                        <p:tgtEl>
                                          <p:spTgt spid="1437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4371"/>
                                        </p:tgtEl>
                                        <p:attrNameLst>
                                          <p:attrName>style.visibility</p:attrName>
                                        </p:attrNameLst>
                                      </p:cBhvr>
                                      <p:to>
                                        <p:strVal val="visible"/>
                                      </p:to>
                                    </p:set>
                                    <p:anim calcmode="lin" valueType="num">
                                      <p:cBhvr additive="base">
                                        <p:cTn id="77" dur="500" fill="hold"/>
                                        <p:tgtEl>
                                          <p:spTgt spid="14371"/>
                                        </p:tgtEl>
                                        <p:attrNameLst>
                                          <p:attrName>ppt_x</p:attrName>
                                        </p:attrNameLst>
                                      </p:cBhvr>
                                      <p:tavLst>
                                        <p:tav tm="0">
                                          <p:val>
                                            <p:strVal val="#ppt_x"/>
                                          </p:val>
                                        </p:tav>
                                        <p:tav tm="100000">
                                          <p:val>
                                            <p:strVal val="#ppt_x"/>
                                          </p:val>
                                        </p:tav>
                                      </p:tavLst>
                                    </p:anim>
                                    <p:anim calcmode="lin" valueType="num">
                                      <p:cBhvr additive="base">
                                        <p:cTn id="78" dur="500" fill="hold"/>
                                        <p:tgtEl>
                                          <p:spTgt spid="1437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xit" presetSubtype="4" fill="hold" grpId="1" nodeType="clickEffect">
                                  <p:stCondLst>
                                    <p:cond delay="0"/>
                                  </p:stCondLst>
                                  <p:childTnLst>
                                    <p:anim calcmode="lin" valueType="num">
                                      <p:cBhvr additive="base">
                                        <p:cTn id="82" dur="500"/>
                                        <p:tgtEl>
                                          <p:spTgt spid="14373"/>
                                        </p:tgtEl>
                                        <p:attrNameLst>
                                          <p:attrName>ppt_x</p:attrName>
                                        </p:attrNameLst>
                                      </p:cBhvr>
                                      <p:tavLst>
                                        <p:tav tm="0">
                                          <p:val>
                                            <p:strVal val="ppt_x"/>
                                          </p:val>
                                        </p:tav>
                                        <p:tav tm="100000">
                                          <p:val>
                                            <p:strVal val="ppt_x"/>
                                          </p:val>
                                        </p:tav>
                                      </p:tavLst>
                                    </p:anim>
                                    <p:anim calcmode="lin" valueType="num">
                                      <p:cBhvr additive="base">
                                        <p:cTn id="83" dur="500"/>
                                        <p:tgtEl>
                                          <p:spTgt spid="14373"/>
                                        </p:tgtEl>
                                        <p:attrNameLst>
                                          <p:attrName>ppt_y</p:attrName>
                                        </p:attrNameLst>
                                      </p:cBhvr>
                                      <p:tavLst>
                                        <p:tav tm="0">
                                          <p:val>
                                            <p:strVal val="ppt_y"/>
                                          </p:val>
                                        </p:tav>
                                        <p:tav tm="100000">
                                          <p:val>
                                            <p:strVal val="1+ppt_h/2"/>
                                          </p:val>
                                        </p:tav>
                                      </p:tavLst>
                                    </p:anim>
                                    <p:set>
                                      <p:cBhvr>
                                        <p:cTn id="84" dur="1" fill="hold">
                                          <p:stCondLst>
                                            <p:cond delay="499"/>
                                          </p:stCondLst>
                                        </p:cTn>
                                        <p:tgtEl>
                                          <p:spTgt spid="1437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 presetClass="exit" presetSubtype="4" fill="hold" grpId="1" nodeType="clickEffect">
                                  <p:stCondLst>
                                    <p:cond delay="0"/>
                                  </p:stCondLst>
                                  <p:childTnLst>
                                    <p:anim calcmode="lin" valueType="num">
                                      <p:cBhvr additive="base">
                                        <p:cTn id="88" dur="500"/>
                                        <p:tgtEl>
                                          <p:spTgt spid="14374"/>
                                        </p:tgtEl>
                                        <p:attrNameLst>
                                          <p:attrName>ppt_x</p:attrName>
                                        </p:attrNameLst>
                                      </p:cBhvr>
                                      <p:tavLst>
                                        <p:tav tm="0">
                                          <p:val>
                                            <p:strVal val="ppt_x"/>
                                          </p:val>
                                        </p:tav>
                                        <p:tav tm="100000">
                                          <p:val>
                                            <p:strVal val="ppt_x"/>
                                          </p:val>
                                        </p:tav>
                                      </p:tavLst>
                                    </p:anim>
                                    <p:anim calcmode="lin" valueType="num">
                                      <p:cBhvr additive="base">
                                        <p:cTn id="89" dur="500"/>
                                        <p:tgtEl>
                                          <p:spTgt spid="14374"/>
                                        </p:tgtEl>
                                        <p:attrNameLst>
                                          <p:attrName>ppt_y</p:attrName>
                                        </p:attrNameLst>
                                      </p:cBhvr>
                                      <p:tavLst>
                                        <p:tav tm="0">
                                          <p:val>
                                            <p:strVal val="ppt_y"/>
                                          </p:val>
                                        </p:tav>
                                        <p:tav tm="100000">
                                          <p:val>
                                            <p:strVal val="1+ppt_h/2"/>
                                          </p:val>
                                        </p:tav>
                                      </p:tavLst>
                                    </p:anim>
                                    <p:set>
                                      <p:cBhvr>
                                        <p:cTn id="90" dur="1" fill="hold">
                                          <p:stCondLst>
                                            <p:cond delay="499"/>
                                          </p:stCondLst>
                                        </p:cTn>
                                        <p:tgtEl>
                                          <p:spTgt spid="143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 grpId="0" animBg="1"/>
      <p:bldP spid="14347" grpId="0" animBg="1"/>
      <p:bldP spid="14348" grpId="0" animBg="1"/>
      <p:bldP spid="14349" grpId="0" animBg="1"/>
      <p:bldP spid="14350" grpId="0" animBg="1"/>
      <p:bldP spid="14371" grpId="0" animBg="1"/>
      <p:bldP spid="14372" grpId="0" animBg="1"/>
      <p:bldP spid="14373" grpId="0" animBg="1" autoUpdateAnimBg="0"/>
      <p:bldP spid="14373" grpId="1" animBg="1" autoUpdateAnimBg="0"/>
      <p:bldP spid="14374" grpId="0" animBg="1" autoUpdateAnimBg="0"/>
      <p:bldP spid="14374" grpId="1"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endParaRPr lang="zh-CN" altLang="zh-CN"/>
          </a:p>
        </p:txBody>
      </p:sp>
      <p:sp>
        <p:nvSpPr>
          <p:cNvPr id="15363" name="Rectangle 3"/>
          <p:cNvSpPr>
            <a:spLocks noGrp="1" noRot="1" noChangeArrowheads="1"/>
          </p:cNvSpPr>
          <p:nvPr>
            <p:ph type="body" sz="half" idx="1"/>
          </p:nvPr>
        </p:nvSpPr>
        <p:spPr>
          <a:xfrm>
            <a:off x="745402" y="1889911"/>
            <a:ext cx="4000500" cy="4498975"/>
          </a:xfrm>
        </p:spPr>
        <p:txBody>
          <a:bodyPr/>
          <a:lstStyle/>
          <a:p>
            <a:pPr algn="just">
              <a:buNone/>
            </a:pPr>
            <a:r>
              <a:rPr lang="en-US" altLang="zh-CN" sz="2800" dirty="0" smtClean="0">
                <a:latin typeface="楷体" pitchFamily="49" charset="-122"/>
                <a:ea typeface="楷体" pitchFamily="49" charset="-122"/>
              </a:rPr>
              <a:t> </a:t>
            </a:r>
            <a:r>
              <a:rPr lang="zh-CN" sz="2800" dirty="0" smtClean="0">
                <a:latin typeface="楷体" pitchFamily="49" charset="-122"/>
                <a:ea typeface="楷体" pitchFamily="49" charset="-122"/>
              </a:rPr>
              <a:t>问题</a:t>
            </a:r>
            <a:r>
              <a:rPr lang="zh-CN" sz="2800" dirty="0">
                <a:latin typeface="楷体" pitchFamily="49" charset="-122"/>
                <a:ea typeface="楷体" pitchFamily="49" charset="-122"/>
              </a:rPr>
              <a:t>：</a:t>
            </a:r>
            <a:r>
              <a:rPr lang="zh-CN" altLang="zh-CN" sz="2800" dirty="0">
                <a:latin typeface="Times New Roman" pitchFamily="18" charset="0"/>
                <a:ea typeface="楷体" pitchFamily="49" charset="-122"/>
                <a:cs typeface="Times New Roman" pitchFamily="18" charset="0"/>
              </a:rPr>
              <a:t>Hough</a:t>
            </a:r>
            <a:r>
              <a:rPr lang="zh-CN" sz="2800" dirty="0">
                <a:latin typeface="楷体" pitchFamily="49" charset="-122"/>
                <a:ea typeface="楷体" pitchFamily="49" charset="-122"/>
              </a:rPr>
              <a:t>变换的</a:t>
            </a:r>
            <a:r>
              <a:rPr lang="zh-CN" sz="2800" dirty="0" smtClean="0">
                <a:latin typeface="楷体" pitchFamily="49" charset="-122"/>
                <a:ea typeface="楷体" pitchFamily="49" charset="-122"/>
              </a:rPr>
              <a:t>这</a:t>
            </a:r>
            <a:r>
              <a:rPr lang="zh-CN" altLang="en-US" sz="2800" dirty="0" smtClean="0">
                <a:latin typeface="楷体" pitchFamily="49" charset="-122"/>
                <a:ea typeface="楷体" pitchFamily="49" charset="-122"/>
              </a:rPr>
              <a:t>种</a:t>
            </a:r>
            <a:r>
              <a:rPr lang="zh-CN" sz="2800" dirty="0" smtClean="0">
                <a:latin typeface="楷体" pitchFamily="49" charset="-122"/>
                <a:ea typeface="楷体" pitchFamily="49" charset="-122"/>
              </a:rPr>
              <a:t>实现</a:t>
            </a:r>
            <a:r>
              <a:rPr lang="zh-CN" sz="2800" dirty="0">
                <a:latin typeface="楷体" pitchFamily="49" charset="-122"/>
                <a:ea typeface="楷体" pitchFamily="49" charset="-122"/>
              </a:rPr>
              <a:t>方式（</a:t>
            </a:r>
            <a:r>
              <a:rPr lang="zh-CN" altLang="zh-CN" sz="2800" i="1" dirty="0">
                <a:latin typeface="Times New Roman" pitchFamily="18" charset="0"/>
                <a:ea typeface="楷体" pitchFamily="49" charset="-122"/>
                <a:cs typeface="Times New Roman" pitchFamily="18" charset="0"/>
              </a:rPr>
              <a:t>y=mx+b</a:t>
            </a:r>
            <a:r>
              <a:rPr lang="zh-CN" altLang="zh-CN" sz="2800" dirty="0">
                <a:latin typeface="楷体" pitchFamily="49" charset="-122"/>
                <a:ea typeface="楷体" pitchFamily="49" charset="-122"/>
              </a:rPr>
              <a:t>)</a:t>
            </a:r>
            <a:r>
              <a:rPr lang="zh-CN" sz="2800" dirty="0" smtClean="0">
                <a:latin typeface="楷体" pitchFamily="49" charset="-122"/>
                <a:ea typeface="楷体" pitchFamily="49" charset="-122"/>
              </a:rPr>
              <a:t>不能表示</a:t>
            </a:r>
            <a:r>
              <a:rPr lang="zh-CN" sz="2800" b="1" dirty="0">
                <a:solidFill>
                  <a:schemeClr val="accent5">
                    <a:lumMod val="75000"/>
                  </a:schemeClr>
                </a:solidFill>
                <a:latin typeface="楷体" pitchFamily="49" charset="-122"/>
                <a:ea typeface="楷体" pitchFamily="49" charset="-122"/>
              </a:rPr>
              <a:t>垂直线</a:t>
            </a:r>
            <a:r>
              <a:rPr lang="zh-CN" sz="2800" dirty="0">
                <a:latin typeface="楷体" pitchFamily="49" charset="-122"/>
                <a:ea typeface="楷体" pitchFamily="49" charset="-122"/>
              </a:rPr>
              <a:t>，因为</a:t>
            </a:r>
            <a:r>
              <a:rPr lang="zh-CN" sz="2800" dirty="0" smtClean="0">
                <a:latin typeface="楷体" pitchFamily="49" charset="-122"/>
                <a:ea typeface="楷体" pitchFamily="49" charset="-122"/>
              </a:rPr>
              <a:t>垂直线</a:t>
            </a:r>
            <a:r>
              <a:rPr lang="zh-CN" sz="2800" dirty="0">
                <a:latin typeface="楷体" pitchFamily="49" charset="-122"/>
                <a:ea typeface="楷体" pitchFamily="49" charset="-122"/>
              </a:rPr>
              <a:t>的斜率为无穷大。</a:t>
            </a:r>
          </a:p>
          <a:p>
            <a:pPr algn="just"/>
            <a:endParaRPr lang="zh-CN" sz="2800" dirty="0">
              <a:latin typeface="楷体" pitchFamily="49" charset="-122"/>
              <a:ea typeface="楷体" pitchFamily="49" charset="-122"/>
            </a:endParaRPr>
          </a:p>
          <a:p>
            <a:pPr algn="just">
              <a:buFont typeface="Wingdings" pitchFamily="2" charset="2"/>
              <a:buNone/>
            </a:pPr>
            <a:endParaRPr lang="zh-CN" altLang="zh-CN" sz="2800" dirty="0">
              <a:latin typeface="楷体" pitchFamily="49" charset="-122"/>
              <a:ea typeface="楷体" pitchFamily="49" charset="-122"/>
            </a:endParaRPr>
          </a:p>
        </p:txBody>
      </p:sp>
      <p:sp>
        <p:nvSpPr>
          <p:cNvPr id="15364" name="AutoShape 4"/>
          <p:cNvSpPr>
            <a:spLocks noChangeArrowheads="1"/>
          </p:cNvSpPr>
          <p:nvPr/>
        </p:nvSpPr>
        <p:spPr bwMode="auto">
          <a:xfrm>
            <a:off x="2603311" y="4237493"/>
            <a:ext cx="3960813" cy="1511300"/>
          </a:xfrm>
          <a:prstGeom prst="cloudCallout">
            <a:avLst>
              <a:gd name="adj1" fmla="val -43750"/>
              <a:gd name="adj2" fmla="val 70000"/>
            </a:avLst>
          </a:prstGeom>
          <a:solidFill>
            <a:schemeClr val="accent1"/>
          </a:solidFill>
          <a:ln w="25400" cmpd="sng">
            <a:solidFill>
              <a:schemeClr val="tx2"/>
            </a:solidFill>
            <a:round/>
            <a:headEnd/>
            <a:tailEnd/>
          </a:ln>
          <a:effectLst/>
        </p:spPr>
        <p:txBody>
          <a:bodyPr/>
          <a:lstStyle/>
          <a:p>
            <a:pPr algn="ctr"/>
            <a:r>
              <a:rPr lang="zh-CN" sz="2400" b="1" dirty="0">
                <a:solidFill>
                  <a:schemeClr val="bg1"/>
                </a:solidFill>
                <a:ea typeface="华文行楷" pitchFamily="2" charset="-122"/>
              </a:rPr>
              <a:t>能否用别的直线的参数化方式呢？</a:t>
            </a:r>
          </a:p>
        </p:txBody>
      </p:sp>
      <p:graphicFrame>
        <p:nvGraphicFramePr>
          <p:cNvPr id="15366" name="Object 6"/>
          <p:cNvGraphicFramePr>
            <a:graphicFrameLocks noChangeAspect="1"/>
          </p:cNvGraphicFramePr>
          <p:nvPr>
            <p:ph sz="half" idx="2"/>
          </p:nvPr>
        </p:nvGraphicFramePr>
        <p:xfrm>
          <a:off x="5658118" y="2115289"/>
          <a:ext cx="1522412" cy="1292225"/>
        </p:xfrm>
        <a:graphic>
          <a:graphicData uri="http://schemas.openxmlformats.org/presentationml/2006/ole">
            <p:oleObj spid="_x0000_s645122" r:id="rId3" imgW="419054" imgH="355609" progId="">
              <p:embed/>
            </p:oleObj>
          </a:graphicData>
        </a:graphic>
      </p:graphicFrame>
      <p:sp>
        <p:nvSpPr>
          <p:cNvPr id="7" name="Rectangle 2"/>
          <p:cNvSpPr txBox="1">
            <a:spLocks noRot="1" noChangeArrowheads="1"/>
          </p:cNvSpPr>
          <p:nvPr/>
        </p:nvSpPr>
        <p:spPr>
          <a:xfrm>
            <a:off x="307503" y="540615"/>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变换</a:t>
            </a:r>
            <a:endParaRPr kumimoji="0" lang="zh-CN"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endParaRPr>
          </a:p>
        </p:txBody>
      </p:sp>
      <p:sp>
        <p:nvSpPr>
          <p:cNvPr id="8"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linds(horizontal)">
                                      <p:cBhvr>
                                        <p:cTn id="7"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rrowheads="1"/>
          </p:cNvPicPr>
          <p:nvPr/>
        </p:nvPicPr>
        <p:blipFill>
          <a:blip r:embed="rId3" cstate="print"/>
          <a:srcRect/>
          <a:stretch>
            <a:fillRect/>
          </a:stretch>
        </p:blipFill>
        <p:spPr bwMode="auto">
          <a:xfrm>
            <a:off x="569913" y="2349500"/>
            <a:ext cx="3043237" cy="3043238"/>
          </a:xfrm>
          <a:prstGeom prst="rect">
            <a:avLst/>
          </a:prstGeom>
          <a:noFill/>
          <a:ln w="9525" cmpd="sng">
            <a:solidFill>
              <a:schemeClr val="tx2"/>
            </a:solidFill>
            <a:miter lim="800000"/>
            <a:headEnd/>
            <a:tailEnd/>
          </a:ln>
          <a:effectLst/>
        </p:spPr>
      </p:pic>
      <p:sp>
        <p:nvSpPr>
          <p:cNvPr id="16387" name="Oval 3"/>
          <p:cNvSpPr>
            <a:spLocks noChangeArrowheads="1"/>
          </p:cNvSpPr>
          <p:nvPr/>
        </p:nvSpPr>
        <p:spPr bwMode="auto">
          <a:xfrm>
            <a:off x="1122363" y="3371850"/>
            <a:ext cx="136525" cy="163513"/>
          </a:xfrm>
          <a:prstGeom prst="ellipse">
            <a:avLst/>
          </a:prstGeom>
          <a:solidFill>
            <a:schemeClr val="tx2"/>
          </a:solidFill>
          <a:ln w="9525" cmpd="sng">
            <a:solidFill>
              <a:schemeClr val="tx2"/>
            </a:solidFill>
            <a:round/>
            <a:headEnd/>
            <a:tailEnd/>
          </a:ln>
          <a:effectLst/>
        </p:spPr>
        <p:txBody>
          <a:bodyPr wrap="none" anchor="ctr"/>
          <a:lstStyle/>
          <a:p>
            <a:endParaRPr lang="zh-CN" altLang="en-US"/>
          </a:p>
        </p:txBody>
      </p:sp>
      <p:sp>
        <p:nvSpPr>
          <p:cNvPr id="16388" name="Oval 4"/>
          <p:cNvSpPr>
            <a:spLocks noChangeArrowheads="1"/>
          </p:cNvSpPr>
          <p:nvPr/>
        </p:nvSpPr>
        <p:spPr bwMode="auto">
          <a:xfrm>
            <a:off x="2257425" y="4233863"/>
            <a:ext cx="136525" cy="163512"/>
          </a:xfrm>
          <a:prstGeom prst="ellipse">
            <a:avLst/>
          </a:prstGeom>
          <a:solidFill>
            <a:srgbClr val="0000FF"/>
          </a:solidFill>
          <a:ln w="9525" cmpd="sng">
            <a:solidFill>
              <a:srgbClr val="0000FF"/>
            </a:solidFill>
            <a:round/>
            <a:headEnd/>
            <a:tailEnd/>
          </a:ln>
          <a:effectLst/>
        </p:spPr>
        <p:txBody>
          <a:bodyPr wrap="none" anchor="ctr"/>
          <a:lstStyle/>
          <a:p>
            <a:endParaRPr lang="zh-CN" altLang="en-US"/>
          </a:p>
        </p:txBody>
      </p:sp>
      <p:sp>
        <p:nvSpPr>
          <p:cNvPr id="16389" name="Line 5"/>
          <p:cNvSpPr>
            <a:spLocks noChangeShapeType="1"/>
          </p:cNvSpPr>
          <p:nvPr/>
        </p:nvSpPr>
        <p:spPr bwMode="auto">
          <a:xfrm flipV="1">
            <a:off x="592138" y="3822700"/>
            <a:ext cx="1081087" cy="1511300"/>
          </a:xfrm>
          <a:prstGeom prst="line">
            <a:avLst/>
          </a:prstGeom>
          <a:noFill/>
          <a:ln w="25400" cmpd="sng">
            <a:solidFill>
              <a:schemeClr val="tx1"/>
            </a:solidFill>
            <a:round/>
            <a:headEnd/>
            <a:tailEnd/>
          </a:ln>
          <a:effectLst/>
        </p:spPr>
        <p:txBody>
          <a:bodyPr/>
          <a:lstStyle/>
          <a:p>
            <a:endParaRPr lang="zh-CN" altLang="en-US"/>
          </a:p>
        </p:txBody>
      </p:sp>
      <p:graphicFrame>
        <p:nvGraphicFramePr>
          <p:cNvPr id="16390" name="Object 6"/>
          <p:cNvGraphicFramePr>
            <a:graphicFrameLocks noChangeAspect="1"/>
          </p:cNvGraphicFramePr>
          <p:nvPr/>
        </p:nvGraphicFramePr>
        <p:xfrm>
          <a:off x="858838" y="4149725"/>
          <a:ext cx="315912" cy="350838"/>
        </p:xfrm>
        <a:graphic>
          <a:graphicData uri="http://schemas.openxmlformats.org/presentationml/2006/ole">
            <p:oleObj spid="_x0000_s646146" r:id="rId4" imgW="114369" imgH="127042" progId="">
              <p:embed/>
            </p:oleObj>
          </a:graphicData>
        </a:graphic>
      </p:graphicFrame>
      <p:graphicFrame>
        <p:nvGraphicFramePr>
          <p:cNvPr id="16391" name="Object 7"/>
          <p:cNvGraphicFramePr>
            <a:graphicFrameLocks noChangeAspect="1"/>
          </p:cNvGraphicFramePr>
          <p:nvPr/>
        </p:nvGraphicFramePr>
        <p:xfrm>
          <a:off x="1057275" y="5013325"/>
          <a:ext cx="196850" cy="276225"/>
        </p:xfrm>
        <a:graphic>
          <a:graphicData uri="http://schemas.openxmlformats.org/presentationml/2006/ole">
            <p:oleObj spid="_x0000_s646147" r:id="rId5" imgW="127042" imgH="177732" progId="">
              <p:embed/>
            </p:oleObj>
          </a:graphicData>
        </a:graphic>
      </p:graphicFrame>
      <p:sp>
        <p:nvSpPr>
          <p:cNvPr id="16392" name="未知"/>
          <p:cNvSpPr>
            <a:spLocks/>
          </p:cNvSpPr>
          <p:nvPr/>
        </p:nvSpPr>
        <p:spPr bwMode="auto">
          <a:xfrm>
            <a:off x="819150" y="5014913"/>
            <a:ext cx="146050" cy="333375"/>
          </a:xfrm>
          <a:custGeom>
            <a:avLst/>
            <a:gdLst/>
            <a:ahLst/>
            <a:cxnLst>
              <a:cxn ang="0">
                <a:pos x="0" y="0"/>
              </a:cxn>
              <a:cxn ang="0">
                <a:pos x="99" y="34"/>
              </a:cxn>
              <a:cxn ang="0">
                <a:pos x="198" y="121"/>
              </a:cxn>
              <a:cxn ang="0">
                <a:pos x="215" y="249"/>
              </a:cxn>
            </a:cxnLst>
            <a:rect l="0" t="0" r="r" b="b"/>
            <a:pathLst>
              <a:path w="217" h="249">
                <a:moveTo>
                  <a:pt x="0" y="0"/>
                </a:moveTo>
                <a:cubicBezTo>
                  <a:pt x="16" y="6"/>
                  <a:pt x="66" y="14"/>
                  <a:pt x="99" y="34"/>
                </a:cubicBezTo>
                <a:cubicBezTo>
                  <a:pt x="132" y="54"/>
                  <a:pt x="179" y="85"/>
                  <a:pt x="198" y="121"/>
                </a:cubicBezTo>
                <a:cubicBezTo>
                  <a:pt x="217" y="157"/>
                  <a:pt x="212" y="222"/>
                  <a:pt x="215" y="249"/>
                </a:cubicBezTo>
              </a:path>
            </a:pathLst>
          </a:custGeom>
          <a:noFill/>
          <a:ln w="28575" cmpd="sng">
            <a:solidFill>
              <a:schemeClr val="tx1"/>
            </a:solidFill>
            <a:round/>
            <a:headEnd/>
            <a:tailEnd/>
          </a:ln>
          <a:effectLst/>
        </p:spPr>
        <p:txBody>
          <a:bodyPr/>
          <a:lstStyle/>
          <a:p>
            <a:endParaRPr lang="zh-CN" altLang="en-US"/>
          </a:p>
        </p:txBody>
      </p:sp>
      <p:sp>
        <p:nvSpPr>
          <p:cNvPr id="16393" name="未知"/>
          <p:cNvSpPr>
            <a:spLocks/>
          </p:cNvSpPr>
          <p:nvPr/>
        </p:nvSpPr>
        <p:spPr bwMode="auto">
          <a:xfrm rot="7679806">
            <a:off x="1639888" y="3863975"/>
            <a:ext cx="192087" cy="265113"/>
          </a:xfrm>
          <a:custGeom>
            <a:avLst/>
            <a:gdLst/>
            <a:ahLst/>
            <a:cxnLst>
              <a:cxn ang="0">
                <a:pos x="0" y="1"/>
              </a:cxn>
              <a:cxn ang="0">
                <a:pos x="345" y="0"/>
              </a:cxn>
              <a:cxn ang="0">
                <a:pos x="345" y="356"/>
              </a:cxn>
            </a:cxnLst>
            <a:rect l="0" t="0" r="r" b="b"/>
            <a:pathLst>
              <a:path w="345" h="356">
                <a:moveTo>
                  <a:pt x="0" y="1"/>
                </a:moveTo>
                <a:lnTo>
                  <a:pt x="345" y="0"/>
                </a:lnTo>
                <a:lnTo>
                  <a:pt x="345" y="356"/>
                </a:lnTo>
              </a:path>
            </a:pathLst>
          </a:custGeom>
          <a:noFill/>
          <a:ln w="12700" cmpd="sng">
            <a:solidFill>
              <a:schemeClr val="tx1"/>
            </a:solidFill>
            <a:round/>
            <a:headEnd/>
            <a:tailEnd/>
          </a:ln>
          <a:effectLst/>
        </p:spPr>
        <p:txBody>
          <a:bodyPr/>
          <a:lstStyle/>
          <a:p>
            <a:endParaRPr lang="zh-CN" altLang="en-US"/>
          </a:p>
        </p:txBody>
      </p:sp>
      <p:graphicFrame>
        <p:nvGraphicFramePr>
          <p:cNvPr id="16394" name="Object 10"/>
          <p:cNvGraphicFramePr>
            <a:graphicFrameLocks noChangeAspect="1"/>
          </p:cNvGraphicFramePr>
          <p:nvPr/>
        </p:nvGraphicFramePr>
        <p:xfrm>
          <a:off x="1722438" y="3524250"/>
          <a:ext cx="655637" cy="336550"/>
        </p:xfrm>
        <a:graphic>
          <a:graphicData uri="http://schemas.openxmlformats.org/presentationml/2006/ole">
            <p:oleObj spid="_x0000_s646148" r:id="rId6" imgW="393676" imgH="203341" progId="">
              <p:embed/>
            </p:oleObj>
          </a:graphicData>
        </a:graphic>
      </p:graphicFrame>
      <p:graphicFrame>
        <p:nvGraphicFramePr>
          <p:cNvPr id="16395" name="Object 11"/>
          <p:cNvGraphicFramePr>
            <a:graphicFrameLocks noChangeAspect="1"/>
          </p:cNvGraphicFramePr>
          <p:nvPr/>
        </p:nvGraphicFramePr>
        <p:xfrm>
          <a:off x="2493963" y="4005263"/>
          <a:ext cx="804862" cy="379412"/>
        </p:xfrm>
        <a:graphic>
          <a:graphicData uri="http://schemas.openxmlformats.org/presentationml/2006/ole">
            <p:oleObj spid="_x0000_s646149" r:id="rId7" imgW="482708" imgH="228818" progId="">
              <p:embed/>
            </p:oleObj>
          </a:graphicData>
        </a:graphic>
      </p:graphicFrame>
      <p:grpSp>
        <p:nvGrpSpPr>
          <p:cNvPr id="2" name="Group 12"/>
          <p:cNvGrpSpPr>
            <a:grpSpLocks/>
          </p:cNvGrpSpPr>
          <p:nvPr/>
        </p:nvGrpSpPr>
        <p:grpSpPr bwMode="auto">
          <a:xfrm>
            <a:off x="107950" y="1500188"/>
            <a:ext cx="2416175" cy="2511425"/>
            <a:chOff x="0" y="0"/>
            <a:chExt cx="1522" cy="1582"/>
          </a:xfrm>
        </p:grpSpPr>
        <p:sp>
          <p:nvSpPr>
            <p:cNvPr id="16397" name="未知"/>
            <p:cNvSpPr>
              <a:spLocks/>
            </p:cNvSpPr>
            <p:nvPr/>
          </p:nvSpPr>
          <p:spPr bwMode="auto">
            <a:xfrm>
              <a:off x="609" y="262"/>
              <a:ext cx="702" cy="1320"/>
            </a:xfrm>
            <a:custGeom>
              <a:avLst/>
              <a:gdLst/>
              <a:ahLst/>
              <a:cxnLst>
                <a:cxn ang="0">
                  <a:pos x="0" y="0"/>
                </a:cxn>
                <a:cxn ang="0">
                  <a:pos x="352" y="387"/>
                </a:cxn>
                <a:cxn ang="0">
                  <a:pos x="438" y="634"/>
                </a:cxn>
                <a:cxn ang="0">
                  <a:pos x="404" y="877"/>
                </a:cxn>
                <a:cxn ang="0">
                  <a:pos x="602" y="1023"/>
                </a:cxn>
                <a:cxn ang="0">
                  <a:pos x="516" y="1212"/>
                </a:cxn>
              </a:cxnLst>
              <a:rect l="0" t="0" r="r" b="b"/>
              <a:pathLst>
                <a:path w="621" h="1212">
                  <a:moveTo>
                    <a:pt x="0" y="0"/>
                  </a:moveTo>
                  <a:cubicBezTo>
                    <a:pt x="59" y="64"/>
                    <a:pt x="279" y="281"/>
                    <a:pt x="352" y="387"/>
                  </a:cubicBezTo>
                  <a:cubicBezTo>
                    <a:pt x="425" y="493"/>
                    <a:pt x="429" y="552"/>
                    <a:pt x="438" y="634"/>
                  </a:cubicBezTo>
                  <a:cubicBezTo>
                    <a:pt x="447" y="716"/>
                    <a:pt x="377" y="812"/>
                    <a:pt x="404" y="877"/>
                  </a:cubicBezTo>
                  <a:cubicBezTo>
                    <a:pt x="431" y="942"/>
                    <a:pt x="583" y="967"/>
                    <a:pt x="602" y="1023"/>
                  </a:cubicBezTo>
                  <a:cubicBezTo>
                    <a:pt x="621" y="1079"/>
                    <a:pt x="534" y="1173"/>
                    <a:pt x="516" y="1212"/>
                  </a:cubicBezTo>
                </a:path>
              </a:pathLst>
            </a:custGeom>
            <a:noFill/>
            <a:ln w="28575" cmpd="sng">
              <a:solidFill>
                <a:schemeClr val="tx2"/>
              </a:solidFill>
              <a:round/>
              <a:headEnd/>
              <a:tailEnd type="triangle" w="med" len="med"/>
            </a:ln>
            <a:effectLst/>
          </p:spPr>
          <p:txBody>
            <a:bodyPr/>
            <a:lstStyle/>
            <a:p>
              <a:endParaRPr lang="zh-CN" altLang="en-US"/>
            </a:p>
          </p:txBody>
        </p:sp>
        <p:graphicFrame>
          <p:nvGraphicFramePr>
            <p:cNvPr id="16398" name="Object 14"/>
            <p:cNvGraphicFramePr>
              <a:graphicFrameLocks noChangeAspect="1"/>
            </p:cNvGraphicFramePr>
            <p:nvPr/>
          </p:nvGraphicFramePr>
          <p:xfrm>
            <a:off x="0" y="0"/>
            <a:ext cx="1522" cy="282"/>
          </p:xfrm>
          <a:graphic>
            <a:graphicData uri="http://schemas.openxmlformats.org/presentationml/2006/ole">
              <p:oleObj spid="_x0000_s646160" r:id="rId8" imgW="825101" imgH="152585" progId="Equation.3">
                <p:embed/>
              </p:oleObj>
            </a:graphicData>
          </a:graphic>
        </p:graphicFrame>
      </p:grpSp>
      <p:sp>
        <p:nvSpPr>
          <p:cNvPr id="16399" name="Oval 15"/>
          <p:cNvSpPr>
            <a:spLocks noChangeArrowheads="1"/>
          </p:cNvSpPr>
          <p:nvPr/>
        </p:nvSpPr>
        <p:spPr bwMode="auto">
          <a:xfrm>
            <a:off x="1577975" y="3716338"/>
            <a:ext cx="136525" cy="163512"/>
          </a:xfrm>
          <a:prstGeom prst="ellipse">
            <a:avLst/>
          </a:prstGeom>
          <a:solidFill>
            <a:srgbClr val="FF6600"/>
          </a:solidFill>
          <a:ln w="9525" cmpd="sng">
            <a:solidFill>
              <a:srgbClr val="FF6600"/>
            </a:solidFill>
            <a:round/>
            <a:headEnd/>
            <a:tailEnd/>
          </a:ln>
          <a:effectLst/>
        </p:spPr>
        <p:txBody>
          <a:bodyPr wrap="none" anchor="ctr"/>
          <a:lstStyle/>
          <a:p>
            <a:endParaRPr lang="zh-CN" altLang="en-US"/>
          </a:p>
        </p:txBody>
      </p:sp>
      <p:graphicFrame>
        <p:nvGraphicFramePr>
          <p:cNvPr id="16400" name="Object 16"/>
          <p:cNvGraphicFramePr>
            <a:graphicFrameLocks noChangeAspect="1"/>
          </p:cNvGraphicFramePr>
          <p:nvPr/>
        </p:nvGraphicFramePr>
        <p:xfrm>
          <a:off x="1290638" y="3068638"/>
          <a:ext cx="762000" cy="379412"/>
        </p:xfrm>
        <a:graphic>
          <a:graphicData uri="http://schemas.openxmlformats.org/presentationml/2006/ole">
            <p:oleObj spid="_x0000_s646150" r:id="rId9" imgW="457517" imgH="228917" progId="">
              <p:embed/>
            </p:oleObj>
          </a:graphicData>
        </a:graphic>
      </p:graphicFrame>
      <p:sp>
        <p:nvSpPr>
          <p:cNvPr id="16401" name="Line 17"/>
          <p:cNvSpPr>
            <a:spLocks noChangeShapeType="1"/>
          </p:cNvSpPr>
          <p:nvPr/>
        </p:nvSpPr>
        <p:spPr bwMode="auto">
          <a:xfrm flipH="1" flipV="1">
            <a:off x="3851275" y="1484313"/>
            <a:ext cx="71438" cy="5113337"/>
          </a:xfrm>
          <a:prstGeom prst="line">
            <a:avLst/>
          </a:prstGeom>
          <a:noFill/>
          <a:ln w="25400" cmpd="sng">
            <a:solidFill>
              <a:schemeClr val="tx2"/>
            </a:solidFill>
            <a:round/>
            <a:headEnd/>
            <a:tailEnd/>
          </a:ln>
          <a:effectLst/>
        </p:spPr>
        <p:txBody>
          <a:bodyPr/>
          <a:lstStyle/>
          <a:p>
            <a:endParaRPr lang="zh-CN" altLang="en-US"/>
          </a:p>
        </p:txBody>
      </p:sp>
      <p:graphicFrame>
        <p:nvGraphicFramePr>
          <p:cNvPr id="16402" name="Object 18"/>
          <p:cNvGraphicFramePr>
            <a:graphicFrameLocks noChangeAspect="1"/>
          </p:cNvGraphicFramePr>
          <p:nvPr/>
        </p:nvGraphicFramePr>
        <p:xfrm>
          <a:off x="4140200" y="1412875"/>
          <a:ext cx="3000375" cy="414338"/>
        </p:xfrm>
        <a:graphic>
          <a:graphicData uri="http://schemas.openxmlformats.org/presentationml/2006/ole">
            <p:oleObj spid="_x0000_s646151" r:id="rId10" imgW="1472239" imgH="203341" progId="">
              <p:embed/>
            </p:oleObj>
          </a:graphicData>
        </a:graphic>
      </p:graphicFrame>
      <p:graphicFrame>
        <p:nvGraphicFramePr>
          <p:cNvPr id="16403" name="Object 19"/>
          <p:cNvGraphicFramePr>
            <a:graphicFrameLocks noChangeAspect="1"/>
          </p:cNvGraphicFramePr>
          <p:nvPr/>
        </p:nvGraphicFramePr>
        <p:xfrm>
          <a:off x="4356100" y="3429000"/>
          <a:ext cx="2952750" cy="684213"/>
        </p:xfrm>
        <a:graphic>
          <a:graphicData uri="http://schemas.openxmlformats.org/presentationml/2006/ole">
            <p:oleObj spid="_x0000_s646152" r:id="rId11" imgW="1486217" imgH="419417" progId="">
              <p:embed/>
            </p:oleObj>
          </a:graphicData>
        </a:graphic>
      </p:graphicFrame>
      <p:graphicFrame>
        <p:nvGraphicFramePr>
          <p:cNvPr id="16404" name="Object 20"/>
          <p:cNvGraphicFramePr>
            <a:graphicFrameLocks noChangeAspect="1"/>
          </p:cNvGraphicFramePr>
          <p:nvPr/>
        </p:nvGraphicFramePr>
        <p:xfrm>
          <a:off x="4067175" y="4292600"/>
          <a:ext cx="2089150" cy="301625"/>
        </p:xfrm>
        <a:graphic>
          <a:graphicData uri="http://schemas.openxmlformats.org/presentationml/2006/ole">
            <p:oleObj spid="_x0000_s646153" r:id="rId12" imgW="1155015" imgH="203341" progId="">
              <p:embed/>
            </p:oleObj>
          </a:graphicData>
        </a:graphic>
      </p:graphicFrame>
      <p:graphicFrame>
        <p:nvGraphicFramePr>
          <p:cNvPr id="16405" name="Object 21"/>
          <p:cNvGraphicFramePr>
            <a:graphicFrameLocks noChangeAspect="1"/>
          </p:cNvGraphicFramePr>
          <p:nvPr/>
        </p:nvGraphicFramePr>
        <p:xfrm>
          <a:off x="4787900" y="4724400"/>
          <a:ext cx="2416175" cy="447675"/>
        </p:xfrm>
        <a:graphic>
          <a:graphicData uri="http://schemas.openxmlformats.org/presentationml/2006/ole">
            <p:oleObj spid="_x0000_s646154" r:id="rId13" imgW="825101" imgH="152585" progId="">
              <p:embed/>
            </p:oleObj>
          </a:graphicData>
        </a:graphic>
      </p:graphicFrame>
      <p:grpSp>
        <p:nvGrpSpPr>
          <p:cNvPr id="3" name="Group 22"/>
          <p:cNvGrpSpPr>
            <a:grpSpLocks noChangeAspect="1"/>
          </p:cNvGrpSpPr>
          <p:nvPr/>
        </p:nvGrpSpPr>
        <p:grpSpPr bwMode="auto">
          <a:xfrm>
            <a:off x="4284663" y="5300663"/>
            <a:ext cx="3167062" cy="930275"/>
            <a:chOff x="0" y="0"/>
            <a:chExt cx="1995" cy="586"/>
          </a:xfrm>
        </p:grpSpPr>
        <p:graphicFrame>
          <p:nvGraphicFramePr>
            <p:cNvPr id="16407" name="Object 23"/>
            <p:cNvGraphicFramePr>
              <a:graphicFrameLocks noChangeAspect="1"/>
            </p:cNvGraphicFramePr>
            <p:nvPr/>
          </p:nvGraphicFramePr>
          <p:xfrm>
            <a:off x="317" y="0"/>
            <a:ext cx="1678" cy="586"/>
          </p:xfrm>
          <a:graphic>
            <a:graphicData uri="http://schemas.openxmlformats.org/presentationml/2006/ole">
              <p:oleObj spid="_x0000_s646158" r:id="rId14" imgW="1308417" imgH="457517" progId="">
                <p:embed/>
              </p:oleObj>
            </a:graphicData>
          </a:graphic>
        </p:graphicFrame>
        <p:graphicFrame>
          <p:nvGraphicFramePr>
            <p:cNvPr id="16408" name="Object 24"/>
            <p:cNvGraphicFramePr>
              <a:graphicFrameLocks noChangeAspect="1"/>
            </p:cNvGraphicFramePr>
            <p:nvPr/>
          </p:nvGraphicFramePr>
          <p:xfrm>
            <a:off x="0" y="46"/>
            <a:ext cx="226" cy="205"/>
          </p:xfrm>
          <a:graphic>
            <a:graphicData uri="http://schemas.openxmlformats.org/presentationml/2006/ole">
              <p:oleObj spid="_x0000_s646159" r:id="rId15" imgW="139714" imgH="127042" progId="">
                <p:embed/>
              </p:oleObj>
            </a:graphicData>
          </a:graphic>
        </p:graphicFrame>
      </p:grpSp>
      <p:graphicFrame>
        <p:nvGraphicFramePr>
          <p:cNvPr id="16410" name="Object 26"/>
          <p:cNvGraphicFramePr>
            <a:graphicFrameLocks noChangeAspect="1"/>
          </p:cNvGraphicFramePr>
          <p:nvPr/>
        </p:nvGraphicFramePr>
        <p:xfrm>
          <a:off x="4140200" y="1916113"/>
          <a:ext cx="3671888" cy="323850"/>
        </p:xfrm>
        <a:graphic>
          <a:graphicData uri="http://schemas.openxmlformats.org/presentationml/2006/ole">
            <p:oleObj spid="_x0000_s646155" r:id="rId16" imgW="2309712" imgH="203341" progId="">
              <p:embed/>
            </p:oleObj>
          </a:graphicData>
        </a:graphic>
      </p:graphicFrame>
      <p:graphicFrame>
        <p:nvGraphicFramePr>
          <p:cNvPr id="16411" name="Object 27"/>
          <p:cNvGraphicFramePr>
            <a:graphicFrameLocks noChangeAspect="1"/>
          </p:cNvGraphicFramePr>
          <p:nvPr/>
        </p:nvGraphicFramePr>
        <p:xfrm>
          <a:off x="4065588" y="2205038"/>
          <a:ext cx="3824287" cy="581025"/>
        </p:xfrm>
        <a:graphic>
          <a:graphicData uri="http://schemas.openxmlformats.org/presentationml/2006/ole">
            <p:oleObj spid="_x0000_s646156" r:id="rId17" imgW="2589993" imgH="393846" progId="">
              <p:embed/>
            </p:oleObj>
          </a:graphicData>
        </a:graphic>
      </p:graphicFrame>
      <p:grpSp>
        <p:nvGrpSpPr>
          <p:cNvPr id="4" name="Group 28"/>
          <p:cNvGrpSpPr>
            <a:grpSpLocks/>
          </p:cNvGrpSpPr>
          <p:nvPr/>
        </p:nvGrpSpPr>
        <p:grpSpPr bwMode="auto">
          <a:xfrm>
            <a:off x="3995738" y="2781300"/>
            <a:ext cx="5219700" cy="366713"/>
            <a:chOff x="0" y="0"/>
            <a:chExt cx="3288" cy="231"/>
          </a:xfrm>
        </p:grpSpPr>
        <p:grpSp>
          <p:nvGrpSpPr>
            <p:cNvPr id="5" name="Group 29"/>
            <p:cNvGrpSpPr>
              <a:grpSpLocks/>
            </p:cNvGrpSpPr>
            <p:nvPr/>
          </p:nvGrpSpPr>
          <p:grpSpPr bwMode="auto">
            <a:xfrm>
              <a:off x="0" y="0"/>
              <a:ext cx="1695" cy="231"/>
              <a:chOff x="0" y="0"/>
              <a:chExt cx="1695" cy="231"/>
            </a:xfrm>
          </p:grpSpPr>
          <p:sp>
            <p:nvSpPr>
              <p:cNvPr id="16414" name="Text Box 30"/>
              <p:cNvSpPr txBox="1">
                <a:spLocks noChangeArrowheads="1"/>
              </p:cNvSpPr>
              <p:nvPr/>
            </p:nvSpPr>
            <p:spPr bwMode="auto">
              <a:xfrm>
                <a:off x="0" y="0"/>
                <a:ext cx="1610" cy="231"/>
              </a:xfrm>
              <a:prstGeom prst="rect">
                <a:avLst/>
              </a:prstGeom>
              <a:noFill/>
              <a:ln w="9525">
                <a:noFill/>
                <a:miter lim="800000"/>
                <a:headEnd/>
                <a:tailEnd/>
              </a:ln>
              <a:effectLst/>
            </p:spPr>
            <p:txBody>
              <a:bodyPr>
                <a:spAutoFit/>
              </a:bodyPr>
              <a:lstStyle/>
              <a:p>
                <a:pPr>
                  <a:spcBef>
                    <a:spcPct val="50000"/>
                  </a:spcBef>
                </a:pPr>
                <a:r>
                  <a:rPr lang="zh-CN"/>
                  <a:t>设直线上的任意点为</a:t>
                </a:r>
              </a:p>
            </p:txBody>
          </p:sp>
          <p:graphicFrame>
            <p:nvGraphicFramePr>
              <p:cNvPr id="16415" name="Object 31"/>
              <p:cNvGraphicFramePr>
                <a:graphicFrameLocks noChangeAspect="1"/>
              </p:cNvGraphicFramePr>
              <p:nvPr/>
            </p:nvGraphicFramePr>
            <p:xfrm>
              <a:off x="1345" y="45"/>
              <a:ext cx="350" cy="186"/>
            </p:xfrm>
            <a:graphic>
              <a:graphicData uri="http://schemas.openxmlformats.org/presentationml/2006/ole">
                <p:oleObj spid="_x0000_s646157" r:id="rId18" imgW="406365" imgH="203341" progId="">
                  <p:embed/>
                </p:oleObj>
              </a:graphicData>
            </a:graphic>
          </p:graphicFrame>
        </p:grpSp>
        <p:sp>
          <p:nvSpPr>
            <p:cNvPr id="16416" name="Text Box 32"/>
            <p:cNvSpPr txBox="1">
              <a:spLocks noChangeArrowheads="1"/>
            </p:cNvSpPr>
            <p:nvPr/>
          </p:nvSpPr>
          <p:spPr bwMode="auto">
            <a:xfrm>
              <a:off x="1678" y="0"/>
              <a:ext cx="1610" cy="231"/>
            </a:xfrm>
            <a:prstGeom prst="rect">
              <a:avLst/>
            </a:prstGeom>
            <a:noFill/>
            <a:ln w="9525">
              <a:noFill/>
              <a:miter lim="800000"/>
              <a:headEnd/>
              <a:tailEnd/>
            </a:ln>
            <a:effectLst/>
          </p:spPr>
          <p:txBody>
            <a:bodyPr>
              <a:spAutoFit/>
            </a:bodyPr>
            <a:lstStyle/>
            <a:p>
              <a:pPr>
                <a:spcBef>
                  <a:spcPct val="50000"/>
                </a:spcBef>
              </a:pPr>
              <a:r>
                <a:rPr lang="zh-CN"/>
                <a:t>则斜率为：</a:t>
              </a:r>
            </a:p>
          </p:txBody>
        </p:sp>
      </p:grpSp>
      <p:sp>
        <p:nvSpPr>
          <p:cNvPr id="33"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5" name="Rectangle 2"/>
          <p:cNvSpPr txBox="1">
            <a:spLocks noRot="1" noChangeArrowheads="1"/>
          </p:cNvSpPr>
          <p:nvPr/>
        </p:nvSpPr>
        <p:spPr>
          <a:xfrm>
            <a:off x="307503" y="540615"/>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变换</a:t>
            </a:r>
            <a:r>
              <a:rPr lang="zh-CN" altLang="en-US" sz="3600" dirty="0" smtClean="0">
                <a:solidFill>
                  <a:srgbClr val="00B0F0"/>
                </a:solidFill>
                <a:latin typeface="微软雅黑" pitchFamily="34" charset="-122"/>
                <a:ea typeface="微软雅黑" pitchFamily="34" charset="-122"/>
              </a:rPr>
              <a:t>：极坐标系</a:t>
            </a:r>
            <a:endParaRPr kumimoji="0" lang="zh-CN"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02"/>
                                        </p:tgtEl>
                                        <p:attrNameLst>
                                          <p:attrName>style.visibility</p:attrName>
                                        </p:attrNameLst>
                                      </p:cBhvr>
                                      <p:to>
                                        <p:strVal val="visible"/>
                                      </p:to>
                                    </p:set>
                                    <p:anim calcmode="lin" valueType="num">
                                      <p:cBhvr additive="base">
                                        <p:cTn id="13" dur="500" fill="hold"/>
                                        <p:tgtEl>
                                          <p:spTgt spid="16402"/>
                                        </p:tgtEl>
                                        <p:attrNameLst>
                                          <p:attrName>ppt_x</p:attrName>
                                        </p:attrNameLst>
                                      </p:cBhvr>
                                      <p:tavLst>
                                        <p:tav tm="0">
                                          <p:val>
                                            <p:strVal val="#ppt_x"/>
                                          </p:val>
                                        </p:tav>
                                        <p:tav tm="100000">
                                          <p:val>
                                            <p:strVal val="#ppt_x"/>
                                          </p:val>
                                        </p:tav>
                                      </p:tavLst>
                                    </p:anim>
                                    <p:anim calcmode="lin" valueType="num">
                                      <p:cBhvr additive="base">
                                        <p:cTn id="14" dur="500" fill="hold"/>
                                        <p:tgtEl>
                                          <p:spTgt spid="1640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410"/>
                                        </p:tgtEl>
                                        <p:attrNameLst>
                                          <p:attrName>style.visibility</p:attrName>
                                        </p:attrNameLst>
                                      </p:cBhvr>
                                      <p:to>
                                        <p:strVal val="visible"/>
                                      </p:to>
                                    </p:set>
                                    <p:anim calcmode="lin" valueType="num">
                                      <p:cBhvr additive="base">
                                        <p:cTn id="19" dur="500" fill="hold"/>
                                        <p:tgtEl>
                                          <p:spTgt spid="16410"/>
                                        </p:tgtEl>
                                        <p:attrNameLst>
                                          <p:attrName>ppt_x</p:attrName>
                                        </p:attrNameLst>
                                      </p:cBhvr>
                                      <p:tavLst>
                                        <p:tav tm="0">
                                          <p:val>
                                            <p:strVal val="#ppt_x"/>
                                          </p:val>
                                        </p:tav>
                                        <p:tav tm="100000">
                                          <p:val>
                                            <p:strVal val="#ppt_x"/>
                                          </p:val>
                                        </p:tav>
                                      </p:tavLst>
                                    </p:anim>
                                    <p:anim calcmode="lin" valueType="num">
                                      <p:cBhvr additive="base">
                                        <p:cTn id="20" dur="500" fill="hold"/>
                                        <p:tgtEl>
                                          <p:spTgt spid="164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411"/>
                                        </p:tgtEl>
                                        <p:attrNameLst>
                                          <p:attrName>style.visibility</p:attrName>
                                        </p:attrNameLst>
                                      </p:cBhvr>
                                      <p:to>
                                        <p:strVal val="visible"/>
                                      </p:to>
                                    </p:set>
                                    <p:anim calcmode="lin" valueType="num">
                                      <p:cBhvr additive="base">
                                        <p:cTn id="25" dur="500" fill="hold"/>
                                        <p:tgtEl>
                                          <p:spTgt spid="16411"/>
                                        </p:tgtEl>
                                        <p:attrNameLst>
                                          <p:attrName>ppt_x</p:attrName>
                                        </p:attrNameLst>
                                      </p:cBhvr>
                                      <p:tavLst>
                                        <p:tav tm="0">
                                          <p:val>
                                            <p:strVal val="#ppt_x"/>
                                          </p:val>
                                        </p:tav>
                                        <p:tav tm="100000">
                                          <p:val>
                                            <p:strVal val="#ppt_x"/>
                                          </p:val>
                                        </p:tav>
                                      </p:tavLst>
                                    </p:anim>
                                    <p:anim calcmode="lin" valueType="num">
                                      <p:cBhvr additive="base">
                                        <p:cTn id="26" dur="500" fill="hold"/>
                                        <p:tgtEl>
                                          <p:spTgt spid="164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403"/>
                                        </p:tgtEl>
                                        <p:attrNameLst>
                                          <p:attrName>style.visibility</p:attrName>
                                        </p:attrNameLst>
                                      </p:cBhvr>
                                      <p:to>
                                        <p:strVal val="visible"/>
                                      </p:to>
                                    </p:set>
                                    <p:anim calcmode="lin" valueType="num">
                                      <p:cBhvr additive="base">
                                        <p:cTn id="37" dur="500" fill="hold"/>
                                        <p:tgtEl>
                                          <p:spTgt spid="16403"/>
                                        </p:tgtEl>
                                        <p:attrNameLst>
                                          <p:attrName>ppt_x</p:attrName>
                                        </p:attrNameLst>
                                      </p:cBhvr>
                                      <p:tavLst>
                                        <p:tav tm="0">
                                          <p:val>
                                            <p:strVal val="#ppt_x"/>
                                          </p:val>
                                        </p:tav>
                                        <p:tav tm="100000">
                                          <p:val>
                                            <p:strVal val="#ppt_x"/>
                                          </p:val>
                                        </p:tav>
                                      </p:tavLst>
                                    </p:anim>
                                    <p:anim calcmode="lin" valueType="num">
                                      <p:cBhvr additive="base">
                                        <p:cTn id="38" dur="500" fill="hold"/>
                                        <p:tgtEl>
                                          <p:spTgt spid="1640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404"/>
                                        </p:tgtEl>
                                        <p:attrNameLst>
                                          <p:attrName>style.visibility</p:attrName>
                                        </p:attrNameLst>
                                      </p:cBhvr>
                                      <p:to>
                                        <p:strVal val="visible"/>
                                      </p:to>
                                    </p:set>
                                    <p:anim calcmode="lin" valueType="num">
                                      <p:cBhvr additive="base">
                                        <p:cTn id="43" dur="500" fill="hold"/>
                                        <p:tgtEl>
                                          <p:spTgt spid="16404"/>
                                        </p:tgtEl>
                                        <p:attrNameLst>
                                          <p:attrName>ppt_x</p:attrName>
                                        </p:attrNameLst>
                                      </p:cBhvr>
                                      <p:tavLst>
                                        <p:tav tm="0">
                                          <p:val>
                                            <p:strVal val="#ppt_x"/>
                                          </p:val>
                                        </p:tav>
                                        <p:tav tm="100000">
                                          <p:val>
                                            <p:strVal val="#ppt_x"/>
                                          </p:val>
                                        </p:tav>
                                      </p:tavLst>
                                    </p:anim>
                                    <p:anim calcmode="lin" valueType="num">
                                      <p:cBhvr additive="base">
                                        <p:cTn id="44" dur="500" fill="hold"/>
                                        <p:tgtEl>
                                          <p:spTgt spid="1640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405"/>
                                        </p:tgtEl>
                                        <p:attrNameLst>
                                          <p:attrName>style.visibility</p:attrName>
                                        </p:attrNameLst>
                                      </p:cBhvr>
                                      <p:to>
                                        <p:strVal val="visible"/>
                                      </p:to>
                                    </p:set>
                                    <p:anim calcmode="lin" valueType="num">
                                      <p:cBhvr additive="base">
                                        <p:cTn id="49" dur="500" fill="hold"/>
                                        <p:tgtEl>
                                          <p:spTgt spid="16405"/>
                                        </p:tgtEl>
                                        <p:attrNameLst>
                                          <p:attrName>ppt_x</p:attrName>
                                        </p:attrNameLst>
                                      </p:cBhvr>
                                      <p:tavLst>
                                        <p:tav tm="0">
                                          <p:val>
                                            <p:strVal val="#ppt_x"/>
                                          </p:val>
                                        </p:tav>
                                        <p:tav tm="100000">
                                          <p:val>
                                            <p:strVal val="#ppt_x"/>
                                          </p:val>
                                        </p:tav>
                                      </p:tavLst>
                                    </p:anim>
                                    <p:anim calcmode="lin" valueType="num">
                                      <p:cBhvr additive="base">
                                        <p:cTn id="50" dur="500" fill="hold"/>
                                        <p:tgtEl>
                                          <p:spTgt spid="1640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p:cNvGraphicFramePr>
            <a:graphicFrameLocks noChangeAspect="1"/>
          </p:cNvGraphicFramePr>
          <p:nvPr/>
        </p:nvGraphicFramePr>
        <p:xfrm>
          <a:off x="468313" y="2492375"/>
          <a:ext cx="4175125" cy="1449388"/>
        </p:xfrm>
        <a:graphic>
          <a:graphicData uri="http://schemas.openxmlformats.org/presentationml/2006/ole">
            <p:oleObj spid="_x0000_s647170" r:id="rId3" imgW="1867217" imgH="648017" progId="">
              <p:embed/>
            </p:oleObj>
          </a:graphicData>
        </a:graphic>
      </p:graphicFrame>
      <p:grpSp>
        <p:nvGrpSpPr>
          <p:cNvPr id="2" name="Group 4"/>
          <p:cNvGrpSpPr>
            <a:grpSpLocks/>
          </p:cNvGrpSpPr>
          <p:nvPr/>
        </p:nvGrpSpPr>
        <p:grpSpPr bwMode="auto">
          <a:xfrm>
            <a:off x="5472113" y="2008188"/>
            <a:ext cx="3144837" cy="3365500"/>
            <a:chOff x="0" y="0"/>
            <a:chExt cx="1981" cy="2120"/>
          </a:xfrm>
        </p:grpSpPr>
        <p:sp>
          <p:nvSpPr>
            <p:cNvPr id="17413" name="Rectangle 5"/>
            <p:cNvSpPr>
              <a:spLocks noChangeArrowheads="1"/>
            </p:cNvSpPr>
            <p:nvPr/>
          </p:nvSpPr>
          <p:spPr bwMode="auto">
            <a:xfrm>
              <a:off x="0" y="26"/>
              <a:ext cx="1981" cy="1941"/>
            </a:xfrm>
            <a:prstGeom prst="rect">
              <a:avLst/>
            </a:prstGeom>
            <a:noFill/>
            <a:ln w="9525" cmpd="sng">
              <a:solidFill>
                <a:schemeClr val="tx1"/>
              </a:solidFill>
              <a:miter lim="800000"/>
              <a:headEnd/>
              <a:tailEnd/>
            </a:ln>
            <a:effectLst/>
          </p:spPr>
          <p:txBody>
            <a:bodyPr wrap="none" anchor="ctr"/>
            <a:lstStyle/>
            <a:p>
              <a:endParaRPr lang="zh-CN" altLang="en-US"/>
            </a:p>
          </p:txBody>
        </p:sp>
        <p:sp>
          <p:nvSpPr>
            <p:cNvPr id="17414" name="Line 6"/>
            <p:cNvSpPr>
              <a:spLocks noChangeShapeType="1"/>
            </p:cNvSpPr>
            <p:nvPr/>
          </p:nvSpPr>
          <p:spPr bwMode="auto">
            <a:xfrm flipH="1">
              <a:off x="825" y="0"/>
              <a:ext cx="0" cy="1558"/>
            </a:xfrm>
            <a:prstGeom prst="line">
              <a:avLst/>
            </a:prstGeom>
            <a:noFill/>
            <a:ln w="28575" cmpd="sng">
              <a:solidFill>
                <a:schemeClr val="tx1"/>
              </a:solidFill>
              <a:round/>
              <a:headEnd/>
              <a:tailEnd/>
            </a:ln>
            <a:effectLst/>
          </p:spPr>
          <p:txBody>
            <a:bodyPr/>
            <a:lstStyle/>
            <a:p>
              <a:endParaRPr lang="zh-CN" altLang="en-US"/>
            </a:p>
          </p:txBody>
        </p:sp>
        <p:sp>
          <p:nvSpPr>
            <p:cNvPr id="17415" name="Line 7"/>
            <p:cNvSpPr>
              <a:spLocks noChangeShapeType="1"/>
            </p:cNvSpPr>
            <p:nvPr/>
          </p:nvSpPr>
          <p:spPr bwMode="auto">
            <a:xfrm flipH="1">
              <a:off x="825" y="1590"/>
              <a:ext cx="0" cy="361"/>
            </a:xfrm>
            <a:prstGeom prst="line">
              <a:avLst/>
            </a:prstGeom>
            <a:noFill/>
            <a:ln w="9525" cmpd="sng">
              <a:solidFill>
                <a:schemeClr val="tx1"/>
              </a:solidFill>
              <a:prstDash val="dash"/>
              <a:round/>
              <a:headEnd/>
              <a:tailEnd/>
            </a:ln>
            <a:effectLst/>
          </p:spPr>
          <p:txBody>
            <a:bodyPr/>
            <a:lstStyle/>
            <a:p>
              <a:endParaRPr lang="zh-CN" altLang="en-US"/>
            </a:p>
          </p:txBody>
        </p:sp>
        <p:sp>
          <p:nvSpPr>
            <p:cNvPr id="17416" name="未知"/>
            <p:cNvSpPr>
              <a:spLocks/>
            </p:cNvSpPr>
            <p:nvPr/>
          </p:nvSpPr>
          <p:spPr bwMode="auto">
            <a:xfrm>
              <a:off x="818" y="1800"/>
              <a:ext cx="121" cy="167"/>
            </a:xfrm>
            <a:custGeom>
              <a:avLst/>
              <a:gdLst/>
              <a:ahLst/>
              <a:cxnLst>
                <a:cxn ang="0">
                  <a:pos x="0" y="1"/>
                </a:cxn>
                <a:cxn ang="0">
                  <a:pos x="345" y="0"/>
                </a:cxn>
                <a:cxn ang="0">
                  <a:pos x="345" y="356"/>
                </a:cxn>
              </a:cxnLst>
              <a:rect l="0" t="0" r="r" b="b"/>
              <a:pathLst>
                <a:path w="345" h="356">
                  <a:moveTo>
                    <a:pt x="0" y="1"/>
                  </a:moveTo>
                  <a:lnTo>
                    <a:pt x="345" y="0"/>
                  </a:lnTo>
                  <a:lnTo>
                    <a:pt x="345" y="356"/>
                  </a:lnTo>
                </a:path>
              </a:pathLst>
            </a:custGeom>
            <a:noFill/>
            <a:ln w="9525" cmpd="sng">
              <a:solidFill>
                <a:schemeClr val="tx1"/>
              </a:solidFill>
              <a:round/>
              <a:headEnd/>
              <a:tailEnd/>
            </a:ln>
            <a:effectLst/>
          </p:spPr>
          <p:txBody>
            <a:bodyPr/>
            <a:lstStyle/>
            <a:p>
              <a:endParaRPr lang="zh-CN" altLang="en-US"/>
            </a:p>
          </p:txBody>
        </p:sp>
        <p:sp>
          <p:nvSpPr>
            <p:cNvPr id="17417" name="Text Box 9"/>
            <p:cNvSpPr txBox="1">
              <a:spLocks noChangeArrowheads="1"/>
            </p:cNvSpPr>
            <p:nvPr/>
          </p:nvSpPr>
          <p:spPr bwMode="auto">
            <a:xfrm>
              <a:off x="602" y="1908"/>
              <a:ext cx="445" cy="212"/>
            </a:xfrm>
            <a:prstGeom prst="rect">
              <a:avLst/>
            </a:prstGeom>
            <a:noFill/>
            <a:ln w="9525">
              <a:noFill/>
              <a:miter lim="800000"/>
              <a:headEnd/>
              <a:tailEnd/>
            </a:ln>
            <a:effectLst/>
          </p:spPr>
          <p:txBody>
            <a:bodyPr>
              <a:spAutoFit/>
            </a:bodyPr>
            <a:lstStyle/>
            <a:p>
              <a:pPr algn="ctr" eaLnBrk="0" hangingPunct="0">
                <a:spcBef>
                  <a:spcPct val="50000"/>
                </a:spcBef>
              </a:pPr>
              <a:r>
                <a:rPr lang="zh-CN" altLang="zh-CN" sz="1600" b="1" i="1">
                  <a:solidFill>
                    <a:schemeClr val="bg2"/>
                  </a:solidFill>
                  <a:latin typeface="Times"/>
                  <a:cs typeface="Times New Roman" pitchFamily="18" charset="0"/>
                </a:rPr>
                <a:t>r</a:t>
              </a:r>
              <a:endParaRPr lang="zh-CN" altLang="zh-CN" sz="1600" b="1" i="1" baseline="-25000">
                <a:solidFill>
                  <a:schemeClr val="bg2"/>
                </a:solidFill>
                <a:latin typeface="Times"/>
                <a:cs typeface="Times New Roman" pitchFamily="18" charset="0"/>
              </a:endParaRPr>
            </a:p>
          </p:txBody>
        </p:sp>
        <p:sp>
          <p:nvSpPr>
            <p:cNvPr id="17418" name="未知"/>
            <p:cNvSpPr>
              <a:spLocks/>
            </p:cNvSpPr>
            <p:nvPr/>
          </p:nvSpPr>
          <p:spPr bwMode="auto">
            <a:xfrm>
              <a:off x="901" y="573"/>
              <a:ext cx="375" cy="514"/>
            </a:xfrm>
            <a:custGeom>
              <a:avLst/>
              <a:gdLst/>
              <a:ahLst/>
              <a:cxnLst>
                <a:cxn ang="0">
                  <a:pos x="486" y="0"/>
                </a:cxn>
                <a:cxn ang="0">
                  <a:pos x="303" y="208"/>
                </a:cxn>
                <a:cxn ang="0">
                  <a:pos x="368" y="355"/>
                </a:cxn>
                <a:cxn ang="0">
                  <a:pos x="398" y="448"/>
                </a:cxn>
                <a:cxn ang="0">
                  <a:pos x="294" y="517"/>
                </a:cxn>
                <a:cxn ang="0">
                  <a:pos x="208" y="440"/>
                </a:cxn>
                <a:cxn ang="0">
                  <a:pos x="0" y="591"/>
                </a:cxn>
              </a:cxnLst>
              <a:rect l="0" t="0" r="r" b="b"/>
              <a:pathLst>
                <a:path w="486" h="591">
                  <a:moveTo>
                    <a:pt x="486" y="0"/>
                  </a:moveTo>
                  <a:cubicBezTo>
                    <a:pt x="456" y="35"/>
                    <a:pt x="323" y="149"/>
                    <a:pt x="303" y="208"/>
                  </a:cubicBezTo>
                  <a:cubicBezTo>
                    <a:pt x="283" y="267"/>
                    <a:pt x="352" y="315"/>
                    <a:pt x="368" y="355"/>
                  </a:cubicBezTo>
                  <a:cubicBezTo>
                    <a:pt x="384" y="395"/>
                    <a:pt x="410" y="421"/>
                    <a:pt x="398" y="448"/>
                  </a:cubicBezTo>
                  <a:cubicBezTo>
                    <a:pt x="386" y="475"/>
                    <a:pt x="326" y="518"/>
                    <a:pt x="294" y="517"/>
                  </a:cubicBezTo>
                  <a:cubicBezTo>
                    <a:pt x="262" y="516"/>
                    <a:pt x="257" y="428"/>
                    <a:pt x="208" y="440"/>
                  </a:cubicBezTo>
                  <a:cubicBezTo>
                    <a:pt x="159" y="452"/>
                    <a:pt x="43" y="560"/>
                    <a:pt x="0" y="591"/>
                  </a:cubicBezTo>
                </a:path>
              </a:pathLst>
            </a:custGeom>
            <a:noFill/>
            <a:ln w="28575" cmpd="sng">
              <a:solidFill>
                <a:schemeClr val="tx1"/>
              </a:solidFill>
              <a:round/>
              <a:headEnd/>
              <a:tailEnd type="triangle" w="med" len="med"/>
            </a:ln>
            <a:effectLst/>
          </p:spPr>
          <p:txBody>
            <a:bodyPr/>
            <a:lstStyle/>
            <a:p>
              <a:endParaRPr lang="zh-CN" altLang="en-US"/>
            </a:p>
          </p:txBody>
        </p:sp>
        <p:graphicFrame>
          <p:nvGraphicFramePr>
            <p:cNvPr id="17419" name="Object 11"/>
            <p:cNvGraphicFramePr>
              <a:graphicFrameLocks noChangeAspect="1"/>
            </p:cNvGraphicFramePr>
            <p:nvPr/>
          </p:nvGraphicFramePr>
          <p:xfrm>
            <a:off x="1293" y="355"/>
            <a:ext cx="590" cy="240"/>
          </p:xfrm>
          <a:graphic>
            <a:graphicData uri="http://schemas.openxmlformats.org/presentationml/2006/ole">
              <p:oleObj spid="_x0000_s647171" r:id="rId4" imgW="343068" imgH="139956" progId="">
                <p:embed/>
              </p:oleObj>
            </a:graphicData>
          </a:graphic>
        </p:graphicFrame>
      </p:grpSp>
      <p:sp>
        <p:nvSpPr>
          <p:cNvPr id="12"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3" name="Rectangle 2"/>
          <p:cNvSpPr txBox="1">
            <a:spLocks noRot="1" noChangeArrowheads="1"/>
          </p:cNvSpPr>
          <p:nvPr/>
        </p:nvSpPr>
        <p:spPr>
          <a:xfrm>
            <a:off x="307503" y="540615"/>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变换</a:t>
            </a:r>
            <a:r>
              <a:rPr lang="zh-CN" altLang="en-US" sz="3600" dirty="0" smtClean="0">
                <a:solidFill>
                  <a:srgbClr val="00B0F0"/>
                </a:solidFill>
                <a:latin typeface="微软雅黑" pitchFamily="34" charset="-122"/>
                <a:ea typeface="微软雅黑" pitchFamily="34" charset="-122"/>
              </a:rPr>
              <a:t>：极坐标系</a:t>
            </a:r>
            <a:endParaRPr kumimoji="0" lang="zh-CN"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3850" y="1773238"/>
            <a:ext cx="3335338" cy="2916237"/>
            <a:chOff x="0" y="0"/>
            <a:chExt cx="2101" cy="1837"/>
          </a:xfrm>
        </p:grpSpPr>
        <p:sp>
          <p:nvSpPr>
            <p:cNvPr id="18435" name="Oval 3"/>
            <p:cNvSpPr>
              <a:spLocks noChangeArrowheads="1"/>
            </p:cNvSpPr>
            <p:nvPr/>
          </p:nvSpPr>
          <p:spPr bwMode="auto">
            <a:xfrm>
              <a:off x="594" y="236"/>
              <a:ext cx="86" cy="103"/>
            </a:xfrm>
            <a:prstGeom prst="ellipse">
              <a:avLst/>
            </a:prstGeom>
            <a:solidFill>
              <a:schemeClr val="tx2"/>
            </a:solidFill>
            <a:ln w="9525" cmpd="sng">
              <a:solidFill>
                <a:schemeClr val="tx2"/>
              </a:solidFill>
              <a:round/>
              <a:headEnd/>
              <a:tailEnd/>
            </a:ln>
            <a:effectLst/>
          </p:spPr>
          <p:txBody>
            <a:bodyPr wrap="none" anchor="ctr"/>
            <a:lstStyle/>
            <a:p>
              <a:endParaRPr lang="zh-CN" altLang="en-US"/>
            </a:p>
          </p:txBody>
        </p:sp>
        <p:sp>
          <p:nvSpPr>
            <p:cNvPr id="18436" name="Oval 4"/>
            <p:cNvSpPr>
              <a:spLocks noChangeArrowheads="1"/>
            </p:cNvSpPr>
            <p:nvPr/>
          </p:nvSpPr>
          <p:spPr bwMode="auto">
            <a:xfrm>
              <a:off x="1309" y="779"/>
              <a:ext cx="86" cy="103"/>
            </a:xfrm>
            <a:prstGeom prst="ellipse">
              <a:avLst/>
            </a:prstGeom>
            <a:solidFill>
              <a:srgbClr val="0000FF"/>
            </a:solidFill>
            <a:ln w="9525" cmpd="sng">
              <a:solidFill>
                <a:srgbClr val="0000FF"/>
              </a:solidFill>
              <a:round/>
              <a:headEnd/>
              <a:tailEnd/>
            </a:ln>
            <a:effectLst/>
          </p:spPr>
          <p:txBody>
            <a:bodyPr wrap="none" anchor="ctr"/>
            <a:lstStyle/>
            <a:p>
              <a:endParaRPr lang="zh-CN" altLang="en-US"/>
            </a:p>
          </p:txBody>
        </p:sp>
        <p:sp>
          <p:nvSpPr>
            <p:cNvPr id="18437" name="Line 5"/>
            <p:cNvSpPr>
              <a:spLocks noChangeShapeType="1"/>
            </p:cNvSpPr>
            <p:nvPr/>
          </p:nvSpPr>
          <p:spPr bwMode="auto">
            <a:xfrm flipV="1">
              <a:off x="260" y="520"/>
              <a:ext cx="681" cy="952"/>
            </a:xfrm>
            <a:prstGeom prst="line">
              <a:avLst/>
            </a:prstGeom>
            <a:noFill/>
            <a:ln w="25400" cmpd="sng">
              <a:solidFill>
                <a:schemeClr val="tx1"/>
              </a:solidFill>
              <a:round/>
              <a:headEnd/>
              <a:tailEnd/>
            </a:ln>
            <a:effectLst/>
          </p:spPr>
          <p:txBody>
            <a:bodyPr/>
            <a:lstStyle/>
            <a:p>
              <a:endParaRPr lang="zh-CN" altLang="en-US"/>
            </a:p>
          </p:txBody>
        </p:sp>
        <p:sp>
          <p:nvSpPr>
            <p:cNvPr id="18438" name="未知"/>
            <p:cNvSpPr>
              <a:spLocks/>
            </p:cNvSpPr>
            <p:nvPr/>
          </p:nvSpPr>
          <p:spPr bwMode="auto">
            <a:xfrm>
              <a:off x="403" y="1271"/>
              <a:ext cx="92" cy="210"/>
            </a:xfrm>
            <a:custGeom>
              <a:avLst/>
              <a:gdLst/>
              <a:ahLst/>
              <a:cxnLst>
                <a:cxn ang="0">
                  <a:pos x="0" y="0"/>
                </a:cxn>
                <a:cxn ang="0">
                  <a:pos x="99" y="34"/>
                </a:cxn>
                <a:cxn ang="0">
                  <a:pos x="198" y="121"/>
                </a:cxn>
                <a:cxn ang="0">
                  <a:pos x="215" y="249"/>
                </a:cxn>
              </a:cxnLst>
              <a:rect l="0" t="0" r="r" b="b"/>
              <a:pathLst>
                <a:path w="217" h="249">
                  <a:moveTo>
                    <a:pt x="0" y="0"/>
                  </a:moveTo>
                  <a:cubicBezTo>
                    <a:pt x="16" y="6"/>
                    <a:pt x="66" y="14"/>
                    <a:pt x="99" y="34"/>
                  </a:cubicBezTo>
                  <a:cubicBezTo>
                    <a:pt x="132" y="54"/>
                    <a:pt x="179" y="85"/>
                    <a:pt x="198" y="121"/>
                  </a:cubicBezTo>
                  <a:cubicBezTo>
                    <a:pt x="217" y="157"/>
                    <a:pt x="212" y="222"/>
                    <a:pt x="215" y="249"/>
                  </a:cubicBezTo>
                </a:path>
              </a:pathLst>
            </a:custGeom>
            <a:noFill/>
            <a:ln w="28575" cmpd="sng">
              <a:solidFill>
                <a:schemeClr val="tx1"/>
              </a:solidFill>
              <a:round/>
              <a:headEnd/>
              <a:tailEnd/>
            </a:ln>
            <a:effectLst/>
          </p:spPr>
          <p:txBody>
            <a:bodyPr/>
            <a:lstStyle/>
            <a:p>
              <a:endParaRPr lang="zh-CN" altLang="en-US"/>
            </a:p>
          </p:txBody>
        </p:sp>
        <p:graphicFrame>
          <p:nvGraphicFramePr>
            <p:cNvPr id="18439" name="Object 7"/>
            <p:cNvGraphicFramePr>
              <a:graphicFrameLocks noChangeAspect="1"/>
            </p:cNvGraphicFramePr>
            <p:nvPr/>
          </p:nvGraphicFramePr>
          <p:xfrm>
            <a:off x="1406" y="635"/>
            <a:ext cx="507" cy="239"/>
          </p:xfrm>
          <a:graphic>
            <a:graphicData uri="http://schemas.openxmlformats.org/presentationml/2006/ole">
              <p:oleObj spid="_x0000_s648202" r:id="rId3" imgW="482708" imgH="228818" progId="">
                <p:embed/>
              </p:oleObj>
            </a:graphicData>
          </a:graphic>
        </p:graphicFrame>
        <p:sp>
          <p:nvSpPr>
            <p:cNvPr id="18440" name="Oval 8"/>
            <p:cNvSpPr>
              <a:spLocks noChangeArrowheads="1"/>
            </p:cNvSpPr>
            <p:nvPr/>
          </p:nvSpPr>
          <p:spPr bwMode="auto">
            <a:xfrm>
              <a:off x="881" y="453"/>
              <a:ext cx="86" cy="103"/>
            </a:xfrm>
            <a:prstGeom prst="ellipse">
              <a:avLst/>
            </a:prstGeom>
            <a:solidFill>
              <a:srgbClr val="FF6600"/>
            </a:solidFill>
            <a:ln w="9525" cmpd="sng">
              <a:solidFill>
                <a:srgbClr val="FF6600"/>
              </a:solidFill>
              <a:round/>
              <a:headEnd/>
              <a:tailEnd/>
            </a:ln>
            <a:effectLst/>
          </p:spPr>
          <p:txBody>
            <a:bodyPr wrap="none" anchor="ctr"/>
            <a:lstStyle/>
            <a:p>
              <a:endParaRPr lang="zh-CN" altLang="en-US"/>
            </a:p>
          </p:txBody>
        </p:sp>
        <p:graphicFrame>
          <p:nvGraphicFramePr>
            <p:cNvPr id="18441" name="Object 9"/>
            <p:cNvGraphicFramePr>
              <a:graphicFrameLocks noChangeAspect="1"/>
            </p:cNvGraphicFramePr>
            <p:nvPr/>
          </p:nvGraphicFramePr>
          <p:xfrm>
            <a:off x="700" y="45"/>
            <a:ext cx="480" cy="239"/>
          </p:xfrm>
          <a:graphic>
            <a:graphicData uri="http://schemas.openxmlformats.org/presentationml/2006/ole">
              <p:oleObj spid="_x0000_s648203" r:id="rId4" imgW="457517" imgH="228917" progId="">
                <p:embed/>
              </p:oleObj>
            </a:graphicData>
          </a:graphic>
        </p:graphicFrame>
        <p:sp>
          <p:nvSpPr>
            <p:cNvPr id="18442" name="Line 10"/>
            <p:cNvSpPr>
              <a:spLocks noChangeShapeType="1"/>
            </p:cNvSpPr>
            <p:nvPr/>
          </p:nvSpPr>
          <p:spPr bwMode="auto">
            <a:xfrm>
              <a:off x="227" y="1496"/>
              <a:ext cx="1723" cy="0"/>
            </a:xfrm>
            <a:prstGeom prst="line">
              <a:avLst/>
            </a:prstGeom>
            <a:noFill/>
            <a:ln w="25400" cmpd="sng">
              <a:solidFill>
                <a:schemeClr val="tx1"/>
              </a:solidFill>
              <a:round/>
              <a:headEnd/>
              <a:tailEnd type="triangle" w="sm" len="lg"/>
            </a:ln>
            <a:effectLst/>
          </p:spPr>
          <p:txBody>
            <a:bodyPr/>
            <a:lstStyle/>
            <a:p>
              <a:endParaRPr lang="zh-CN" altLang="en-US"/>
            </a:p>
          </p:txBody>
        </p:sp>
        <p:sp>
          <p:nvSpPr>
            <p:cNvPr id="18443" name="Line 11"/>
            <p:cNvSpPr>
              <a:spLocks noChangeShapeType="1"/>
            </p:cNvSpPr>
            <p:nvPr/>
          </p:nvSpPr>
          <p:spPr bwMode="auto">
            <a:xfrm flipV="1">
              <a:off x="227" y="45"/>
              <a:ext cx="0" cy="1451"/>
            </a:xfrm>
            <a:prstGeom prst="line">
              <a:avLst/>
            </a:prstGeom>
            <a:noFill/>
            <a:ln w="25400" cmpd="sng">
              <a:solidFill>
                <a:schemeClr val="tx1"/>
              </a:solidFill>
              <a:round/>
              <a:headEnd/>
              <a:tailEnd type="triangle" w="sm" len="lg"/>
            </a:ln>
            <a:effectLst/>
          </p:spPr>
          <p:txBody>
            <a:bodyPr/>
            <a:lstStyle/>
            <a:p>
              <a:endParaRPr lang="zh-CN" altLang="en-US"/>
            </a:p>
          </p:txBody>
        </p:sp>
        <p:sp>
          <p:nvSpPr>
            <p:cNvPr id="18444" name="Line 12"/>
            <p:cNvSpPr>
              <a:spLocks noChangeShapeType="1"/>
            </p:cNvSpPr>
            <p:nvPr/>
          </p:nvSpPr>
          <p:spPr bwMode="auto">
            <a:xfrm>
              <a:off x="391" y="84"/>
              <a:ext cx="1315" cy="1043"/>
            </a:xfrm>
            <a:prstGeom prst="line">
              <a:avLst/>
            </a:prstGeom>
            <a:noFill/>
            <a:ln w="25400" cmpd="sng">
              <a:solidFill>
                <a:schemeClr val="tx1"/>
              </a:solidFill>
              <a:round/>
              <a:headEnd/>
              <a:tailEnd/>
            </a:ln>
            <a:effectLst/>
          </p:spPr>
          <p:txBody>
            <a:bodyPr/>
            <a:lstStyle/>
            <a:p>
              <a:endParaRPr lang="zh-CN" altLang="en-US"/>
            </a:p>
          </p:txBody>
        </p:sp>
        <p:sp>
          <p:nvSpPr>
            <p:cNvPr id="18445" name="Text Box 13"/>
            <p:cNvSpPr txBox="1">
              <a:spLocks noChangeArrowheads="1"/>
            </p:cNvSpPr>
            <p:nvPr/>
          </p:nvSpPr>
          <p:spPr bwMode="auto">
            <a:xfrm>
              <a:off x="1905" y="1587"/>
              <a:ext cx="196" cy="250"/>
            </a:xfrm>
            <a:prstGeom prst="rect">
              <a:avLst/>
            </a:prstGeom>
            <a:noFill/>
            <a:ln w="9525">
              <a:noFill/>
              <a:miter lim="800000"/>
              <a:headEnd/>
              <a:tailEnd/>
            </a:ln>
            <a:effectLst/>
          </p:spPr>
          <p:txBody>
            <a:bodyPr wrap="none">
              <a:spAutoFit/>
            </a:bodyPr>
            <a:lstStyle/>
            <a:p>
              <a:pPr eaLnBrk="0" hangingPunct="0"/>
              <a:r>
                <a:rPr lang="zh-CN" altLang="zh-CN" sz="2000"/>
                <a:t>x</a:t>
              </a:r>
            </a:p>
          </p:txBody>
        </p:sp>
        <p:sp>
          <p:nvSpPr>
            <p:cNvPr id="18446" name="Text Box 14"/>
            <p:cNvSpPr txBox="1">
              <a:spLocks noChangeArrowheads="1"/>
            </p:cNvSpPr>
            <p:nvPr/>
          </p:nvSpPr>
          <p:spPr bwMode="auto">
            <a:xfrm>
              <a:off x="0" y="0"/>
              <a:ext cx="196" cy="250"/>
            </a:xfrm>
            <a:prstGeom prst="rect">
              <a:avLst/>
            </a:prstGeom>
            <a:noFill/>
            <a:ln w="9525">
              <a:noFill/>
              <a:miter lim="800000"/>
              <a:headEnd/>
              <a:tailEnd/>
            </a:ln>
            <a:effectLst/>
          </p:spPr>
          <p:txBody>
            <a:bodyPr wrap="none">
              <a:spAutoFit/>
            </a:bodyPr>
            <a:lstStyle/>
            <a:p>
              <a:pPr eaLnBrk="0" hangingPunct="0"/>
              <a:r>
                <a:rPr lang="zh-CN" altLang="zh-CN" sz="2000"/>
                <a:t>y</a:t>
              </a:r>
            </a:p>
          </p:txBody>
        </p:sp>
        <p:graphicFrame>
          <p:nvGraphicFramePr>
            <p:cNvPr id="18447" name="Object 15"/>
            <p:cNvGraphicFramePr>
              <a:graphicFrameLocks noChangeAspect="1"/>
            </p:cNvGraphicFramePr>
            <p:nvPr/>
          </p:nvGraphicFramePr>
          <p:xfrm>
            <a:off x="577" y="1179"/>
            <a:ext cx="156" cy="219"/>
          </p:xfrm>
          <a:graphic>
            <a:graphicData uri="http://schemas.openxmlformats.org/presentationml/2006/ole">
              <p:oleObj spid="_x0000_s648204" r:id="rId5" imgW="127042" imgH="177732" progId="">
                <p:embed/>
              </p:oleObj>
            </a:graphicData>
          </a:graphic>
        </p:graphicFrame>
      </p:grpSp>
      <p:sp>
        <p:nvSpPr>
          <p:cNvPr id="18449" name="Line 17"/>
          <p:cNvSpPr>
            <a:spLocks noChangeShapeType="1"/>
          </p:cNvSpPr>
          <p:nvPr/>
        </p:nvSpPr>
        <p:spPr bwMode="auto">
          <a:xfrm>
            <a:off x="3708400" y="2852738"/>
            <a:ext cx="1008063" cy="0"/>
          </a:xfrm>
          <a:prstGeom prst="line">
            <a:avLst/>
          </a:prstGeom>
          <a:noFill/>
          <a:ln w="50800" cmpd="sng">
            <a:solidFill>
              <a:schemeClr val="hlink"/>
            </a:solidFill>
            <a:round/>
            <a:headEnd/>
            <a:tailEnd type="triangle" w="sm" len="lg"/>
          </a:ln>
          <a:effectLst/>
        </p:spPr>
        <p:txBody>
          <a:bodyPr/>
          <a:lstStyle/>
          <a:p>
            <a:endParaRPr lang="zh-CN" altLang="en-US"/>
          </a:p>
        </p:txBody>
      </p:sp>
      <p:sp>
        <p:nvSpPr>
          <p:cNvPr id="18450" name="Line 18"/>
          <p:cNvSpPr>
            <a:spLocks noChangeShapeType="1"/>
          </p:cNvSpPr>
          <p:nvPr/>
        </p:nvSpPr>
        <p:spPr bwMode="auto">
          <a:xfrm>
            <a:off x="5076825" y="4148138"/>
            <a:ext cx="2735263" cy="0"/>
          </a:xfrm>
          <a:prstGeom prst="line">
            <a:avLst/>
          </a:prstGeom>
          <a:noFill/>
          <a:ln w="25400" cmpd="sng">
            <a:solidFill>
              <a:schemeClr val="tx1"/>
            </a:solidFill>
            <a:round/>
            <a:headEnd/>
            <a:tailEnd type="triangle" w="sm" len="lg"/>
          </a:ln>
          <a:effectLst/>
        </p:spPr>
        <p:txBody>
          <a:bodyPr/>
          <a:lstStyle/>
          <a:p>
            <a:endParaRPr lang="zh-CN" altLang="en-US"/>
          </a:p>
        </p:txBody>
      </p:sp>
      <p:sp>
        <p:nvSpPr>
          <p:cNvPr id="18451" name="Line 19"/>
          <p:cNvSpPr>
            <a:spLocks noChangeShapeType="1"/>
          </p:cNvSpPr>
          <p:nvPr/>
        </p:nvSpPr>
        <p:spPr bwMode="auto">
          <a:xfrm flipV="1">
            <a:off x="5076825" y="1844675"/>
            <a:ext cx="0" cy="2303463"/>
          </a:xfrm>
          <a:prstGeom prst="line">
            <a:avLst/>
          </a:prstGeom>
          <a:noFill/>
          <a:ln w="25400" cmpd="sng">
            <a:solidFill>
              <a:schemeClr val="tx1"/>
            </a:solidFill>
            <a:round/>
            <a:headEnd/>
            <a:tailEnd type="triangle" w="sm" len="lg"/>
          </a:ln>
          <a:effectLst/>
        </p:spPr>
        <p:txBody>
          <a:bodyPr/>
          <a:lstStyle/>
          <a:p>
            <a:endParaRPr lang="zh-CN" altLang="en-US"/>
          </a:p>
        </p:txBody>
      </p:sp>
      <p:graphicFrame>
        <p:nvGraphicFramePr>
          <p:cNvPr id="18452" name="Object 20"/>
          <p:cNvGraphicFramePr>
            <a:graphicFrameLocks noChangeAspect="1"/>
          </p:cNvGraphicFramePr>
          <p:nvPr/>
        </p:nvGraphicFramePr>
        <p:xfrm>
          <a:off x="7743825" y="4221163"/>
          <a:ext cx="204788" cy="287337"/>
        </p:xfrm>
        <a:graphic>
          <a:graphicData uri="http://schemas.openxmlformats.org/presentationml/2006/ole">
            <p:oleObj spid="_x0000_s648194" r:id="rId6" imgW="127042" imgH="177732" progId="">
              <p:embed/>
            </p:oleObj>
          </a:graphicData>
        </a:graphic>
      </p:graphicFrame>
      <p:graphicFrame>
        <p:nvGraphicFramePr>
          <p:cNvPr id="18453" name="Object 21"/>
          <p:cNvGraphicFramePr>
            <a:graphicFrameLocks noChangeAspect="1"/>
          </p:cNvGraphicFramePr>
          <p:nvPr/>
        </p:nvGraphicFramePr>
        <p:xfrm>
          <a:off x="4743450" y="2162175"/>
          <a:ext cx="352425" cy="381000"/>
        </p:xfrm>
        <a:graphic>
          <a:graphicData uri="http://schemas.openxmlformats.org/presentationml/2006/ole">
            <p:oleObj spid="_x0000_s648195" r:id="rId7" imgW="152519" imgH="165202" progId="">
              <p:embed/>
            </p:oleObj>
          </a:graphicData>
        </a:graphic>
      </p:graphicFrame>
      <p:graphicFrame>
        <p:nvGraphicFramePr>
          <p:cNvPr id="18454" name="Object 22"/>
          <p:cNvGraphicFramePr>
            <a:graphicFrameLocks noChangeAspect="1"/>
          </p:cNvGraphicFramePr>
          <p:nvPr/>
        </p:nvGraphicFramePr>
        <p:xfrm>
          <a:off x="990600" y="2708275"/>
          <a:ext cx="388938" cy="433388"/>
        </p:xfrm>
        <a:graphic>
          <a:graphicData uri="http://schemas.openxmlformats.org/presentationml/2006/ole">
            <p:oleObj spid="_x0000_s648196" r:id="rId8" imgW="114369" imgH="127042" progId="">
              <p:embed/>
            </p:oleObj>
          </a:graphicData>
        </a:graphic>
      </p:graphicFrame>
      <p:grpSp>
        <p:nvGrpSpPr>
          <p:cNvPr id="3" name="Group 23"/>
          <p:cNvGrpSpPr>
            <a:grpSpLocks/>
          </p:cNvGrpSpPr>
          <p:nvPr/>
        </p:nvGrpSpPr>
        <p:grpSpPr bwMode="auto">
          <a:xfrm>
            <a:off x="5076825" y="2133600"/>
            <a:ext cx="2520950" cy="2663825"/>
            <a:chOff x="0" y="0"/>
            <a:chExt cx="1588" cy="1678"/>
          </a:xfrm>
        </p:grpSpPr>
        <p:sp>
          <p:nvSpPr>
            <p:cNvPr id="18456" name="未知"/>
            <p:cNvSpPr>
              <a:spLocks/>
            </p:cNvSpPr>
            <p:nvPr/>
          </p:nvSpPr>
          <p:spPr bwMode="auto">
            <a:xfrm>
              <a:off x="0" y="0"/>
              <a:ext cx="1179" cy="1157"/>
            </a:xfrm>
            <a:custGeom>
              <a:avLst/>
              <a:gdLst/>
              <a:ahLst/>
              <a:cxnLst>
                <a:cxn ang="0">
                  <a:pos x="0" y="204"/>
                </a:cxn>
                <a:cxn ang="0">
                  <a:pos x="408" y="159"/>
                </a:cxn>
                <a:cxn ang="0">
                  <a:pos x="1179" y="1157"/>
                </a:cxn>
              </a:cxnLst>
              <a:rect l="0" t="0" r="r" b="b"/>
              <a:pathLst>
                <a:path w="1179" h="1157">
                  <a:moveTo>
                    <a:pt x="0" y="204"/>
                  </a:moveTo>
                  <a:cubicBezTo>
                    <a:pt x="106" y="102"/>
                    <a:pt x="212" y="0"/>
                    <a:pt x="408" y="159"/>
                  </a:cubicBezTo>
                  <a:cubicBezTo>
                    <a:pt x="604" y="318"/>
                    <a:pt x="891" y="737"/>
                    <a:pt x="1179" y="1157"/>
                  </a:cubicBezTo>
                </a:path>
              </a:pathLst>
            </a:custGeom>
            <a:noFill/>
            <a:ln w="25400" cap="flat" cmpd="sng">
              <a:solidFill>
                <a:srgbClr val="0000FF"/>
              </a:solidFill>
              <a:round/>
              <a:headEnd/>
              <a:tailEnd/>
            </a:ln>
            <a:effectLst/>
          </p:spPr>
          <p:txBody>
            <a:bodyPr/>
            <a:lstStyle/>
            <a:p>
              <a:endParaRPr lang="zh-CN" altLang="en-US"/>
            </a:p>
          </p:txBody>
        </p:sp>
        <p:graphicFrame>
          <p:nvGraphicFramePr>
            <p:cNvPr id="18457" name="Object 25"/>
            <p:cNvGraphicFramePr>
              <a:graphicFrameLocks noChangeAspect="1"/>
            </p:cNvGraphicFramePr>
            <p:nvPr/>
          </p:nvGraphicFramePr>
          <p:xfrm>
            <a:off x="272" y="1448"/>
            <a:ext cx="1316" cy="230"/>
          </p:xfrm>
          <a:graphic>
            <a:graphicData uri="http://schemas.openxmlformats.org/presentationml/2006/ole">
              <p:oleObj spid="_x0000_s648201" r:id="rId9" imgW="1308417" imgH="228917" progId="">
                <p:embed/>
              </p:oleObj>
            </a:graphicData>
          </a:graphic>
        </p:graphicFrame>
        <p:sp>
          <p:nvSpPr>
            <p:cNvPr id="18458" name="Line 26"/>
            <p:cNvSpPr>
              <a:spLocks noChangeShapeType="1"/>
            </p:cNvSpPr>
            <p:nvPr/>
          </p:nvSpPr>
          <p:spPr bwMode="auto">
            <a:xfrm>
              <a:off x="907" y="861"/>
              <a:ext cx="45" cy="590"/>
            </a:xfrm>
            <a:prstGeom prst="line">
              <a:avLst/>
            </a:prstGeom>
            <a:noFill/>
            <a:ln w="25400" cmpd="sng">
              <a:solidFill>
                <a:srgbClr val="0000FF"/>
              </a:solidFill>
              <a:round/>
              <a:headEnd/>
              <a:tailEnd type="triangle" w="sm" len="lg"/>
            </a:ln>
            <a:effectLst/>
          </p:spPr>
          <p:txBody>
            <a:bodyPr/>
            <a:lstStyle/>
            <a:p>
              <a:endParaRPr lang="zh-CN" altLang="en-US"/>
            </a:p>
          </p:txBody>
        </p:sp>
      </p:grpSp>
      <p:grpSp>
        <p:nvGrpSpPr>
          <p:cNvPr id="4" name="Group 27"/>
          <p:cNvGrpSpPr>
            <a:grpSpLocks/>
          </p:cNvGrpSpPr>
          <p:nvPr/>
        </p:nvGrpSpPr>
        <p:grpSpPr bwMode="auto">
          <a:xfrm>
            <a:off x="5076825" y="1916113"/>
            <a:ext cx="3287713" cy="1714500"/>
            <a:chOff x="0" y="0"/>
            <a:chExt cx="2071" cy="1080"/>
          </a:xfrm>
        </p:grpSpPr>
        <p:graphicFrame>
          <p:nvGraphicFramePr>
            <p:cNvPr id="18460" name="Object 28"/>
            <p:cNvGraphicFramePr>
              <a:graphicFrameLocks noChangeAspect="1"/>
            </p:cNvGraphicFramePr>
            <p:nvPr/>
          </p:nvGraphicFramePr>
          <p:xfrm>
            <a:off x="725" y="46"/>
            <a:ext cx="1346" cy="240"/>
          </p:xfrm>
          <a:graphic>
            <a:graphicData uri="http://schemas.openxmlformats.org/presentationml/2006/ole">
              <p:oleObj spid="_x0000_s648200" r:id="rId10" imgW="1283017" imgH="228917" progId="">
                <p:embed/>
              </p:oleObj>
            </a:graphicData>
          </a:graphic>
        </p:graphicFrame>
        <p:sp>
          <p:nvSpPr>
            <p:cNvPr id="18461" name="未知"/>
            <p:cNvSpPr>
              <a:spLocks/>
            </p:cNvSpPr>
            <p:nvPr/>
          </p:nvSpPr>
          <p:spPr bwMode="auto">
            <a:xfrm>
              <a:off x="0" y="0"/>
              <a:ext cx="1406" cy="1080"/>
            </a:xfrm>
            <a:custGeom>
              <a:avLst/>
              <a:gdLst/>
              <a:ahLst/>
              <a:cxnLst>
                <a:cxn ang="0">
                  <a:pos x="0" y="892"/>
                </a:cxn>
                <a:cxn ang="0">
                  <a:pos x="453" y="30"/>
                </a:cxn>
                <a:cxn ang="0">
                  <a:pos x="1360" y="1073"/>
                </a:cxn>
                <a:cxn ang="0">
                  <a:pos x="1496" y="1164"/>
                </a:cxn>
              </a:cxnLst>
              <a:rect l="0" t="0" r="r" b="b"/>
              <a:pathLst>
                <a:path w="1534" h="1262">
                  <a:moveTo>
                    <a:pt x="0" y="892"/>
                  </a:moveTo>
                  <a:cubicBezTo>
                    <a:pt x="113" y="446"/>
                    <a:pt x="226" y="0"/>
                    <a:pt x="453" y="30"/>
                  </a:cubicBezTo>
                  <a:cubicBezTo>
                    <a:pt x="680" y="60"/>
                    <a:pt x="1186" y="884"/>
                    <a:pt x="1360" y="1073"/>
                  </a:cubicBezTo>
                  <a:cubicBezTo>
                    <a:pt x="1534" y="1262"/>
                    <a:pt x="1481" y="1149"/>
                    <a:pt x="1496" y="1164"/>
                  </a:cubicBezTo>
                </a:path>
              </a:pathLst>
            </a:custGeom>
            <a:noFill/>
            <a:ln w="25400" cap="flat" cmpd="sng">
              <a:solidFill>
                <a:schemeClr val="tx2"/>
              </a:solidFill>
              <a:round/>
              <a:headEnd/>
              <a:tailEnd/>
            </a:ln>
            <a:effectLst/>
          </p:spPr>
          <p:txBody>
            <a:bodyPr/>
            <a:lstStyle/>
            <a:p>
              <a:endParaRPr lang="zh-CN" altLang="en-US"/>
            </a:p>
          </p:txBody>
        </p:sp>
        <p:sp>
          <p:nvSpPr>
            <p:cNvPr id="18462" name="Line 30"/>
            <p:cNvSpPr>
              <a:spLocks noChangeShapeType="1"/>
            </p:cNvSpPr>
            <p:nvPr/>
          </p:nvSpPr>
          <p:spPr bwMode="auto">
            <a:xfrm flipV="1">
              <a:off x="1088" y="227"/>
              <a:ext cx="272" cy="408"/>
            </a:xfrm>
            <a:prstGeom prst="line">
              <a:avLst/>
            </a:prstGeom>
            <a:noFill/>
            <a:ln w="25400" cmpd="sng">
              <a:solidFill>
                <a:schemeClr val="tx2"/>
              </a:solidFill>
              <a:round/>
              <a:headEnd/>
              <a:tailEnd type="triangle" w="sm" len="lg"/>
            </a:ln>
            <a:effectLst/>
          </p:spPr>
          <p:txBody>
            <a:bodyPr/>
            <a:lstStyle/>
            <a:p>
              <a:endParaRPr lang="zh-CN" altLang="en-US"/>
            </a:p>
          </p:txBody>
        </p:sp>
      </p:grpSp>
      <p:graphicFrame>
        <p:nvGraphicFramePr>
          <p:cNvPr id="18463" name="Object 31"/>
          <p:cNvGraphicFramePr>
            <a:graphicFrameLocks noChangeAspect="1"/>
          </p:cNvGraphicFramePr>
          <p:nvPr/>
        </p:nvGraphicFramePr>
        <p:xfrm>
          <a:off x="5219700" y="2133600"/>
          <a:ext cx="274638" cy="274638"/>
        </p:xfrm>
        <a:graphic>
          <a:graphicData uri="http://schemas.openxmlformats.org/presentationml/2006/ole">
            <p:oleObj spid="_x0000_s648197" r:id="rId11" imgW="114419" imgH="114419" progId="Equation.3">
              <p:embed/>
            </p:oleObj>
          </a:graphicData>
        </a:graphic>
      </p:graphicFrame>
      <p:sp>
        <p:nvSpPr>
          <p:cNvPr id="18464" name="Line 32"/>
          <p:cNvSpPr>
            <a:spLocks noChangeShapeType="1"/>
          </p:cNvSpPr>
          <p:nvPr/>
        </p:nvSpPr>
        <p:spPr bwMode="auto">
          <a:xfrm>
            <a:off x="5364163" y="2349500"/>
            <a:ext cx="0" cy="1800225"/>
          </a:xfrm>
          <a:prstGeom prst="line">
            <a:avLst/>
          </a:prstGeom>
          <a:noFill/>
          <a:ln w="25400" cmpd="sng">
            <a:solidFill>
              <a:schemeClr val="tx1"/>
            </a:solidFill>
            <a:prstDash val="dash"/>
            <a:round/>
            <a:headEnd/>
            <a:tailEnd/>
          </a:ln>
          <a:effectLst/>
        </p:spPr>
        <p:txBody>
          <a:bodyPr/>
          <a:lstStyle/>
          <a:p>
            <a:endParaRPr lang="zh-CN" altLang="en-US"/>
          </a:p>
        </p:txBody>
      </p:sp>
      <p:sp>
        <p:nvSpPr>
          <p:cNvPr id="18465" name="Line 33"/>
          <p:cNvSpPr>
            <a:spLocks noChangeShapeType="1"/>
          </p:cNvSpPr>
          <p:nvPr/>
        </p:nvSpPr>
        <p:spPr bwMode="auto">
          <a:xfrm flipH="1">
            <a:off x="5076825" y="2298700"/>
            <a:ext cx="287338" cy="0"/>
          </a:xfrm>
          <a:prstGeom prst="line">
            <a:avLst/>
          </a:prstGeom>
          <a:noFill/>
          <a:ln w="25400" cmpd="sng">
            <a:solidFill>
              <a:schemeClr val="tx1"/>
            </a:solidFill>
            <a:prstDash val="dash"/>
            <a:round/>
            <a:headEnd/>
            <a:tailEnd/>
          </a:ln>
          <a:effectLst/>
        </p:spPr>
        <p:txBody>
          <a:bodyPr/>
          <a:lstStyle/>
          <a:p>
            <a:endParaRPr lang="zh-CN" altLang="en-US"/>
          </a:p>
        </p:txBody>
      </p:sp>
      <p:graphicFrame>
        <p:nvGraphicFramePr>
          <p:cNvPr id="18466" name="Object 34"/>
          <p:cNvGraphicFramePr>
            <a:graphicFrameLocks noChangeAspect="1"/>
          </p:cNvGraphicFramePr>
          <p:nvPr/>
        </p:nvGraphicFramePr>
        <p:xfrm>
          <a:off x="5189538" y="4221163"/>
          <a:ext cx="266700" cy="287337"/>
        </p:xfrm>
        <a:graphic>
          <a:graphicData uri="http://schemas.openxmlformats.org/presentationml/2006/ole">
            <p:oleObj spid="_x0000_s648198" r:id="rId12" imgW="165131" imgH="177809" progId="">
              <p:embed/>
            </p:oleObj>
          </a:graphicData>
        </a:graphic>
      </p:graphicFrame>
      <p:graphicFrame>
        <p:nvGraphicFramePr>
          <p:cNvPr id="18467" name="Object 35"/>
          <p:cNvGraphicFramePr>
            <a:graphicFrameLocks noChangeAspect="1"/>
          </p:cNvGraphicFramePr>
          <p:nvPr/>
        </p:nvGraphicFramePr>
        <p:xfrm>
          <a:off x="4787900" y="1773238"/>
          <a:ext cx="263525" cy="293687"/>
        </p:xfrm>
        <a:graphic>
          <a:graphicData uri="http://schemas.openxmlformats.org/presentationml/2006/ole">
            <p:oleObj spid="_x0000_s648199" r:id="rId13" imgW="114369" imgH="127042" progId="">
              <p:embed/>
            </p:oleObj>
          </a:graphicData>
        </a:graphic>
      </p:graphicFrame>
      <p:sp>
        <p:nvSpPr>
          <p:cNvPr id="18468" name="Rectangle 36"/>
          <p:cNvSpPr>
            <a:spLocks noChangeArrowheads="1"/>
          </p:cNvSpPr>
          <p:nvPr/>
        </p:nvSpPr>
        <p:spPr bwMode="auto">
          <a:xfrm>
            <a:off x="0" y="4840288"/>
            <a:ext cx="9144000" cy="1614487"/>
          </a:xfrm>
          <a:prstGeom prst="rect">
            <a:avLst/>
          </a:prstGeom>
          <a:noFill/>
          <a:ln w="9525">
            <a:noFill/>
            <a:miter lim="800000"/>
            <a:headEnd/>
            <a:tailEnd/>
          </a:ln>
          <a:effectLst/>
        </p:spPr>
        <p:txBody>
          <a:bodyPr lIns="90488" tIns="44450" rIns="90488" bIns="44450"/>
          <a:lstStyle/>
          <a:p>
            <a:pPr marL="342900" indent="-342900">
              <a:lnSpc>
                <a:spcPct val="90000"/>
              </a:lnSpc>
              <a:spcBef>
                <a:spcPct val="20000"/>
              </a:spcBef>
              <a:buClr>
                <a:schemeClr val="hlink"/>
              </a:buClr>
              <a:buFont typeface="Wingdings" pitchFamily="2" charset="2"/>
              <a:buChar char="§"/>
            </a:pPr>
            <a:r>
              <a:rPr lang="zh-CN" altLang="en-US" sz="2800" dirty="0">
                <a:latin typeface="楷体" pitchFamily="49" charset="-122"/>
                <a:ea typeface="楷体" pitchFamily="49" charset="-122"/>
              </a:rPr>
              <a:t>这样经过</a:t>
            </a:r>
            <a:r>
              <a:rPr lang="zh-CN" altLang="en-US" sz="2800" dirty="0">
                <a:latin typeface="Times New Roman" pitchFamily="18" charset="0"/>
                <a:ea typeface="楷体" pitchFamily="49" charset="-122"/>
                <a:cs typeface="Times New Roman" pitchFamily="18" charset="0"/>
              </a:rPr>
              <a:t>Hough</a:t>
            </a:r>
            <a:r>
              <a:rPr lang="zh-CN" altLang="en-US" sz="2800" dirty="0">
                <a:latin typeface="楷体" pitchFamily="49" charset="-122"/>
                <a:ea typeface="楷体" pitchFamily="49" charset="-122"/>
              </a:rPr>
              <a:t>变换，图像空间中的每个点 </a:t>
            </a:r>
            <a:r>
              <a:rPr lang="zh-CN" altLang="en-US" sz="2800" dirty="0">
                <a:latin typeface="Times New Roman" pitchFamily="18" charset="0"/>
                <a:ea typeface="楷体" pitchFamily="49" charset="-122"/>
                <a:cs typeface="Times New Roman" pitchFamily="18" charset="0"/>
              </a:rPr>
              <a:t>(x,y)</a:t>
            </a:r>
            <a:r>
              <a:rPr lang="zh-CN" altLang="en-US" sz="2800" dirty="0">
                <a:latin typeface="楷体" pitchFamily="49" charset="-122"/>
                <a:ea typeface="楷体" pitchFamily="49" charset="-122"/>
              </a:rPr>
              <a:t>就被映射为一个</a:t>
            </a:r>
            <a:r>
              <a:rPr lang="zh-CN" altLang="en-US" sz="2800" dirty="0">
                <a:latin typeface="Times New Roman" pitchFamily="18" charset="0"/>
                <a:ea typeface="楷体" pitchFamily="49" charset="-122"/>
                <a:cs typeface="Times New Roman" pitchFamily="18" charset="0"/>
              </a:rPr>
              <a:t>(</a:t>
            </a:r>
            <a:r>
              <a:rPr lang="zh-CN" altLang="en-US" sz="3200" i="1" dirty="0">
                <a:latin typeface="Times New Roman" pitchFamily="18" charset="0"/>
                <a:ea typeface="楷体" pitchFamily="49" charset="-122"/>
                <a:cs typeface="Times New Roman" pitchFamily="18" charset="0"/>
              </a:rPr>
              <a:t>r,</a:t>
            </a:r>
            <a:r>
              <a:rPr lang="el-GR" altLang="en-US" sz="2800" b="1" i="1" dirty="0">
                <a:latin typeface="Times New Roman" pitchFamily="18" charset="0"/>
                <a:ea typeface="楷体" pitchFamily="49" charset="-122"/>
                <a:cs typeface="Times New Roman" pitchFamily="18" charset="0"/>
              </a:rPr>
              <a:t>θ</a:t>
            </a:r>
            <a:r>
              <a:rPr lang="zh-CN" altLang="en-US" sz="2800" dirty="0">
                <a:latin typeface="Times New Roman" pitchFamily="18" charset="0"/>
                <a:ea typeface="楷体" pitchFamily="49" charset="-122"/>
                <a:cs typeface="Times New Roman" pitchFamily="18" charset="0"/>
              </a:rPr>
              <a:t>)</a:t>
            </a:r>
            <a:r>
              <a:rPr lang="zh-CN" altLang="en-US" sz="2800" dirty="0">
                <a:latin typeface="楷体" pitchFamily="49" charset="-122"/>
                <a:ea typeface="楷体" pitchFamily="49" charset="-122"/>
              </a:rPr>
              <a:t>空间中的</a:t>
            </a:r>
            <a:r>
              <a:rPr lang="zh-CN" altLang="en-US" sz="2800" b="1" dirty="0">
                <a:solidFill>
                  <a:srgbClr val="0070C0"/>
                </a:solidFill>
                <a:latin typeface="楷体" pitchFamily="49" charset="-122"/>
                <a:ea typeface="楷体" pitchFamily="49" charset="-122"/>
              </a:rPr>
              <a:t>正弦曲线</a:t>
            </a:r>
            <a:r>
              <a:rPr lang="zh-CN" altLang="en-US" sz="2800" dirty="0">
                <a:latin typeface="楷体" pitchFamily="49" charset="-122"/>
                <a:ea typeface="楷体" pitchFamily="49" charset="-122"/>
              </a:rPr>
              <a:t>。 </a:t>
            </a:r>
          </a:p>
          <a:p>
            <a:pPr marL="342900" indent="-342900">
              <a:lnSpc>
                <a:spcPct val="90000"/>
              </a:lnSpc>
              <a:spcBef>
                <a:spcPct val="20000"/>
              </a:spcBef>
              <a:buClr>
                <a:schemeClr val="hlink"/>
              </a:buClr>
              <a:buFont typeface="Wingdings" pitchFamily="2" charset="2"/>
              <a:buChar char="§"/>
            </a:pPr>
            <a:r>
              <a:rPr lang="zh-CN" altLang="en-US" sz="2800" dirty="0">
                <a:latin typeface="楷体" pitchFamily="49" charset="-122"/>
                <a:ea typeface="楷体" pitchFamily="49" charset="-122"/>
              </a:rPr>
              <a:t>而图像空间中共线的点所对应的</a:t>
            </a:r>
            <a:r>
              <a:rPr lang="zh-CN" altLang="en-US" sz="2800" dirty="0">
                <a:latin typeface="Times New Roman" pitchFamily="18" charset="0"/>
                <a:ea typeface="楷体" pitchFamily="49" charset="-122"/>
                <a:cs typeface="Times New Roman" pitchFamily="18" charset="0"/>
              </a:rPr>
              <a:t>(</a:t>
            </a:r>
            <a:r>
              <a:rPr lang="zh-CN" altLang="en-US" sz="3200" i="1" dirty="0">
                <a:latin typeface="Times New Roman" pitchFamily="18" charset="0"/>
                <a:ea typeface="楷体" pitchFamily="49" charset="-122"/>
                <a:cs typeface="Times New Roman" pitchFamily="18" charset="0"/>
              </a:rPr>
              <a:t>r,</a:t>
            </a:r>
            <a:r>
              <a:rPr lang="el-GR" altLang="en-US" sz="2800" b="1" i="1" dirty="0">
                <a:latin typeface="Times New Roman" pitchFamily="18" charset="0"/>
                <a:ea typeface="楷体" pitchFamily="49" charset="-122"/>
                <a:cs typeface="Times New Roman" pitchFamily="18" charset="0"/>
              </a:rPr>
              <a:t>θ</a:t>
            </a:r>
            <a:r>
              <a:rPr lang="zh-CN" altLang="en-US" sz="2800" dirty="0">
                <a:latin typeface="Times New Roman" pitchFamily="18" charset="0"/>
                <a:ea typeface="楷体" pitchFamily="49" charset="-122"/>
                <a:cs typeface="Times New Roman" pitchFamily="18" charset="0"/>
              </a:rPr>
              <a:t>)</a:t>
            </a:r>
            <a:r>
              <a:rPr lang="zh-CN" altLang="en-US" sz="2800" dirty="0">
                <a:latin typeface="楷体" pitchFamily="49" charset="-122"/>
                <a:ea typeface="楷体" pitchFamily="49" charset="-122"/>
              </a:rPr>
              <a:t>空间中正弦曲线相交于一点</a:t>
            </a:r>
            <a:r>
              <a:rPr lang="zh-CN" altLang="en-US" sz="2800" dirty="0">
                <a:latin typeface="Times New Roman" pitchFamily="18" charset="0"/>
                <a:ea typeface="楷体" pitchFamily="49" charset="-122"/>
                <a:cs typeface="Times New Roman" pitchFamily="18" charset="0"/>
              </a:rPr>
              <a:t>(</a:t>
            </a:r>
            <a:r>
              <a:rPr lang="zh-CN" altLang="en-US" sz="3200" i="1" dirty="0" smtClean="0">
                <a:latin typeface="Times New Roman" pitchFamily="18" charset="0"/>
                <a:ea typeface="楷体" pitchFamily="49" charset="-122"/>
                <a:cs typeface="Times New Roman" pitchFamily="18" charset="0"/>
              </a:rPr>
              <a:t>r</a:t>
            </a:r>
            <a:r>
              <a:rPr lang="en-US" altLang="zh-CN" sz="3200" i="1" dirty="0" smtClean="0">
                <a:latin typeface="Times New Roman" pitchFamily="18" charset="0"/>
                <a:ea typeface="楷体" pitchFamily="49" charset="-122"/>
                <a:cs typeface="Times New Roman" pitchFamily="18" charset="0"/>
              </a:rPr>
              <a:t>’</a:t>
            </a:r>
            <a:r>
              <a:rPr lang="zh-CN" altLang="en-US" sz="3200" i="1" dirty="0" smtClean="0">
                <a:latin typeface="Times New Roman" pitchFamily="18" charset="0"/>
                <a:ea typeface="楷体" pitchFamily="49" charset="-122"/>
                <a:cs typeface="Times New Roman" pitchFamily="18" charset="0"/>
              </a:rPr>
              <a:t>,</a:t>
            </a:r>
            <a:r>
              <a:rPr lang="el-GR" altLang="en-US" sz="2800" b="1" i="1" dirty="0" smtClean="0">
                <a:latin typeface="Times New Roman" pitchFamily="18" charset="0"/>
                <a:ea typeface="楷体" pitchFamily="49" charset="-122"/>
                <a:cs typeface="Times New Roman" pitchFamily="18" charset="0"/>
              </a:rPr>
              <a:t>θ</a:t>
            </a:r>
            <a:r>
              <a:rPr lang="en-US" altLang="en-US" sz="3200" i="1" dirty="0" smtClean="0">
                <a:latin typeface="Times New Roman" pitchFamily="18" charset="0"/>
                <a:ea typeface="楷体" pitchFamily="49" charset="-122"/>
                <a:cs typeface="Times New Roman" pitchFamily="18" charset="0"/>
              </a:rPr>
              <a:t>’</a:t>
            </a:r>
            <a:r>
              <a:rPr lang="zh-CN" altLang="en-US" sz="2800" dirty="0" smtClean="0">
                <a:latin typeface="Times New Roman" pitchFamily="18" charset="0"/>
                <a:ea typeface="楷体" pitchFamily="49" charset="-122"/>
                <a:cs typeface="Times New Roman" pitchFamily="18" charset="0"/>
              </a:rPr>
              <a:t>) </a:t>
            </a:r>
            <a:r>
              <a:rPr lang="zh-CN" altLang="en-US" sz="2800" dirty="0">
                <a:latin typeface="楷体" pitchFamily="49" charset="-122"/>
                <a:ea typeface="楷体" pitchFamily="49" charset="-122"/>
              </a:rPr>
              <a:t>。</a:t>
            </a:r>
          </a:p>
        </p:txBody>
      </p:sp>
      <p:sp>
        <p:nvSpPr>
          <p:cNvPr id="37" name="Rectangle 2"/>
          <p:cNvSpPr txBox="1">
            <a:spLocks noRot="1" noChangeArrowheads="1"/>
          </p:cNvSpPr>
          <p:nvPr/>
        </p:nvSpPr>
        <p:spPr>
          <a:xfrm>
            <a:off x="307503" y="540615"/>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变换</a:t>
            </a:r>
            <a:r>
              <a:rPr lang="zh-CN" altLang="en-US" sz="3600" dirty="0" smtClean="0">
                <a:solidFill>
                  <a:srgbClr val="00B0F0"/>
                </a:solidFill>
                <a:latin typeface="微软雅黑" pitchFamily="34" charset="-122"/>
                <a:ea typeface="微软雅黑" pitchFamily="34" charset="-122"/>
              </a:rPr>
              <a:t>：极坐标系</a:t>
            </a:r>
            <a:endParaRPr kumimoji="0" lang="zh-CN"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endParaRPr>
          </a:p>
        </p:txBody>
      </p:sp>
      <p:sp>
        <p:nvSpPr>
          <p:cNvPr id="38"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63"/>
                                        </p:tgtEl>
                                        <p:attrNameLst>
                                          <p:attrName>style.visibility</p:attrName>
                                        </p:attrNameLst>
                                      </p:cBhvr>
                                      <p:to>
                                        <p:strVal val="visible"/>
                                      </p:to>
                                    </p:set>
                                    <p:anim calcmode="lin" valueType="num">
                                      <p:cBhvr additive="base">
                                        <p:cTn id="19" dur="500" fill="hold"/>
                                        <p:tgtEl>
                                          <p:spTgt spid="18463"/>
                                        </p:tgtEl>
                                        <p:attrNameLst>
                                          <p:attrName>ppt_x</p:attrName>
                                        </p:attrNameLst>
                                      </p:cBhvr>
                                      <p:tavLst>
                                        <p:tav tm="0">
                                          <p:val>
                                            <p:strVal val="#ppt_x"/>
                                          </p:val>
                                        </p:tav>
                                        <p:tav tm="100000">
                                          <p:val>
                                            <p:strVal val="#ppt_x"/>
                                          </p:val>
                                        </p:tav>
                                      </p:tavLst>
                                    </p:anim>
                                    <p:anim calcmode="lin" valueType="num">
                                      <p:cBhvr additive="base">
                                        <p:cTn id="20" dur="500" fill="hold"/>
                                        <p:tgtEl>
                                          <p:spTgt spid="184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8464"/>
                                        </p:tgtEl>
                                        <p:attrNameLst>
                                          <p:attrName>style.visibility</p:attrName>
                                        </p:attrNameLst>
                                      </p:cBhvr>
                                      <p:to>
                                        <p:strVal val="visible"/>
                                      </p:to>
                                    </p:set>
                                    <p:animEffect transition="in" filter="box(in)">
                                      <p:cBhvr>
                                        <p:cTn id="25" dur="500"/>
                                        <p:tgtEl>
                                          <p:spTgt spid="1846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8465"/>
                                        </p:tgtEl>
                                        <p:attrNameLst>
                                          <p:attrName>style.visibility</p:attrName>
                                        </p:attrNameLst>
                                      </p:cBhvr>
                                      <p:to>
                                        <p:strVal val="visible"/>
                                      </p:to>
                                    </p:set>
                                    <p:anim calcmode="lin" valueType="num">
                                      <p:cBhvr additive="base">
                                        <p:cTn id="30" dur="500" fill="hold"/>
                                        <p:tgtEl>
                                          <p:spTgt spid="18465"/>
                                        </p:tgtEl>
                                        <p:attrNameLst>
                                          <p:attrName>ppt_x</p:attrName>
                                        </p:attrNameLst>
                                      </p:cBhvr>
                                      <p:tavLst>
                                        <p:tav tm="0">
                                          <p:val>
                                            <p:strVal val="#ppt_x"/>
                                          </p:val>
                                        </p:tav>
                                        <p:tav tm="100000">
                                          <p:val>
                                            <p:strVal val="#ppt_x"/>
                                          </p:val>
                                        </p:tav>
                                      </p:tavLst>
                                    </p:anim>
                                    <p:anim calcmode="lin" valueType="num">
                                      <p:cBhvr additive="base">
                                        <p:cTn id="31" dur="500" fill="hold"/>
                                        <p:tgtEl>
                                          <p:spTgt spid="1846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8466"/>
                                        </p:tgtEl>
                                        <p:attrNameLst>
                                          <p:attrName>style.visibility</p:attrName>
                                        </p:attrNameLst>
                                      </p:cBhvr>
                                      <p:to>
                                        <p:strVal val="visible"/>
                                      </p:to>
                                    </p:set>
                                    <p:anim calcmode="lin" valueType="num">
                                      <p:cBhvr additive="base">
                                        <p:cTn id="36" dur="500" fill="hold"/>
                                        <p:tgtEl>
                                          <p:spTgt spid="18466"/>
                                        </p:tgtEl>
                                        <p:attrNameLst>
                                          <p:attrName>ppt_x</p:attrName>
                                        </p:attrNameLst>
                                      </p:cBhvr>
                                      <p:tavLst>
                                        <p:tav tm="0">
                                          <p:val>
                                            <p:strVal val="#ppt_x"/>
                                          </p:val>
                                        </p:tav>
                                        <p:tav tm="100000">
                                          <p:val>
                                            <p:strVal val="#ppt_x"/>
                                          </p:val>
                                        </p:tav>
                                      </p:tavLst>
                                    </p:anim>
                                    <p:anim calcmode="lin" valueType="num">
                                      <p:cBhvr additive="base">
                                        <p:cTn id="37" dur="500" fill="hold"/>
                                        <p:tgtEl>
                                          <p:spTgt spid="18466"/>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8453"/>
                                        </p:tgtEl>
                                        <p:attrNameLst>
                                          <p:attrName>style.visibility</p:attrName>
                                        </p:attrNameLst>
                                      </p:cBhvr>
                                      <p:to>
                                        <p:strVal val="visible"/>
                                      </p:to>
                                    </p:set>
                                    <p:anim calcmode="lin" valueType="num">
                                      <p:cBhvr additive="base">
                                        <p:cTn id="42" dur="500" fill="hold"/>
                                        <p:tgtEl>
                                          <p:spTgt spid="18453"/>
                                        </p:tgtEl>
                                        <p:attrNameLst>
                                          <p:attrName>ppt_x</p:attrName>
                                        </p:attrNameLst>
                                      </p:cBhvr>
                                      <p:tavLst>
                                        <p:tav tm="0">
                                          <p:val>
                                            <p:strVal val="#ppt_x"/>
                                          </p:val>
                                        </p:tav>
                                        <p:tav tm="100000">
                                          <p:val>
                                            <p:strVal val="#ppt_x"/>
                                          </p:val>
                                        </p:tav>
                                      </p:tavLst>
                                    </p:anim>
                                    <p:anim calcmode="lin" valueType="num">
                                      <p:cBhvr additive="base">
                                        <p:cTn id="43" dur="500" fill="hold"/>
                                        <p:tgtEl>
                                          <p:spTgt spid="184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64" grpId="0" animBg="1"/>
      <p:bldP spid="1846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Rot="1" noChangeArrowheads="1"/>
          </p:cNvSpPr>
          <p:nvPr>
            <p:ph type="body" idx="1"/>
          </p:nvPr>
        </p:nvSpPr>
        <p:spPr>
          <a:xfrm>
            <a:off x="289710" y="1781270"/>
            <a:ext cx="8389545" cy="1684338"/>
          </a:xfrm>
        </p:spPr>
        <p:txBody>
          <a:bodyPr/>
          <a:lstStyle/>
          <a:p>
            <a:pPr>
              <a:buNone/>
            </a:pPr>
            <a:r>
              <a:rPr lang="zh-CN" altLang="en-US" dirty="0" smtClean="0">
                <a:latin typeface="楷体" pitchFamily="49" charset="-122"/>
                <a:ea typeface="楷体" pitchFamily="49" charset="-122"/>
              </a:rPr>
              <a:t> 把</a:t>
            </a:r>
            <a:r>
              <a:rPr lang="zh-CN" altLang="en-US" dirty="0">
                <a:latin typeface="楷体" pitchFamily="49" charset="-122"/>
                <a:ea typeface="楷体" pitchFamily="49" charset="-122"/>
              </a:rPr>
              <a:t>在图像空间中检测直线的问题转化为在极坐标参数空间中找通过点</a:t>
            </a:r>
            <a:r>
              <a:rPr lang="zh-CN" altLang="en-US" dirty="0">
                <a:latin typeface="Times New Roman" pitchFamily="18" charset="0"/>
                <a:ea typeface="楷体" pitchFamily="49" charset="-122"/>
                <a:cs typeface="Times New Roman" pitchFamily="18" charset="0"/>
              </a:rPr>
              <a:t>(</a:t>
            </a:r>
            <a:r>
              <a:rPr lang="zh-CN" altLang="en-US" sz="3600" i="1" dirty="0">
                <a:latin typeface="Times New Roman" pitchFamily="18" charset="0"/>
                <a:ea typeface="楷体" pitchFamily="49" charset="-122"/>
                <a:cs typeface="Times New Roman" pitchFamily="18" charset="0"/>
              </a:rPr>
              <a:t>r,</a:t>
            </a:r>
            <a:r>
              <a:rPr lang="el-GR" altLang="en-US" b="1" i="1" dirty="0">
                <a:latin typeface="Times New Roman" pitchFamily="18" charset="0"/>
                <a:ea typeface="楷体" pitchFamily="49" charset="-122"/>
                <a:cs typeface="Times New Roman" pitchFamily="18" charset="0"/>
              </a:rPr>
              <a:t>θ</a:t>
            </a:r>
            <a:r>
              <a:rPr lang="zh-CN" altLang="en-US" dirty="0">
                <a:latin typeface="Times New Roman" pitchFamily="18" charset="0"/>
                <a:ea typeface="楷体" pitchFamily="49" charset="-122"/>
                <a:cs typeface="Times New Roman" pitchFamily="18" charset="0"/>
              </a:rPr>
              <a:t>)</a:t>
            </a:r>
            <a:r>
              <a:rPr lang="zh-CN" altLang="en-US" dirty="0">
                <a:latin typeface="楷体" pitchFamily="49" charset="-122"/>
                <a:ea typeface="楷体" pitchFamily="49" charset="-122"/>
              </a:rPr>
              <a:t>的</a:t>
            </a:r>
            <a:r>
              <a:rPr lang="zh-CN" altLang="en-US" b="1" dirty="0">
                <a:solidFill>
                  <a:schemeClr val="accent5">
                    <a:lumMod val="75000"/>
                  </a:schemeClr>
                </a:solidFill>
                <a:latin typeface="楷体" pitchFamily="49" charset="-122"/>
                <a:ea typeface="楷体" pitchFamily="49" charset="-122"/>
              </a:rPr>
              <a:t>最多正弦曲线数</a:t>
            </a:r>
            <a:r>
              <a:rPr lang="zh-CN" altLang="en-US" dirty="0">
                <a:latin typeface="楷体" pitchFamily="49" charset="-122"/>
                <a:ea typeface="楷体" pitchFamily="49" charset="-122"/>
              </a:rPr>
              <a:t>的问题。</a:t>
            </a:r>
          </a:p>
          <a:p>
            <a:endParaRPr lang="zh-CN" altLang="en-US" dirty="0">
              <a:solidFill>
                <a:schemeClr val="tx2"/>
              </a:solidFill>
              <a:latin typeface="楷体" pitchFamily="49" charset="-122"/>
              <a:ea typeface="楷体" pitchFamily="49" charset="-122"/>
            </a:endParaRPr>
          </a:p>
        </p:txBody>
      </p:sp>
      <p:sp>
        <p:nvSpPr>
          <p:cNvPr id="19460" name="AutoShape 4"/>
          <p:cNvSpPr>
            <a:spLocks noChangeArrowheads="1"/>
          </p:cNvSpPr>
          <p:nvPr/>
        </p:nvSpPr>
        <p:spPr bwMode="auto">
          <a:xfrm>
            <a:off x="2435445" y="3354199"/>
            <a:ext cx="3960813" cy="1511300"/>
          </a:xfrm>
          <a:prstGeom prst="cloudCallout">
            <a:avLst>
              <a:gd name="adj1" fmla="val -31000"/>
              <a:gd name="adj2" fmla="val 36657"/>
            </a:avLst>
          </a:prstGeom>
          <a:solidFill>
            <a:schemeClr val="accent1"/>
          </a:solidFill>
          <a:ln w="25400" cmpd="sng">
            <a:solidFill>
              <a:schemeClr val="tx2"/>
            </a:solidFill>
            <a:round/>
            <a:headEnd/>
            <a:tailEnd/>
          </a:ln>
          <a:effectLst/>
        </p:spPr>
        <p:txBody>
          <a:bodyPr/>
          <a:lstStyle/>
          <a:p>
            <a:pPr algn="ctr"/>
            <a:r>
              <a:rPr lang="zh-CN" sz="2400" b="1" dirty="0">
                <a:solidFill>
                  <a:schemeClr val="bg1"/>
                </a:solidFill>
                <a:ea typeface="华文行楷" pitchFamily="2" charset="-122"/>
              </a:rPr>
              <a:t>如何检测参数空间中这样的点？</a:t>
            </a:r>
          </a:p>
        </p:txBody>
      </p:sp>
      <p:sp>
        <p:nvSpPr>
          <p:cNvPr id="5"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Rectangle 2"/>
          <p:cNvSpPr txBox="1">
            <a:spLocks noRot="1" noChangeArrowheads="1"/>
          </p:cNvSpPr>
          <p:nvPr/>
        </p:nvSpPr>
        <p:spPr>
          <a:xfrm>
            <a:off x="434252" y="540614"/>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变换</a:t>
            </a:r>
            <a:r>
              <a:rPr lang="zh-CN" altLang="en-US" sz="3600" dirty="0" smtClean="0">
                <a:solidFill>
                  <a:srgbClr val="00B0F0"/>
                </a:solidFill>
                <a:latin typeface="微软雅黑" pitchFamily="34" charset="-122"/>
                <a:ea typeface="微软雅黑" pitchFamily="34" charset="-122"/>
              </a:rPr>
              <a:t>：极坐标系</a:t>
            </a:r>
            <a:endParaRPr kumimoji="0" lang="zh-CN"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linds(horizontal)">
                                      <p:cBhvr>
                                        <p:cTn id="7"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矩形 3"/>
          <p:cNvSpPr/>
          <p:nvPr/>
        </p:nvSpPr>
        <p:spPr>
          <a:xfrm>
            <a:off x="422446" y="588669"/>
            <a:ext cx="2031325" cy="1200329"/>
          </a:xfrm>
          <a:prstGeom prst="rect">
            <a:avLst/>
          </a:prstGeom>
        </p:spPr>
        <p:txBody>
          <a:bodyPr wrap="none">
            <a:spAutoFit/>
          </a:bodyPr>
          <a:lstStyle/>
          <a:p>
            <a:r>
              <a:rPr lang="zh-CN" altLang="en-US" sz="3600" dirty="0" smtClean="0">
                <a:solidFill>
                  <a:srgbClr val="00B0F0"/>
                </a:solidFill>
                <a:latin typeface="微软雅黑" pitchFamily="34" charset="-122"/>
                <a:ea typeface="微软雅黑" pitchFamily="34" charset="-122"/>
              </a:rPr>
              <a:t>典型试题</a:t>
            </a:r>
            <a:endParaRPr lang="en-US" altLang="zh-CN" sz="3600" dirty="0" smtClean="0">
              <a:solidFill>
                <a:srgbClr val="00B0F0"/>
              </a:solidFill>
              <a:latin typeface="微软雅黑" pitchFamily="34" charset="-122"/>
              <a:ea typeface="微软雅黑" pitchFamily="34" charset="-122"/>
            </a:endParaRPr>
          </a:p>
          <a:p>
            <a:endParaRPr lang="zh-CN" altLang="en-US" sz="3600" dirty="0">
              <a:solidFill>
                <a:srgbClr val="00B0F0"/>
              </a:solidFill>
              <a:latin typeface="微软雅黑" pitchFamily="34" charset="-122"/>
              <a:ea typeface="微软雅黑" pitchFamily="34" charset="-122"/>
            </a:endParaRPr>
          </a:p>
        </p:txBody>
      </p:sp>
      <p:sp>
        <p:nvSpPr>
          <p:cNvPr id="6" name="TextBox 5"/>
          <p:cNvSpPr txBox="1"/>
          <p:nvPr/>
        </p:nvSpPr>
        <p:spPr>
          <a:xfrm>
            <a:off x="288098" y="1853852"/>
            <a:ext cx="8392439" cy="1015663"/>
          </a:xfrm>
          <a:prstGeom prst="rect">
            <a:avLst/>
          </a:prstGeom>
          <a:noFill/>
        </p:spPr>
        <p:txBody>
          <a:bodyPr wrap="square" rtlCol="0">
            <a:spAutoFit/>
          </a:bodyPr>
          <a:lstStyle/>
          <a:p>
            <a:r>
              <a:rPr lang="zh-CN" altLang="en-US" sz="3000" dirty="0" smtClean="0">
                <a:latin typeface="楷体" pitchFamily="49" charset="-122"/>
                <a:ea typeface="楷体" pitchFamily="49" charset="-122"/>
              </a:rPr>
              <a:t>依据有无数据监督学习建模过程，</a:t>
            </a:r>
            <a:r>
              <a:rPr lang="en-US" altLang="zh-CN" sz="3000" dirty="0" err="1" smtClean="0">
                <a:latin typeface="楷体" pitchFamily="49" charset="-122"/>
                <a:ea typeface="楷体" pitchFamily="49" charset="-122"/>
              </a:rPr>
              <a:t>Kmeans</a:t>
            </a:r>
            <a:r>
              <a:rPr lang="zh-CN" altLang="en-US" sz="3000" dirty="0" smtClean="0">
                <a:latin typeface="楷体" pitchFamily="49" charset="-122"/>
                <a:ea typeface="楷体" pitchFamily="49" charset="-122"/>
              </a:rPr>
              <a:t>聚类算法可分为哪一类机器学习算法？</a:t>
            </a:r>
          </a:p>
        </p:txBody>
      </p:sp>
      <p:sp>
        <p:nvSpPr>
          <p:cNvPr id="7" name="TextBox 6"/>
          <p:cNvSpPr txBox="1"/>
          <p:nvPr/>
        </p:nvSpPr>
        <p:spPr>
          <a:xfrm>
            <a:off x="1994556" y="3555820"/>
            <a:ext cx="8282865" cy="1569660"/>
          </a:xfrm>
          <a:prstGeom prst="rect">
            <a:avLst/>
          </a:prstGeom>
          <a:noFill/>
        </p:spPr>
        <p:txBody>
          <a:bodyPr wrap="square" rtlCol="0">
            <a:spAutoFit/>
          </a:bodyPr>
          <a:lstStyle/>
          <a:p>
            <a:pPr algn="ctr"/>
            <a:endParaRPr lang="en-US" altLang="zh-CN" sz="2400" dirty="0" smtClean="0">
              <a:latin typeface="楷体" pitchFamily="49" charset="-122"/>
              <a:ea typeface="楷体" pitchFamily="49" charset="-122"/>
            </a:endParaRPr>
          </a:p>
          <a:p>
            <a:r>
              <a:rPr lang="en-US" altLang="zh-CN" sz="2400" dirty="0" smtClean="0">
                <a:latin typeface="Times New Roman" pitchFamily="18" charset="0"/>
                <a:ea typeface="楷体" pitchFamily="49" charset="-122"/>
                <a:cs typeface="Times New Roman" pitchFamily="18" charset="0"/>
              </a:rPr>
              <a:t>A. </a:t>
            </a:r>
            <a:r>
              <a:rPr lang="zh-CN" altLang="en-US" sz="2400" dirty="0" smtClean="0">
                <a:latin typeface="Times New Roman" pitchFamily="18" charset="0"/>
                <a:ea typeface="楷体" pitchFamily="49" charset="-122"/>
                <a:cs typeface="Times New Roman" pitchFamily="18" charset="0"/>
              </a:rPr>
              <a:t>有监督学习</a:t>
            </a:r>
            <a:r>
              <a:rPr lang="zh-CN" altLang="en-US" sz="2400" dirty="0" smtClean="0">
                <a:latin typeface="楷体" pitchFamily="49" charset="-122"/>
                <a:ea typeface="楷体" pitchFamily="49" charset="-122"/>
              </a:rPr>
              <a:t>     </a:t>
            </a:r>
            <a:r>
              <a:rPr lang="en-US" altLang="zh-CN" sz="2400" dirty="0" smtClean="0">
                <a:solidFill>
                  <a:srgbClr val="FF0000"/>
                </a:solidFill>
                <a:latin typeface="Times New Roman" pitchFamily="18" charset="0"/>
                <a:ea typeface="楷体" pitchFamily="49" charset="-122"/>
                <a:cs typeface="Times New Roman" pitchFamily="18" charset="0"/>
              </a:rPr>
              <a:t>B. </a:t>
            </a:r>
            <a:r>
              <a:rPr lang="zh-CN" altLang="en-US" sz="2400" dirty="0" smtClean="0">
                <a:solidFill>
                  <a:srgbClr val="FF0000"/>
                </a:solidFill>
                <a:latin typeface="Times New Roman" pitchFamily="18" charset="0"/>
                <a:ea typeface="楷体" pitchFamily="49" charset="-122"/>
                <a:cs typeface="Times New Roman" pitchFamily="18" charset="0"/>
              </a:rPr>
              <a:t>无监督学习</a:t>
            </a:r>
            <a:r>
              <a:rPr lang="zh-CN" altLang="en-US" sz="2400" dirty="0" smtClean="0">
                <a:solidFill>
                  <a:srgbClr val="FF0000"/>
                </a:solidFill>
                <a:latin typeface="楷体" pitchFamily="49" charset="-122"/>
                <a:ea typeface="楷体" pitchFamily="49" charset="-122"/>
              </a:rPr>
              <a:t> </a:t>
            </a:r>
            <a:endParaRPr lang="en-US" altLang="zh-CN" sz="2400" dirty="0" smtClean="0">
              <a:solidFill>
                <a:srgbClr val="FF0000"/>
              </a:solidFill>
              <a:latin typeface="楷体" pitchFamily="49" charset="-122"/>
              <a:ea typeface="楷体" pitchFamily="49" charset="-122"/>
            </a:endParaRPr>
          </a:p>
          <a:p>
            <a:endParaRPr lang="en-US" altLang="zh-CN" sz="2400" dirty="0" smtClean="0">
              <a:latin typeface="楷体" pitchFamily="49" charset="-122"/>
              <a:ea typeface="楷体" pitchFamily="49" charset="-122"/>
            </a:endParaRPr>
          </a:p>
          <a:p>
            <a:r>
              <a:rPr lang="en-US" altLang="zh-CN" sz="2400" dirty="0" smtClean="0">
                <a:latin typeface="Times New Roman" pitchFamily="18" charset="0"/>
                <a:ea typeface="楷体" pitchFamily="49" charset="-122"/>
                <a:cs typeface="Times New Roman" pitchFamily="18" charset="0"/>
              </a:rPr>
              <a:t>C.</a:t>
            </a:r>
            <a:r>
              <a:rPr lang="zh-CN" altLang="en-US" sz="2400" dirty="0" smtClean="0">
                <a:latin typeface="Times New Roman" pitchFamily="18" charset="0"/>
                <a:ea typeface="楷体" pitchFamily="49" charset="-122"/>
                <a:cs typeface="Times New Roman" pitchFamily="18" charset="0"/>
              </a:rPr>
              <a:t> 半监督学习</a:t>
            </a:r>
            <a:r>
              <a:rPr lang="zh-CN" altLang="en-US" sz="2400" dirty="0" smtClean="0">
                <a:latin typeface="楷体" pitchFamily="49" charset="-122"/>
                <a:ea typeface="楷体" pitchFamily="49" charset="-122"/>
              </a:rPr>
              <a:t>     </a:t>
            </a:r>
            <a:r>
              <a:rPr lang="en-US" altLang="zh-CN" sz="2400" dirty="0" smtClean="0">
                <a:latin typeface="Times New Roman" pitchFamily="18" charset="0"/>
                <a:ea typeface="楷体" pitchFamily="49" charset="-122"/>
                <a:cs typeface="Times New Roman" pitchFamily="18" charset="0"/>
              </a:rPr>
              <a:t>D.</a:t>
            </a:r>
            <a:r>
              <a:rPr lang="zh-CN" altLang="en-US" sz="2400" dirty="0" smtClean="0">
                <a:latin typeface="楷体" pitchFamily="49" charset="-122"/>
                <a:ea typeface="楷体" pitchFamily="49" charset="-122"/>
              </a:rPr>
              <a:t>以上三个均不是</a:t>
            </a:r>
          </a:p>
        </p:txBody>
      </p:sp>
    </p:spTree>
  </p:cSld>
  <p:clrMapOvr>
    <a:masterClrMapping/>
  </p:clrMapOvr>
  <p:transition>
    <p:check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44389" y="2074312"/>
            <a:ext cx="3011975" cy="3312500"/>
            <a:chOff x="0" y="0"/>
            <a:chExt cx="1718" cy="1911"/>
          </a:xfrm>
        </p:grpSpPr>
        <p:sp>
          <p:nvSpPr>
            <p:cNvPr id="20483" name="Line 3"/>
            <p:cNvSpPr>
              <a:spLocks noChangeShapeType="1"/>
            </p:cNvSpPr>
            <p:nvPr/>
          </p:nvSpPr>
          <p:spPr bwMode="auto">
            <a:xfrm>
              <a:off x="215" y="192"/>
              <a:ext cx="0" cy="1152"/>
            </a:xfrm>
            <a:prstGeom prst="line">
              <a:avLst/>
            </a:prstGeom>
            <a:noFill/>
            <a:ln w="28575" cmpd="sng">
              <a:solidFill>
                <a:schemeClr val="tx1"/>
              </a:solidFill>
              <a:round/>
              <a:headEnd type="triangle" w="med" len="med"/>
              <a:tailEnd/>
            </a:ln>
            <a:effectLst/>
          </p:spPr>
          <p:txBody>
            <a:bodyPr/>
            <a:lstStyle/>
            <a:p>
              <a:endParaRPr lang="zh-CN" altLang="en-US"/>
            </a:p>
          </p:txBody>
        </p:sp>
        <p:sp>
          <p:nvSpPr>
            <p:cNvPr id="20484" name="Line 4"/>
            <p:cNvSpPr>
              <a:spLocks noChangeShapeType="1"/>
            </p:cNvSpPr>
            <p:nvPr/>
          </p:nvSpPr>
          <p:spPr bwMode="auto">
            <a:xfrm flipV="1">
              <a:off x="215" y="1315"/>
              <a:ext cx="1281" cy="29"/>
            </a:xfrm>
            <a:prstGeom prst="line">
              <a:avLst/>
            </a:prstGeom>
            <a:noFill/>
            <a:ln w="28575" cmpd="sng">
              <a:solidFill>
                <a:schemeClr val="tx1"/>
              </a:solidFill>
              <a:round/>
              <a:headEnd/>
              <a:tailEnd type="triangle" w="med" len="med"/>
            </a:ln>
            <a:effectLst/>
          </p:spPr>
          <p:txBody>
            <a:bodyPr/>
            <a:lstStyle/>
            <a:p>
              <a:endParaRPr lang="zh-CN" altLang="en-US"/>
            </a:p>
          </p:txBody>
        </p:sp>
        <p:sp>
          <p:nvSpPr>
            <p:cNvPr id="20485" name="Oval 5"/>
            <p:cNvSpPr>
              <a:spLocks noChangeArrowheads="1"/>
            </p:cNvSpPr>
            <p:nvPr/>
          </p:nvSpPr>
          <p:spPr bwMode="auto">
            <a:xfrm>
              <a:off x="628" y="613"/>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20486" name="Oval 6"/>
            <p:cNvSpPr>
              <a:spLocks noChangeArrowheads="1"/>
            </p:cNvSpPr>
            <p:nvPr/>
          </p:nvSpPr>
          <p:spPr bwMode="auto">
            <a:xfrm>
              <a:off x="645" y="1315"/>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20487" name="Oval 7"/>
            <p:cNvSpPr>
              <a:spLocks noChangeArrowheads="1"/>
            </p:cNvSpPr>
            <p:nvPr/>
          </p:nvSpPr>
          <p:spPr bwMode="auto">
            <a:xfrm>
              <a:off x="641" y="1106"/>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20488" name="Oval 8"/>
            <p:cNvSpPr>
              <a:spLocks noChangeArrowheads="1"/>
            </p:cNvSpPr>
            <p:nvPr/>
          </p:nvSpPr>
          <p:spPr bwMode="auto">
            <a:xfrm>
              <a:off x="408" y="611"/>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20489" name="Oval 9"/>
            <p:cNvSpPr>
              <a:spLocks noChangeArrowheads="1"/>
            </p:cNvSpPr>
            <p:nvPr/>
          </p:nvSpPr>
          <p:spPr bwMode="auto">
            <a:xfrm>
              <a:off x="408" y="1110"/>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graphicFrame>
          <p:nvGraphicFramePr>
            <p:cNvPr id="20490" name="Object 10"/>
            <p:cNvGraphicFramePr>
              <a:graphicFrameLocks noChangeAspect="1"/>
            </p:cNvGraphicFramePr>
            <p:nvPr/>
          </p:nvGraphicFramePr>
          <p:xfrm>
            <a:off x="119" y="0"/>
            <a:ext cx="194" cy="228"/>
          </p:xfrm>
          <a:graphic>
            <a:graphicData uri="http://schemas.openxmlformats.org/presentationml/2006/ole">
              <p:oleObj spid="_x0000_s649218" r:id="rId3" imgW="139835" imgH="165202" progId="Equation.3">
                <p:embed/>
              </p:oleObj>
            </a:graphicData>
          </a:graphic>
        </p:graphicFrame>
        <p:graphicFrame>
          <p:nvGraphicFramePr>
            <p:cNvPr id="20491" name="Object 11"/>
            <p:cNvGraphicFramePr>
              <a:graphicFrameLocks noChangeAspect="1"/>
            </p:cNvGraphicFramePr>
            <p:nvPr/>
          </p:nvGraphicFramePr>
          <p:xfrm>
            <a:off x="1542" y="1379"/>
            <a:ext cx="176" cy="193"/>
          </p:xfrm>
          <a:graphic>
            <a:graphicData uri="http://schemas.openxmlformats.org/presentationml/2006/ole">
              <p:oleObj spid="_x0000_s649219" r:id="rId4" imgW="127042" imgH="139714" progId="">
                <p:embed/>
              </p:oleObj>
            </a:graphicData>
          </a:graphic>
        </p:graphicFrame>
        <p:sp>
          <p:nvSpPr>
            <p:cNvPr id="20492" name="Text Box 12"/>
            <p:cNvSpPr txBox="1">
              <a:spLocks noChangeArrowheads="1"/>
            </p:cNvSpPr>
            <p:nvPr/>
          </p:nvSpPr>
          <p:spPr bwMode="auto">
            <a:xfrm>
              <a:off x="498" y="1678"/>
              <a:ext cx="864" cy="233"/>
            </a:xfrm>
            <a:prstGeom prst="rect">
              <a:avLst/>
            </a:prstGeom>
            <a:noFill/>
            <a:ln w="9525">
              <a:noFill/>
              <a:miter lim="800000"/>
              <a:headEnd/>
              <a:tailEnd/>
            </a:ln>
            <a:effectLst/>
          </p:spPr>
          <p:txBody>
            <a:bodyPr wrap="none">
              <a:spAutoFit/>
            </a:bodyPr>
            <a:lstStyle/>
            <a:p>
              <a:pPr eaLnBrk="0" hangingPunct="0"/>
              <a:r>
                <a:rPr lang="zh-CN" altLang="zh-CN" dirty="0">
                  <a:latin typeface="Times New Roman" pitchFamily="18" charset="0"/>
                  <a:cs typeface="Times New Roman" pitchFamily="18" charset="0"/>
                </a:rPr>
                <a:t>Image Space</a:t>
              </a:r>
            </a:p>
          </p:txBody>
        </p:sp>
        <p:sp>
          <p:nvSpPr>
            <p:cNvPr id="20493" name="Line 13"/>
            <p:cNvSpPr>
              <a:spLocks noChangeShapeType="1"/>
            </p:cNvSpPr>
            <p:nvPr/>
          </p:nvSpPr>
          <p:spPr bwMode="auto">
            <a:xfrm flipV="1">
              <a:off x="439" y="1316"/>
              <a:ext cx="0" cy="45"/>
            </a:xfrm>
            <a:prstGeom prst="line">
              <a:avLst/>
            </a:prstGeom>
            <a:noFill/>
            <a:ln w="25400" cmpd="sng">
              <a:solidFill>
                <a:schemeClr val="tx1"/>
              </a:solidFill>
              <a:round/>
              <a:headEnd/>
              <a:tailEnd/>
            </a:ln>
            <a:effectLst/>
          </p:spPr>
          <p:txBody>
            <a:bodyPr/>
            <a:lstStyle/>
            <a:p>
              <a:endParaRPr lang="zh-CN" altLang="en-US"/>
            </a:p>
          </p:txBody>
        </p:sp>
        <p:sp>
          <p:nvSpPr>
            <p:cNvPr id="20494" name="Line 14"/>
            <p:cNvSpPr>
              <a:spLocks noChangeShapeType="1"/>
            </p:cNvSpPr>
            <p:nvPr/>
          </p:nvSpPr>
          <p:spPr bwMode="auto">
            <a:xfrm flipV="1">
              <a:off x="673" y="1308"/>
              <a:ext cx="0" cy="45"/>
            </a:xfrm>
            <a:prstGeom prst="line">
              <a:avLst/>
            </a:prstGeom>
            <a:noFill/>
            <a:ln w="25400" cmpd="sng">
              <a:solidFill>
                <a:schemeClr val="tx1"/>
              </a:solidFill>
              <a:round/>
              <a:headEnd/>
              <a:tailEnd/>
            </a:ln>
            <a:effectLst/>
          </p:spPr>
          <p:txBody>
            <a:bodyPr/>
            <a:lstStyle/>
            <a:p>
              <a:endParaRPr lang="zh-CN" altLang="en-US"/>
            </a:p>
          </p:txBody>
        </p:sp>
        <p:sp>
          <p:nvSpPr>
            <p:cNvPr id="20495" name="Line 15"/>
            <p:cNvSpPr>
              <a:spLocks noChangeShapeType="1"/>
            </p:cNvSpPr>
            <p:nvPr/>
          </p:nvSpPr>
          <p:spPr bwMode="auto">
            <a:xfrm flipV="1">
              <a:off x="896" y="1301"/>
              <a:ext cx="0" cy="45"/>
            </a:xfrm>
            <a:prstGeom prst="line">
              <a:avLst/>
            </a:prstGeom>
            <a:noFill/>
            <a:ln w="25400" cmpd="sng">
              <a:solidFill>
                <a:schemeClr val="tx1"/>
              </a:solidFill>
              <a:round/>
              <a:headEnd/>
              <a:tailEnd/>
            </a:ln>
            <a:effectLst/>
          </p:spPr>
          <p:txBody>
            <a:bodyPr/>
            <a:lstStyle/>
            <a:p>
              <a:endParaRPr lang="zh-CN" altLang="en-US"/>
            </a:p>
          </p:txBody>
        </p:sp>
        <p:sp>
          <p:nvSpPr>
            <p:cNvPr id="20496" name="Line 16"/>
            <p:cNvSpPr>
              <a:spLocks noChangeShapeType="1"/>
            </p:cNvSpPr>
            <p:nvPr/>
          </p:nvSpPr>
          <p:spPr bwMode="auto">
            <a:xfrm flipV="1">
              <a:off x="1134" y="1301"/>
              <a:ext cx="0" cy="45"/>
            </a:xfrm>
            <a:prstGeom prst="line">
              <a:avLst/>
            </a:prstGeom>
            <a:noFill/>
            <a:ln w="25400" cmpd="sng">
              <a:solidFill>
                <a:schemeClr val="tx1"/>
              </a:solidFill>
              <a:round/>
              <a:headEnd/>
              <a:tailEnd/>
            </a:ln>
            <a:effectLst/>
          </p:spPr>
          <p:txBody>
            <a:bodyPr/>
            <a:lstStyle/>
            <a:p>
              <a:endParaRPr lang="zh-CN" altLang="en-US"/>
            </a:p>
          </p:txBody>
        </p:sp>
        <p:sp>
          <p:nvSpPr>
            <p:cNvPr id="20497" name="Line 17"/>
            <p:cNvSpPr>
              <a:spLocks noChangeShapeType="1"/>
            </p:cNvSpPr>
            <p:nvPr/>
          </p:nvSpPr>
          <p:spPr bwMode="auto">
            <a:xfrm>
              <a:off x="195" y="1117"/>
              <a:ext cx="45" cy="0"/>
            </a:xfrm>
            <a:prstGeom prst="line">
              <a:avLst/>
            </a:prstGeom>
            <a:noFill/>
            <a:ln w="25400" cmpd="sng">
              <a:solidFill>
                <a:schemeClr val="tx1"/>
              </a:solidFill>
              <a:round/>
              <a:headEnd/>
              <a:tailEnd/>
            </a:ln>
            <a:effectLst/>
          </p:spPr>
          <p:txBody>
            <a:bodyPr/>
            <a:lstStyle/>
            <a:p>
              <a:endParaRPr lang="zh-CN" altLang="en-US"/>
            </a:p>
          </p:txBody>
        </p:sp>
        <p:sp>
          <p:nvSpPr>
            <p:cNvPr id="20498" name="Line 18"/>
            <p:cNvSpPr>
              <a:spLocks noChangeShapeType="1"/>
            </p:cNvSpPr>
            <p:nvPr/>
          </p:nvSpPr>
          <p:spPr bwMode="auto">
            <a:xfrm>
              <a:off x="188" y="876"/>
              <a:ext cx="45" cy="0"/>
            </a:xfrm>
            <a:prstGeom prst="line">
              <a:avLst/>
            </a:prstGeom>
            <a:noFill/>
            <a:ln w="25400" cmpd="sng">
              <a:solidFill>
                <a:schemeClr val="tx1"/>
              </a:solidFill>
              <a:round/>
              <a:headEnd/>
              <a:tailEnd/>
            </a:ln>
            <a:effectLst/>
          </p:spPr>
          <p:txBody>
            <a:bodyPr/>
            <a:lstStyle/>
            <a:p>
              <a:endParaRPr lang="zh-CN" altLang="en-US"/>
            </a:p>
          </p:txBody>
        </p:sp>
        <p:sp>
          <p:nvSpPr>
            <p:cNvPr id="20499" name="Line 19"/>
            <p:cNvSpPr>
              <a:spLocks noChangeShapeType="1"/>
            </p:cNvSpPr>
            <p:nvPr/>
          </p:nvSpPr>
          <p:spPr bwMode="auto">
            <a:xfrm>
              <a:off x="181" y="635"/>
              <a:ext cx="45" cy="0"/>
            </a:xfrm>
            <a:prstGeom prst="line">
              <a:avLst/>
            </a:prstGeom>
            <a:noFill/>
            <a:ln w="25400" cmpd="sng">
              <a:solidFill>
                <a:schemeClr val="tx1"/>
              </a:solidFill>
              <a:round/>
              <a:headEnd/>
              <a:tailEnd/>
            </a:ln>
            <a:effectLst/>
          </p:spPr>
          <p:txBody>
            <a:bodyPr/>
            <a:lstStyle/>
            <a:p>
              <a:endParaRPr lang="zh-CN" altLang="en-US"/>
            </a:p>
          </p:txBody>
        </p:sp>
        <p:sp>
          <p:nvSpPr>
            <p:cNvPr id="20500" name="Line 20"/>
            <p:cNvSpPr>
              <a:spLocks noChangeShapeType="1"/>
            </p:cNvSpPr>
            <p:nvPr/>
          </p:nvSpPr>
          <p:spPr bwMode="auto">
            <a:xfrm>
              <a:off x="181" y="408"/>
              <a:ext cx="45" cy="0"/>
            </a:xfrm>
            <a:prstGeom prst="line">
              <a:avLst/>
            </a:prstGeom>
            <a:noFill/>
            <a:ln w="25400" cmpd="sng">
              <a:solidFill>
                <a:schemeClr val="tx1"/>
              </a:solidFill>
              <a:round/>
              <a:headEnd/>
              <a:tailEnd/>
            </a:ln>
            <a:effectLst/>
          </p:spPr>
          <p:txBody>
            <a:bodyPr/>
            <a:lstStyle/>
            <a:p>
              <a:endParaRPr lang="zh-CN" altLang="en-US"/>
            </a:p>
          </p:txBody>
        </p:sp>
        <p:graphicFrame>
          <p:nvGraphicFramePr>
            <p:cNvPr id="20501" name="Object 21"/>
            <p:cNvGraphicFramePr>
              <a:graphicFrameLocks noChangeAspect="1"/>
            </p:cNvGraphicFramePr>
            <p:nvPr/>
          </p:nvGraphicFramePr>
          <p:xfrm>
            <a:off x="205" y="1406"/>
            <a:ext cx="112" cy="157"/>
          </p:xfrm>
          <a:graphic>
            <a:graphicData uri="http://schemas.openxmlformats.org/presentationml/2006/ole">
              <p:oleObj spid="_x0000_s649220" r:id="rId5" imgW="127042" imgH="177732" progId="">
                <p:embed/>
              </p:oleObj>
            </a:graphicData>
          </a:graphic>
        </p:graphicFrame>
        <p:graphicFrame>
          <p:nvGraphicFramePr>
            <p:cNvPr id="20502" name="Object 22"/>
            <p:cNvGraphicFramePr>
              <a:graphicFrameLocks noChangeAspect="1"/>
            </p:cNvGraphicFramePr>
            <p:nvPr/>
          </p:nvGraphicFramePr>
          <p:xfrm>
            <a:off x="400" y="1411"/>
            <a:ext cx="78" cy="146"/>
          </p:xfrm>
          <a:graphic>
            <a:graphicData uri="http://schemas.openxmlformats.org/presentationml/2006/ole">
              <p:oleObj spid="_x0000_s649221" r:id="rId6" imgW="88871" imgH="164775" progId="">
                <p:embed/>
              </p:oleObj>
            </a:graphicData>
          </a:graphic>
        </p:graphicFrame>
        <p:graphicFrame>
          <p:nvGraphicFramePr>
            <p:cNvPr id="20503" name="Object 23"/>
            <p:cNvGraphicFramePr>
              <a:graphicFrameLocks noChangeAspect="1"/>
            </p:cNvGraphicFramePr>
            <p:nvPr/>
          </p:nvGraphicFramePr>
          <p:xfrm>
            <a:off x="631" y="1411"/>
            <a:ext cx="112" cy="146"/>
          </p:xfrm>
          <a:graphic>
            <a:graphicData uri="http://schemas.openxmlformats.org/presentationml/2006/ole">
              <p:oleObj spid="_x0000_s649222" r:id="rId7" imgW="127042" imgH="165059" progId="">
                <p:embed/>
              </p:oleObj>
            </a:graphicData>
          </a:graphic>
        </p:graphicFrame>
        <p:graphicFrame>
          <p:nvGraphicFramePr>
            <p:cNvPr id="20504" name="Object 24"/>
            <p:cNvGraphicFramePr>
              <a:graphicFrameLocks noChangeAspect="1"/>
            </p:cNvGraphicFramePr>
            <p:nvPr/>
          </p:nvGraphicFramePr>
          <p:xfrm>
            <a:off x="866" y="1406"/>
            <a:ext cx="101" cy="157"/>
          </p:xfrm>
          <a:graphic>
            <a:graphicData uri="http://schemas.openxmlformats.org/presentationml/2006/ole">
              <p:oleObj spid="_x0000_s649223" r:id="rId8" imgW="114419" imgH="177809" progId="">
                <p:embed/>
              </p:oleObj>
            </a:graphicData>
          </a:graphic>
        </p:graphicFrame>
        <p:graphicFrame>
          <p:nvGraphicFramePr>
            <p:cNvPr id="20505" name="Object 25"/>
            <p:cNvGraphicFramePr>
              <a:graphicFrameLocks noChangeAspect="1"/>
            </p:cNvGraphicFramePr>
            <p:nvPr/>
          </p:nvGraphicFramePr>
          <p:xfrm>
            <a:off x="1088" y="1411"/>
            <a:ext cx="112" cy="146"/>
          </p:xfrm>
          <a:graphic>
            <a:graphicData uri="http://schemas.openxmlformats.org/presentationml/2006/ole">
              <p:oleObj spid="_x0000_s649224" r:id="rId9" imgW="127042" imgH="165059" progId="">
                <p:embed/>
              </p:oleObj>
            </a:graphicData>
          </a:graphic>
        </p:graphicFrame>
        <p:graphicFrame>
          <p:nvGraphicFramePr>
            <p:cNvPr id="20506" name="Object 26"/>
            <p:cNvGraphicFramePr>
              <a:graphicFrameLocks noChangeAspect="1"/>
            </p:cNvGraphicFramePr>
            <p:nvPr/>
          </p:nvGraphicFramePr>
          <p:xfrm>
            <a:off x="38" y="1047"/>
            <a:ext cx="78" cy="146"/>
          </p:xfrm>
          <a:graphic>
            <a:graphicData uri="http://schemas.openxmlformats.org/presentationml/2006/ole">
              <p:oleObj spid="_x0000_s649225" r:id="rId10" imgW="88871" imgH="164775" progId="">
                <p:embed/>
              </p:oleObj>
            </a:graphicData>
          </a:graphic>
        </p:graphicFrame>
        <p:graphicFrame>
          <p:nvGraphicFramePr>
            <p:cNvPr id="20507" name="Object 27"/>
            <p:cNvGraphicFramePr>
              <a:graphicFrameLocks noChangeAspect="1"/>
            </p:cNvGraphicFramePr>
            <p:nvPr/>
          </p:nvGraphicFramePr>
          <p:xfrm>
            <a:off x="3" y="816"/>
            <a:ext cx="112" cy="146"/>
          </p:xfrm>
          <a:graphic>
            <a:graphicData uri="http://schemas.openxmlformats.org/presentationml/2006/ole">
              <p:oleObj spid="_x0000_s649226" r:id="rId11" imgW="127042" imgH="165059" progId="">
                <p:embed/>
              </p:oleObj>
            </a:graphicData>
          </a:graphic>
        </p:graphicFrame>
        <p:graphicFrame>
          <p:nvGraphicFramePr>
            <p:cNvPr id="20508" name="Object 28"/>
            <p:cNvGraphicFramePr>
              <a:graphicFrameLocks noChangeAspect="1"/>
            </p:cNvGraphicFramePr>
            <p:nvPr/>
          </p:nvGraphicFramePr>
          <p:xfrm>
            <a:off x="0" y="590"/>
            <a:ext cx="101" cy="157"/>
          </p:xfrm>
          <a:graphic>
            <a:graphicData uri="http://schemas.openxmlformats.org/presentationml/2006/ole">
              <p:oleObj spid="_x0000_s649227" r:id="rId12" imgW="114419" imgH="177809" progId="">
                <p:embed/>
              </p:oleObj>
            </a:graphicData>
          </a:graphic>
        </p:graphicFrame>
        <p:graphicFrame>
          <p:nvGraphicFramePr>
            <p:cNvPr id="20509" name="Object 29"/>
            <p:cNvGraphicFramePr>
              <a:graphicFrameLocks noChangeAspect="1"/>
            </p:cNvGraphicFramePr>
            <p:nvPr/>
          </p:nvGraphicFramePr>
          <p:xfrm>
            <a:off x="0" y="317"/>
            <a:ext cx="112" cy="146"/>
          </p:xfrm>
          <a:graphic>
            <a:graphicData uri="http://schemas.openxmlformats.org/presentationml/2006/ole">
              <p:oleObj spid="_x0000_s649228" r:id="rId13" imgW="127042" imgH="165059" progId="">
                <p:embed/>
              </p:oleObj>
            </a:graphicData>
          </a:graphic>
        </p:graphicFrame>
        <p:graphicFrame>
          <p:nvGraphicFramePr>
            <p:cNvPr id="20510" name="Object 30"/>
            <p:cNvGraphicFramePr>
              <a:graphicFrameLocks noChangeAspect="1"/>
            </p:cNvGraphicFramePr>
            <p:nvPr/>
          </p:nvGraphicFramePr>
          <p:xfrm>
            <a:off x="45" y="1270"/>
            <a:ext cx="112" cy="157"/>
          </p:xfrm>
          <a:graphic>
            <a:graphicData uri="http://schemas.openxmlformats.org/presentationml/2006/ole">
              <p:oleObj spid="_x0000_s649229" r:id="rId14" imgW="127042" imgH="177732" progId="">
                <p:embed/>
              </p:oleObj>
            </a:graphicData>
          </a:graphic>
        </p:graphicFrame>
        <p:sp>
          <p:nvSpPr>
            <p:cNvPr id="20511" name="Oval 31"/>
            <p:cNvSpPr>
              <a:spLocks noChangeArrowheads="1"/>
            </p:cNvSpPr>
            <p:nvPr/>
          </p:nvSpPr>
          <p:spPr bwMode="auto">
            <a:xfrm>
              <a:off x="1095" y="611"/>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20512" name="Oval 32"/>
            <p:cNvSpPr>
              <a:spLocks noChangeArrowheads="1"/>
            </p:cNvSpPr>
            <p:nvPr/>
          </p:nvSpPr>
          <p:spPr bwMode="auto">
            <a:xfrm>
              <a:off x="858" y="391"/>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grpSp>
      <p:sp>
        <p:nvSpPr>
          <p:cNvPr id="20514" name="Rectangle 34"/>
          <p:cNvSpPr>
            <a:spLocks noGrp="1" noRot="1" noChangeArrowheads="1"/>
          </p:cNvSpPr>
          <p:nvPr>
            <p:ph type="body" sz="half" idx="2"/>
          </p:nvPr>
        </p:nvSpPr>
        <p:spPr>
          <a:xfrm>
            <a:off x="4753447" y="3030648"/>
            <a:ext cx="4202113" cy="4498975"/>
          </a:xfrm>
        </p:spPr>
        <p:txBody>
          <a:bodyPr/>
          <a:lstStyle/>
          <a:p>
            <a:pPr>
              <a:buFont typeface="Wingdings" pitchFamily="2" charset="2"/>
              <a:buNone/>
            </a:pPr>
            <a:r>
              <a:rPr lang="zh-CN" altLang="en-US" b="1" dirty="0">
                <a:solidFill>
                  <a:schemeClr val="accent5">
                    <a:lumMod val="75000"/>
                  </a:schemeClr>
                </a:solidFill>
                <a:latin typeface="黑体" pitchFamily="49" charset="-122"/>
                <a:ea typeface="黑体" pitchFamily="49" charset="-122"/>
              </a:rPr>
              <a:t>步骤：</a:t>
            </a:r>
          </a:p>
          <a:p>
            <a:pPr>
              <a:buFont typeface="Wingdings" pitchFamily="2" charset="2"/>
              <a:buNone/>
            </a:pPr>
            <a:r>
              <a:rPr lang="zh-CN" altLang="en-US" dirty="0">
                <a:latin typeface="楷体" pitchFamily="49" charset="-122"/>
                <a:ea typeface="楷体" pitchFamily="49" charset="-122"/>
              </a:rPr>
              <a:t>1.离散化</a:t>
            </a:r>
            <a:r>
              <a:rPr lang="el-GR" altLang="en-US" i="1" dirty="0" smtClean="0">
                <a:latin typeface="Times New Roman" pitchFamily="18" charset="0"/>
                <a:ea typeface="楷体" pitchFamily="49" charset="-122"/>
                <a:cs typeface="Times New Roman" pitchFamily="18" charset="0"/>
              </a:rPr>
              <a:t>θ</a:t>
            </a:r>
            <a:endParaRPr lang="zh-CN" altLang="en-US" b="1" i="1" dirty="0">
              <a:latin typeface="Times New Roman" pitchFamily="18" charset="0"/>
              <a:ea typeface="楷体" pitchFamily="49" charset="-122"/>
              <a:cs typeface="Times New Roman" pitchFamily="18" charset="0"/>
            </a:endParaRPr>
          </a:p>
          <a:p>
            <a:pPr>
              <a:buFont typeface="Wingdings" pitchFamily="2" charset="2"/>
              <a:buNone/>
            </a:pPr>
            <a:r>
              <a:rPr lang="zh-CN" altLang="en-US" b="1" i="1" dirty="0">
                <a:latin typeface="楷体" pitchFamily="49" charset="-122"/>
                <a:ea typeface="楷体" pitchFamily="49" charset="-122"/>
              </a:rPr>
              <a:t> </a:t>
            </a:r>
            <a:r>
              <a:rPr lang="el-GR" altLang="en-US" sz="2400" i="1" dirty="0">
                <a:latin typeface="Times New Roman" pitchFamily="18" charset="0"/>
                <a:ea typeface="楷体" pitchFamily="49" charset="-122"/>
                <a:cs typeface="Times New Roman" pitchFamily="18" charset="0"/>
              </a:rPr>
              <a:t>θ</a:t>
            </a:r>
            <a:r>
              <a:rPr lang="zh-CN" altLang="en-US" sz="2400" dirty="0">
                <a:latin typeface="楷体" pitchFamily="49" charset="-122"/>
                <a:ea typeface="楷体" pitchFamily="49" charset="-122"/>
              </a:rPr>
              <a:t>=-</a:t>
            </a:r>
            <a:r>
              <a:rPr lang="zh-CN" altLang="en-US" sz="2400" dirty="0" smtClean="0">
                <a:latin typeface="楷体" pitchFamily="49" charset="-122"/>
                <a:ea typeface="楷体" pitchFamily="49" charset="-122"/>
              </a:rPr>
              <a:t>45</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0,45,90度</a:t>
            </a:r>
            <a:endParaRPr lang="zh-CN" altLang="en-US" sz="2400" dirty="0">
              <a:latin typeface="楷体" pitchFamily="49" charset="-122"/>
              <a:ea typeface="楷体" pitchFamily="49" charset="-122"/>
            </a:endParaRPr>
          </a:p>
        </p:txBody>
      </p:sp>
      <p:sp>
        <p:nvSpPr>
          <p:cNvPr id="35"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7" name="标题 36"/>
          <p:cNvSpPr>
            <a:spLocks noGrp="1"/>
          </p:cNvSpPr>
          <p:nvPr>
            <p:ph type="title"/>
          </p:nvPr>
        </p:nvSpPr>
        <p:spPr/>
        <p:txBody>
          <a:bodyPr/>
          <a:lstStyle/>
          <a:p>
            <a:endParaRPr lang="zh-CN" altLang="en-US"/>
          </a:p>
        </p:txBody>
      </p:sp>
      <p:sp>
        <p:nvSpPr>
          <p:cNvPr id="38" name="Rectangle 2"/>
          <p:cNvSpPr txBox="1">
            <a:spLocks noRot="1" noChangeArrowheads="1"/>
          </p:cNvSpPr>
          <p:nvPr/>
        </p:nvSpPr>
        <p:spPr>
          <a:xfrm>
            <a:off x="307503" y="540615"/>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变换</a:t>
            </a:r>
            <a:r>
              <a:rPr lang="zh-CN" altLang="en-US" sz="3600" dirty="0" smtClean="0">
                <a:solidFill>
                  <a:srgbClr val="00B0F0"/>
                </a:solidFill>
                <a:latin typeface="微软雅黑" pitchFamily="34" charset="-122"/>
                <a:ea typeface="微软雅黑" pitchFamily="34" charset="-122"/>
              </a:rPr>
              <a:t>：举例</a:t>
            </a:r>
            <a:endParaRPr kumimoji="0" lang="zh-CN"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Rot="1" noChangeArrowheads="1"/>
          </p:cNvSpPr>
          <p:nvPr>
            <p:ph type="body" sz="half" idx="1"/>
          </p:nvPr>
        </p:nvSpPr>
        <p:spPr>
          <a:xfrm>
            <a:off x="555279" y="2713776"/>
            <a:ext cx="4000500" cy="965200"/>
          </a:xfrm>
        </p:spPr>
        <p:txBody>
          <a:bodyPr/>
          <a:lstStyle/>
          <a:p>
            <a:pPr>
              <a:buFont typeface="Wingdings" pitchFamily="2" charset="2"/>
              <a:buNone/>
            </a:pPr>
            <a:r>
              <a:rPr lang="zh-CN" altLang="en-US" sz="2800" dirty="0">
                <a:latin typeface="楷体" pitchFamily="49" charset="-122"/>
                <a:ea typeface="楷体" pitchFamily="49" charset="-122"/>
              </a:rPr>
              <a:t>2.按点的坐标</a:t>
            </a:r>
            <a:r>
              <a:rPr lang="zh-CN" altLang="en-US" sz="2800" i="1" dirty="0">
                <a:latin typeface="Times New Roman" pitchFamily="18" charset="0"/>
                <a:ea typeface="楷体" pitchFamily="49" charset="-122"/>
                <a:cs typeface="Times New Roman" pitchFamily="18" charset="0"/>
              </a:rPr>
              <a:t>(x,y)</a:t>
            </a:r>
            <a:r>
              <a:rPr lang="zh-CN" altLang="en-US" sz="2800" dirty="0">
                <a:latin typeface="楷体" pitchFamily="49" charset="-122"/>
                <a:ea typeface="楷体" pitchFamily="49" charset="-122"/>
              </a:rPr>
              <a:t>和每个角度</a:t>
            </a:r>
            <a:r>
              <a:rPr lang="el-GR" altLang="en-US" sz="2800" b="1" i="1" dirty="0">
                <a:latin typeface="Times New Roman" pitchFamily="18" charset="0"/>
                <a:ea typeface="楷体" pitchFamily="49" charset="-122"/>
                <a:cs typeface="Times New Roman" pitchFamily="18" charset="0"/>
              </a:rPr>
              <a:t>θ</a:t>
            </a:r>
            <a:r>
              <a:rPr lang="zh-CN" altLang="en-US" sz="2800" b="1" i="1" dirty="0">
                <a:latin typeface="楷体" pitchFamily="49" charset="-122"/>
                <a:ea typeface="楷体" pitchFamily="49" charset="-122"/>
              </a:rPr>
              <a:t>求</a:t>
            </a:r>
            <a:r>
              <a:rPr lang="zh-CN" altLang="en-US" sz="2800" b="1" i="1" dirty="0">
                <a:latin typeface="Times New Roman" pitchFamily="18" charset="0"/>
                <a:ea typeface="楷体" pitchFamily="49" charset="-122"/>
                <a:cs typeface="Times New Roman" pitchFamily="18" charset="0"/>
              </a:rPr>
              <a:t>r</a:t>
            </a:r>
          </a:p>
          <a:p>
            <a:pPr>
              <a:buFont typeface="Wingdings" pitchFamily="2" charset="2"/>
              <a:buNone/>
            </a:pPr>
            <a:endParaRPr lang="zh-CN" altLang="en-US" sz="2800" b="1" i="1" dirty="0">
              <a:latin typeface="楷体" pitchFamily="49" charset="-122"/>
              <a:ea typeface="楷体" pitchFamily="49" charset="-122"/>
            </a:endParaRPr>
          </a:p>
          <a:p>
            <a:endParaRPr lang="zh-CN" altLang="en-US" sz="2800" dirty="0">
              <a:latin typeface="楷体" pitchFamily="49" charset="-122"/>
              <a:ea typeface="楷体" pitchFamily="49" charset="-122"/>
            </a:endParaRPr>
          </a:p>
        </p:txBody>
      </p:sp>
      <p:graphicFrame>
        <p:nvGraphicFramePr>
          <p:cNvPr id="21508" name="Group 4"/>
          <p:cNvGraphicFramePr>
            <a:graphicFrameLocks noGrp="1"/>
          </p:cNvGraphicFramePr>
          <p:nvPr>
            <p:ph sz="half" idx="2"/>
          </p:nvPr>
        </p:nvGraphicFramePr>
        <p:xfrm>
          <a:off x="4716463" y="1628775"/>
          <a:ext cx="3525837" cy="4519615"/>
        </p:xfrm>
        <a:graphic>
          <a:graphicData uri="http://schemas.openxmlformats.org/drawingml/2006/table">
            <a:tbl>
              <a:tblPr/>
              <a:tblGrid>
                <a:gridCol w="601662"/>
                <a:gridCol w="869950"/>
                <a:gridCol w="646113"/>
                <a:gridCol w="793750"/>
                <a:gridCol w="614362"/>
              </a:tblGrid>
              <a:tr h="6048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(x,y)</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1" u="none" strike="noStrike" cap="none" normalizeH="0" baseline="0" smtClean="0">
                          <a:ln>
                            <a:noFill/>
                          </a:ln>
                          <a:solidFill>
                            <a:schemeClr val="tx2"/>
                          </a:solidFill>
                          <a:effectLst/>
                          <a:latin typeface="Arial" pitchFamily="34" charset="0"/>
                          <a:ea typeface="宋体" pitchFamily="2" charset="-122"/>
                        </a:rPr>
                        <a:t>-45°</a:t>
                      </a:r>
                    </a:p>
                  </a:txBody>
                  <a:tcPr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triangle" w="sm"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1" u="none" strike="noStrike" cap="none" normalizeH="0" baseline="0" smtClean="0">
                          <a:ln>
                            <a:noFill/>
                          </a:ln>
                          <a:solidFill>
                            <a:schemeClr val="tx2"/>
                          </a:solidFill>
                          <a:effectLst/>
                          <a:latin typeface="Arial" pitchFamily="34" charset="0"/>
                          <a:ea typeface="宋体" pitchFamily="2" charset="-122"/>
                        </a:rPr>
                        <a:t>0°</a:t>
                      </a:r>
                    </a:p>
                  </a:txBody>
                  <a:tcPr horzOverflow="overflow">
                    <a:lnL>
                      <a:noFill/>
                    </a:lnL>
                    <a:lnR>
                      <a:noFill/>
                    </a:lnR>
                    <a:lnT cap="flat">
                      <a:noFill/>
                    </a:lnT>
                    <a:lnB w="12700" cap="flat" cmpd="sng" algn="ctr">
                      <a:solidFill>
                        <a:schemeClr val="tx1"/>
                      </a:solidFill>
                      <a:prstDash val="solid"/>
                      <a:round/>
                      <a:headEnd type="none" w="med" len="med"/>
                      <a:tailEnd type="triangle" w="sm"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1" u="none" strike="noStrike" cap="none" normalizeH="0" baseline="0" smtClean="0">
                          <a:ln>
                            <a:noFill/>
                          </a:ln>
                          <a:solidFill>
                            <a:schemeClr val="tx2"/>
                          </a:solidFill>
                          <a:effectLst/>
                          <a:latin typeface="Arial" pitchFamily="34" charset="0"/>
                          <a:ea typeface="宋体" pitchFamily="2" charset="-122"/>
                        </a:rPr>
                        <a:t>45°</a:t>
                      </a:r>
                    </a:p>
                  </a:txBody>
                  <a:tcPr horzOverflow="overflow">
                    <a:lnL>
                      <a:noFill/>
                    </a:lnL>
                    <a:lnR>
                      <a:noFill/>
                    </a:lnR>
                    <a:lnT cap="flat">
                      <a:noFill/>
                    </a:lnT>
                    <a:lnB w="12700" cap="flat" cmpd="sng" algn="ctr">
                      <a:solidFill>
                        <a:schemeClr val="tx1"/>
                      </a:solidFill>
                      <a:prstDash val="solid"/>
                      <a:round/>
                      <a:headEnd type="none" w="med" len="med"/>
                      <a:tailEnd type="triangle" w="sm"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1" u="none" strike="noStrike" cap="none" normalizeH="0" baseline="0" smtClean="0">
                          <a:ln>
                            <a:noFill/>
                          </a:ln>
                          <a:solidFill>
                            <a:schemeClr val="tx2"/>
                          </a:solidFill>
                          <a:effectLst/>
                          <a:latin typeface="Arial" pitchFamily="34" charset="0"/>
                          <a:ea typeface="宋体" pitchFamily="2" charset="-122"/>
                        </a:rPr>
                        <a:t>90°</a:t>
                      </a:r>
                    </a:p>
                  </a:txBody>
                  <a:tcPr horzOverflow="overflow">
                    <a:lnL>
                      <a:noFill/>
                    </a:lnL>
                    <a:lnR cap="flat">
                      <a:noFill/>
                    </a:lnR>
                    <a:lnT cap="flat">
                      <a:noFill/>
                    </a:lnT>
                    <a:lnB w="12700" cap="flat" cmpd="sng" algn="ctr">
                      <a:solidFill>
                        <a:schemeClr val="tx1"/>
                      </a:solidFill>
                      <a:prstDash val="solid"/>
                      <a:round/>
                      <a:headEnd type="none" w="med" len="med"/>
                      <a:tailEnd type="triangle" w="sm" len="lg"/>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(2,0)</a:t>
                      </a:r>
                    </a:p>
                  </a:txBody>
                  <a:tcPr horzOverflow="overflow">
                    <a:lnL cap="flat">
                      <a:noFill/>
                    </a:lnL>
                    <a:lnR w="12700" cap="flat" cmpd="sng" algn="ctr">
                      <a:solidFill>
                        <a:schemeClr val="tx1"/>
                      </a:solidFill>
                      <a:prstDash val="solid"/>
                      <a:round/>
                      <a:headEnd type="none" w="med" len="med"/>
                      <a:tailEnd type="triangle" w="sm" len="lg"/>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1.4</a:t>
                      </a:r>
                    </a:p>
                  </a:txBody>
                  <a:tcPr horzOverflow="overflow">
                    <a:lnL w="12700" cap="flat" cmpd="sng" algn="ctr">
                      <a:solidFill>
                        <a:schemeClr val="tx1"/>
                      </a:solidFill>
                      <a:prstDash val="solid"/>
                      <a:round/>
                      <a:headEnd type="none" w="med" len="med"/>
                      <a:tailEnd type="triangle" w="sm" len="lg"/>
                    </a:lnL>
                    <a:lnR>
                      <a:noFill/>
                    </a:lnR>
                    <a:lnT w="12700" cap="flat" cmpd="sng" algn="ctr">
                      <a:solidFill>
                        <a:schemeClr val="tx1"/>
                      </a:solidFill>
                      <a:prstDash val="solid"/>
                      <a:round/>
                      <a:headEnd type="none" w="med" len="med"/>
                      <a:tailEnd type="triangle" w="sm"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2</a:t>
                      </a:r>
                    </a:p>
                  </a:txBody>
                  <a:tcPr horzOverflow="overflow">
                    <a:lnL>
                      <a:noFill/>
                    </a:lnL>
                    <a:lnR>
                      <a:noFill/>
                    </a:lnR>
                    <a:lnT w="12700" cap="flat" cmpd="sng" algn="ctr">
                      <a:solidFill>
                        <a:schemeClr val="tx1"/>
                      </a:solidFill>
                      <a:prstDash val="solid"/>
                      <a:round/>
                      <a:headEnd type="none" w="med" len="med"/>
                      <a:tailEnd type="triangle" w="sm"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1.4</a:t>
                      </a:r>
                    </a:p>
                  </a:txBody>
                  <a:tcPr horzOverflow="overflow">
                    <a:lnL>
                      <a:noFill/>
                    </a:lnL>
                    <a:lnR>
                      <a:noFill/>
                    </a:lnR>
                    <a:lnT w="12700" cap="flat" cmpd="sng" algn="ctr">
                      <a:solidFill>
                        <a:schemeClr val="tx1"/>
                      </a:solidFill>
                      <a:prstDash val="solid"/>
                      <a:round/>
                      <a:headEnd type="none" w="med" len="med"/>
                      <a:tailEnd type="triangle" w="sm"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0</a:t>
                      </a:r>
                    </a:p>
                  </a:txBody>
                  <a:tcPr horzOverflow="overflow">
                    <a:lnL>
                      <a:noFill/>
                    </a:lnL>
                    <a:lnR cap="flat">
                      <a:noFill/>
                    </a:lnR>
                    <a:lnT w="12700" cap="flat" cmpd="sng" algn="ctr">
                      <a:solidFill>
                        <a:schemeClr val="tx1"/>
                      </a:solidFill>
                      <a:prstDash val="solid"/>
                      <a:round/>
                      <a:headEnd type="none" w="med" len="med"/>
                      <a:tailEnd type="triangle" w="sm" len="lg"/>
                    </a:lnT>
                    <a:lnB>
                      <a:noFill/>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(1,1)</a:t>
                      </a:r>
                    </a:p>
                  </a:txBody>
                  <a:tcPr horzOverflow="overflow">
                    <a:lnL cap="flat">
                      <a:noFill/>
                    </a:lnL>
                    <a:lnR w="12700" cap="flat" cmpd="sng" algn="ctr">
                      <a:solidFill>
                        <a:schemeClr val="tx1"/>
                      </a:solidFill>
                      <a:prstDash val="solid"/>
                      <a:round/>
                      <a:headEnd type="none" w="med" len="med"/>
                      <a:tailEnd type="triangle" w="sm" len="lg"/>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0</a:t>
                      </a:r>
                    </a:p>
                  </a:txBody>
                  <a:tcPr horzOverflow="overflow">
                    <a:lnL w="12700" cap="flat" cmpd="sng" algn="ctr">
                      <a:solidFill>
                        <a:schemeClr val="tx1"/>
                      </a:solidFill>
                      <a:prstDash val="solid"/>
                      <a:round/>
                      <a:headEnd type="none" w="med" len="med"/>
                      <a:tailEnd type="triangle" w="sm" len="lg"/>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1.4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1</a:t>
                      </a:r>
                    </a:p>
                  </a:txBody>
                  <a:tcPr horzOverflow="overflow">
                    <a:lnL>
                      <a:noFill/>
                    </a:lnL>
                    <a:lnR cap="flat">
                      <a:noFill/>
                    </a:lnR>
                    <a:lnT>
                      <a:noFill/>
                    </a:lnT>
                    <a:lnB>
                      <a:noFill/>
                    </a:lnB>
                    <a:lnTlToBr>
                      <a:noFill/>
                    </a:lnTlToBr>
                    <a:lnBlToTr>
                      <a:noFill/>
                    </a:lnBlToTr>
                    <a:noFill/>
                  </a:tcPr>
                </a:tc>
              </a:tr>
              <a:tr h="5730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(2,1)</a:t>
                      </a:r>
                    </a:p>
                  </a:txBody>
                  <a:tcPr horzOverflow="overflow">
                    <a:lnL cap="flat">
                      <a:noFill/>
                    </a:lnL>
                    <a:lnR w="12700" cap="flat" cmpd="sng" algn="ctr">
                      <a:solidFill>
                        <a:schemeClr val="tx1"/>
                      </a:solidFill>
                      <a:prstDash val="solid"/>
                      <a:round/>
                      <a:headEnd type="none" w="med" len="med"/>
                      <a:tailEnd type="triangle" w="sm" len="lg"/>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0.7</a:t>
                      </a:r>
                    </a:p>
                  </a:txBody>
                  <a:tcPr horzOverflow="overflow">
                    <a:lnL w="12700" cap="flat" cmpd="sng" algn="ctr">
                      <a:solidFill>
                        <a:schemeClr val="tx1"/>
                      </a:solidFill>
                      <a:prstDash val="solid"/>
                      <a:round/>
                      <a:headEnd type="none" w="med" len="med"/>
                      <a:tailEnd type="triangle" w="sm" len="lg"/>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2.1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1</a:t>
                      </a:r>
                    </a:p>
                  </a:txBody>
                  <a:tcPr horzOverflow="overflow">
                    <a:lnL>
                      <a:noFill/>
                    </a:lnL>
                    <a:lnR cap="flat">
                      <a:noFill/>
                    </a:lnR>
                    <a:lnT>
                      <a:noFill/>
                    </a:lnT>
                    <a:lnB>
                      <a:noFill/>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(1,3)</a:t>
                      </a:r>
                    </a:p>
                  </a:txBody>
                  <a:tcPr horzOverflow="overflow">
                    <a:lnL cap="flat">
                      <a:noFill/>
                    </a:lnL>
                    <a:lnR w="12700" cap="flat" cmpd="sng" algn="ctr">
                      <a:solidFill>
                        <a:schemeClr val="tx1"/>
                      </a:solidFill>
                      <a:prstDash val="solid"/>
                      <a:round/>
                      <a:headEnd type="none" w="med" len="med"/>
                      <a:tailEnd type="triangle" w="sm" len="lg"/>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-1.4</a:t>
                      </a:r>
                    </a:p>
                  </a:txBody>
                  <a:tcPr horzOverflow="overflow">
                    <a:lnL w="12700" cap="flat" cmpd="sng" algn="ctr">
                      <a:solidFill>
                        <a:schemeClr val="tx1"/>
                      </a:solidFill>
                      <a:prstDash val="solid"/>
                      <a:round/>
                      <a:headEnd type="none" w="med" len="med"/>
                      <a:tailEnd type="triangle" w="sm" len="lg"/>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2.8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3</a:t>
                      </a:r>
                    </a:p>
                  </a:txBody>
                  <a:tcPr horzOverflow="overflow">
                    <a:lnL>
                      <a:noFill/>
                    </a:lnL>
                    <a:lnR cap="flat">
                      <a:noFill/>
                    </a:lnR>
                    <a:lnT>
                      <a:noFill/>
                    </a:lnT>
                    <a:lnB>
                      <a:noFill/>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(2,3)</a:t>
                      </a:r>
                    </a:p>
                  </a:txBody>
                  <a:tcPr horzOverflow="overflow">
                    <a:lnL cap="flat">
                      <a:noFill/>
                    </a:lnL>
                    <a:lnR w="12700" cap="flat" cmpd="sng" algn="ctr">
                      <a:solidFill>
                        <a:schemeClr val="tx1"/>
                      </a:solidFill>
                      <a:prstDash val="solid"/>
                      <a:round/>
                      <a:headEnd type="none" w="med" len="med"/>
                      <a:tailEnd type="triangle" w="sm" len="lg"/>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-0.7</a:t>
                      </a:r>
                    </a:p>
                  </a:txBody>
                  <a:tcPr horzOverflow="overflow">
                    <a:lnL w="12700" cap="flat" cmpd="sng" algn="ctr">
                      <a:solidFill>
                        <a:schemeClr val="tx1"/>
                      </a:solidFill>
                      <a:prstDash val="solid"/>
                      <a:round/>
                      <a:headEnd type="none" w="med" len="med"/>
                      <a:tailEnd type="triangle" w="sm" len="lg"/>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3</a:t>
                      </a:r>
                    </a:p>
                  </a:txBody>
                  <a:tcPr horzOverflow="overflow">
                    <a:lnL>
                      <a:noFill/>
                    </a:lnL>
                    <a:lnR cap="flat">
                      <a:noFill/>
                    </a:lnR>
                    <a:lnT>
                      <a:noFill/>
                    </a:lnT>
                    <a:lnB>
                      <a:noFill/>
                    </a:lnB>
                    <a:lnTlToBr>
                      <a:noFill/>
                    </a:lnTlToBr>
                    <a:lnBlToTr>
                      <a:noFill/>
                    </a:lnBlToTr>
                    <a:noFill/>
                  </a:tcPr>
                </a:tc>
              </a:tr>
              <a:tr h="5413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(4,3)</a:t>
                      </a:r>
                    </a:p>
                  </a:txBody>
                  <a:tcPr horzOverflow="overflow">
                    <a:lnL cap="flat">
                      <a:noFill/>
                    </a:lnL>
                    <a:lnR w="12700" cap="flat" cmpd="sng" algn="ctr">
                      <a:solidFill>
                        <a:schemeClr val="tx1"/>
                      </a:solidFill>
                      <a:prstDash val="solid"/>
                      <a:round/>
                      <a:headEnd type="none" w="med" len="med"/>
                      <a:tailEnd type="triangle" w="sm" len="lg"/>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0.7</a:t>
                      </a:r>
                    </a:p>
                  </a:txBody>
                  <a:tcPr horzOverflow="overflow">
                    <a:lnL w="12700" cap="flat" cmpd="sng" algn="ctr">
                      <a:solidFill>
                        <a:schemeClr val="tx1"/>
                      </a:solidFill>
                      <a:prstDash val="solid"/>
                      <a:round/>
                      <a:headEnd type="none" w="med" len="med"/>
                      <a:tailEnd type="triangle" w="sm" len="lg"/>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4.9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3</a:t>
                      </a:r>
                    </a:p>
                  </a:txBody>
                  <a:tcPr horzOverflow="overflow">
                    <a:lnL>
                      <a:noFill/>
                    </a:lnL>
                    <a:lnR cap="flat">
                      <a:noFill/>
                    </a:lnR>
                    <a:lnT>
                      <a:noFill/>
                    </a:lnT>
                    <a:lnB>
                      <a:noFill/>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(3,4)</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-0.7</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4.9</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4</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576" name="Object 72"/>
          <p:cNvGraphicFramePr>
            <a:graphicFrameLocks noChangeAspect="1"/>
          </p:cNvGraphicFramePr>
          <p:nvPr/>
        </p:nvGraphicFramePr>
        <p:xfrm>
          <a:off x="1283565" y="3860045"/>
          <a:ext cx="2416175" cy="447675"/>
        </p:xfrm>
        <a:graphic>
          <a:graphicData uri="http://schemas.openxmlformats.org/presentationml/2006/ole">
            <p:oleObj spid="_x0000_s650242" r:id="rId3" imgW="825101" imgH="152585" progId="Equation.3">
              <p:embed/>
            </p:oleObj>
          </a:graphicData>
        </a:graphic>
      </p:graphicFrame>
      <p:sp>
        <p:nvSpPr>
          <p:cNvPr id="6"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Rectangle 2"/>
          <p:cNvSpPr txBox="1">
            <a:spLocks noRot="1" noChangeArrowheads="1"/>
          </p:cNvSpPr>
          <p:nvPr/>
        </p:nvSpPr>
        <p:spPr>
          <a:xfrm>
            <a:off x="307503" y="540615"/>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变换</a:t>
            </a:r>
            <a:r>
              <a:rPr lang="zh-CN" altLang="en-US" sz="3600" dirty="0" smtClean="0">
                <a:solidFill>
                  <a:srgbClr val="00B0F0"/>
                </a:solidFill>
                <a:latin typeface="微软雅黑" pitchFamily="34" charset="-122"/>
                <a:ea typeface="微软雅黑" pitchFamily="34" charset="-122"/>
              </a:rPr>
              <a:t>：举例</a:t>
            </a:r>
            <a:endParaRPr kumimoji="0" lang="zh-CN"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cstate="print"/>
          <a:srcRect/>
          <a:stretch>
            <a:fillRect/>
          </a:stretch>
        </p:blipFill>
        <p:spPr bwMode="auto">
          <a:xfrm>
            <a:off x="1258888" y="2349500"/>
            <a:ext cx="6618287" cy="2544763"/>
          </a:xfrm>
          <a:prstGeom prst="rect">
            <a:avLst/>
          </a:prstGeom>
          <a:noFill/>
          <a:ln w="9525" cmpd="sng">
            <a:noFill/>
            <a:miter lim="800000"/>
            <a:headEnd/>
            <a:tailEnd/>
          </a:ln>
        </p:spPr>
      </p:pic>
      <p:sp>
        <p:nvSpPr>
          <p:cNvPr id="22531" name="Oval 3"/>
          <p:cNvSpPr>
            <a:spLocks noChangeArrowheads="1"/>
          </p:cNvSpPr>
          <p:nvPr/>
        </p:nvSpPr>
        <p:spPr bwMode="auto">
          <a:xfrm>
            <a:off x="4572000" y="3357563"/>
            <a:ext cx="792163" cy="358775"/>
          </a:xfrm>
          <a:prstGeom prst="ellipse">
            <a:avLst/>
          </a:prstGeom>
          <a:noFill/>
          <a:ln w="25400" cmpd="sng">
            <a:solidFill>
              <a:schemeClr val="tx2"/>
            </a:solidFill>
            <a:round/>
            <a:headEnd/>
            <a:tailEnd/>
          </a:ln>
          <a:effectLst/>
        </p:spPr>
        <p:txBody>
          <a:bodyPr wrap="none" anchor="ctr"/>
          <a:lstStyle/>
          <a:p>
            <a:endParaRPr lang="zh-CN" altLang="en-US"/>
          </a:p>
        </p:txBody>
      </p:sp>
      <p:sp>
        <p:nvSpPr>
          <p:cNvPr id="22532" name="Oval 4"/>
          <p:cNvSpPr>
            <a:spLocks noChangeArrowheads="1"/>
          </p:cNvSpPr>
          <p:nvPr/>
        </p:nvSpPr>
        <p:spPr bwMode="auto">
          <a:xfrm>
            <a:off x="5867400" y="4292600"/>
            <a:ext cx="792163" cy="358775"/>
          </a:xfrm>
          <a:prstGeom prst="ellipse">
            <a:avLst/>
          </a:prstGeom>
          <a:noFill/>
          <a:ln w="25400" cmpd="sng">
            <a:solidFill>
              <a:schemeClr val="tx2"/>
            </a:solidFill>
            <a:round/>
            <a:headEnd/>
            <a:tailEnd/>
          </a:ln>
          <a:effectLst/>
        </p:spPr>
        <p:txBody>
          <a:bodyPr wrap="none" anchor="ctr"/>
          <a:lstStyle/>
          <a:p>
            <a:endParaRPr lang="zh-CN" altLang="en-US"/>
          </a:p>
        </p:txBody>
      </p:sp>
      <p:sp>
        <p:nvSpPr>
          <p:cNvPr id="22533" name="Rectangle 5"/>
          <p:cNvSpPr>
            <a:spLocks noGrp="1" noRot="1" noChangeArrowheads="1"/>
          </p:cNvSpPr>
          <p:nvPr>
            <p:ph type="body" sz="half" idx="4294967295"/>
          </p:nvPr>
        </p:nvSpPr>
        <p:spPr>
          <a:xfrm>
            <a:off x="755650" y="1341438"/>
            <a:ext cx="6911975" cy="503237"/>
          </a:xfrm>
        </p:spPr>
        <p:txBody>
          <a:bodyPr/>
          <a:lstStyle/>
          <a:p>
            <a:pPr>
              <a:lnSpc>
                <a:spcPct val="90000"/>
              </a:lnSpc>
              <a:buNone/>
            </a:pPr>
            <a:r>
              <a:rPr lang="zh-CN" altLang="zh-CN" sz="2800" dirty="0" smtClean="0">
                <a:latin typeface="楷体" pitchFamily="49" charset="-122"/>
                <a:ea typeface="楷体" pitchFamily="49" charset="-122"/>
              </a:rPr>
              <a:t>3</a:t>
            </a:r>
            <a:r>
              <a:rPr lang="en-US" altLang="zh-CN" dirty="0" smtClean="0">
                <a:latin typeface="楷体" pitchFamily="49" charset="-122"/>
                <a:ea typeface="楷体" pitchFamily="49" charset="-122"/>
              </a:rPr>
              <a:t>.</a:t>
            </a:r>
            <a:r>
              <a:rPr lang="zh-CN" altLang="zh-CN" sz="2800" dirty="0" smtClean="0">
                <a:latin typeface="楷体" pitchFamily="49" charset="-122"/>
                <a:ea typeface="楷体" pitchFamily="49" charset="-122"/>
              </a:rPr>
              <a:t> </a:t>
            </a:r>
            <a:r>
              <a:rPr lang="zh-CN" sz="2800" dirty="0">
                <a:latin typeface="楷体" pitchFamily="49" charset="-122"/>
                <a:ea typeface="楷体" pitchFamily="49" charset="-122"/>
              </a:rPr>
              <a:t>统计</a:t>
            </a:r>
            <a:r>
              <a:rPr lang="zh-CN" sz="2800" dirty="0">
                <a:solidFill>
                  <a:schemeClr val="tx2"/>
                </a:solidFill>
                <a:latin typeface="楷体" pitchFamily="49" charset="-122"/>
                <a:ea typeface="楷体" pitchFamily="49" charset="-122"/>
              </a:rPr>
              <a:t>    </a:t>
            </a:r>
            <a:r>
              <a:rPr lang="zh-CN" sz="2800" dirty="0" smtClean="0">
                <a:latin typeface="楷体" pitchFamily="49" charset="-122"/>
                <a:ea typeface="楷体" pitchFamily="49" charset="-122"/>
              </a:rPr>
              <a:t>出现</a:t>
            </a:r>
            <a:r>
              <a:rPr lang="zh-CN" sz="2800" dirty="0">
                <a:latin typeface="楷体" pitchFamily="49" charset="-122"/>
                <a:ea typeface="楷体" pitchFamily="49" charset="-122"/>
              </a:rPr>
              <a:t>的</a:t>
            </a:r>
            <a:r>
              <a:rPr lang="zh-CN" sz="2800" dirty="0" smtClean="0">
                <a:latin typeface="楷体" pitchFamily="49" charset="-122"/>
                <a:ea typeface="楷体" pitchFamily="49" charset="-122"/>
              </a:rPr>
              <a:t>次数</a:t>
            </a:r>
            <a:endParaRPr lang="zh-CN" sz="2800" dirty="0">
              <a:latin typeface="楷体" pitchFamily="49" charset="-122"/>
              <a:ea typeface="楷体" pitchFamily="49" charset="-122"/>
            </a:endParaRPr>
          </a:p>
        </p:txBody>
      </p:sp>
      <p:graphicFrame>
        <p:nvGraphicFramePr>
          <p:cNvPr id="22534" name="Object 6"/>
          <p:cNvGraphicFramePr>
            <a:graphicFrameLocks noChangeAspect="1"/>
          </p:cNvGraphicFramePr>
          <p:nvPr/>
        </p:nvGraphicFramePr>
        <p:xfrm>
          <a:off x="2096915" y="1421928"/>
          <a:ext cx="720725" cy="330200"/>
        </p:xfrm>
        <a:graphic>
          <a:graphicData uri="http://schemas.openxmlformats.org/presentationml/2006/ole">
            <p:oleObj spid="_x0000_s651266" r:id="rId4" imgW="355609" imgH="203341" progId="">
              <p:embed/>
            </p:oleObj>
          </a:graphicData>
        </a:graphic>
      </p:graphicFrame>
      <p:grpSp>
        <p:nvGrpSpPr>
          <p:cNvPr id="2" name="Group 7"/>
          <p:cNvGrpSpPr>
            <a:grpSpLocks/>
          </p:cNvGrpSpPr>
          <p:nvPr/>
        </p:nvGrpSpPr>
        <p:grpSpPr bwMode="auto">
          <a:xfrm>
            <a:off x="1331913" y="5084763"/>
            <a:ext cx="6911975" cy="503237"/>
            <a:chOff x="0" y="0"/>
            <a:chExt cx="4354" cy="317"/>
          </a:xfrm>
        </p:grpSpPr>
        <p:sp>
          <p:nvSpPr>
            <p:cNvPr id="22536" name="Rectangle 8"/>
            <p:cNvSpPr>
              <a:spLocks noRot="1" noChangeArrowheads="1"/>
            </p:cNvSpPr>
            <p:nvPr/>
          </p:nvSpPr>
          <p:spPr bwMode="auto">
            <a:xfrm>
              <a:off x="0" y="0"/>
              <a:ext cx="4354" cy="317"/>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Font typeface="Wingdings" pitchFamily="2" charset="2"/>
                <a:buChar char="§"/>
              </a:pPr>
              <a:r>
                <a:rPr lang="zh-CN" sz="2800" dirty="0">
                  <a:latin typeface="楷体" pitchFamily="49" charset="-122"/>
                  <a:ea typeface="楷体" pitchFamily="49" charset="-122"/>
                </a:rPr>
                <a:t>最大次数</a:t>
              </a:r>
              <a:r>
                <a:rPr lang="zh-CN" altLang="zh-CN" sz="2800" dirty="0">
                  <a:latin typeface="楷体" pitchFamily="49" charset="-122"/>
                  <a:ea typeface="楷体" pitchFamily="49" charset="-122"/>
                </a:rPr>
                <a:t>3</a:t>
              </a:r>
              <a:r>
                <a:rPr lang="zh-CN" sz="2800" dirty="0">
                  <a:latin typeface="楷体" pitchFamily="49" charset="-122"/>
                  <a:ea typeface="楷体" pitchFamily="49" charset="-122"/>
                </a:rPr>
                <a:t>出现</a:t>
              </a:r>
            </a:p>
          </p:txBody>
        </p:sp>
        <p:graphicFrame>
          <p:nvGraphicFramePr>
            <p:cNvPr id="22537" name="Object 9"/>
            <p:cNvGraphicFramePr>
              <a:graphicFrameLocks noChangeAspect="1"/>
            </p:cNvGraphicFramePr>
            <p:nvPr/>
          </p:nvGraphicFramePr>
          <p:xfrm>
            <a:off x="1723" y="33"/>
            <a:ext cx="2223" cy="234"/>
          </p:xfrm>
          <a:graphic>
            <a:graphicData uri="http://schemas.openxmlformats.org/presentationml/2006/ole">
              <p:oleObj spid="_x0000_s651267" r:id="rId5" imgW="1918017" imgH="228917" progId="">
                <p:embed/>
              </p:oleObj>
            </a:graphicData>
          </a:graphic>
        </p:graphicFrame>
      </p:grpSp>
      <p:sp>
        <p:nvSpPr>
          <p:cNvPr id="10"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1" name="Rectangle 2"/>
          <p:cNvSpPr txBox="1">
            <a:spLocks noRot="1" noChangeArrowheads="1"/>
          </p:cNvSpPr>
          <p:nvPr/>
        </p:nvSpPr>
        <p:spPr>
          <a:xfrm>
            <a:off x="307503" y="540615"/>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变换</a:t>
            </a:r>
            <a:r>
              <a:rPr lang="zh-CN" altLang="en-US" sz="3600" dirty="0" smtClean="0">
                <a:solidFill>
                  <a:srgbClr val="00B0F0"/>
                </a:solidFill>
                <a:latin typeface="微软雅黑" pitchFamily="34" charset="-122"/>
                <a:ea typeface="微软雅黑" pitchFamily="34" charset="-122"/>
              </a:rPr>
              <a:t>：举例</a:t>
            </a:r>
            <a:endParaRPr kumimoji="0" lang="zh-CN"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 calcmode="lin" valueType="num">
                                      <p:cBhvr additive="base">
                                        <p:cTn id="7" dur="500" fill="hold"/>
                                        <p:tgtEl>
                                          <p:spTgt spid="22531"/>
                                        </p:tgtEl>
                                        <p:attrNameLst>
                                          <p:attrName>ppt_x</p:attrName>
                                        </p:attrNameLst>
                                      </p:cBhvr>
                                      <p:tavLst>
                                        <p:tav tm="0">
                                          <p:val>
                                            <p:strVal val="#ppt_x"/>
                                          </p:val>
                                        </p:tav>
                                        <p:tav tm="100000">
                                          <p:val>
                                            <p:strVal val="#ppt_x"/>
                                          </p:val>
                                        </p:tav>
                                      </p:tavLst>
                                    </p:anim>
                                    <p:anim calcmode="lin" valueType="num">
                                      <p:cBhvr additive="base">
                                        <p:cTn id="8" dur="500" fill="hold"/>
                                        <p:tgtEl>
                                          <p:spTgt spid="225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2"/>
                                        </p:tgtEl>
                                        <p:attrNameLst>
                                          <p:attrName>style.visibility</p:attrName>
                                        </p:attrNameLst>
                                      </p:cBhvr>
                                      <p:to>
                                        <p:strVal val="visible"/>
                                      </p:to>
                                    </p:set>
                                    <p:anim calcmode="lin" valueType="num">
                                      <p:cBhvr additive="base">
                                        <p:cTn id="13" dur="500" fill="hold"/>
                                        <p:tgtEl>
                                          <p:spTgt spid="22532"/>
                                        </p:tgtEl>
                                        <p:attrNameLst>
                                          <p:attrName>ppt_x</p:attrName>
                                        </p:attrNameLst>
                                      </p:cBhvr>
                                      <p:tavLst>
                                        <p:tav tm="0">
                                          <p:val>
                                            <p:strVal val="#ppt_x"/>
                                          </p:val>
                                        </p:tav>
                                        <p:tav tm="100000">
                                          <p:val>
                                            <p:strVal val="#ppt_x"/>
                                          </p:val>
                                        </p:tav>
                                      </p:tavLst>
                                    </p:anim>
                                    <p:anim calcmode="lin" valueType="num">
                                      <p:cBhvr additive="base">
                                        <p:cTn id="14"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nimBg="1"/>
      <p:bldP spid="2253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Rot="1" noChangeArrowheads="1"/>
          </p:cNvSpPr>
          <p:nvPr/>
        </p:nvSpPr>
        <p:spPr bwMode="auto">
          <a:xfrm>
            <a:off x="476769" y="1854122"/>
            <a:ext cx="6911975" cy="503237"/>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Font typeface="Wingdings" pitchFamily="2" charset="2"/>
              <a:buChar char="§"/>
            </a:pPr>
            <a:r>
              <a:rPr lang="zh-CN" sz="2800" dirty="0">
                <a:latin typeface="楷体" pitchFamily="49" charset="-122"/>
                <a:ea typeface="楷体" pitchFamily="49" charset="-122"/>
              </a:rPr>
              <a:t>则相对应的图像空间中的线分别为：</a:t>
            </a:r>
          </a:p>
        </p:txBody>
      </p:sp>
      <p:graphicFrame>
        <p:nvGraphicFramePr>
          <p:cNvPr id="23556" name="Object 4"/>
          <p:cNvGraphicFramePr>
            <a:graphicFrameLocks noChangeAspect="1"/>
          </p:cNvGraphicFramePr>
          <p:nvPr>
            <p:ph idx="1"/>
          </p:nvPr>
        </p:nvGraphicFramePr>
        <p:xfrm>
          <a:off x="1773756" y="2646284"/>
          <a:ext cx="4559300" cy="554038"/>
        </p:xfrm>
        <a:graphic>
          <a:graphicData uri="http://schemas.openxmlformats.org/presentationml/2006/ole">
            <p:oleObj spid="_x0000_s652290" r:id="rId3" imgW="1776005" imgH="215936" progId="">
              <p:embed/>
            </p:oleObj>
          </a:graphicData>
        </a:graphic>
      </p:graphicFrame>
      <p:graphicFrame>
        <p:nvGraphicFramePr>
          <p:cNvPr id="23558" name="Object 6"/>
          <p:cNvGraphicFramePr>
            <a:graphicFrameLocks noChangeAspect="1"/>
          </p:cNvGraphicFramePr>
          <p:nvPr/>
        </p:nvGraphicFramePr>
        <p:xfrm>
          <a:off x="1507088" y="3308539"/>
          <a:ext cx="4918075" cy="554038"/>
        </p:xfrm>
        <a:graphic>
          <a:graphicData uri="http://schemas.openxmlformats.org/presentationml/2006/ole">
            <p:oleObj spid="_x0000_s652291" r:id="rId4" imgW="1915523" imgH="215936" progId="">
              <p:embed/>
            </p:oleObj>
          </a:graphicData>
        </a:graphic>
      </p:graphicFrame>
      <p:sp>
        <p:nvSpPr>
          <p:cNvPr id="7"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8" name="Rectangle 2"/>
          <p:cNvSpPr txBox="1">
            <a:spLocks noRot="1" noChangeArrowheads="1"/>
          </p:cNvSpPr>
          <p:nvPr/>
        </p:nvSpPr>
        <p:spPr>
          <a:xfrm>
            <a:off x="307503" y="540615"/>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变换</a:t>
            </a:r>
            <a:r>
              <a:rPr lang="zh-CN" altLang="en-US" sz="3600" dirty="0" smtClean="0">
                <a:solidFill>
                  <a:srgbClr val="00B0F0"/>
                </a:solidFill>
                <a:latin typeface="微软雅黑" pitchFamily="34" charset="-122"/>
                <a:ea typeface="微软雅黑" pitchFamily="34" charset="-122"/>
              </a:rPr>
              <a:t>：举例</a:t>
            </a:r>
            <a:endParaRPr kumimoji="0" lang="zh-CN"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71550" y="1268413"/>
            <a:ext cx="5761038" cy="5163452"/>
            <a:chOff x="0" y="0"/>
            <a:chExt cx="1718" cy="1862"/>
          </a:xfrm>
        </p:grpSpPr>
        <p:sp>
          <p:nvSpPr>
            <p:cNvPr id="24579" name="Line 3"/>
            <p:cNvSpPr>
              <a:spLocks noChangeShapeType="1"/>
            </p:cNvSpPr>
            <p:nvPr/>
          </p:nvSpPr>
          <p:spPr bwMode="auto">
            <a:xfrm>
              <a:off x="215" y="192"/>
              <a:ext cx="0" cy="1152"/>
            </a:xfrm>
            <a:prstGeom prst="line">
              <a:avLst/>
            </a:prstGeom>
            <a:noFill/>
            <a:ln w="28575" cmpd="sng">
              <a:solidFill>
                <a:schemeClr val="tx1"/>
              </a:solidFill>
              <a:round/>
              <a:headEnd type="triangle" w="med" len="med"/>
              <a:tailEnd/>
            </a:ln>
            <a:effectLst/>
          </p:spPr>
          <p:txBody>
            <a:bodyPr/>
            <a:lstStyle/>
            <a:p>
              <a:endParaRPr lang="zh-CN" altLang="en-US"/>
            </a:p>
          </p:txBody>
        </p:sp>
        <p:sp>
          <p:nvSpPr>
            <p:cNvPr id="24580" name="Line 4"/>
            <p:cNvSpPr>
              <a:spLocks noChangeShapeType="1"/>
            </p:cNvSpPr>
            <p:nvPr/>
          </p:nvSpPr>
          <p:spPr bwMode="auto">
            <a:xfrm flipV="1">
              <a:off x="215" y="1315"/>
              <a:ext cx="1281" cy="29"/>
            </a:xfrm>
            <a:prstGeom prst="line">
              <a:avLst/>
            </a:prstGeom>
            <a:noFill/>
            <a:ln w="28575" cmpd="sng">
              <a:solidFill>
                <a:schemeClr val="tx1"/>
              </a:solidFill>
              <a:round/>
              <a:headEnd/>
              <a:tailEnd type="triangle" w="med" len="med"/>
            </a:ln>
            <a:effectLst/>
          </p:spPr>
          <p:txBody>
            <a:bodyPr/>
            <a:lstStyle/>
            <a:p>
              <a:endParaRPr lang="zh-CN" altLang="en-US"/>
            </a:p>
          </p:txBody>
        </p:sp>
        <p:sp>
          <p:nvSpPr>
            <p:cNvPr id="24581" name="Oval 5"/>
            <p:cNvSpPr>
              <a:spLocks noChangeArrowheads="1"/>
            </p:cNvSpPr>
            <p:nvPr/>
          </p:nvSpPr>
          <p:spPr bwMode="auto">
            <a:xfrm>
              <a:off x="628" y="613"/>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24582" name="Oval 6"/>
            <p:cNvSpPr>
              <a:spLocks noChangeArrowheads="1"/>
            </p:cNvSpPr>
            <p:nvPr/>
          </p:nvSpPr>
          <p:spPr bwMode="auto">
            <a:xfrm>
              <a:off x="645" y="1315"/>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24583" name="Oval 7"/>
            <p:cNvSpPr>
              <a:spLocks noChangeArrowheads="1"/>
            </p:cNvSpPr>
            <p:nvPr/>
          </p:nvSpPr>
          <p:spPr bwMode="auto">
            <a:xfrm>
              <a:off x="641" y="1106"/>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24584" name="Oval 8"/>
            <p:cNvSpPr>
              <a:spLocks noChangeArrowheads="1"/>
            </p:cNvSpPr>
            <p:nvPr/>
          </p:nvSpPr>
          <p:spPr bwMode="auto">
            <a:xfrm>
              <a:off x="408" y="611"/>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24585" name="Oval 9"/>
            <p:cNvSpPr>
              <a:spLocks noChangeArrowheads="1"/>
            </p:cNvSpPr>
            <p:nvPr/>
          </p:nvSpPr>
          <p:spPr bwMode="auto">
            <a:xfrm>
              <a:off x="408" y="1110"/>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graphicFrame>
          <p:nvGraphicFramePr>
            <p:cNvPr id="24586" name="Object 10"/>
            <p:cNvGraphicFramePr>
              <a:graphicFrameLocks noChangeAspect="1"/>
            </p:cNvGraphicFramePr>
            <p:nvPr/>
          </p:nvGraphicFramePr>
          <p:xfrm>
            <a:off x="119" y="0"/>
            <a:ext cx="194" cy="228"/>
          </p:xfrm>
          <a:graphic>
            <a:graphicData uri="http://schemas.openxmlformats.org/presentationml/2006/ole">
              <p:oleObj spid="_x0000_s653314" r:id="rId3" imgW="139835" imgH="165202" progId="Equation.3">
                <p:embed/>
              </p:oleObj>
            </a:graphicData>
          </a:graphic>
        </p:graphicFrame>
        <p:graphicFrame>
          <p:nvGraphicFramePr>
            <p:cNvPr id="24587" name="Object 11"/>
            <p:cNvGraphicFramePr>
              <a:graphicFrameLocks noChangeAspect="1"/>
            </p:cNvGraphicFramePr>
            <p:nvPr/>
          </p:nvGraphicFramePr>
          <p:xfrm>
            <a:off x="1542" y="1379"/>
            <a:ext cx="176" cy="193"/>
          </p:xfrm>
          <a:graphic>
            <a:graphicData uri="http://schemas.openxmlformats.org/presentationml/2006/ole">
              <p:oleObj spid="_x0000_s653315" r:id="rId4" imgW="127042" imgH="139714" progId="">
                <p:embed/>
              </p:oleObj>
            </a:graphicData>
          </a:graphic>
        </p:graphicFrame>
        <p:sp>
          <p:nvSpPr>
            <p:cNvPr id="24588" name="Text Box 12"/>
            <p:cNvSpPr txBox="1">
              <a:spLocks noChangeArrowheads="1"/>
            </p:cNvSpPr>
            <p:nvPr/>
          </p:nvSpPr>
          <p:spPr bwMode="auto">
            <a:xfrm>
              <a:off x="498" y="1673"/>
              <a:ext cx="1126" cy="189"/>
            </a:xfrm>
            <a:prstGeom prst="rect">
              <a:avLst/>
            </a:prstGeom>
            <a:noFill/>
            <a:ln w="9525">
              <a:noFill/>
              <a:miter lim="800000"/>
              <a:headEnd/>
              <a:tailEnd/>
            </a:ln>
            <a:effectLst/>
          </p:spPr>
          <p:txBody>
            <a:bodyPr wrap="none">
              <a:spAutoFit/>
            </a:bodyPr>
            <a:lstStyle/>
            <a:p>
              <a:pPr eaLnBrk="0" hangingPunct="0"/>
              <a:r>
                <a:rPr lang="zh-CN" sz="2800" dirty="0">
                  <a:latin typeface="楷体" pitchFamily="49" charset="-122"/>
                  <a:ea typeface="楷体" pitchFamily="49" charset="-122"/>
                </a:rPr>
                <a:t>霍夫变换检测到的直线</a:t>
              </a:r>
            </a:p>
          </p:txBody>
        </p:sp>
        <p:sp>
          <p:nvSpPr>
            <p:cNvPr id="24589" name="Line 13"/>
            <p:cNvSpPr>
              <a:spLocks noChangeShapeType="1"/>
            </p:cNvSpPr>
            <p:nvPr/>
          </p:nvSpPr>
          <p:spPr bwMode="auto">
            <a:xfrm flipV="1">
              <a:off x="439" y="1316"/>
              <a:ext cx="0" cy="45"/>
            </a:xfrm>
            <a:prstGeom prst="line">
              <a:avLst/>
            </a:prstGeom>
            <a:noFill/>
            <a:ln w="25400" cmpd="sng">
              <a:solidFill>
                <a:schemeClr val="tx1"/>
              </a:solidFill>
              <a:round/>
              <a:headEnd/>
              <a:tailEnd/>
            </a:ln>
            <a:effectLst/>
          </p:spPr>
          <p:txBody>
            <a:bodyPr/>
            <a:lstStyle/>
            <a:p>
              <a:endParaRPr lang="zh-CN" altLang="en-US"/>
            </a:p>
          </p:txBody>
        </p:sp>
        <p:sp>
          <p:nvSpPr>
            <p:cNvPr id="24590" name="Line 14"/>
            <p:cNvSpPr>
              <a:spLocks noChangeShapeType="1"/>
            </p:cNvSpPr>
            <p:nvPr/>
          </p:nvSpPr>
          <p:spPr bwMode="auto">
            <a:xfrm flipV="1">
              <a:off x="673" y="1308"/>
              <a:ext cx="0" cy="45"/>
            </a:xfrm>
            <a:prstGeom prst="line">
              <a:avLst/>
            </a:prstGeom>
            <a:noFill/>
            <a:ln w="25400" cmpd="sng">
              <a:solidFill>
                <a:schemeClr val="tx1"/>
              </a:solidFill>
              <a:round/>
              <a:headEnd/>
              <a:tailEnd/>
            </a:ln>
            <a:effectLst/>
          </p:spPr>
          <p:txBody>
            <a:bodyPr/>
            <a:lstStyle/>
            <a:p>
              <a:endParaRPr lang="zh-CN" altLang="en-US"/>
            </a:p>
          </p:txBody>
        </p:sp>
        <p:sp>
          <p:nvSpPr>
            <p:cNvPr id="24591" name="Line 15"/>
            <p:cNvSpPr>
              <a:spLocks noChangeShapeType="1"/>
            </p:cNvSpPr>
            <p:nvPr/>
          </p:nvSpPr>
          <p:spPr bwMode="auto">
            <a:xfrm flipV="1">
              <a:off x="896" y="1301"/>
              <a:ext cx="0" cy="45"/>
            </a:xfrm>
            <a:prstGeom prst="line">
              <a:avLst/>
            </a:prstGeom>
            <a:noFill/>
            <a:ln w="25400" cmpd="sng">
              <a:solidFill>
                <a:schemeClr val="tx1"/>
              </a:solidFill>
              <a:round/>
              <a:headEnd/>
              <a:tailEnd/>
            </a:ln>
            <a:effectLst/>
          </p:spPr>
          <p:txBody>
            <a:bodyPr/>
            <a:lstStyle/>
            <a:p>
              <a:endParaRPr lang="zh-CN" altLang="en-US"/>
            </a:p>
          </p:txBody>
        </p:sp>
        <p:sp>
          <p:nvSpPr>
            <p:cNvPr id="24592" name="Line 16"/>
            <p:cNvSpPr>
              <a:spLocks noChangeShapeType="1"/>
            </p:cNvSpPr>
            <p:nvPr/>
          </p:nvSpPr>
          <p:spPr bwMode="auto">
            <a:xfrm flipV="1">
              <a:off x="1134" y="1301"/>
              <a:ext cx="0" cy="45"/>
            </a:xfrm>
            <a:prstGeom prst="line">
              <a:avLst/>
            </a:prstGeom>
            <a:noFill/>
            <a:ln w="25400" cmpd="sng">
              <a:solidFill>
                <a:schemeClr val="tx1"/>
              </a:solidFill>
              <a:round/>
              <a:headEnd/>
              <a:tailEnd/>
            </a:ln>
            <a:effectLst/>
          </p:spPr>
          <p:txBody>
            <a:bodyPr/>
            <a:lstStyle/>
            <a:p>
              <a:endParaRPr lang="zh-CN" altLang="en-US"/>
            </a:p>
          </p:txBody>
        </p:sp>
        <p:sp>
          <p:nvSpPr>
            <p:cNvPr id="24593" name="Line 17"/>
            <p:cNvSpPr>
              <a:spLocks noChangeShapeType="1"/>
            </p:cNvSpPr>
            <p:nvPr/>
          </p:nvSpPr>
          <p:spPr bwMode="auto">
            <a:xfrm>
              <a:off x="195" y="1117"/>
              <a:ext cx="45" cy="0"/>
            </a:xfrm>
            <a:prstGeom prst="line">
              <a:avLst/>
            </a:prstGeom>
            <a:noFill/>
            <a:ln w="25400" cmpd="sng">
              <a:solidFill>
                <a:schemeClr val="tx1"/>
              </a:solidFill>
              <a:round/>
              <a:headEnd/>
              <a:tailEnd/>
            </a:ln>
            <a:effectLst/>
          </p:spPr>
          <p:txBody>
            <a:bodyPr/>
            <a:lstStyle/>
            <a:p>
              <a:endParaRPr lang="zh-CN" altLang="en-US"/>
            </a:p>
          </p:txBody>
        </p:sp>
        <p:sp>
          <p:nvSpPr>
            <p:cNvPr id="24594" name="Line 18"/>
            <p:cNvSpPr>
              <a:spLocks noChangeShapeType="1"/>
            </p:cNvSpPr>
            <p:nvPr/>
          </p:nvSpPr>
          <p:spPr bwMode="auto">
            <a:xfrm>
              <a:off x="188" y="876"/>
              <a:ext cx="45" cy="0"/>
            </a:xfrm>
            <a:prstGeom prst="line">
              <a:avLst/>
            </a:prstGeom>
            <a:noFill/>
            <a:ln w="25400" cmpd="sng">
              <a:solidFill>
                <a:schemeClr val="tx1"/>
              </a:solidFill>
              <a:round/>
              <a:headEnd/>
              <a:tailEnd/>
            </a:ln>
            <a:effectLst/>
          </p:spPr>
          <p:txBody>
            <a:bodyPr/>
            <a:lstStyle/>
            <a:p>
              <a:endParaRPr lang="zh-CN" altLang="en-US"/>
            </a:p>
          </p:txBody>
        </p:sp>
        <p:sp>
          <p:nvSpPr>
            <p:cNvPr id="24595" name="Line 19"/>
            <p:cNvSpPr>
              <a:spLocks noChangeShapeType="1"/>
            </p:cNvSpPr>
            <p:nvPr/>
          </p:nvSpPr>
          <p:spPr bwMode="auto">
            <a:xfrm>
              <a:off x="181" y="635"/>
              <a:ext cx="45" cy="0"/>
            </a:xfrm>
            <a:prstGeom prst="line">
              <a:avLst/>
            </a:prstGeom>
            <a:noFill/>
            <a:ln w="25400" cmpd="sng">
              <a:solidFill>
                <a:schemeClr val="tx1"/>
              </a:solidFill>
              <a:round/>
              <a:headEnd/>
              <a:tailEnd/>
            </a:ln>
            <a:effectLst/>
          </p:spPr>
          <p:txBody>
            <a:bodyPr/>
            <a:lstStyle/>
            <a:p>
              <a:endParaRPr lang="zh-CN" altLang="en-US"/>
            </a:p>
          </p:txBody>
        </p:sp>
        <p:sp>
          <p:nvSpPr>
            <p:cNvPr id="24596" name="Line 20"/>
            <p:cNvSpPr>
              <a:spLocks noChangeShapeType="1"/>
            </p:cNvSpPr>
            <p:nvPr/>
          </p:nvSpPr>
          <p:spPr bwMode="auto">
            <a:xfrm>
              <a:off x="181" y="408"/>
              <a:ext cx="45" cy="0"/>
            </a:xfrm>
            <a:prstGeom prst="line">
              <a:avLst/>
            </a:prstGeom>
            <a:noFill/>
            <a:ln w="25400" cmpd="sng">
              <a:solidFill>
                <a:schemeClr val="tx1"/>
              </a:solidFill>
              <a:round/>
              <a:headEnd/>
              <a:tailEnd/>
            </a:ln>
            <a:effectLst/>
          </p:spPr>
          <p:txBody>
            <a:bodyPr/>
            <a:lstStyle/>
            <a:p>
              <a:endParaRPr lang="zh-CN" altLang="en-US"/>
            </a:p>
          </p:txBody>
        </p:sp>
        <p:graphicFrame>
          <p:nvGraphicFramePr>
            <p:cNvPr id="24597" name="Object 21"/>
            <p:cNvGraphicFramePr>
              <a:graphicFrameLocks noChangeAspect="1"/>
            </p:cNvGraphicFramePr>
            <p:nvPr/>
          </p:nvGraphicFramePr>
          <p:xfrm>
            <a:off x="205" y="1406"/>
            <a:ext cx="112" cy="157"/>
          </p:xfrm>
          <a:graphic>
            <a:graphicData uri="http://schemas.openxmlformats.org/presentationml/2006/ole">
              <p:oleObj spid="_x0000_s653316" r:id="rId5" imgW="127042" imgH="177732" progId="">
                <p:embed/>
              </p:oleObj>
            </a:graphicData>
          </a:graphic>
        </p:graphicFrame>
        <p:graphicFrame>
          <p:nvGraphicFramePr>
            <p:cNvPr id="24598" name="Object 22"/>
            <p:cNvGraphicFramePr>
              <a:graphicFrameLocks noChangeAspect="1"/>
            </p:cNvGraphicFramePr>
            <p:nvPr/>
          </p:nvGraphicFramePr>
          <p:xfrm>
            <a:off x="400" y="1411"/>
            <a:ext cx="78" cy="146"/>
          </p:xfrm>
          <a:graphic>
            <a:graphicData uri="http://schemas.openxmlformats.org/presentationml/2006/ole">
              <p:oleObj spid="_x0000_s653317" r:id="rId6" imgW="88871" imgH="164775" progId="">
                <p:embed/>
              </p:oleObj>
            </a:graphicData>
          </a:graphic>
        </p:graphicFrame>
        <p:graphicFrame>
          <p:nvGraphicFramePr>
            <p:cNvPr id="24599" name="Object 23"/>
            <p:cNvGraphicFramePr>
              <a:graphicFrameLocks noChangeAspect="1"/>
            </p:cNvGraphicFramePr>
            <p:nvPr/>
          </p:nvGraphicFramePr>
          <p:xfrm>
            <a:off x="631" y="1411"/>
            <a:ext cx="112" cy="146"/>
          </p:xfrm>
          <a:graphic>
            <a:graphicData uri="http://schemas.openxmlformats.org/presentationml/2006/ole">
              <p:oleObj spid="_x0000_s653318" r:id="rId7" imgW="127042" imgH="165059" progId="">
                <p:embed/>
              </p:oleObj>
            </a:graphicData>
          </a:graphic>
        </p:graphicFrame>
        <p:graphicFrame>
          <p:nvGraphicFramePr>
            <p:cNvPr id="24600" name="Object 24"/>
            <p:cNvGraphicFramePr>
              <a:graphicFrameLocks noChangeAspect="1"/>
            </p:cNvGraphicFramePr>
            <p:nvPr/>
          </p:nvGraphicFramePr>
          <p:xfrm>
            <a:off x="866" y="1406"/>
            <a:ext cx="101" cy="157"/>
          </p:xfrm>
          <a:graphic>
            <a:graphicData uri="http://schemas.openxmlformats.org/presentationml/2006/ole">
              <p:oleObj spid="_x0000_s653319" r:id="rId8" imgW="114419" imgH="177809" progId="">
                <p:embed/>
              </p:oleObj>
            </a:graphicData>
          </a:graphic>
        </p:graphicFrame>
        <p:graphicFrame>
          <p:nvGraphicFramePr>
            <p:cNvPr id="24601" name="Object 25"/>
            <p:cNvGraphicFramePr>
              <a:graphicFrameLocks noChangeAspect="1"/>
            </p:cNvGraphicFramePr>
            <p:nvPr/>
          </p:nvGraphicFramePr>
          <p:xfrm>
            <a:off x="1088" y="1411"/>
            <a:ext cx="112" cy="146"/>
          </p:xfrm>
          <a:graphic>
            <a:graphicData uri="http://schemas.openxmlformats.org/presentationml/2006/ole">
              <p:oleObj spid="_x0000_s653320" r:id="rId9" imgW="127042" imgH="165059" progId="">
                <p:embed/>
              </p:oleObj>
            </a:graphicData>
          </a:graphic>
        </p:graphicFrame>
        <p:graphicFrame>
          <p:nvGraphicFramePr>
            <p:cNvPr id="24602" name="Object 26"/>
            <p:cNvGraphicFramePr>
              <a:graphicFrameLocks noChangeAspect="1"/>
            </p:cNvGraphicFramePr>
            <p:nvPr/>
          </p:nvGraphicFramePr>
          <p:xfrm>
            <a:off x="38" y="1047"/>
            <a:ext cx="78" cy="146"/>
          </p:xfrm>
          <a:graphic>
            <a:graphicData uri="http://schemas.openxmlformats.org/presentationml/2006/ole">
              <p:oleObj spid="_x0000_s653321" r:id="rId10" imgW="88871" imgH="164775" progId="">
                <p:embed/>
              </p:oleObj>
            </a:graphicData>
          </a:graphic>
        </p:graphicFrame>
        <p:graphicFrame>
          <p:nvGraphicFramePr>
            <p:cNvPr id="24603" name="Object 27"/>
            <p:cNvGraphicFramePr>
              <a:graphicFrameLocks noChangeAspect="1"/>
            </p:cNvGraphicFramePr>
            <p:nvPr/>
          </p:nvGraphicFramePr>
          <p:xfrm>
            <a:off x="3" y="816"/>
            <a:ext cx="112" cy="146"/>
          </p:xfrm>
          <a:graphic>
            <a:graphicData uri="http://schemas.openxmlformats.org/presentationml/2006/ole">
              <p:oleObj spid="_x0000_s653322" r:id="rId11" imgW="127042" imgH="165059" progId="">
                <p:embed/>
              </p:oleObj>
            </a:graphicData>
          </a:graphic>
        </p:graphicFrame>
        <p:graphicFrame>
          <p:nvGraphicFramePr>
            <p:cNvPr id="24604" name="Object 28"/>
            <p:cNvGraphicFramePr>
              <a:graphicFrameLocks noChangeAspect="1"/>
            </p:cNvGraphicFramePr>
            <p:nvPr/>
          </p:nvGraphicFramePr>
          <p:xfrm>
            <a:off x="0" y="590"/>
            <a:ext cx="101" cy="157"/>
          </p:xfrm>
          <a:graphic>
            <a:graphicData uri="http://schemas.openxmlformats.org/presentationml/2006/ole">
              <p:oleObj spid="_x0000_s653323" r:id="rId12" imgW="114419" imgH="177809" progId="">
                <p:embed/>
              </p:oleObj>
            </a:graphicData>
          </a:graphic>
        </p:graphicFrame>
        <p:graphicFrame>
          <p:nvGraphicFramePr>
            <p:cNvPr id="24605" name="Object 29"/>
            <p:cNvGraphicFramePr>
              <a:graphicFrameLocks noChangeAspect="1"/>
            </p:cNvGraphicFramePr>
            <p:nvPr/>
          </p:nvGraphicFramePr>
          <p:xfrm>
            <a:off x="0" y="317"/>
            <a:ext cx="112" cy="146"/>
          </p:xfrm>
          <a:graphic>
            <a:graphicData uri="http://schemas.openxmlformats.org/presentationml/2006/ole">
              <p:oleObj spid="_x0000_s653324" r:id="rId13" imgW="127042" imgH="165059" progId="">
                <p:embed/>
              </p:oleObj>
            </a:graphicData>
          </a:graphic>
        </p:graphicFrame>
        <p:graphicFrame>
          <p:nvGraphicFramePr>
            <p:cNvPr id="24606" name="Object 30"/>
            <p:cNvGraphicFramePr>
              <a:graphicFrameLocks noChangeAspect="1"/>
            </p:cNvGraphicFramePr>
            <p:nvPr/>
          </p:nvGraphicFramePr>
          <p:xfrm>
            <a:off x="45" y="1270"/>
            <a:ext cx="112" cy="157"/>
          </p:xfrm>
          <a:graphic>
            <a:graphicData uri="http://schemas.openxmlformats.org/presentationml/2006/ole">
              <p:oleObj spid="_x0000_s653325" r:id="rId14" imgW="127042" imgH="177732" progId="">
                <p:embed/>
              </p:oleObj>
            </a:graphicData>
          </a:graphic>
        </p:graphicFrame>
        <p:sp>
          <p:nvSpPr>
            <p:cNvPr id="24607" name="Oval 31"/>
            <p:cNvSpPr>
              <a:spLocks noChangeArrowheads="1"/>
            </p:cNvSpPr>
            <p:nvPr/>
          </p:nvSpPr>
          <p:spPr bwMode="auto">
            <a:xfrm>
              <a:off x="1095" y="611"/>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24608" name="Oval 32"/>
            <p:cNvSpPr>
              <a:spLocks noChangeArrowheads="1"/>
            </p:cNvSpPr>
            <p:nvPr/>
          </p:nvSpPr>
          <p:spPr bwMode="auto">
            <a:xfrm>
              <a:off x="858" y="391"/>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grpSp>
      <p:sp>
        <p:nvSpPr>
          <p:cNvPr id="24609" name="Line 33"/>
          <p:cNvSpPr>
            <a:spLocks noChangeShapeType="1"/>
          </p:cNvSpPr>
          <p:nvPr/>
        </p:nvSpPr>
        <p:spPr bwMode="auto">
          <a:xfrm>
            <a:off x="1690688" y="3033713"/>
            <a:ext cx="3670300" cy="0"/>
          </a:xfrm>
          <a:prstGeom prst="line">
            <a:avLst/>
          </a:prstGeom>
          <a:noFill/>
          <a:ln w="50800" cmpd="sng">
            <a:solidFill>
              <a:schemeClr val="tx2"/>
            </a:solidFill>
            <a:round/>
            <a:headEnd/>
            <a:tailEnd/>
          </a:ln>
          <a:effectLst/>
        </p:spPr>
        <p:txBody>
          <a:bodyPr/>
          <a:lstStyle/>
          <a:p>
            <a:endParaRPr lang="zh-CN" altLang="en-US"/>
          </a:p>
        </p:txBody>
      </p:sp>
      <p:sp>
        <p:nvSpPr>
          <p:cNvPr id="24610" name="Line 34"/>
          <p:cNvSpPr>
            <a:spLocks noChangeShapeType="1"/>
          </p:cNvSpPr>
          <p:nvPr/>
        </p:nvSpPr>
        <p:spPr bwMode="auto">
          <a:xfrm flipV="1">
            <a:off x="3181350" y="2349500"/>
            <a:ext cx="0" cy="2663825"/>
          </a:xfrm>
          <a:prstGeom prst="line">
            <a:avLst/>
          </a:prstGeom>
          <a:noFill/>
          <a:ln w="50800" cmpd="sng">
            <a:solidFill>
              <a:schemeClr val="tx2"/>
            </a:solidFill>
            <a:round/>
            <a:headEnd/>
            <a:tailEnd/>
          </a:ln>
          <a:effectLst/>
        </p:spPr>
        <p:txBody>
          <a:bodyPr/>
          <a:lstStyle/>
          <a:p>
            <a:endParaRPr lang="zh-CN" altLang="en-US"/>
          </a:p>
        </p:txBody>
      </p:sp>
      <p:sp>
        <p:nvSpPr>
          <p:cNvPr id="35"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6" name="Rectangle 2"/>
          <p:cNvSpPr txBox="1">
            <a:spLocks noRot="1" noChangeArrowheads="1"/>
          </p:cNvSpPr>
          <p:nvPr/>
        </p:nvSpPr>
        <p:spPr>
          <a:xfrm>
            <a:off x="307503" y="540615"/>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变换</a:t>
            </a:r>
            <a:r>
              <a:rPr lang="zh-CN" altLang="en-US" sz="3600" dirty="0" smtClean="0">
                <a:solidFill>
                  <a:srgbClr val="00B0F0"/>
                </a:solidFill>
                <a:latin typeface="微软雅黑" pitchFamily="34" charset="-122"/>
                <a:ea typeface="微软雅黑" pitchFamily="34" charset="-122"/>
              </a:rPr>
              <a:t>：举例</a:t>
            </a:r>
            <a:endParaRPr kumimoji="0" lang="zh-CN"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998145" y="365156"/>
            <a:ext cx="7772400" cy="1143000"/>
          </a:xfrm>
          <a:prstGeom prst="rect">
            <a:avLst/>
          </a:prstGeom>
          <a:noFill/>
          <a:ln w="9525">
            <a:noFill/>
            <a:miter lim="800000"/>
            <a:headEnd/>
            <a:tailEnd/>
          </a:ln>
        </p:spPr>
        <p:txBody>
          <a:bodyPr lIns="0" tIns="0" rIns="0" bIns="0" anchor="ctr"/>
          <a:lstStyle/>
          <a:p>
            <a:pPr algn="ctr" defTabSz="449263">
              <a:lnSpc>
                <a:spcPct val="93000"/>
              </a:lnSpc>
              <a:buClr>
                <a:srgbClr val="000000"/>
              </a:buClr>
              <a:buFont typeface="Times"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B0F0"/>
                </a:solidFill>
                <a:latin typeface="微软雅黑" pitchFamily="34" charset="-122"/>
                <a:ea typeface="微软雅黑" pitchFamily="34" charset="-122"/>
              </a:rPr>
              <a:t>直线</a:t>
            </a:r>
            <a:r>
              <a:rPr lang="en-US" altLang="zh-CN" sz="3600" dirty="0" smtClean="0">
                <a:solidFill>
                  <a:srgbClr val="00B0F0"/>
                </a:solidFill>
                <a:latin typeface="微软雅黑" pitchFamily="34" charset="-122"/>
                <a:ea typeface="微软雅黑" pitchFamily="34" charset="-122"/>
              </a:rPr>
              <a:t>Hough</a:t>
            </a:r>
            <a:r>
              <a:rPr lang="zh-CN" altLang="en-US" sz="3600" dirty="0" smtClean="0">
                <a:solidFill>
                  <a:srgbClr val="00B0F0"/>
                </a:solidFill>
                <a:latin typeface="微软雅黑" pitchFamily="34" charset="-122"/>
                <a:ea typeface="微软雅黑" pitchFamily="34" charset="-122"/>
              </a:rPr>
              <a:t>检测步骤</a:t>
            </a:r>
            <a:endParaRPr lang="en-GB" altLang="zh-CN" sz="3600" dirty="0">
              <a:solidFill>
                <a:srgbClr val="00B0F0"/>
              </a:solidFill>
              <a:latin typeface="微软雅黑" pitchFamily="34" charset="-122"/>
              <a:ea typeface="微软雅黑" pitchFamily="34" charset="-122"/>
            </a:endParaRPr>
          </a:p>
        </p:txBody>
      </p:sp>
      <p:sp>
        <p:nvSpPr>
          <p:cNvPr id="11"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2" name="TextBox 11"/>
          <p:cNvSpPr txBox="1"/>
          <p:nvPr/>
        </p:nvSpPr>
        <p:spPr>
          <a:xfrm>
            <a:off x="651849" y="2109458"/>
            <a:ext cx="7632072" cy="2739211"/>
          </a:xfrm>
          <a:prstGeom prst="rect">
            <a:avLst/>
          </a:prstGeom>
          <a:noFill/>
        </p:spPr>
        <p:txBody>
          <a:bodyPr wrap="square" rtlCol="0">
            <a:spAutoFit/>
          </a:bodyPr>
          <a:lstStyle/>
          <a:p>
            <a:pPr>
              <a:buFont typeface="Wingdings" pitchFamily="2" charset="2"/>
              <a:buChar char="n"/>
            </a:pPr>
            <a:r>
              <a:rPr lang="zh-CN" altLang="en-US" sz="2800" dirty="0" smtClean="0">
                <a:solidFill>
                  <a:srgbClr val="0070C0"/>
                </a:solidFill>
                <a:latin typeface="楷体" pitchFamily="49" charset="-122"/>
                <a:ea typeface="楷体" pitchFamily="49" charset="-122"/>
              </a:rPr>
              <a:t> </a:t>
            </a:r>
            <a:r>
              <a:rPr lang="zh-CN" altLang="en-US" sz="2800" dirty="0" smtClean="0">
                <a:latin typeface="楷体" pitchFamily="49" charset="-122"/>
                <a:ea typeface="楷体" pitchFamily="49" charset="-122"/>
              </a:rPr>
              <a:t>构建（参数空间）变换域累加器数组，并将其初始化为</a:t>
            </a:r>
            <a:r>
              <a:rPr lang="en-US" altLang="zh-CN" sz="2800" dirty="0" smtClean="0">
                <a:latin typeface="楷体" pitchFamily="49" charset="-122"/>
                <a:ea typeface="楷体" pitchFamily="49" charset="-122"/>
              </a:rPr>
              <a:t>0</a:t>
            </a:r>
            <a:r>
              <a:rPr lang="zh-CN" altLang="en-US" sz="2800" dirty="0" smtClean="0">
                <a:latin typeface="楷体" pitchFamily="49" charset="-122"/>
                <a:ea typeface="楷体" pitchFamily="49" charset="-122"/>
              </a:rPr>
              <a:t>；</a:t>
            </a:r>
            <a:endParaRPr lang="en-US" altLang="zh-CN" sz="2800" dirty="0" smtClean="0">
              <a:latin typeface="楷体" pitchFamily="49" charset="-122"/>
              <a:ea typeface="楷体" pitchFamily="49" charset="-122"/>
            </a:endParaRPr>
          </a:p>
          <a:p>
            <a:pPr>
              <a:buFont typeface="Wingdings" pitchFamily="2" charset="2"/>
              <a:buChar char="n"/>
            </a:pPr>
            <a:r>
              <a:rPr lang="en-US" altLang="zh-CN" sz="2800" dirty="0" smtClean="0">
                <a:solidFill>
                  <a:srgbClr val="0070C0"/>
                </a:solidFill>
                <a:latin typeface="楷体" pitchFamily="49" charset="-122"/>
                <a:ea typeface="楷体" pitchFamily="49" charset="-122"/>
              </a:rPr>
              <a:t> </a:t>
            </a:r>
            <a:r>
              <a:rPr lang="zh-CN" altLang="en-US" sz="2800" dirty="0" smtClean="0">
                <a:latin typeface="楷体" pitchFamily="49" charset="-122"/>
                <a:ea typeface="楷体" pitchFamily="49" charset="-122"/>
              </a:rPr>
              <a:t>读入一幅二值化图像，遍历图像像素点；</a:t>
            </a:r>
            <a:endParaRPr lang="en-US" altLang="zh-CN" sz="2800" dirty="0" smtClean="0">
              <a:latin typeface="楷体" pitchFamily="49" charset="-122"/>
              <a:ea typeface="楷体" pitchFamily="49" charset="-122"/>
            </a:endParaRPr>
          </a:p>
          <a:p>
            <a:pPr>
              <a:buFont typeface="Wingdings" pitchFamily="2" charset="2"/>
              <a:buChar char="n"/>
            </a:pPr>
            <a:r>
              <a:rPr lang="en-US" altLang="zh-CN" sz="2800" dirty="0" smtClean="0">
                <a:solidFill>
                  <a:srgbClr val="0070C0"/>
                </a:solidFill>
                <a:latin typeface="楷体" pitchFamily="49" charset="-122"/>
                <a:ea typeface="楷体" pitchFamily="49" charset="-122"/>
              </a:rPr>
              <a:t> </a:t>
            </a:r>
            <a:r>
              <a:rPr lang="zh-CN" altLang="en-US" sz="2800" dirty="0" smtClean="0">
                <a:latin typeface="楷体" pitchFamily="49" charset="-122"/>
                <a:ea typeface="楷体" pitchFamily="49" charset="-122"/>
              </a:rPr>
              <a:t>对每一个像素点，进行霍夫变换，按照</a:t>
            </a:r>
            <a:r>
              <a:rPr lang="zh-CN" altLang="en-US" sz="2800" i="1" dirty="0" smtClean="0">
                <a:latin typeface="Times New Roman" pitchFamily="18" charset="0"/>
                <a:ea typeface="楷体" pitchFamily="49" charset="-122"/>
                <a:cs typeface="Times New Roman" pitchFamily="18" charset="0"/>
              </a:rPr>
              <a:t>r</a:t>
            </a:r>
            <a:r>
              <a:rPr lang="zh-CN" altLang="en-US" sz="2800" dirty="0" smtClean="0">
                <a:latin typeface="Times New Roman" pitchFamily="18" charset="0"/>
                <a:ea typeface="楷体" pitchFamily="49" charset="-122"/>
                <a:cs typeface="Times New Roman" pitchFamily="18" charset="0"/>
              </a:rPr>
              <a:t>和</a:t>
            </a:r>
            <a:r>
              <a:rPr lang="el-GR" altLang="en-US" sz="2400" b="1" i="1" dirty="0" smtClean="0">
                <a:latin typeface="Times New Roman" pitchFamily="18" charset="0"/>
                <a:ea typeface="楷体" pitchFamily="49" charset="-122"/>
                <a:cs typeface="Times New Roman" pitchFamily="18" charset="0"/>
              </a:rPr>
              <a:t>θ</a:t>
            </a:r>
            <a:r>
              <a:rPr lang="zh-CN" altLang="en-US" sz="2400" b="1" dirty="0" smtClean="0">
                <a:latin typeface="Times New Roman" pitchFamily="18" charset="0"/>
                <a:ea typeface="楷体" pitchFamily="49" charset="-122"/>
                <a:cs typeface="Times New Roman" pitchFamily="18" charset="0"/>
              </a:rPr>
              <a:t>的值</a:t>
            </a:r>
            <a:r>
              <a:rPr lang="zh-CN" altLang="en-US" sz="2800" dirty="0" smtClean="0">
                <a:latin typeface="楷体" pitchFamily="49" charset="-122"/>
                <a:ea typeface="楷体" pitchFamily="49" charset="-122"/>
              </a:rPr>
              <a:t>在变换域累加器数组中的相应位置上加</a:t>
            </a:r>
            <a:r>
              <a:rPr lang="en-US" altLang="zh-CN" sz="2800" dirty="0" smtClean="0">
                <a:latin typeface="楷体" pitchFamily="49" charset="-122"/>
                <a:ea typeface="楷体" pitchFamily="49" charset="-122"/>
              </a:rPr>
              <a:t>1</a:t>
            </a:r>
            <a:r>
              <a:rPr lang="zh-CN" altLang="en-US" sz="2800" dirty="0" smtClean="0">
                <a:latin typeface="楷体" pitchFamily="49" charset="-122"/>
                <a:ea typeface="楷体" pitchFamily="49" charset="-122"/>
              </a:rPr>
              <a:t>；</a:t>
            </a:r>
            <a:endParaRPr lang="en-US" altLang="zh-CN" sz="2800" dirty="0" smtClean="0">
              <a:latin typeface="楷体" pitchFamily="49" charset="-122"/>
              <a:ea typeface="楷体" pitchFamily="49" charset="-122"/>
            </a:endParaRPr>
          </a:p>
          <a:p>
            <a:pPr>
              <a:buFont typeface="Wingdings" pitchFamily="2" charset="2"/>
              <a:buChar char="n"/>
            </a:pPr>
            <a:r>
              <a:rPr lang="en-US" altLang="zh-CN" sz="2800" dirty="0" smtClean="0">
                <a:solidFill>
                  <a:srgbClr val="0070C0"/>
                </a:solidFill>
                <a:latin typeface="楷体" pitchFamily="49" charset="-122"/>
                <a:ea typeface="楷体" pitchFamily="49" charset="-122"/>
              </a:rPr>
              <a:t> </a:t>
            </a:r>
            <a:r>
              <a:rPr lang="zh-CN" altLang="en-US" sz="2800" dirty="0" smtClean="0">
                <a:latin typeface="楷体" pitchFamily="49" charset="-122"/>
                <a:ea typeface="楷体" pitchFamily="49" charset="-122"/>
              </a:rPr>
              <a:t>遍历累加器数组，寻找局部极大值。</a:t>
            </a:r>
            <a:endParaRPr lang="zh-CN" altLang="en-US" sz="2800" dirty="0">
              <a:latin typeface="楷体" pitchFamily="49" charset="-122"/>
              <a:ea typeface="楷体"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1034358" y="337995"/>
            <a:ext cx="7772400" cy="1143000"/>
          </a:xfrm>
          <a:prstGeom prst="rect">
            <a:avLst/>
          </a:prstGeom>
          <a:noFill/>
          <a:ln w="9525">
            <a:noFill/>
            <a:miter lim="800000"/>
            <a:headEnd/>
            <a:tailEnd/>
          </a:ln>
        </p:spPr>
        <p:txBody>
          <a:bodyPr lIns="0" tIns="0" rIns="0" bIns="0" anchor="ctr"/>
          <a:lstStyle/>
          <a:p>
            <a:pPr algn="ctr" defTabSz="449263">
              <a:lnSpc>
                <a:spcPct val="93000"/>
              </a:lnSpc>
              <a:buClr>
                <a:srgbClr val="000000"/>
              </a:buClr>
              <a:buFont typeface="Times"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B0F0"/>
                </a:solidFill>
                <a:latin typeface="微软雅黑" pitchFamily="34" charset="-122"/>
                <a:ea typeface="微软雅黑" pitchFamily="34" charset="-122"/>
              </a:rPr>
              <a:t>直线</a:t>
            </a:r>
            <a:r>
              <a:rPr lang="en-US" altLang="zh-CN" sz="3600" dirty="0" smtClean="0">
                <a:solidFill>
                  <a:srgbClr val="00B0F0"/>
                </a:solidFill>
                <a:latin typeface="微软雅黑" pitchFamily="34" charset="-122"/>
                <a:ea typeface="微软雅黑" pitchFamily="34" charset="-122"/>
              </a:rPr>
              <a:t>Hough</a:t>
            </a:r>
            <a:r>
              <a:rPr lang="zh-CN" altLang="en-US" sz="3600" dirty="0" smtClean="0">
                <a:solidFill>
                  <a:srgbClr val="00B0F0"/>
                </a:solidFill>
                <a:latin typeface="微软雅黑" pitchFamily="34" charset="-122"/>
                <a:ea typeface="微软雅黑" pitchFamily="34" charset="-122"/>
              </a:rPr>
              <a:t>检测</a:t>
            </a:r>
            <a:r>
              <a:rPr lang="zh-CN" altLang="en-US" sz="3600" dirty="0">
                <a:solidFill>
                  <a:srgbClr val="00B0F0"/>
                </a:solidFill>
                <a:latin typeface="微软雅黑" pitchFamily="34" charset="-122"/>
                <a:ea typeface="微软雅黑" pitchFamily="34" charset="-122"/>
              </a:rPr>
              <a:t>实例</a:t>
            </a:r>
            <a:endParaRPr lang="en-GB" altLang="zh-CN" sz="3600" dirty="0">
              <a:solidFill>
                <a:srgbClr val="00B0F0"/>
              </a:solidFill>
              <a:latin typeface="微软雅黑" pitchFamily="34" charset="-122"/>
              <a:ea typeface="微软雅黑" pitchFamily="34" charset="-122"/>
            </a:endParaRPr>
          </a:p>
        </p:txBody>
      </p:sp>
      <p:pic>
        <p:nvPicPr>
          <p:cNvPr id="17411" name="Picture 4"/>
          <p:cNvPicPr>
            <a:picLocks noChangeAspect="1" noChangeArrowheads="1"/>
          </p:cNvPicPr>
          <p:nvPr/>
        </p:nvPicPr>
        <p:blipFill>
          <a:blip r:embed="rId2" cstate="print"/>
          <a:srcRect/>
          <a:stretch>
            <a:fillRect/>
          </a:stretch>
        </p:blipFill>
        <p:spPr bwMode="auto">
          <a:xfrm>
            <a:off x="4754720" y="1303841"/>
            <a:ext cx="2438400" cy="2438400"/>
          </a:xfrm>
          <a:prstGeom prst="rect">
            <a:avLst/>
          </a:prstGeom>
          <a:noFill/>
          <a:ln w="9525">
            <a:noFill/>
            <a:miter lim="800000"/>
            <a:headEnd/>
            <a:tailEnd/>
          </a:ln>
        </p:spPr>
      </p:pic>
      <p:pic>
        <p:nvPicPr>
          <p:cNvPr id="17412" name="Picture 5"/>
          <p:cNvPicPr>
            <a:picLocks noChangeAspect="1" noChangeArrowheads="1"/>
          </p:cNvPicPr>
          <p:nvPr/>
        </p:nvPicPr>
        <p:blipFill>
          <a:blip r:embed="rId3" cstate="print"/>
          <a:srcRect/>
          <a:stretch>
            <a:fillRect/>
          </a:stretch>
        </p:blipFill>
        <p:spPr bwMode="auto">
          <a:xfrm>
            <a:off x="759863" y="1229999"/>
            <a:ext cx="2438400" cy="2438400"/>
          </a:xfrm>
          <a:prstGeom prst="rect">
            <a:avLst/>
          </a:prstGeom>
          <a:noFill/>
          <a:ln w="9525">
            <a:noFill/>
            <a:miter lim="800000"/>
            <a:headEnd/>
            <a:tailEnd/>
          </a:ln>
        </p:spPr>
      </p:pic>
      <p:pic>
        <p:nvPicPr>
          <p:cNvPr id="17413" name="Picture 6"/>
          <p:cNvPicPr>
            <a:picLocks noChangeAspect="1" noChangeArrowheads="1"/>
          </p:cNvPicPr>
          <p:nvPr/>
        </p:nvPicPr>
        <p:blipFill>
          <a:blip r:embed="rId4" cstate="print"/>
          <a:srcRect/>
          <a:stretch>
            <a:fillRect/>
          </a:stretch>
        </p:blipFill>
        <p:spPr bwMode="auto">
          <a:xfrm>
            <a:off x="788877" y="3966927"/>
            <a:ext cx="2438400" cy="2438400"/>
          </a:xfrm>
          <a:prstGeom prst="rect">
            <a:avLst/>
          </a:prstGeom>
          <a:noFill/>
          <a:ln w="9525">
            <a:noFill/>
            <a:miter lim="800000"/>
            <a:headEnd/>
            <a:tailEnd/>
          </a:ln>
        </p:spPr>
      </p:pic>
      <p:sp>
        <p:nvSpPr>
          <p:cNvPr id="17414" name="Text Box 7"/>
          <p:cNvSpPr txBox="1">
            <a:spLocks noChangeArrowheads="1"/>
          </p:cNvSpPr>
          <p:nvPr/>
        </p:nvSpPr>
        <p:spPr bwMode="auto">
          <a:xfrm>
            <a:off x="3295447" y="2385934"/>
            <a:ext cx="1333500" cy="257635"/>
          </a:xfrm>
          <a:prstGeom prst="rect">
            <a:avLst/>
          </a:prstGeom>
          <a:noFill/>
          <a:ln w="9525">
            <a:noFill/>
            <a:miter lim="800000"/>
            <a:headEnd/>
            <a:tailEnd/>
          </a:ln>
        </p:spPr>
        <p:txBody>
          <a:bodyPr lIns="0" tIns="0" rIns="0" bIns="0">
            <a:spAutoFit/>
          </a:bodyPr>
          <a:lstStyle/>
          <a:p>
            <a:pPr eaLnBrk="0" hangingPunct="0">
              <a:lnSpc>
                <a:spcPct val="93000"/>
              </a:lnSpc>
              <a:buClr>
                <a:srgbClr val="000000"/>
              </a:buClr>
              <a:buSzPct val="100000"/>
              <a:buFont typeface="Times"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zh-CN" altLang="en-US" dirty="0">
                <a:latin typeface="黑体" pitchFamily="49" charset="-122"/>
                <a:ea typeface="黑体" pitchFamily="49" charset="-122"/>
              </a:rPr>
              <a:t>原始图像</a:t>
            </a:r>
            <a:endParaRPr kumimoji="0" lang="en-GB" altLang="zh-CN" dirty="0">
              <a:latin typeface="黑体" pitchFamily="49" charset="-122"/>
              <a:ea typeface="黑体" pitchFamily="49" charset="-122"/>
            </a:endParaRPr>
          </a:p>
        </p:txBody>
      </p:sp>
      <p:sp>
        <p:nvSpPr>
          <p:cNvPr id="17415" name="Text Box 8"/>
          <p:cNvSpPr txBox="1">
            <a:spLocks noChangeArrowheads="1"/>
          </p:cNvSpPr>
          <p:nvPr/>
        </p:nvSpPr>
        <p:spPr bwMode="auto">
          <a:xfrm>
            <a:off x="7327995" y="2351781"/>
            <a:ext cx="2071688" cy="257635"/>
          </a:xfrm>
          <a:prstGeom prst="rect">
            <a:avLst/>
          </a:prstGeom>
          <a:noFill/>
          <a:ln w="9525">
            <a:noFill/>
            <a:miter lim="800000"/>
            <a:headEnd/>
            <a:tailEnd/>
          </a:ln>
        </p:spPr>
        <p:txBody>
          <a:bodyPr lIns="0" tIns="0" rIns="0" bIns="0">
            <a:spAutoFit/>
          </a:bodyPr>
          <a:lstStyle/>
          <a:p>
            <a:pPr eaLnBrk="0" hangingPunct="0">
              <a:lnSpc>
                <a:spcPct val="93000"/>
              </a:lnSpc>
              <a:buClr>
                <a:srgbClr val="000000"/>
              </a:buClr>
              <a:buSzPct val="100000"/>
              <a:buFont typeface="Times"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zh-CN" altLang="en-US" dirty="0">
                <a:latin typeface="黑体" pitchFamily="49" charset="-122"/>
                <a:ea typeface="黑体" pitchFamily="49" charset="-122"/>
              </a:rPr>
              <a:t>边缘检测图像</a:t>
            </a:r>
            <a:endParaRPr kumimoji="0" lang="en-GB" altLang="zh-CN" dirty="0">
              <a:latin typeface="黑体" pitchFamily="49" charset="-122"/>
              <a:ea typeface="黑体" pitchFamily="49" charset="-122"/>
            </a:endParaRPr>
          </a:p>
        </p:txBody>
      </p:sp>
      <p:sp>
        <p:nvSpPr>
          <p:cNvPr id="17416" name="Text Box 9"/>
          <p:cNvSpPr txBox="1">
            <a:spLocks noChangeArrowheads="1"/>
          </p:cNvSpPr>
          <p:nvPr/>
        </p:nvSpPr>
        <p:spPr bwMode="auto">
          <a:xfrm>
            <a:off x="3245353" y="4929958"/>
            <a:ext cx="2362200" cy="257635"/>
          </a:xfrm>
          <a:prstGeom prst="rect">
            <a:avLst/>
          </a:prstGeom>
          <a:noFill/>
          <a:ln w="9525">
            <a:noFill/>
            <a:miter lim="800000"/>
            <a:headEnd/>
            <a:tailEnd/>
          </a:ln>
        </p:spPr>
        <p:txBody>
          <a:bodyPr lIns="0" tIns="0" rIns="0" bIns="0">
            <a:spAutoFit/>
          </a:bodyPr>
          <a:lstStyle/>
          <a:p>
            <a:pPr eaLnBrk="0" hangingPunct="0">
              <a:lnSpc>
                <a:spcPct val="93000"/>
              </a:lnSpc>
              <a:buClr>
                <a:srgbClr val="000000"/>
              </a:buClr>
              <a:buSzPct val="100000"/>
              <a:buFont typeface="Times"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zh-CN" altLang="en-US" dirty="0">
                <a:latin typeface="黑体" pitchFamily="49" charset="-122"/>
                <a:ea typeface="黑体" pitchFamily="49" charset="-122"/>
              </a:rPr>
              <a:t>检测到的直线</a:t>
            </a:r>
            <a:endParaRPr kumimoji="0" lang="en-GB" altLang="zh-CN" dirty="0">
              <a:latin typeface="黑体" pitchFamily="49" charset="-122"/>
              <a:ea typeface="黑体" pitchFamily="49" charset="-122"/>
            </a:endParaRPr>
          </a:p>
        </p:txBody>
      </p:sp>
      <p:pic>
        <p:nvPicPr>
          <p:cNvPr id="17417" name="Picture 10"/>
          <p:cNvPicPr>
            <a:picLocks noChangeAspect="1" noChangeArrowheads="1"/>
          </p:cNvPicPr>
          <p:nvPr/>
        </p:nvPicPr>
        <p:blipFill>
          <a:blip r:embed="rId5" cstate="print"/>
          <a:srcRect/>
          <a:stretch>
            <a:fillRect/>
          </a:stretch>
        </p:blipFill>
        <p:spPr bwMode="auto">
          <a:xfrm>
            <a:off x="4755931" y="4173522"/>
            <a:ext cx="2881313" cy="2111375"/>
          </a:xfrm>
          <a:prstGeom prst="rect">
            <a:avLst/>
          </a:prstGeom>
          <a:noFill/>
          <a:ln w="9525">
            <a:noFill/>
            <a:miter lim="800000"/>
            <a:headEnd/>
            <a:tailEnd/>
          </a:ln>
        </p:spPr>
      </p:pic>
      <p:sp>
        <p:nvSpPr>
          <p:cNvPr id="17418" name="Text Box 11"/>
          <p:cNvSpPr txBox="1">
            <a:spLocks noChangeArrowheads="1"/>
          </p:cNvSpPr>
          <p:nvPr/>
        </p:nvSpPr>
        <p:spPr bwMode="auto">
          <a:xfrm>
            <a:off x="7723219" y="5010559"/>
            <a:ext cx="2465387" cy="257635"/>
          </a:xfrm>
          <a:prstGeom prst="rect">
            <a:avLst/>
          </a:prstGeom>
          <a:noFill/>
          <a:ln w="9525">
            <a:noFill/>
            <a:miter lim="800000"/>
            <a:headEnd/>
            <a:tailEnd/>
          </a:ln>
        </p:spPr>
        <p:txBody>
          <a:bodyPr lIns="0" tIns="0" rIns="0" bIns="0">
            <a:spAutoFit/>
          </a:bodyPr>
          <a:lstStyle/>
          <a:p>
            <a:pPr eaLnBrk="0" hangingPunct="0">
              <a:lnSpc>
                <a:spcPct val="93000"/>
              </a:lnSpc>
              <a:buClr>
                <a:srgbClr val="000000"/>
              </a:buClr>
              <a:buSzPct val="100000"/>
              <a:buFont typeface="Times"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zh-CN" altLang="en-US" dirty="0">
                <a:latin typeface="黑体" pitchFamily="49" charset="-122"/>
                <a:ea typeface="黑体" pitchFamily="49" charset="-122"/>
              </a:rPr>
              <a:t>参数空间</a:t>
            </a:r>
            <a:endParaRPr kumimoji="0" lang="en-GB" altLang="zh-CN" dirty="0">
              <a:latin typeface="黑体" pitchFamily="49" charset="-122"/>
              <a:ea typeface="黑体" pitchFamily="49" charset="-122"/>
            </a:endParaRPr>
          </a:p>
        </p:txBody>
      </p:sp>
      <p:sp>
        <p:nvSpPr>
          <p:cNvPr id="11"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Rot="1" noChangeArrowheads="1"/>
          </p:cNvSpPr>
          <p:nvPr>
            <p:ph type="body" idx="1"/>
          </p:nvPr>
        </p:nvSpPr>
        <p:spPr>
          <a:xfrm>
            <a:off x="601490" y="1952374"/>
            <a:ext cx="7886700" cy="4351338"/>
          </a:xfrm>
        </p:spPr>
        <p:txBody>
          <a:bodyPr>
            <a:normAutofit/>
          </a:bodyPr>
          <a:lstStyle/>
          <a:p>
            <a:pPr>
              <a:buNone/>
            </a:pPr>
            <a:r>
              <a:rPr lang="en-US" altLang="zh-CN" dirty="0" smtClean="0">
                <a:latin typeface="楷体" pitchFamily="49" charset="-122"/>
                <a:ea typeface="楷体" pitchFamily="49" charset="-122"/>
              </a:rPr>
              <a:t> </a:t>
            </a:r>
            <a:r>
              <a:rPr lang="zh-CN" dirty="0" smtClean="0">
                <a:latin typeface="楷体" pitchFamily="49" charset="-122"/>
                <a:ea typeface="楷体" pitchFamily="49" charset="-122"/>
              </a:rPr>
              <a:t>根据</a:t>
            </a:r>
            <a:r>
              <a:rPr lang="zh-CN" dirty="0">
                <a:latin typeface="楷体" pitchFamily="49" charset="-122"/>
                <a:ea typeface="楷体" pitchFamily="49" charset="-122"/>
              </a:rPr>
              <a:t>直角坐标系和极坐标系变换域之间的关系，总结霍夫变换具有如下主要性质：</a:t>
            </a:r>
          </a:p>
          <a:p>
            <a:pPr lvl="1"/>
            <a:r>
              <a:rPr lang="zh-CN" sz="2800" dirty="0">
                <a:latin typeface="楷体" pitchFamily="49" charset="-122"/>
                <a:ea typeface="楷体" pitchFamily="49" charset="-122"/>
              </a:rPr>
              <a:t>直角坐标系中的一点对应于极坐标中的一条正弦曲线</a:t>
            </a:r>
          </a:p>
          <a:p>
            <a:pPr lvl="1"/>
            <a:r>
              <a:rPr lang="zh-CN" sz="2800" dirty="0">
                <a:latin typeface="楷体" pitchFamily="49" charset="-122"/>
                <a:ea typeface="楷体" pitchFamily="49" charset="-122"/>
              </a:rPr>
              <a:t>变换域极坐标系中一点对应于直角坐标系中的一条直线</a:t>
            </a:r>
          </a:p>
          <a:p>
            <a:pPr lvl="1"/>
            <a:r>
              <a:rPr lang="zh-CN" sz="2800" dirty="0">
                <a:latin typeface="楷体" pitchFamily="49" charset="-122"/>
                <a:ea typeface="楷体" pitchFamily="49" charset="-122"/>
              </a:rPr>
              <a:t>直角坐标系一条直线上的</a:t>
            </a:r>
            <a:r>
              <a:rPr lang="zh-CN" altLang="zh-CN" sz="2800" dirty="0">
                <a:latin typeface="楷体" pitchFamily="49" charset="-122"/>
                <a:ea typeface="楷体" pitchFamily="49" charset="-122"/>
              </a:rPr>
              <a:t>N</a:t>
            </a:r>
            <a:r>
              <a:rPr lang="zh-CN" sz="2800" dirty="0">
                <a:latin typeface="楷体" pitchFamily="49" charset="-122"/>
                <a:ea typeface="楷体" pitchFamily="49" charset="-122"/>
              </a:rPr>
              <a:t>个点对应于极坐标系中共点的</a:t>
            </a:r>
            <a:r>
              <a:rPr lang="zh-CN" altLang="zh-CN" sz="2800" dirty="0">
                <a:latin typeface="楷体" pitchFamily="49" charset="-122"/>
                <a:ea typeface="楷体" pitchFamily="49" charset="-122"/>
              </a:rPr>
              <a:t>N</a:t>
            </a:r>
            <a:r>
              <a:rPr lang="zh-CN" sz="2800" dirty="0">
                <a:latin typeface="楷体" pitchFamily="49" charset="-122"/>
                <a:ea typeface="楷体" pitchFamily="49" charset="-122"/>
              </a:rPr>
              <a:t>条曲线。</a:t>
            </a:r>
          </a:p>
        </p:txBody>
      </p:sp>
      <p:sp>
        <p:nvSpPr>
          <p:cNvPr id="4"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 name="Rectangle 2"/>
          <p:cNvSpPr txBox="1">
            <a:spLocks noGrp="1" noRot="1" noChangeArrowheads="1"/>
          </p:cNvSpPr>
          <p:nvPr>
            <p:ph type="title"/>
          </p:nvPr>
        </p:nvSpPr>
        <p:spPr>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rPr>
              <a:t>变换</a:t>
            </a:r>
            <a:r>
              <a:rPr lang="zh-CN" altLang="en-US" sz="3600" dirty="0" smtClean="0">
                <a:solidFill>
                  <a:srgbClr val="00B0F0"/>
                </a:solidFill>
                <a:latin typeface="微软雅黑" pitchFamily="34" charset="-122"/>
                <a:ea typeface="微软雅黑" pitchFamily="34" charset="-122"/>
              </a:rPr>
              <a:t>：总结</a:t>
            </a:r>
            <a:endParaRPr kumimoji="0" lang="zh-CN" altLang="zh-CN" sz="3600" b="0" i="0" u="none" strike="noStrike" kern="1200" cap="none" spc="0" normalizeH="0" baseline="0" noProof="0" dirty="0" smtClean="0">
              <a:ln>
                <a:noFill/>
              </a:ln>
              <a:solidFill>
                <a:srgbClr val="00B0F0"/>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Rot="1" noChangeArrowheads="1"/>
          </p:cNvSpPr>
          <p:nvPr/>
        </p:nvSpPr>
        <p:spPr bwMode="auto">
          <a:xfrm>
            <a:off x="-900608" y="372537"/>
            <a:ext cx="8540750" cy="1143000"/>
          </a:xfrm>
          <a:prstGeom prst="rect">
            <a:avLst/>
          </a:prstGeom>
          <a:noFill/>
          <a:ln w="9525">
            <a:noFill/>
            <a:miter lim="800000"/>
            <a:headEnd/>
            <a:tailEnd/>
          </a:ln>
        </p:spPr>
        <p:txBody>
          <a:bodyPr anchor="ctr"/>
          <a:lstStyle/>
          <a:p>
            <a:pPr algn="ctr"/>
            <a:r>
              <a:rPr lang="zh-CN" altLang="en-US" sz="3600" dirty="0">
                <a:solidFill>
                  <a:srgbClr val="00B0F0"/>
                </a:solidFill>
                <a:latin typeface="微软雅黑" pitchFamily="34" charset="-122"/>
                <a:ea typeface="微软雅黑" pitchFamily="34" charset="-122"/>
              </a:rPr>
              <a:t>基于</a:t>
            </a:r>
            <a:r>
              <a:rPr lang="en-US" altLang="zh-CN" sz="3600" dirty="0">
                <a:solidFill>
                  <a:srgbClr val="00B0F0"/>
                </a:solidFill>
                <a:latin typeface="微软雅黑" pitchFamily="34" charset="-122"/>
                <a:ea typeface="微软雅黑" pitchFamily="34" charset="-122"/>
              </a:rPr>
              <a:t>Hough</a:t>
            </a:r>
            <a:r>
              <a:rPr lang="zh-CN" altLang="en-US" sz="3600" dirty="0">
                <a:solidFill>
                  <a:srgbClr val="00B0F0"/>
                </a:solidFill>
                <a:latin typeface="微软雅黑" pitchFamily="34" charset="-122"/>
                <a:ea typeface="微软雅黑" pitchFamily="34" charset="-122"/>
              </a:rPr>
              <a:t>变换的圆检测原理</a:t>
            </a:r>
          </a:p>
        </p:txBody>
      </p:sp>
      <mc:AlternateContent xmlns:mc="http://schemas.openxmlformats.org/markup-compatibility/2006">
        <mc:Choice xmlns:a14="http://schemas.microsoft.com/office/drawing/2010/main" xmlns="" Requires="a14">
          <p:sp>
            <p:nvSpPr>
              <p:cNvPr id="4101" name="Rectangle 3"/>
              <p:cNvSpPr>
                <a:spLocks noRot="1" noChangeArrowheads="1"/>
              </p:cNvSpPr>
              <p:nvPr/>
            </p:nvSpPr>
            <p:spPr bwMode="auto">
              <a:xfrm>
                <a:off x="350043" y="2003285"/>
                <a:ext cx="8443913" cy="5373687"/>
              </a:xfrm>
              <a:prstGeom prst="rect">
                <a:avLst/>
              </a:prstGeom>
              <a:noFill/>
              <a:ln w="9525">
                <a:noFill/>
                <a:miter lim="800000"/>
                <a:headEnd/>
                <a:tailEnd/>
              </a:ln>
            </p:spPr>
            <p:txBody>
              <a:bodyPr/>
              <a:lstStyle/>
              <a:p>
                <a:pPr>
                  <a:spcBef>
                    <a:spcPct val="20000"/>
                  </a:spcBef>
                </a:pPr>
                <a:r>
                  <a:rPr lang="zh-CN" altLang="en-US" dirty="0">
                    <a:latin typeface="+mn-ea"/>
                    <a:ea typeface="+mn-ea"/>
                  </a:rPr>
                  <a:t>设图像空间中一个半径为</a:t>
                </a:r>
                <a:r>
                  <a:rPr lang="en-US" altLang="zh-CN" dirty="0">
                    <a:latin typeface="+mn-ea"/>
                    <a:ea typeface="+mn-ea"/>
                  </a:rPr>
                  <a:t>r</a:t>
                </a:r>
                <a:r>
                  <a:rPr lang="zh-CN" altLang="en-US" dirty="0">
                    <a:latin typeface="+mn-ea"/>
                    <a:ea typeface="+mn-ea"/>
                  </a:rPr>
                  <a:t>，圆心坐标</a:t>
                </a:r>
                <a14:m>
                  <m:oMath xmlns:m="http://schemas.openxmlformats.org/officeDocument/2006/math">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𝑦</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oMath>
                </a14:m>
                <a:r>
                  <a:rPr lang="zh-CN" altLang="en-US" dirty="0">
                    <a:latin typeface="+mn-ea"/>
                    <a:ea typeface="+mn-ea"/>
                  </a:rPr>
                  <a:t>为的圆</a:t>
                </a:r>
                <a:endParaRPr lang="en-US" altLang="zh-CN" dirty="0">
                  <a:latin typeface="+mn-ea"/>
                  <a:ea typeface="+mn-ea"/>
                </a:endParaRPr>
              </a:p>
              <a:p>
                <a:pPr>
                  <a:spcBef>
                    <a:spcPct val="20000"/>
                  </a:spcBef>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mn-ea"/>
                        </a:rPr>
                        <m:t>(</m:t>
                      </m:r>
                      <m:r>
                        <a:rPr lang="en-US" altLang="zh-CN" b="0" i="1" smtClean="0">
                          <a:latin typeface="Cambria Math" panose="02040503050406030204" pitchFamily="18" charset="0"/>
                          <a:ea typeface="+mn-ea"/>
                        </a:rPr>
                        <m:t>𝑥</m:t>
                      </m:r>
                      <m:r>
                        <a:rPr lang="en-US" altLang="zh-CN" b="0" i="1" smtClean="0">
                          <a:latin typeface="Cambria Math" panose="02040503050406030204" pitchFamily="18" charset="0"/>
                          <a:ea typeface="+mn-ea"/>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sSup>
                        <m:sSupPr>
                          <m:ctrlPr>
                            <a:rPr lang="en-US" altLang="zh-CN" b="0" i="1" smtClean="0">
                              <a:latin typeface="Cambria Math" panose="02040503050406030204" pitchFamily="18" charset="0"/>
                              <a:ea typeface="+mn-ea"/>
                            </a:rPr>
                          </m:ctrlPr>
                        </m:sSupPr>
                        <m:e>
                          <m:r>
                            <a:rPr lang="en-US" altLang="zh-CN" b="0" i="1" smtClean="0">
                              <a:latin typeface="Cambria Math" panose="02040503050406030204" pitchFamily="18" charset="0"/>
                              <a:ea typeface="+mn-ea"/>
                            </a:rPr>
                            <m:t>)</m:t>
                          </m:r>
                        </m:e>
                        <m:sup>
                          <m:r>
                            <a:rPr lang="en-US" altLang="zh-CN" b="0" i="1" smtClean="0">
                              <a:latin typeface="Cambria Math" panose="02040503050406030204" pitchFamily="18" charset="0"/>
                              <a:ea typeface="+mn-ea"/>
                            </a:rPr>
                            <m:t>2</m:t>
                          </m:r>
                        </m:sup>
                      </m:sSup>
                      <m:r>
                        <a:rPr lang="en-US" altLang="zh-CN" b="0" i="1" smtClean="0">
                          <a:latin typeface="Cambria Math" panose="02040503050406030204" pitchFamily="18" charset="0"/>
                          <a:ea typeface="+mn-ea"/>
                        </a:rPr>
                        <m:t>+</m:t>
                      </m:r>
                      <m:r>
                        <a:rPr lang="en-US" altLang="zh-CN" i="1">
                          <a:latin typeface="Cambria Math" panose="02040503050406030204" pitchFamily="18" charset="0"/>
                        </a:rPr>
                        <m:t>(</m:t>
                      </m:r>
                      <m:r>
                        <a:rPr lang="en-US" altLang="zh-CN" b="0" i="1" smtClean="0">
                          <a:latin typeface="Cambria Math" panose="02040503050406030204" pitchFamily="18" charset="0"/>
                        </a:rPr>
                        <m:t>𝑦</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m:t>
                          </m:r>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2</m:t>
                          </m:r>
                        </m:sup>
                      </m:sSup>
                    </m:oMath>
                  </m:oMathPara>
                </a14:m>
                <a:endParaRPr lang="en-US" altLang="zh-CN" dirty="0">
                  <a:latin typeface="+mn-ea"/>
                  <a:ea typeface="+mn-ea"/>
                </a:endParaRPr>
              </a:p>
              <a:p>
                <a:pPr>
                  <a:spcBef>
                    <a:spcPct val="20000"/>
                  </a:spcBef>
                </a:pPr>
                <a:r>
                  <a:rPr lang="zh-CN" altLang="en-US" dirty="0">
                    <a:latin typeface="+mn-ea"/>
                    <a:ea typeface="+mn-ea"/>
                  </a:rPr>
                  <a:t>在参数空间中，圆可以表示为</a:t>
                </a:r>
                <a:endParaRPr lang="en-US" altLang="zh-CN" dirty="0">
                  <a:latin typeface="+mn-ea"/>
                  <a:ea typeface="+mn-ea"/>
                </a:endParaRPr>
              </a:p>
              <a:p>
                <a:pPr>
                  <a:spcBef>
                    <a:spcPct val="20000"/>
                  </a:spcBef>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ea typeface="+mn-ea"/>
                            </a:rPr>
                          </m:ctrlPr>
                        </m:dPr>
                        <m:e>
                          <m:eqArr>
                            <m:eqArrPr>
                              <m:ctrlPr>
                                <a:rPr lang="en-US" altLang="zh-CN" i="1" smtClean="0">
                                  <a:latin typeface="Cambria Math" panose="02040503050406030204" pitchFamily="18" charset="0"/>
                                  <a:ea typeface="+mn-ea"/>
                                </a:rPr>
                              </m:ctrlPr>
                            </m:eqArrPr>
                            <m:e>
                              <m:sSub>
                                <m:sSubPr>
                                  <m:ctrlPr>
                                    <a:rPr lang="en-US" altLang="zh-CN" i="1" smtClean="0">
                                      <a:latin typeface="Cambria Math" panose="02040503050406030204" pitchFamily="18" charset="0"/>
                                      <a:ea typeface="+mn-ea"/>
                                    </a:rPr>
                                  </m:ctrlPr>
                                </m:sSubPr>
                                <m:e>
                                  <m:r>
                                    <a:rPr lang="en-US" altLang="zh-CN" b="0" i="1" smtClean="0">
                                      <a:latin typeface="Cambria Math" panose="02040503050406030204" pitchFamily="18" charset="0"/>
                                      <a:ea typeface="+mn-ea"/>
                                    </a:rPr>
                                    <m:t>𝑥</m:t>
                                  </m:r>
                                </m:e>
                                <m:sub>
                                  <m:r>
                                    <a:rPr lang="en-US" altLang="zh-CN" b="0" i="1" smtClean="0">
                                      <a:latin typeface="Cambria Math" panose="02040503050406030204" pitchFamily="18" charset="0"/>
                                      <a:ea typeface="+mn-ea"/>
                                    </a:rPr>
                                    <m:t>0</m:t>
                                  </m:r>
                                </m:sub>
                              </m:sSub>
                              <m:r>
                                <a:rPr lang="en-US" altLang="zh-CN" b="0" i="1" smtClean="0">
                                  <a:latin typeface="Cambria Math" panose="02040503050406030204" pitchFamily="18" charset="0"/>
                                  <a:ea typeface="+mn-ea"/>
                                </a:rPr>
                                <m:t>=</m:t>
                              </m:r>
                              <m:r>
                                <a:rPr lang="en-US" altLang="zh-CN" b="0" i="1" smtClean="0">
                                  <a:latin typeface="Cambria Math" panose="02040503050406030204" pitchFamily="18" charset="0"/>
                                  <a:ea typeface="+mn-ea"/>
                                </a:rPr>
                                <m:t>𝑥</m:t>
                              </m:r>
                              <m:r>
                                <a:rPr lang="en-US" altLang="zh-CN" b="0" i="1" smtClean="0">
                                  <a:latin typeface="Cambria Math" panose="02040503050406030204" pitchFamily="18" charset="0"/>
                                  <a:ea typeface="+mn-ea"/>
                                </a:rPr>
                                <m:t>−</m:t>
                              </m:r>
                              <m:r>
                                <a:rPr lang="en-US" altLang="zh-CN" b="0" i="1" smtClean="0">
                                  <a:latin typeface="Cambria Math" panose="02040503050406030204" pitchFamily="18" charset="0"/>
                                  <a:ea typeface="+mn-ea"/>
                                </a:rPr>
                                <m:t>𝑟</m:t>
                              </m:r>
                              <m:func>
                                <m:funcPr>
                                  <m:ctrlPr>
                                    <a:rPr lang="en-US" altLang="zh-CN" b="0" i="1" smtClean="0">
                                      <a:latin typeface="Cambria Math" panose="02040503050406030204" pitchFamily="18" charset="0"/>
                                      <a:ea typeface="+mn-ea"/>
                                    </a:rPr>
                                  </m:ctrlPr>
                                </m:funcPr>
                                <m:fName>
                                  <m:r>
                                    <m:rPr>
                                      <m:sty m:val="p"/>
                                    </m:rPr>
                                    <a:rPr lang="en-US" altLang="zh-CN" b="0" i="0" smtClean="0">
                                      <a:latin typeface="Cambria Math" panose="02040503050406030204" pitchFamily="18" charset="0"/>
                                      <a:ea typeface="+mn-ea"/>
                                    </a:rPr>
                                    <m:t>cos</m:t>
                                  </m:r>
                                </m:fName>
                                <m:e>
                                  <m:r>
                                    <a:rPr lang="zh-CN" altLang="en-US" b="0" i="1" smtClean="0">
                                      <a:latin typeface="Cambria Math" panose="02040503050406030204" pitchFamily="18" charset="0"/>
                                      <a:ea typeface="+mn-ea"/>
                                    </a:rPr>
                                    <m:t>𝜃</m:t>
                                  </m:r>
                                </m:e>
                              </m:func>
                            </m:e>
                            <m:e>
                              <m:sSub>
                                <m:sSubPr>
                                  <m:ctrlPr>
                                    <a:rPr lang="en-US" altLang="zh-CN" i="1" smtClean="0">
                                      <a:latin typeface="Cambria Math" panose="02040503050406030204" pitchFamily="18" charset="0"/>
                                      <a:ea typeface="+mn-ea"/>
                                    </a:rPr>
                                  </m:ctrlPr>
                                </m:sSubPr>
                                <m:e>
                                  <m:r>
                                    <a:rPr lang="en-US" altLang="zh-CN" b="0" i="1" smtClean="0">
                                      <a:latin typeface="Cambria Math" panose="02040503050406030204" pitchFamily="18" charset="0"/>
                                      <a:ea typeface="+mn-ea"/>
                                    </a:rPr>
                                    <m:t>𝑦</m:t>
                                  </m:r>
                                </m:e>
                                <m:sub>
                                  <m:r>
                                    <a:rPr lang="en-US" altLang="zh-CN" b="0" i="1" smtClean="0">
                                      <a:latin typeface="Cambria Math" panose="02040503050406030204" pitchFamily="18" charset="0"/>
                                      <a:ea typeface="+mn-ea"/>
                                    </a:rPr>
                                    <m:t>0</m:t>
                                  </m:r>
                                </m:sub>
                              </m:sSub>
                              <m:r>
                                <a:rPr lang="en-US" altLang="zh-CN" b="0" i="1" smtClean="0">
                                  <a:latin typeface="Cambria Math" panose="02040503050406030204" pitchFamily="18" charset="0"/>
                                  <a:ea typeface="+mn-ea"/>
                                </a:rPr>
                                <m:t>=</m:t>
                              </m:r>
                              <m:r>
                                <a:rPr lang="en-US" altLang="zh-CN" b="0" i="1" smtClean="0">
                                  <a:latin typeface="Cambria Math" panose="02040503050406030204" pitchFamily="18" charset="0"/>
                                  <a:ea typeface="+mn-ea"/>
                                </a:rPr>
                                <m:t>𝑦</m:t>
                              </m:r>
                              <m:r>
                                <a:rPr lang="en-US" altLang="zh-CN" b="0" i="1" smtClean="0">
                                  <a:latin typeface="Cambria Math" panose="02040503050406030204" pitchFamily="18" charset="0"/>
                                  <a:ea typeface="+mn-ea"/>
                                </a:rPr>
                                <m:t>−</m:t>
                              </m:r>
                              <m:r>
                                <a:rPr lang="en-US" altLang="zh-CN" b="0" i="1" smtClean="0">
                                  <a:latin typeface="Cambria Math" panose="02040503050406030204" pitchFamily="18" charset="0"/>
                                  <a:ea typeface="+mn-ea"/>
                                </a:rPr>
                                <m:t>𝑟</m:t>
                              </m:r>
                              <m:func>
                                <m:funcPr>
                                  <m:ctrlPr>
                                    <a:rPr lang="en-US" altLang="zh-CN" b="0" i="1" smtClean="0">
                                      <a:latin typeface="Cambria Math" panose="02040503050406030204" pitchFamily="18" charset="0"/>
                                      <a:ea typeface="+mn-ea"/>
                                    </a:rPr>
                                  </m:ctrlPr>
                                </m:funcPr>
                                <m:fName>
                                  <m:r>
                                    <m:rPr>
                                      <m:sty m:val="p"/>
                                    </m:rPr>
                                    <a:rPr lang="en-US" altLang="zh-CN" b="0" i="0" smtClean="0">
                                      <a:latin typeface="Cambria Math" panose="02040503050406030204" pitchFamily="18" charset="0"/>
                                      <a:ea typeface="+mn-ea"/>
                                    </a:rPr>
                                    <m:t>sin</m:t>
                                  </m:r>
                                </m:fName>
                                <m:e>
                                  <m:r>
                                    <a:rPr lang="zh-CN" altLang="en-US" b="0" i="1" smtClean="0">
                                      <a:latin typeface="Cambria Math" panose="02040503050406030204" pitchFamily="18" charset="0"/>
                                      <a:ea typeface="+mn-ea"/>
                                    </a:rPr>
                                    <m:t>𝜃</m:t>
                                  </m:r>
                                </m:e>
                              </m:func>
                            </m:e>
                          </m:eqArr>
                        </m:e>
                      </m:d>
                    </m:oMath>
                  </m:oMathPara>
                </a14:m>
                <a:endParaRPr lang="en-US" altLang="zh-CN" dirty="0">
                  <a:latin typeface="+mn-ea"/>
                  <a:ea typeface="+mn-ea"/>
                </a:endParaRPr>
              </a:p>
              <a:p>
                <a:pPr>
                  <a:spcBef>
                    <a:spcPct val="20000"/>
                  </a:spcBef>
                </a:pPr>
                <a:r>
                  <a:rPr lang="zh-CN" altLang="en-US" dirty="0">
                    <a:latin typeface="+mn-ea"/>
                    <a:ea typeface="+mn-ea"/>
                  </a:rPr>
                  <a:t>在参数坐标系中，可以发现只需要三个参数</a:t>
                </a:r>
                <a14:m>
                  <m:oMath xmlns:m="http://schemas.openxmlformats.org/officeDocument/2006/math">
                    <m:r>
                      <a:rPr lang="en-US" altLang="zh-CN" b="0" i="1" smtClean="0">
                        <a:latin typeface="Cambria Math" panose="02040503050406030204" pitchFamily="18" charset="0"/>
                        <a:ea typeface="+mn-ea"/>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ea typeface="+mn-ea"/>
                      </a:rPr>
                      <m:t>)</m:t>
                    </m:r>
                  </m:oMath>
                </a14:m>
                <a:r>
                  <a:rPr lang="zh-CN" altLang="en-US" dirty="0">
                    <a:latin typeface="+mn-ea"/>
                    <a:ea typeface="+mn-ea"/>
                  </a:rPr>
                  <a:t>便可以确定一个圆。</a:t>
                </a:r>
                <a:endParaRPr lang="en-US" altLang="zh-CN" dirty="0">
                  <a:latin typeface="+mn-ea"/>
                  <a:ea typeface="+mn-ea"/>
                </a:endParaRPr>
              </a:p>
              <a:p>
                <a:pPr>
                  <a:spcBef>
                    <a:spcPct val="20000"/>
                  </a:spcBef>
                </a:pPr>
                <a:r>
                  <a:rPr lang="zh-CN" altLang="en-US" dirty="0">
                    <a:latin typeface="+mn-ea"/>
                    <a:ea typeface="+mn-ea"/>
                  </a:rPr>
                  <a:t>因而该参数点表示所有过点</a:t>
                </a:r>
                <a14:m>
                  <m:oMath xmlns:m="http://schemas.openxmlformats.org/officeDocument/2006/math">
                    <m:r>
                      <a:rPr lang="en-US" altLang="zh-CN" b="0" i="1" smtClean="0">
                        <a:latin typeface="Cambria Math" panose="02040503050406030204" pitchFamily="18" charset="0"/>
                        <a:ea typeface="+mn-ea"/>
                      </a:rPr>
                      <m:t>(</m:t>
                    </m:r>
                    <m:r>
                      <a:rPr lang="en-US" altLang="zh-CN" b="0" i="1" smtClean="0">
                        <a:latin typeface="Cambria Math" panose="02040503050406030204" pitchFamily="18" charset="0"/>
                        <a:ea typeface="+mn-ea"/>
                      </a:rPr>
                      <m:t>𝑥</m:t>
                    </m:r>
                    <m:r>
                      <a:rPr lang="en-US" altLang="zh-CN" b="0" i="1" smtClean="0">
                        <a:latin typeface="Cambria Math" panose="02040503050406030204" pitchFamily="18" charset="0"/>
                        <a:ea typeface="+mn-ea"/>
                      </a:rPr>
                      <m:t>,</m:t>
                    </m:r>
                    <m:r>
                      <a:rPr lang="en-US" altLang="zh-CN" b="0" i="1" smtClean="0">
                        <a:latin typeface="Cambria Math" panose="02040503050406030204" pitchFamily="18" charset="0"/>
                        <a:ea typeface="+mn-ea"/>
                      </a:rPr>
                      <m:t>𝑦</m:t>
                    </m:r>
                    <m:r>
                      <a:rPr lang="en-US" altLang="zh-CN" b="0" i="1" smtClean="0">
                        <a:latin typeface="Cambria Math" panose="02040503050406030204" pitchFamily="18" charset="0"/>
                        <a:ea typeface="+mn-ea"/>
                      </a:rPr>
                      <m:t>)</m:t>
                    </m:r>
                  </m:oMath>
                </a14:m>
                <a:r>
                  <a:rPr lang="zh-CN" altLang="en-US" dirty="0">
                    <a:latin typeface="+mn-ea"/>
                    <a:ea typeface="+mn-ea"/>
                  </a:rPr>
                  <a:t>的圆。                                                                                                                     </a:t>
                </a:r>
                <a:endParaRPr lang="en-US" altLang="zh-CN" dirty="0">
                  <a:latin typeface="+mn-ea"/>
                  <a:ea typeface="+mn-ea"/>
                </a:endParaRPr>
              </a:p>
              <a:p>
                <a:pPr>
                  <a:spcBef>
                    <a:spcPct val="20000"/>
                  </a:spcBef>
                </a:pPr>
                <a:endParaRPr lang="en-US" altLang="zh-CN" dirty="0">
                  <a:latin typeface="+mn-ea"/>
                  <a:ea typeface="+mn-ea"/>
                </a:endParaRPr>
              </a:p>
              <a:p>
                <a:pPr>
                  <a:spcBef>
                    <a:spcPct val="20000"/>
                  </a:spcBef>
                </a:pPr>
                <a:endParaRPr lang="en-US" altLang="zh-CN" dirty="0">
                  <a:latin typeface="+mn-ea"/>
                  <a:ea typeface="+mn-ea"/>
                </a:endParaRPr>
              </a:p>
              <a:p>
                <a:pPr marL="342900" indent="-342900">
                  <a:spcBef>
                    <a:spcPct val="20000"/>
                  </a:spcBef>
                </a:pPr>
                <a:endParaRPr lang="zh-CN" altLang="en-US" sz="3200" dirty="0"/>
              </a:p>
              <a:p>
                <a:pPr marL="342900" indent="-342900">
                  <a:spcBef>
                    <a:spcPct val="20000"/>
                  </a:spcBef>
                  <a:buFontTx/>
                  <a:buChar char="•"/>
                </a:pPr>
                <a:endParaRPr lang="zh-CN" altLang="en-US" sz="3200" dirty="0"/>
              </a:p>
              <a:p>
                <a:pPr marL="342900" indent="-342900">
                  <a:spcBef>
                    <a:spcPct val="20000"/>
                  </a:spcBef>
                  <a:buFontTx/>
                  <a:buChar char="•"/>
                </a:pPr>
                <a:endParaRPr lang="en-US" altLang="zh-CN" sz="3200" dirty="0"/>
              </a:p>
            </p:txBody>
          </p:sp>
        </mc:Choice>
        <mc:Fallback>
          <p:sp>
            <p:nvSpPr>
              <p:cNvPr id="4101" name="Rectangle 3"/>
              <p:cNvSpPr>
                <a:spLocks noRot="1" noChangeAspect="1" noMove="1" noResize="1" noEditPoints="1" noAdjustHandles="1" noChangeArrowheads="1" noChangeShapeType="1" noTextEdit="1"/>
              </p:cNvSpPr>
              <p:nvPr/>
            </p:nvSpPr>
            <p:spPr bwMode="auto">
              <a:xfrm>
                <a:off x="350043" y="2003285"/>
                <a:ext cx="8443913" cy="5373687"/>
              </a:xfrm>
              <a:prstGeom prst="rect">
                <a:avLst/>
              </a:prstGeom>
              <a:blipFill>
                <a:blip r:embed="rId2" cstate="print"/>
                <a:stretch>
                  <a:fillRect l="-1082" t="-1249" r="-866"/>
                </a:stretch>
              </a:blipFill>
              <a:ln w="9525">
                <a:noFill/>
                <a:miter lim="800000"/>
                <a:headEnd/>
                <a:tailEnd/>
              </a:ln>
            </p:spPr>
            <p:txBody>
              <a:bodyPr/>
              <a:lstStyle/>
              <a:p>
                <a:r>
                  <a:rPr lang="zh-CN" altLang="en-US">
                    <a:noFill/>
                  </a:rPr>
                  <a:t> </a:t>
                </a:r>
              </a:p>
            </p:txBody>
          </p:sp>
        </mc:Fallback>
      </mc:AlternateContent>
      <p:sp>
        <p:nvSpPr>
          <p:cNvPr id="4102" name="Rectangle 4"/>
          <p:cNvSpPr>
            <a:spLocks noChangeArrowheads="1"/>
          </p:cNvSpPr>
          <p:nvPr/>
        </p:nvSpPr>
        <p:spPr bwMode="auto">
          <a:xfrm>
            <a:off x="0" y="-6350"/>
            <a:ext cx="9144000" cy="0"/>
          </a:xfrm>
          <a:prstGeom prst="rect">
            <a:avLst/>
          </a:prstGeom>
          <a:noFill/>
          <a:ln w="9525">
            <a:noFill/>
            <a:miter lim="800000"/>
            <a:headEnd/>
            <a:tailEnd/>
          </a:ln>
        </p:spPr>
        <p:txBody>
          <a:bodyPr wrap="none" anchor="ctr">
            <a:spAutoFit/>
          </a:bodyPr>
          <a:lstStyle/>
          <a:p>
            <a:endParaRPr lang="zh-CN" altLang="en-US"/>
          </a:p>
        </p:txBody>
      </p:sp>
      <p:sp>
        <p:nvSpPr>
          <p:cNvPr id="4103" name="Rectangle 6"/>
          <p:cNvSpPr>
            <a:spLocks noChangeArrowheads="1"/>
          </p:cNvSpPr>
          <p:nvPr/>
        </p:nvSpPr>
        <p:spPr bwMode="auto">
          <a:xfrm>
            <a:off x="0" y="-6350"/>
            <a:ext cx="9144000" cy="0"/>
          </a:xfrm>
          <a:prstGeom prst="rect">
            <a:avLst/>
          </a:prstGeom>
          <a:noFill/>
          <a:ln w="9525">
            <a:noFill/>
            <a:miter lim="800000"/>
            <a:headEnd/>
            <a:tailEnd/>
          </a:ln>
        </p:spPr>
        <p:txBody>
          <a:bodyPr wrap="none" anchor="ctr">
            <a:spAutoFit/>
          </a:bodyPr>
          <a:lstStyle/>
          <a:p>
            <a:endParaRPr lang="zh-CN" altLang="en-US"/>
          </a:p>
        </p:txBody>
      </p:sp>
      <p:sp>
        <p:nvSpPr>
          <p:cNvPr id="6"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618497" name="Picture 1"/>
          <p:cNvPicPr>
            <a:picLocks noChangeAspect="1" noChangeArrowheads="1"/>
          </p:cNvPicPr>
          <p:nvPr/>
        </p:nvPicPr>
        <p:blipFill>
          <a:blip r:embed="rId3" cstate="print"/>
          <a:srcRect/>
          <a:stretch>
            <a:fillRect/>
          </a:stretch>
        </p:blipFill>
        <p:spPr bwMode="auto">
          <a:xfrm>
            <a:off x="236239" y="1830655"/>
            <a:ext cx="8743950" cy="361315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rot="10835701" flipV="1">
            <a:off x="335199" y="5420434"/>
            <a:ext cx="8399463" cy="946150"/>
          </a:xfrm>
          <a:prstGeom prst="rect">
            <a:avLst/>
          </a:prstGeom>
          <a:noFill/>
          <a:ln w="9525">
            <a:noFill/>
            <a:miter lim="800000"/>
            <a:headEnd/>
            <a:tailEnd/>
          </a:ln>
        </p:spPr>
        <p:txBody>
          <a:bodyPr anchor="ctr">
            <a:spAutoFit/>
          </a:bodyPr>
          <a:lstStyle/>
          <a:p>
            <a:pPr algn="ctr"/>
            <a:r>
              <a:rPr lang="zh-CN" altLang="en-US" sz="2800" dirty="0" smtClean="0">
                <a:latin typeface="楷体" pitchFamily="49" charset="-122"/>
                <a:ea typeface="楷体" pitchFamily="49" charset="-122"/>
              </a:rPr>
              <a:t>图像</a:t>
            </a:r>
            <a:r>
              <a:rPr lang="zh-CN" altLang="en-US" sz="2800" dirty="0">
                <a:latin typeface="楷体" pitchFamily="49" charset="-122"/>
                <a:ea typeface="楷体" pitchFamily="49" charset="-122"/>
              </a:rPr>
              <a:t>空间中圆上的点映射到参数空间中的一族圆锥的交点正好对应于圆的</a:t>
            </a:r>
            <a:r>
              <a:rPr lang="zh-CN" altLang="en-US" sz="2800" b="1" dirty="0">
                <a:solidFill>
                  <a:srgbClr val="0070C0"/>
                </a:solidFill>
                <a:latin typeface="楷体" pitchFamily="49" charset="-122"/>
                <a:ea typeface="楷体" pitchFamily="49" charset="-122"/>
              </a:rPr>
              <a:t>圆心坐标</a:t>
            </a:r>
            <a:r>
              <a:rPr lang="zh-CN" altLang="en-US" sz="2800" dirty="0">
                <a:latin typeface="楷体" pitchFamily="49" charset="-122"/>
                <a:ea typeface="楷体" pitchFamily="49" charset="-122"/>
              </a:rPr>
              <a:t>和</a:t>
            </a:r>
            <a:r>
              <a:rPr lang="zh-CN" altLang="en-US" sz="2800" b="1" dirty="0">
                <a:solidFill>
                  <a:srgbClr val="0070C0"/>
                </a:solidFill>
                <a:latin typeface="楷体" pitchFamily="49" charset="-122"/>
                <a:ea typeface="楷体" pitchFamily="49" charset="-122"/>
              </a:rPr>
              <a:t>圆的半径</a:t>
            </a:r>
            <a:r>
              <a:rPr lang="zh-CN" altLang="en-US" sz="2800" dirty="0">
                <a:latin typeface="楷体" pitchFamily="49" charset="-122"/>
                <a:ea typeface="楷体" pitchFamily="49" charset="-122"/>
              </a:rPr>
              <a:t>。</a:t>
            </a:r>
          </a:p>
        </p:txBody>
      </p:sp>
      <p:pic>
        <p:nvPicPr>
          <p:cNvPr id="5124" name="Picture 4"/>
          <p:cNvPicPr>
            <a:picLocks noChangeAspect="1" noChangeArrowheads="1"/>
          </p:cNvPicPr>
          <p:nvPr/>
        </p:nvPicPr>
        <p:blipFill>
          <a:blip r:embed="rId2" cstate="print"/>
          <a:srcRect/>
          <a:stretch>
            <a:fillRect/>
          </a:stretch>
        </p:blipFill>
        <p:spPr bwMode="auto">
          <a:xfrm>
            <a:off x="4919710" y="1280233"/>
            <a:ext cx="3816350" cy="2947987"/>
          </a:xfrm>
          <a:prstGeom prst="rect">
            <a:avLst/>
          </a:prstGeom>
          <a:noFill/>
          <a:ln w="9525">
            <a:noFill/>
            <a:miter lim="800000"/>
            <a:headEnd/>
            <a:tailEnd/>
          </a:ln>
        </p:spPr>
      </p:pic>
      <p:pic>
        <p:nvPicPr>
          <p:cNvPr id="5125" name="Picture 5"/>
          <p:cNvPicPr>
            <a:picLocks noChangeAspect="1" noChangeArrowheads="1"/>
          </p:cNvPicPr>
          <p:nvPr/>
        </p:nvPicPr>
        <p:blipFill>
          <a:blip r:embed="rId3" cstate="print"/>
          <a:srcRect/>
          <a:stretch>
            <a:fillRect/>
          </a:stretch>
        </p:blipFill>
        <p:spPr bwMode="auto">
          <a:xfrm>
            <a:off x="934770" y="1322797"/>
            <a:ext cx="3313113" cy="2928937"/>
          </a:xfrm>
          <a:prstGeom prst="rect">
            <a:avLst/>
          </a:prstGeom>
          <a:noFill/>
          <a:ln w="9525">
            <a:noFill/>
            <a:miter lim="800000"/>
            <a:headEnd/>
            <a:tailEnd/>
          </a:ln>
        </p:spPr>
      </p:pic>
      <p:sp>
        <p:nvSpPr>
          <p:cNvPr id="5126" name="Rectangle 6"/>
          <p:cNvSpPr>
            <a:spLocks noChangeArrowheads="1"/>
          </p:cNvSpPr>
          <p:nvPr/>
        </p:nvSpPr>
        <p:spPr bwMode="auto">
          <a:xfrm>
            <a:off x="181069" y="4201485"/>
            <a:ext cx="4617267" cy="830997"/>
          </a:xfrm>
          <a:prstGeom prst="rect">
            <a:avLst/>
          </a:prstGeom>
          <a:noFill/>
          <a:ln w="9525">
            <a:noFill/>
            <a:miter lim="800000"/>
            <a:headEnd/>
            <a:tailEnd/>
          </a:ln>
        </p:spPr>
        <p:txBody>
          <a:bodyPr wrap="square" anchor="ctr">
            <a:spAutoFit/>
          </a:bodyPr>
          <a:lstStyle/>
          <a:p>
            <a:pPr algn="ctr"/>
            <a:r>
              <a:rPr kumimoji="0" lang="zh-CN" altLang="en-US" sz="2400" dirty="0" smtClean="0">
                <a:latin typeface="楷体" pitchFamily="49" charset="-122"/>
                <a:ea typeface="楷体" pitchFamily="49" charset="-122"/>
              </a:rPr>
              <a:t>图像</a:t>
            </a:r>
            <a:r>
              <a:rPr kumimoji="0" lang="zh-CN" altLang="en-US" sz="2400" dirty="0">
                <a:latin typeface="楷体" pitchFamily="49" charset="-122"/>
                <a:ea typeface="楷体" pitchFamily="49" charset="-122"/>
              </a:rPr>
              <a:t>空间中的</a:t>
            </a:r>
            <a:r>
              <a:rPr kumimoji="0" lang="zh-CN" altLang="en-US" sz="2400" dirty="0" smtClean="0">
                <a:latin typeface="楷体" pitchFamily="49" charset="-122"/>
                <a:ea typeface="楷体" pitchFamily="49" charset="-122"/>
              </a:rPr>
              <a:t>点对应参数空间</a:t>
            </a:r>
            <a:endParaRPr kumimoji="0" lang="en-US" altLang="zh-CN" sz="2400" dirty="0" smtClean="0">
              <a:latin typeface="楷体" pitchFamily="49" charset="-122"/>
              <a:ea typeface="楷体" pitchFamily="49" charset="-122"/>
            </a:endParaRPr>
          </a:p>
          <a:p>
            <a:pPr algn="ctr"/>
            <a:r>
              <a:rPr kumimoji="0" lang="zh-CN" altLang="en-US" sz="2400" dirty="0" smtClean="0">
                <a:latin typeface="楷体" pitchFamily="49" charset="-122"/>
                <a:ea typeface="楷体" pitchFamily="49" charset="-122"/>
              </a:rPr>
              <a:t>中</a:t>
            </a:r>
            <a:r>
              <a:rPr kumimoji="0" lang="zh-CN" altLang="en-US" sz="2400" dirty="0">
                <a:latin typeface="楷体" pitchFamily="49" charset="-122"/>
                <a:ea typeface="楷体" pitchFamily="49" charset="-122"/>
              </a:rPr>
              <a:t>的</a:t>
            </a:r>
            <a:r>
              <a:rPr kumimoji="0" lang="zh-CN" altLang="en-US" sz="2400" b="1" dirty="0">
                <a:solidFill>
                  <a:srgbClr val="0070C0"/>
                </a:solidFill>
                <a:latin typeface="楷体" pitchFamily="49" charset="-122"/>
                <a:ea typeface="楷体" pitchFamily="49" charset="-122"/>
              </a:rPr>
              <a:t>直立圆锥</a:t>
            </a:r>
          </a:p>
        </p:txBody>
      </p:sp>
      <p:sp>
        <p:nvSpPr>
          <p:cNvPr id="5127" name="Rectangle 7"/>
          <p:cNvSpPr>
            <a:spLocks noChangeArrowheads="1"/>
          </p:cNvSpPr>
          <p:nvPr/>
        </p:nvSpPr>
        <p:spPr bwMode="auto">
          <a:xfrm>
            <a:off x="5442044" y="4223929"/>
            <a:ext cx="2954655" cy="830997"/>
          </a:xfrm>
          <a:prstGeom prst="rect">
            <a:avLst/>
          </a:prstGeom>
          <a:noFill/>
          <a:ln w="9525">
            <a:noFill/>
            <a:miter lim="800000"/>
            <a:headEnd/>
            <a:tailEnd/>
          </a:ln>
        </p:spPr>
        <p:txBody>
          <a:bodyPr wrap="none">
            <a:spAutoFit/>
          </a:bodyPr>
          <a:lstStyle/>
          <a:p>
            <a:r>
              <a:rPr lang="zh-CN" altLang="en-US" sz="2400" dirty="0" smtClean="0">
                <a:latin typeface="楷体" pitchFamily="49" charset="-122"/>
                <a:ea typeface="楷体" pitchFamily="49" charset="-122"/>
              </a:rPr>
              <a:t>图像</a:t>
            </a:r>
            <a:r>
              <a:rPr lang="zh-CN" altLang="en-US" sz="2400" dirty="0">
                <a:latin typeface="楷体" pitchFamily="49" charset="-122"/>
                <a:ea typeface="楷体" pitchFamily="49" charset="-122"/>
              </a:rPr>
              <a:t>空间中圆上的点</a:t>
            </a:r>
          </a:p>
          <a:p>
            <a:r>
              <a:rPr lang="zh-CN" altLang="en-US" sz="2400" dirty="0">
                <a:latin typeface="楷体" pitchFamily="49" charset="-122"/>
                <a:ea typeface="楷体" pitchFamily="49" charset="-122"/>
              </a:rPr>
              <a:t>在参数空间中的表示</a:t>
            </a:r>
          </a:p>
        </p:txBody>
      </p:sp>
      <p:sp>
        <p:nvSpPr>
          <p:cNvPr id="8"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Rectangle 2"/>
          <p:cNvSpPr>
            <a:spLocks noRot="1" noChangeArrowheads="1"/>
          </p:cNvSpPr>
          <p:nvPr/>
        </p:nvSpPr>
        <p:spPr bwMode="auto">
          <a:xfrm>
            <a:off x="-900608" y="164307"/>
            <a:ext cx="8540750" cy="1143000"/>
          </a:xfrm>
          <a:prstGeom prst="rect">
            <a:avLst/>
          </a:prstGeom>
          <a:noFill/>
          <a:ln w="9525">
            <a:noFill/>
            <a:miter lim="800000"/>
            <a:headEnd/>
            <a:tailEnd/>
          </a:ln>
        </p:spPr>
        <p:txBody>
          <a:bodyPr anchor="ctr"/>
          <a:lstStyle/>
          <a:p>
            <a:pPr algn="ctr"/>
            <a:r>
              <a:rPr lang="zh-CN" altLang="en-US" sz="3600" dirty="0">
                <a:solidFill>
                  <a:srgbClr val="00B0F0"/>
                </a:solidFill>
                <a:latin typeface="微软雅黑" pitchFamily="34" charset="-122"/>
                <a:ea typeface="微软雅黑" pitchFamily="34" charset="-122"/>
              </a:rPr>
              <a:t>基于</a:t>
            </a:r>
            <a:r>
              <a:rPr lang="en-US" altLang="zh-CN" sz="3600" dirty="0">
                <a:solidFill>
                  <a:srgbClr val="00B0F0"/>
                </a:solidFill>
                <a:latin typeface="微软雅黑" pitchFamily="34" charset="-122"/>
                <a:ea typeface="微软雅黑" pitchFamily="34" charset="-122"/>
              </a:rPr>
              <a:t>Hough</a:t>
            </a:r>
            <a:r>
              <a:rPr lang="zh-CN" altLang="en-US" sz="3600" dirty="0">
                <a:solidFill>
                  <a:srgbClr val="00B0F0"/>
                </a:solidFill>
                <a:latin typeface="微软雅黑" pitchFamily="34" charset="-122"/>
                <a:ea typeface="微软雅黑" pitchFamily="34" charset="-122"/>
              </a:rPr>
              <a:t>变换的圆检测原理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矩形 5"/>
          <p:cNvSpPr/>
          <p:nvPr/>
        </p:nvSpPr>
        <p:spPr>
          <a:xfrm>
            <a:off x="326193" y="552574"/>
            <a:ext cx="2031325" cy="1200329"/>
          </a:xfrm>
          <a:prstGeom prst="rect">
            <a:avLst/>
          </a:prstGeom>
        </p:spPr>
        <p:txBody>
          <a:bodyPr wrap="none">
            <a:spAutoFit/>
          </a:bodyPr>
          <a:lstStyle/>
          <a:p>
            <a:r>
              <a:rPr lang="zh-CN" altLang="en-US" sz="3600" dirty="0" smtClean="0">
                <a:solidFill>
                  <a:srgbClr val="00B0F0"/>
                </a:solidFill>
                <a:latin typeface="微软雅黑" pitchFamily="34" charset="-122"/>
                <a:ea typeface="微软雅黑" pitchFamily="34" charset="-122"/>
              </a:rPr>
              <a:t>本章提纲</a:t>
            </a:r>
            <a:endParaRPr lang="en-US" altLang="zh-CN" sz="3600" dirty="0" smtClean="0">
              <a:solidFill>
                <a:srgbClr val="00B0F0"/>
              </a:solidFill>
              <a:latin typeface="微软雅黑" pitchFamily="34" charset="-122"/>
              <a:ea typeface="微软雅黑" pitchFamily="34" charset="-122"/>
            </a:endParaRPr>
          </a:p>
          <a:p>
            <a:endParaRPr lang="zh-CN" altLang="en-US" sz="3600" dirty="0">
              <a:solidFill>
                <a:srgbClr val="00B0F0"/>
              </a:solidFill>
              <a:latin typeface="微软雅黑" pitchFamily="34" charset="-122"/>
              <a:ea typeface="微软雅黑" pitchFamily="34" charset="-122"/>
            </a:endParaRPr>
          </a:p>
        </p:txBody>
      </p:sp>
      <p:sp>
        <p:nvSpPr>
          <p:cNvPr id="5" name="Rectangle 3"/>
          <p:cNvSpPr txBox="1">
            <a:spLocks noChangeArrowheads="1"/>
          </p:cNvSpPr>
          <p:nvPr/>
        </p:nvSpPr>
        <p:spPr>
          <a:xfrm>
            <a:off x="1221054" y="984390"/>
            <a:ext cx="7685696" cy="2685316"/>
          </a:xfrm>
          <a:prstGeom prst="rect">
            <a:avLst/>
          </a:prstGeom>
        </p:spPr>
        <p:txBody>
          <a:bodyPr vert="horz" lIns="91440" tIns="45720" rIns="91440" bIns="45720" rtlCol="0">
            <a:no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CN" sz="3600" b="1" dirty="0" smtClean="0">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itchFamily="34" charset="0"/>
              <a:buChar char="•"/>
              <a:tabLst/>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图像分割定义</a:t>
            </a:r>
          </a:p>
          <a:p>
            <a:pPr lvl="0">
              <a:lnSpc>
                <a:spcPct val="90000"/>
              </a:lnSpc>
              <a:spcBef>
                <a:spcPts val="1000"/>
              </a:spcBef>
              <a:buFont typeface="Arial" pitchFamily="34" charset="0"/>
              <a:buChar char="•"/>
              <a:defRPr/>
            </a:pPr>
            <a:r>
              <a:rPr lang="zh-CN" altLang="en-US" sz="3600" b="1" dirty="0" smtClean="0">
                <a:solidFill>
                  <a:srgbClr val="00B0F0"/>
                </a:solidFill>
                <a:latin typeface="楷体" pitchFamily="49" charset="-122"/>
                <a:ea typeface="楷体" pitchFamily="49" charset="-122"/>
              </a:rPr>
              <a:t> 阈值法　</a:t>
            </a:r>
          </a:p>
          <a:p>
            <a:pPr lvl="0">
              <a:lnSpc>
                <a:spcPct val="90000"/>
              </a:lnSpc>
              <a:spcBef>
                <a:spcPts val="1000"/>
              </a:spcBef>
              <a:buFont typeface="Arial" pitchFamily="34" charset="0"/>
              <a:buChar char="•"/>
              <a:defRPr/>
            </a:pPr>
            <a:r>
              <a:rPr lang="zh-CN" altLang="en-US" sz="3600" b="1" dirty="0" smtClean="0">
                <a:solidFill>
                  <a:srgbClr val="00B0F0"/>
                </a:solidFill>
                <a:latin typeface="楷体" pitchFamily="49" charset="-122"/>
                <a:ea typeface="楷体" pitchFamily="49" charset="-122"/>
              </a:rPr>
              <a:t> 边缘法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聚类法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区域法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边界法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图论法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endParaRPr lang="en-US" altLang="zh-CN" sz="3600" b="1" dirty="0" smtClean="0">
              <a:solidFill>
                <a:srgbClr val="00B0F0"/>
              </a:solidFill>
              <a:latin typeface="楷体" pitchFamily="49" charset="-122"/>
              <a:ea typeface="楷体" pitchFamily="49" charset="-122"/>
            </a:endParaRPr>
          </a:p>
          <a:p>
            <a:pPr>
              <a:lnSpc>
                <a:spcPct val="150000"/>
              </a:lnSpc>
              <a:buClr>
                <a:srgbClr val="FF66FF"/>
              </a:buClr>
            </a:pPr>
            <a:endParaRPr lang="zh-CN" altLang="en-US" sz="3600" b="1" dirty="0" smtClean="0">
              <a:solidFill>
                <a:srgbClr val="00B0F0"/>
              </a:solidFill>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zh-CN" altLang="en-US" sz="3600" b="1" i="0" u="none" strike="noStrike" kern="1200" cap="none" spc="0" normalizeH="0" baseline="0" noProof="0" dirty="0" smtClean="0">
              <a:ln>
                <a:noFill/>
              </a:ln>
              <a:solidFill>
                <a:schemeClr val="tx1"/>
              </a:solidFill>
              <a:effectLst/>
              <a:uLnTx/>
              <a:uFillTx/>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3600" b="1" i="0" u="none" strike="noStrike" kern="1200" cap="none" spc="0" normalizeH="0" baseline="0" noProof="0" dirty="0" smtClean="0">
              <a:ln>
                <a:noFill/>
              </a:ln>
              <a:solidFill>
                <a:schemeClr val="tx1"/>
              </a:solidFill>
              <a:effectLst/>
              <a:uLnTx/>
              <a:uFillTx/>
              <a:latin typeface="楷体" pitchFamily="49" charset="-122"/>
              <a:ea typeface="楷体" pitchFamily="49" charset="-122"/>
            </a:endParaRPr>
          </a:p>
        </p:txBody>
      </p:sp>
      <p:sp>
        <p:nvSpPr>
          <p:cNvPr id="7" name="矩形 6"/>
          <p:cNvSpPr/>
          <p:nvPr/>
        </p:nvSpPr>
        <p:spPr>
          <a:xfrm>
            <a:off x="1100131" y="1581853"/>
            <a:ext cx="3671045"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8482392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Rot="1" noChangeArrowheads="1"/>
          </p:cNvSpPr>
          <p:nvPr/>
        </p:nvSpPr>
        <p:spPr bwMode="auto">
          <a:xfrm>
            <a:off x="-900608" y="164307"/>
            <a:ext cx="8540750" cy="1143000"/>
          </a:xfrm>
          <a:prstGeom prst="rect">
            <a:avLst/>
          </a:prstGeom>
          <a:noFill/>
          <a:ln w="9525">
            <a:noFill/>
            <a:miter lim="800000"/>
            <a:headEnd/>
            <a:tailEnd/>
          </a:ln>
        </p:spPr>
        <p:txBody>
          <a:bodyPr anchor="ctr"/>
          <a:lstStyle/>
          <a:p>
            <a:pPr algn="ctr"/>
            <a:r>
              <a:rPr lang="zh-CN" altLang="en-US" sz="3600" dirty="0">
                <a:solidFill>
                  <a:srgbClr val="00B0F0"/>
                </a:solidFill>
                <a:latin typeface="微软雅黑" pitchFamily="34" charset="-122"/>
                <a:ea typeface="微软雅黑" pitchFamily="34" charset="-122"/>
              </a:rPr>
              <a:t>基于</a:t>
            </a:r>
            <a:r>
              <a:rPr lang="en-US" altLang="zh-CN" sz="3600" dirty="0">
                <a:solidFill>
                  <a:srgbClr val="00B0F0"/>
                </a:solidFill>
                <a:latin typeface="微软雅黑" pitchFamily="34" charset="-122"/>
                <a:ea typeface="微软雅黑" pitchFamily="34" charset="-122"/>
              </a:rPr>
              <a:t>Hough</a:t>
            </a:r>
            <a:r>
              <a:rPr lang="zh-CN" altLang="en-US" sz="3600" dirty="0">
                <a:solidFill>
                  <a:srgbClr val="00B0F0"/>
                </a:solidFill>
                <a:latin typeface="微软雅黑" pitchFamily="34" charset="-122"/>
                <a:ea typeface="微软雅黑" pitchFamily="34" charset="-122"/>
              </a:rPr>
              <a:t>变换的圆检测原理</a:t>
            </a:r>
          </a:p>
        </p:txBody>
      </p:sp>
      <p:sp>
        <p:nvSpPr>
          <p:cNvPr id="4101" name="Rectangle 3"/>
          <p:cNvSpPr>
            <a:spLocks noRot="1" noChangeArrowheads="1"/>
          </p:cNvSpPr>
          <p:nvPr/>
        </p:nvSpPr>
        <p:spPr bwMode="auto">
          <a:xfrm>
            <a:off x="367956" y="1279640"/>
            <a:ext cx="8443913" cy="5373687"/>
          </a:xfrm>
          <a:prstGeom prst="rect">
            <a:avLst/>
          </a:prstGeom>
          <a:noFill/>
          <a:ln w="9525">
            <a:noFill/>
            <a:miter lim="800000"/>
            <a:headEnd/>
            <a:tailEnd/>
          </a:ln>
        </p:spPr>
        <p:txBody>
          <a:bodyPr/>
          <a:lstStyle/>
          <a:p>
            <a:pPr>
              <a:spcBef>
                <a:spcPct val="20000"/>
              </a:spcBef>
            </a:pPr>
            <a:r>
              <a:rPr lang="zh-CN" altLang="en-US" sz="2800" dirty="0">
                <a:latin typeface="楷体" pitchFamily="49" charset="-122"/>
                <a:ea typeface="楷体" pitchFamily="49" charset="-122"/>
              </a:rPr>
              <a:t>三点确定一个圆</a:t>
            </a:r>
            <a:r>
              <a:rPr lang="zh-CN" altLang="en-US" sz="2800" dirty="0" smtClean="0">
                <a:latin typeface="楷体" pitchFamily="49" charset="-122"/>
                <a:ea typeface="楷体" pitchFamily="49" charset="-122"/>
              </a:rPr>
              <a:t>，经过三</a:t>
            </a:r>
            <a:r>
              <a:rPr lang="zh-CN" altLang="en-US" sz="2800" dirty="0">
                <a:latin typeface="楷体" pitchFamily="49" charset="-122"/>
                <a:ea typeface="楷体" pitchFamily="49" charset="-122"/>
              </a:rPr>
              <a:t>点的圆如图所</a:t>
            </a:r>
            <a:r>
              <a:rPr lang="zh-CN" altLang="en-US" sz="2800" dirty="0" smtClean="0">
                <a:latin typeface="楷体" pitchFamily="49" charset="-122"/>
                <a:ea typeface="楷体" pitchFamily="49" charset="-122"/>
              </a:rPr>
              <a:t>示。</a:t>
            </a:r>
            <a:endParaRPr lang="en-US" altLang="zh-CN" sz="2800" dirty="0">
              <a:latin typeface="楷体" pitchFamily="49" charset="-122"/>
              <a:ea typeface="楷体" pitchFamily="49" charset="-122"/>
            </a:endParaRPr>
          </a:p>
          <a:p>
            <a:pPr>
              <a:spcBef>
                <a:spcPct val="20000"/>
              </a:spcBef>
            </a:pPr>
            <a:endParaRPr lang="en-US" altLang="zh-CN" dirty="0">
              <a:latin typeface="+mn-ea"/>
              <a:ea typeface="+mn-ea"/>
            </a:endParaRPr>
          </a:p>
          <a:p>
            <a:pPr marL="342900" indent="-342900">
              <a:spcBef>
                <a:spcPct val="20000"/>
              </a:spcBef>
            </a:pPr>
            <a:endParaRPr lang="zh-CN" altLang="en-US" sz="3200" dirty="0"/>
          </a:p>
          <a:p>
            <a:pPr marL="342900" indent="-342900">
              <a:spcBef>
                <a:spcPct val="20000"/>
              </a:spcBef>
              <a:buFontTx/>
              <a:buChar char="•"/>
            </a:pPr>
            <a:endParaRPr lang="zh-CN" altLang="en-US" sz="3200" dirty="0"/>
          </a:p>
          <a:p>
            <a:pPr marL="342900" indent="-342900">
              <a:spcBef>
                <a:spcPct val="20000"/>
              </a:spcBef>
              <a:buFontTx/>
              <a:buChar char="•"/>
            </a:pPr>
            <a:endParaRPr lang="en-US" altLang="zh-CN" sz="3200" dirty="0"/>
          </a:p>
        </p:txBody>
      </p:sp>
      <p:sp>
        <p:nvSpPr>
          <p:cNvPr id="4102" name="Rectangle 4"/>
          <p:cNvSpPr>
            <a:spLocks noChangeArrowheads="1"/>
          </p:cNvSpPr>
          <p:nvPr/>
        </p:nvSpPr>
        <p:spPr bwMode="auto">
          <a:xfrm>
            <a:off x="0" y="-6350"/>
            <a:ext cx="9144000" cy="0"/>
          </a:xfrm>
          <a:prstGeom prst="rect">
            <a:avLst/>
          </a:prstGeom>
          <a:noFill/>
          <a:ln w="9525">
            <a:noFill/>
            <a:miter lim="800000"/>
            <a:headEnd/>
            <a:tailEnd/>
          </a:ln>
        </p:spPr>
        <p:txBody>
          <a:bodyPr wrap="none" anchor="ctr">
            <a:spAutoFit/>
          </a:bodyPr>
          <a:lstStyle/>
          <a:p>
            <a:endParaRPr lang="zh-CN" altLang="en-US"/>
          </a:p>
        </p:txBody>
      </p:sp>
      <p:sp>
        <p:nvSpPr>
          <p:cNvPr id="4103" name="Rectangle 6"/>
          <p:cNvSpPr>
            <a:spLocks noChangeArrowheads="1"/>
          </p:cNvSpPr>
          <p:nvPr/>
        </p:nvSpPr>
        <p:spPr bwMode="auto">
          <a:xfrm>
            <a:off x="0" y="-6350"/>
            <a:ext cx="9144000" cy="0"/>
          </a:xfrm>
          <a:prstGeom prst="rect">
            <a:avLst/>
          </a:prstGeom>
          <a:noFill/>
          <a:ln w="9525">
            <a:noFill/>
            <a:miter lim="800000"/>
            <a:headEnd/>
            <a:tailEnd/>
          </a:ln>
        </p:spPr>
        <p:txBody>
          <a:bodyPr wrap="none" anchor="ctr">
            <a:spAutoFit/>
          </a:bodyPr>
          <a:lstStyle/>
          <a:p>
            <a:endParaRPr lang="zh-CN" altLang="en-US"/>
          </a:p>
        </p:txBody>
      </p:sp>
      <p:pic>
        <p:nvPicPr>
          <p:cNvPr id="2" name="图片 1"/>
          <p:cNvPicPr>
            <a:picLocks noChangeAspect="1"/>
          </p:cNvPicPr>
          <p:nvPr/>
        </p:nvPicPr>
        <p:blipFill>
          <a:blip r:embed="rId2" cstate="print"/>
          <a:stretch>
            <a:fillRect/>
          </a:stretch>
        </p:blipFill>
        <p:spPr>
          <a:xfrm>
            <a:off x="516048" y="2343532"/>
            <a:ext cx="8337028" cy="2273735"/>
          </a:xfrm>
          <a:prstGeom prst="rect">
            <a:avLst/>
          </a:prstGeom>
        </p:spPr>
      </p:pic>
      <p:sp>
        <p:nvSpPr>
          <p:cNvPr id="7"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8" name="矩形 7"/>
          <p:cNvSpPr/>
          <p:nvPr/>
        </p:nvSpPr>
        <p:spPr>
          <a:xfrm>
            <a:off x="389299" y="5106652"/>
            <a:ext cx="8211492" cy="523220"/>
          </a:xfrm>
          <a:prstGeom prst="rect">
            <a:avLst/>
          </a:prstGeom>
        </p:spPr>
        <p:txBody>
          <a:bodyPr wrap="square">
            <a:spAutoFit/>
          </a:bodyPr>
          <a:lstStyle/>
          <a:p>
            <a:r>
              <a:rPr lang="zh-CN" altLang="en-US" sz="2800" dirty="0" smtClean="0">
                <a:latin typeface="楷体" pitchFamily="49" charset="-122"/>
                <a:ea typeface="楷体" pitchFamily="49" charset="-122"/>
              </a:rPr>
              <a:t>在参数空间中的交点就代表了图像空间中的某个圆</a:t>
            </a:r>
            <a:endParaRPr lang="zh-CN" altLang="en-US" sz="2800" dirty="0">
              <a:latin typeface="楷体" pitchFamily="49" charset="-122"/>
              <a:ea typeface="楷体" pitchFamily="49" charset="-122"/>
            </a:endParaRPr>
          </a:p>
        </p:txBody>
      </p:sp>
    </p:spTree>
    <p:extLst>
      <p:ext uri="{BB962C8B-B14F-4D97-AF65-F5344CB8AC3E}">
        <p14:creationId xmlns:p14="http://schemas.microsoft.com/office/powerpoint/2010/main" xmlns="" val="41926035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Rot="1" noChangeArrowheads="1"/>
          </p:cNvSpPr>
          <p:nvPr/>
        </p:nvSpPr>
        <p:spPr bwMode="auto">
          <a:xfrm>
            <a:off x="377228" y="1673225"/>
            <a:ext cx="8540750" cy="5184775"/>
          </a:xfrm>
          <a:prstGeom prst="rect">
            <a:avLst/>
          </a:prstGeom>
          <a:noFill/>
          <a:ln w="9525">
            <a:noFill/>
            <a:miter lim="800000"/>
            <a:headEnd/>
            <a:tailEnd/>
          </a:ln>
        </p:spPr>
        <p:txBody>
          <a:bodyPr/>
          <a:lstStyle/>
          <a:p>
            <a:pPr marL="342900" indent="-342900">
              <a:buFont typeface="Wingdings" pitchFamily="2" charset="2"/>
              <a:buChar char="n"/>
            </a:pPr>
            <a:r>
              <a:rPr lang="zh-CN" altLang="en-US" sz="2800" dirty="0" smtClean="0">
                <a:latin typeface="楷体" pitchFamily="49" charset="-122"/>
                <a:ea typeface="楷体" pitchFamily="49" charset="-122"/>
              </a:rPr>
              <a:t>基于</a:t>
            </a:r>
            <a:r>
              <a:rPr lang="zh-CN" altLang="en-US" sz="2800" dirty="0">
                <a:latin typeface="楷体" pitchFamily="49" charset="-122"/>
                <a:ea typeface="楷体" pitchFamily="49" charset="-122"/>
              </a:rPr>
              <a:t>以上原理对参数空间适当量化，得到一个三维的累加器阵列，阵列中的每一个立方小格对应的参数离散值。 </a:t>
            </a:r>
            <a:r>
              <a:rPr lang="zh-CN" altLang="en-US" sz="2800" dirty="0" smtClean="0">
                <a:latin typeface="楷体" pitchFamily="49" charset="-122"/>
                <a:ea typeface="楷体" pitchFamily="49" charset="-122"/>
              </a:rPr>
              <a:t>       </a:t>
            </a:r>
            <a:endParaRPr lang="zh-CN" altLang="en-US" sz="2800" dirty="0">
              <a:latin typeface="楷体" pitchFamily="49" charset="-122"/>
              <a:ea typeface="楷体" pitchFamily="49" charset="-122"/>
            </a:endParaRPr>
          </a:p>
          <a:p>
            <a:pPr marL="342900" indent="-342900">
              <a:spcBef>
                <a:spcPct val="20000"/>
              </a:spcBef>
              <a:buFont typeface="Wingdings" pitchFamily="2" charset="2"/>
              <a:buChar char="n"/>
            </a:pPr>
            <a:r>
              <a:rPr lang="zh-CN" altLang="en-US" sz="2800" dirty="0" smtClean="0">
                <a:latin typeface="楷体" pitchFamily="49" charset="-122"/>
                <a:ea typeface="楷体" pitchFamily="49" charset="-122"/>
              </a:rPr>
              <a:t>对</a:t>
            </a:r>
            <a:r>
              <a:rPr lang="zh-CN" altLang="en-US" sz="2800" dirty="0">
                <a:latin typeface="楷体" pitchFamily="49" charset="-122"/>
                <a:ea typeface="楷体" pitchFamily="49" charset="-122"/>
              </a:rPr>
              <a:t>图像空间所存在的圆进行边缘检测，将每个边缘点映射到 </a:t>
            </a:r>
            <a:r>
              <a:rPr lang="en-US" altLang="zh-CN" sz="2800" dirty="0" err="1">
                <a:latin typeface="楷体" pitchFamily="49" charset="-122"/>
                <a:ea typeface="楷体" pitchFamily="49" charset="-122"/>
              </a:rPr>
              <a:t>abr</a:t>
            </a:r>
            <a:r>
              <a:rPr lang="zh-CN" altLang="en-US" sz="2800" dirty="0">
                <a:latin typeface="楷体" pitchFamily="49" charset="-122"/>
                <a:ea typeface="楷体" pitchFamily="49" charset="-122"/>
              </a:rPr>
              <a:t>三维空间，同时将对应立方小格的累加器累加</a:t>
            </a:r>
            <a:r>
              <a:rPr lang="zh-CN" altLang="en-US" sz="2800" dirty="0" smtClean="0">
                <a:latin typeface="楷体" pitchFamily="49" charset="-122"/>
                <a:ea typeface="楷体" pitchFamily="49" charset="-122"/>
              </a:rPr>
              <a:t>。</a:t>
            </a:r>
            <a:endParaRPr lang="en-US" altLang="zh-CN" sz="2800" dirty="0" smtClean="0">
              <a:latin typeface="楷体" pitchFamily="49" charset="-122"/>
              <a:ea typeface="楷体" pitchFamily="49" charset="-122"/>
            </a:endParaRPr>
          </a:p>
          <a:p>
            <a:pPr marL="342900" indent="-342900">
              <a:spcBef>
                <a:spcPct val="20000"/>
              </a:spcBef>
              <a:buFont typeface="Wingdings" pitchFamily="2" charset="2"/>
              <a:buChar char="n"/>
            </a:pPr>
            <a:r>
              <a:rPr lang="zh-CN" altLang="en-US" sz="2800" dirty="0" smtClean="0">
                <a:latin typeface="楷体" pitchFamily="49" charset="-122"/>
                <a:ea typeface="楷体" pitchFamily="49" charset="-122"/>
              </a:rPr>
              <a:t>当</a:t>
            </a:r>
            <a:r>
              <a:rPr lang="zh-CN" altLang="en-US" sz="2800" dirty="0">
                <a:latin typeface="楷体" pitchFamily="49" charset="-122"/>
                <a:ea typeface="楷体" pitchFamily="49" charset="-122"/>
              </a:rPr>
              <a:t>对全部边缘点变换完成后，查找所有累加器的最大值，其对应坐标就是图像空间中圆的圆心和半径。 </a:t>
            </a:r>
          </a:p>
        </p:txBody>
      </p:sp>
      <p:sp>
        <p:nvSpPr>
          <p:cNvPr id="3"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Rectangle 3"/>
          <p:cNvSpPr>
            <a:spLocks noChangeArrowheads="1"/>
          </p:cNvSpPr>
          <p:nvPr/>
        </p:nvSpPr>
        <p:spPr bwMode="auto">
          <a:xfrm>
            <a:off x="-1351230" y="383263"/>
            <a:ext cx="7772400" cy="1143000"/>
          </a:xfrm>
          <a:prstGeom prst="rect">
            <a:avLst/>
          </a:prstGeom>
          <a:noFill/>
          <a:ln w="9525">
            <a:noFill/>
            <a:miter lim="800000"/>
            <a:headEnd/>
            <a:tailEnd/>
          </a:ln>
        </p:spPr>
        <p:txBody>
          <a:bodyPr lIns="0" tIns="0" rIns="0" bIns="0" anchor="ctr"/>
          <a:lstStyle/>
          <a:p>
            <a:pPr algn="ctr" defTabSz="449263">
              <a:lnSpc>
                <a:spcPct val="93000"/>
              </a:lnSpc>
              <a:buClr>
                <a:srgbClr val="000000"/>
              </a:buClr>
              <a:buFont typeface="Times"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B0F0"/>
                </a:solidFill>
                <a:latin typeface="微软雅黑" pitchFamily="34" charset="-122"/>
                <a:ea typeface="微软雅黑" pitchFamily="34" charset="-122"/>
              </a:rPr>
              <a:t>圆</a:t>
            </a:r>
            <a:r>
              <a:rPr lang="en-US" altLang="zh-CN" sz="3600" dirty="0" smtClean="0">
                <a:solidFill>
                  <a:srgbClr val="00B0F0"/>
                </a:solidFill>
                <a:latin typeface="微软雅黑" pitchFamily="34" charset="-122"/>
                <a:ea typeface="微软雅黑" pitchFamily="34" charset="-122"/>
              </a:rPr>
              <a:t>Hough</a:t>
            </a:r>
            <a:r>
              <a:rPr lang="zh-CN" altLang="en-US" sz="3600" dirty="0" smtClean="0">
                <a:solidFill>
                  <a:srgbClr val="00B0F0"/>
                </a:solidFill>
                <a:latin typeface="微软雅黑" pitchFamily="34" charset="-122"/>
                <a:ea typeface="微软雅黑" pitchFamily="34" charset="-122"/>
              </a:rPr>
              <a:t>检测步骤</a:t>
            </a:r>
            <a:endParaRPr lang="en-GB" altLang="zh-CN" sz="3600" dirty="0">
              <a:solidFill>
                <a:srgbClr val="00B0F0"/>
              </a:solidFill>
              <a:latin typeface="微软雅黑" pitchFamily="34" charset="-122"/>
              <a:ea typeface="微软雅黑"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1602557" y="1162090"/>
            <a:ext cx="1885362" cy="2510858"/>
          </a:xfrm>
          <a:prstGeom prst="rect">
            <a:avLst/>
          </a:prstGeom>
          <a:noFill/>
          <a:ln w="9525">
            <a:noFill/>
            <a:miter lim="800000"/>
            <a:headEnd/>
            <a:tailEnd/>
          </a:ln>
        </p:spPr>
      </p:pic>
      <p:pic>
        <p:nvPicPr>
          <p:cNvPr id="21507" name="Picture 3"/>
          <p:cNvPicPr>
            <a:picLocks noChangeAspect="1" noChangeArrowheads="1"/>
          </p:cNvPicPr>
          <p:nvPr/>
        </p:nvPicPr>
        <p:blipFill>
          <a:blip r:embed="rId3" cstate="print"/>
          <a:srcRect/>
          <a:stretch>
            <a:fillRect/>
          </a:stretch>
        </p:blipFill>
        <p:spPr bwMode="auto">
          <a:xfrm>
            <a:off x="4893106" y="1157331"/>
            <a:ext cx="1934038" cy="2575684"/>
          </a:xfrm>
          <a:prstGeom prst="rect">
            <a:avLst/>
          </a:prstGeom>
          <a:noFill/>
          <a:ln w="9525">
            <a:noFill/>
            <a:miter lim="800000"/>
            <a:headEnd/>
            <a:tailEnd/>
          </a:ln>
        </p:spPr>
      </p:pic>
      <p:sp>
        <p:nvSpPr>
          <p:cNvPr id="4"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2"/>
          <p:cNvPicPr>
            <a:picLocks noChangeAspect="1" noChangeArrowheads="1"/>
          </p:cNvPicPr>
          <p:nvPr/>
        </p:nvPicPr>
        <p:blipFill>
          <a:blip r:embed="rId4" cstate="print"/>
          <a:srcRect/>
          <a:stretch>
            <a:fillRect/>
          </a:stretch>
        </p:blipFill>
        <p:spPr bwMode="auto">
          <a:xfrm rot="5400000">
            <a:off x="1185466" y="4348495"/>
            <a:ext cx="2762824" cy="1842080"/>
          </a:xfrm>
          <a:prstGeom prst="rect">
            <a:avLst/>
          </a:prstGeom>
          <a:noFill/>
          <a:ln w="9525">
            <a:noFill/>
            <a:miter lim="800000"/>
            <a:headEnd/>
            <a:tailEnd/>
          </a:ln>
        </p:spPr>
      </p:pic>
      <p:pic>
        <p:nvPicPr>
          <p:cNvPr id="6" name="Picture 2"/>
          <p:cNvPicPr>
            <a:picLocks noChangeAspect="1" noChangeArrowheads="1"/>
          </p:cNvPicPr>
          <p:nvPr/>
        </p:nvPicPr>
        <p:blipFill>
          <a:blip r:embed="rId5" cstate="print"/>
          <a:srcRect/>
          <a:stretch>
            <a:fillRect/>
          </a:stretch>
        </p:blipFill>
        <p:spPr bwMode="auto">
          <a:xfrm>
            <a:off x="4915931" y="3941980"/>
            <a:ext cx="1991395" cy="2652069"/>
          </a:xfrm>
          <a:prstGeom prst="rect">
            <a:avLst/>
          </a:prstGeom>
          <a:noFill/>
          <a:ln w="9525">
            <a:noFill/>
            <a:miter lim="800000"/>
            <a:headEnd/>
            <a:tailEnd/>
          </a:ln>
        </p:spPr>
      </p:pic>
      <p:sp>
        <p:nvSpPr>
          <p:cNvPr id="7" name="Rectangle 3"/>
          <p:cNvSpPr>
            <a:spLocks noChangeArrowheads="1"/>
          </p:cNvSpPr>
          <p:nvPr/>
        </p:nvSpPr>
        <p:spPr bwMode="auto">
          <a:xfrm>
            <a:off x="-889316" y="175874"/>
            <a:ext cx="7772400" cy="1143000"/>
          </a:xfrm>
          <a:prstGeom prst="rect">
            <a:avLst/>
          </a:prstGeom>
          <a:noFill/>
          <a:ln w="9525">
            <a:noFill/>
            <a:miter lim="800000"/>
            <a:headEnd/>
            <a:tailEnd/>
          </a:ln>
        </p:spPr>
        <p:txBody>
          <a:bodyPr lIns="0" tIns="0" rIns="0" bIns="0" anchor="ctr"/>
          <a:lstStyle/>
          <a:p>
            <a:pPr algn="ctr" defTabSz="449263">
              <a:lnSpc>
                <a:spcPct val="93000"/>
              </a:lnSpc>
              <a:buClr>
                <a:srgbClr val="000000"/>
              </a:buClr>
              <a:buFont typeface="Times"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B0F0"/>
                </a:solidFill>
                <a:latin typeface="微软雅黑" pitchFamily="34" charset="-122"/>
                <a:ea typeface="微软雅黑" pitchFamily="34" charset="-122"/>
              </a:rPr>
              <a:t>圆</a:t>
            </a:r>
            <a:r>
              <a:rPr lang="en-US" altLang="zh-CN" sz="3600" dirty="0" smtClean="0">
                <a:solidFill>
                  <a:srgbClr val="00B0F0"/>
                </a:solidFill>
                <a:latin typeface="微软雅黑" pitchFamily="34" charset="-122"/>
                <a:ea typeface="微软雅黑" pitchFamily="34" charset="-122"/>
              </a:rPr>
              <a:t>Hough</a:t>
            </a:r>
            <a:r>
              <a:rPr lang="zh-CN" altLang="en-US" sz="3600" dirty="0" smtClean="0">
                <a:solidFill>
                  <a:srgbClr val="00B0F0"/>
                </a:solidFill>
                <a:latin typeface="微软雅黑" pitchFamily="34" charset="-122"/>
                <a:ea typeface="微软雅黑" pitchFamily="34" charset="-122"/>
              </a:rPr>
              <a:t>检测结果示意图</a:t>
            </a:r>
            <a:endParaRPr lang="en-GB" altLang="zh-CN" sz="3600" dirty="0">
              <a:solidFill>
                <a:srgbClr val="00B0F0"/>
              </a:solidFill>
              <a:latin typeface="微软雅黑" pitchFamily="34" charset="-122"/>
              <a:ea typeface="微软雅黑"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Rectangle 3"/>
          <p:cNvSpPr>
            <a:spLocks noChangeArrowheads="1"/>
          </p:cNvSpPr>
          <p:nvPr/>
        </p:nvSpPr>
        <p:spPr bwMode="auto">
          <a:xfrm>
            <a:off x="0" y="383264"/>
            <a:ext cx="7772400" cy="1143000"/>
          </a:xfrm>
          <a:prstGeom prst="rect">
            <a:avLst/>
          </a:prstGeom>
          <a:noFill/>
          <a:ln w="9525">
            <a:noFill/>
            <a:miter lim="800000"/>
            <a:headEnd/>
            <a:tailEnd/>
          </a:ln>
        </p:spPr>
        <p:txBody>
          <a:bodyPr lIns="0" tIns="0" rIns="0" bIns="0" anchor="ctr"/>
          <a:lstStyle/>
          <a:p>
            <a:pPr algn="ctr" defTabSz="449263">
              <a:lnSpc>
                <a:spcPct val="93000"/>
              </a:lnSpc>
              <a:buClr>
                <a:srgbClr val="000000"/>
              </a:buClr>
              <a:buFont typeface="Times"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B0F0"/>
                </a:solidFill>
                <a:latin typeface="微软雅黑" pitchFamily="34" charset="-122"/>
                <a:ea typeface="微软雅黑" pitchFamily="34" charset="-122"/>
              </a:rPr>
              <a:t>我</a:t>
            </a:r>
            <a:r>
              <a:rPr lang="zh-CN" altLang="en-US" sz="3600" dirty="0" smtClean="0">
                <a:solidFill>
                  <a:srgbClr val="00B0F0"/>
                </a:solidFill>
                <a:latin typeface="微软雅黑" pitchFamily="34" charset="-122"/>
                <a:ea typeface="微软雅黑" pitchFamily="34" charset="-122"/>
              </a:rPr>
              <a:t>的工作：</a:t>
            </a:r>
            <a:r>
              <a:rPr lang="en-US" altLang="zh-CN" sz="3600" dirty="0" err="1" smtClean="0">
                <a:solidFill>
                  <a:srgbClr val="00B0F0"/>
                </a:solidFill>
                <a:latin typeface="微软雅黑" pitchFamily="34" charset="-122"/>
                <a:ea typeface="微软雅黑" pitchFamily="34" charset="-122"/>
              </a:rPr>
              <a:t>Implict</a:t>
            </a:r>
            <a:r>
              <a:rPr lang="en-US" altLang="zh-CN" sz="3600" dirty="0" smtClean="0">
                <a:solidFill>
                  <a:srgbClr val="00B0F0"/>
                </a:solidFill>
                <a:latin typeface="微软雅黑" pitchFamily="34" charset="-122"/>
                <a:ea typeface="微软雅黑" pitchFamily="34" charset="-122"/>
              </a:rPr>
              <a:t> Shape Model</a:t>
            </a:r>
            <a:endParaRPr lang="en-GB" altLang="zh-CN" sz="3600" dirty="0">
              <a:solidFill>
                <a:srgbClr val="00B0F0"/>
              </a:solidFill>
              <a:latin typeface="微软雅黑" pitchFamily="34" charset="-122"/>
              <a:ea typeface="微软雅黑" pitchFamily="34" charset="-122"/>
            </a:endParaRPr>
          </a:p>
        </p:txBody>
      </p:sp>
      <p:pic>
        <p:nvPicPr>
          <p:cNvPr id="697346" name="Picture 2"/>
          <p:cNvPicPr>
            <a:picLocks noChangeAspect="1" noChangeArrowheads="1"/>
          </p:cNvPicPr>
          <p:nvPr/>
        </p:nvPicPr>
        <p:blipFill>
          <a:blip r:embed="rId2" cstate="print"/>
          <a:srcRect/>
          <a:stretch>
            <a:fillRect/>
          </a:stretch>
        </p:blipFill>
        <p:spPr bwMode="auto">
          <a:xfrm>
            <a:off x="851390" y="1701112"/>
            <a:ext cx="7346950" cy="3587750"/>
          </a:xfrm>
          <a:prstGeom prst="rect">
            <a:avLst/>
          </a:prstGeom>
          <a:noFill/>
          <a:ln w="9525">
            <a:noFill/>
            <a:miter lim="800000"/>
            <a:headEnd/>
            <a:tailEnd/>
          </a:ln>
        </p:spPr>
      </p:pic>
      <p:sp>
        <p:nvSpPr>
          <p:cNvPr id="9" name="矩形 8"/>
          <p:cNvSpPr/>
          <p:nvPr/>
        </p:nvSpPr>
        <p:spPr>
          <a:xfrm>
            <a:off x="725865" y="5625768"/>
            <a:ext cx="8418135" cy="1477328"/>
          </a:xfrm>
          <a:prstGeom prst="rect">
            <a:avLst/>
          </a:prstGeom>
        </p:spPr>
        <p:txBody>
          <a:bodyPr wrap="square">
            <a:spAutoFit/>
          </a:bodyPr>
          <a:lstStyle/>
          <a:p>
            <a:r>
              <a:rPr lang="en-US" altLang="zh-CN" dirty="0" smtClean="0"/>
              <a:t/>
            </a:r>
            <a:br>
              <a:rPr lang="en-US" altLang="zh-CN" dirty="0" smtClean="0"/>
            </a:br>
            <a:r>
              <a:rPr lang="en-US" altLang="zh-CN" dirty="0" err="1" smtClean="0">
                <a:latin typeface="Times New Roman" pitchFamily="18" charset="0"/>
                <a:ea typeface="楷体" pitchFamily="49" charset="-122"/>
                <a:cs typeface="Times New Roman" pitchFamily="18" charset="0"/>
              </a:rPr>
              <a:t>Limin</a:t>
            </a:r>
            <a:r>
              <a:rPr lang="en-US" altLang="zh-CN" dirty="0" smtClean="0">
                <a:latin typeface="Times New Roman" pitchFamily="18" charset="0"/>
                <a:ea typeface="楷体" pitchFamily="49" charset="-122"/>
                <a:cs typeface="Times New Roman" pitchFamily="18" charset="0"/>
              </a:rPr>
              <a:t> Wang, </a:t>
            </a:r>
            <a:r>
              <a:rPr lang="en-US" altLang="zh-CN" dirty="0" err="1" smtClean="0">
                <a:latin typeface="Times New Roman" pitchFamily="18" charset="0"/>
                <a:ea typeface="楷体" pitchFamily="49" charset="-122"/>
                <a:cs typeface="Times New Roman" pitchFamily="18" charset="0"/>
              </a:rPr>
              <a:t>Yirui</a:t>
            </a:r>
            <a:r>
              <a:rPr lang="en-US" altLang="zh-CN" dirty="0" smtClean="0">
                <a:latin typeface="Times New Roman" pitchFamily="18" charset="0"/>
                <a:ea typeface="楷体" pitchFamily="49" charset="-122"/>
                <a:cs typeface="Times New Roman" pitchFamily="18" charset="0"/>
              </a:rPr>
              <a:t> Wu, Tong Lu, Kang </a:t>
            </a:r>
            <a:r>
              <a:rPr lang="en-US" altLang="zh-CN" dirty="0" smtClean="0">
                <a:latin typeface="Times New Roman" pitchFamily="18" charset="0"/>
                <a:ea typeface="楷体" pitchFamily="49" charset="-122"/>
                <a:cs typeface="Times New Roman" pitchFamily="18" charset="0"/>
              </a:rPr>
              <a:t>Chen: </a:t>
            </a:r>
            <a:r>
              <a:rPr lang="en-US" altLang="zh-CN" b="1" dirty="0" smtClean="0">
                <a:latin typeface="Times New Roman" pitchFamily="18" charset="0"/>
                <a:ea typeface="楷体" pitchFamily="49" charset="-122"/>
                <a:cs typeface="Times New Roman" pitchFamily="18" charset="0"/>
              </a:rPr>
              <a:t>Multiclass </a:t>
            </a:r>
            <a:r>
              <a:rPr lang="en-US" altLang="zh-CN" b="1" dirty="0" smtClean="0">
                <a:latin typeface="Times New Roman" pitchFamily="18" charset="0"/>
                <a:ea typeface="楷体" pitchFamily="49" charset="-122"/>
                <a:cs typeface="Times New Roman" pitchFamily="18" charset="0"/>
              </a:rPr>
              <a:t>object detection by combining local appearances and context.</a:t>
            </a:r>
            <a:r>
              <a:rPr lang="en-US" altLang="zh-CN" dirty="0" smtClean="0">
                <a:latin typeface="Times New Roman" pitchFamily="18" charset="0"/>
                <a:ea typeface="楷体" pitchFamily="49" charset="-122"/>
                <a:cs typeface="Times New Roman" pitchFamily="18" charset="0"/>
              </a:rPr>
              <a:t> ACM Multimedia 2011: 1161-1164</a:t>
            </a:r>
          </a:p>
          <a:p>
            <a:r>
              <a:rPr lang="en-US" altLang="zh-CN" dirty="0" smtClean="0"/>
              <a:t/>
            </a:r>
            <a:br>
              <a:rPr lang="en-US" altLang="zh-CN" dirty="0" smtClean="0"/>
            </a:b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矩形 5"/>
          <p:cNvSpPr/>
          <p:nvPr/>
        </p:nvSpPr>
        <p:spPr>
          <a:xfrm>
            <a:off x="326193" y="552574"/>
            <a:ext cx="2031325" cy="1200329"/>
          </a:xfrm>
          <a:prstGeom prst="rect">
            <a:avLst/>
          </a:prstGeom>
        </p:spPr>
        <p:txBody>
          <a:bodyPr wrap="none">
            <a:spAutoFit/>
          </a:bodyPr>
          <a:lstStyle/>
          <a:p>
            <a:r>
              <a:rPr lang="zh-CN" altLang="en-US" sz="3600" dirty="0" smtClean="0">
                <a:solidFill>
                  <a:srgbClr val="00B0F0"/>
                </a:solidFill>
                <a:latin typeface="微软雅黑" pitchFamily="34" charset="-122"/>
                <a:ea typeface="微软雅黑" pitchFamily="34" charset="-122"/>
              </a:rPr>
              <a:t>本章提纲</a:t>
            </a:r>
            <a:endParaRPr lang="en-US" altLang="zh-CN" sz="3600" dirty="0" smtClean="0">
              <a:solidFill>
                <a:srgbClr val="00B0F0"/>
              </a:solidFill>
              <a:latin typeface="微软雅黑" pitchFamily="34" charset="-122"/>
              <a:ea typeface="微软雅黑" pitchFamily="34" charset="-122"/>
            </a:endParaRPr>
          </a:p>
          <a:p>
            <a:endParaRPr lang="zh-CN" altLang="en-US" sz="3600" dirty="0">
              <a:solidFill>
                <a:srgbClr val="00B0F0"/>
              </a:solidFill>
              <a:latin typeface="微软雅黑" pitchFamily="34" charset="-122"/>
              <a:ea typeface="微软雅黑" pitchFamily="34" charset="-122"/>
            </a:endParaRPr>
          </a:p>
        </p:txBody>
      </p:sp>
      <p:sp>
        <p:nvSpPr>
          <p:cNvPr id="5" name="Rectangle 3"/>
          <p:cNvSpPr txBox="1">
            <a:spLocks noChangeArrowheads="1"/>
          </p:cNvSpPr>
          <p:nvPr/>
        </p:nvSpPr>
        <p:spPr>
          <a:xfrm>
            <a:off x="1221054" y="984390"/>
            <a:ext cx="7685696" cy="2685316"/>
          </a:xfrm>
          <a:prstGeom prst="rect">
            <a:avLst/>
          </a:prstGeom>
        </p:spPr>
        <p:txBody>
          <a:bodyPr vert="horz" lIns="91440" tIns="45720" rIns="91440" bIns="45720" rtlCol="0">
            <a:no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CN" sz="3600" b="1" dirty="0" smtClean="0">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itchFamily="34" charset="0"/>
              <a:buChar char="•"/>
              <a:tabLst/>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图像分割定义</a:t>
            </a:r>
          </a:p>
          <a:p>
            <a:pPr lvl="0">
              <a:lnSpc>
                <a:spcPct val="90000"/>
              </a:lnSpc>
              <a:spcBef>
                <a:spcPts val="1000"/>
              </a:spcBef>
              <a:buFont typeface="Arial" pitchFamily="34" charset="0"/>
              <a:buChar char="•"/>
              <a:defRPr/>
            </a:pPr>
            <a:r>
              <a:rPr lang="zh-CN" altLang="en-US" sz="3600" b="1" dirty="0" smtClean="0">
                <a:solidFill>
                  <a:srgbClr val="00B0F0"/>
                </a:solidFill>
                <a:latin typeface="楷体" pitchFamily="49" charset="-122"/>
                <a:ea typeface="楷体" pitchFamily="49" charset="-122"/>
              </a:rPr>
              <a:t> 阈值法　</a:t>
            </a:r>
          </a:p>
          <a:p>
            <a:pPr lvl="0">
              <a:lnSpc>
                <a:spcPct val="90000"/>
              </a:lnSpc>
              <a:spcBef>
                <a:spcPts val="1000"/>
              </a:spcBef>
              <a:buFont typeface="Arial" pitchFamily="34" charset="0"/>
              <a:buChar char="•"/>
              <a:defRPr/>
            </a:pPr>
            <a:r>
              <a:rPr lang="zh-CN" altLang="en-US" sz="3600" b="1" dirty="0" smtClean="0">
                <a:solidFill>
                  <a:srgbClr val="00B0F0"/>
                </a:solidFill>
                <a:latin typeface="楷体" pitchFamily="49" charset="-122"/>
                <a:ea typeface="楷体" pitchFamily="49" charset="-122"/>
              </a:rPr>
              <a:t> 聚类法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边界法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区域法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zh-CN" altLang="en-US" sz="3600" b="1" dirty="0" smtClean="0">
                <a:solidFill>
                  <a:srgbClr val="00B0F0"/>
                </a:solidFill>
                <a:latin typeface="楷体" pitchFamily="49" charset="-122"/>
                <a:ea typeface="楷体" pitchFamily="49" charset="-122"/>
              </a:rPr>
              <a:t> 图论法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endParaRPr lang="en-US" altLang="zh-CN" sz="3600" b="1" dirty="0" smtClean="0">
              <a:solidFill>
                <a:srgbClr val="00B0F0"/>
              </a:solidFill>
              <a:latin typeface="楷体" pitchFamily="49" charset="-122"/>
              <a:ea typeface="楷体" pitchFamily="49" charset="-122"/>
            </a:endParaRPr>
          </a:p>
          <a:p>
            <a:pPr>
              <a:lnSpc>
                <a:spcPct val="150000"/>
              </a:lnSpc>
              <a:buClr>
                <a:srgbClr val="FF66FF"/>
              </a:buClr>
            </a:pPr>
            <a:endParaRPr lang="zh-CN" altLang="en-US" sz="3600" b="1" dirty="0" smtClean="0">
              <a:solidFill>
                <a:srgbClr val="00B0F0"/>
              </a:solidFill>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zh-CN" altLang="en-US" sz="3600" b="1" i="0" u="none" strike="noStrike" kern="1200" cap="none" spc="0" normalizeH="0" baseline="0" noProof="0" dirty="0" smtClean="0">
              <a:ln>
                <a:noFill/>
              </a:ln>
              <a:solidFill>
                <a:schemeClr val="tx1"/>
              </a:solidFill>
              <a:effectLst/>
              <a:uLnTx/>
              <a:uFillTx/>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3600" b="1" i="0" u="none" strike="noStrike" kern="1200" cap="none" spc="0" normalizeH="0" baseline="0" noProof="0" dirty="0" smtClean="0">
              <a:ln>
                <a:noFill/>
              </a:ln>
              <a:solidFill>
                <a:schemeClr val="tx1"/>
              </a:solidFill>
              <a:effectLst/>
              <a:uLnTx/>
              <a:uFillTx/>
              <a:latin typeface="楷体" pitchFamily="49" charset="-122"/>
              <a:ea typeface="楷体" pitchFamily="49" charset="-122"/>
            </a:endParaRPr>
          </a:p>
        </p:txBody>
      </p:sp>
      <p:sp>
        <p:nvSpPr>
          <p:cNvPr id="7" name="矩形 6"/>
          <p:cNvSpPr/>
          <p:nvPr/>
        </p:nvSpPr>
        <p:spPr>
          <a:xfrm>
            <a:off x="1192607" y="4116048"/>
            <a:ext cx="3671045"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8482392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3528" y="548680"/>
            <a:ext cx="7109238" cy="646331"/>
          </a:xfrm>
          <a:prstGeom prst="rect">
            <a:avLst/>
          </a:prstGeom>
          <a:noFill/>
        </p:spPr>
        <p:txBody>
          <a:bodyPr wrap="square" rtlCol="0">
            <a:spAutoFit/>
          </a:bodyPr>
          <a:lstStyle/>
          <a:p>
            <a:r>
              <a:rPr lang="zh-CN" altLang="en-US" sz="3600" dirty="0" smtClean="0">
                <a:solidFill>
                  <a:srgbClr val="00B0F0"/>
                </a:solidFill>
                <a:latin typeface="微软雅黑" pitchFamily="34" charset="-122"/>
                <a:ea typeface="微软雅黑" pitchFamily="34" charset="-122"/>
              </a:rPr>
              <a:t>区域法</a:t>
            </a:r>
            <a:endParaRPr lang="zh-CN" altLang="en-US" sz="3600" dirty="0">
              <a:solidFill>
                <a:srgbClr val="00B0F0"/>
              </a:solidFill>
              <a:latin typeface="微软雅黑" pitchFamily="34" charset="-122"/>
              <a:ea typeface="微软雅黑" pitchFamily="34" charset="-122"/>
            </a:endParaRPr>
          </a:p>
        </p:txBody>
      </p:sp>
      <p:sp>
        <p:nvSpPr>
          <p:cNvPr id="6" name="文本框 5"/>
          <p:cNvSpPr txBox="1"/>
          <p:nvPr/>
        </p:nvSpPr>
        <p:spPr>
          <a:xfrm>
            <a:off x="386109" y="1618654"/>
            <a:ext cx="8408830" cy="4401205"/>
          </a:xfrm>
          <a:prstGeom prst="rect">
            <a:avLst/>
          </a:prstGeom>
          <a:noFill/>
        </p:spPr>
        <p:txBody>
          <a:bodyPr wrap="square" rtlCol="0">
            <a:spAutoFit/>
          </a:bodyPr>
          <a:lstStyle/>
          <a:p>
            <a:pPr>
              <a:buFont typeface="Wingdings" pitchFamily="2" charset="2"/>
              <a:buChar char="n"/>
            </a:pPr>
            <a:r>
              <a:rPr lang="zh-CN" altLang="en-US" sz="2800" dirty="0" smtClean="0">
                <a:solidFill>
                  <a:schemeClr val="accent5">
                    <a:lumMod val="75000"/>
                  </a:schemeClr>
                </a:solidFill>
                <a:latin typeface="楷体" pitchFamily="49" charset="-122"/>
                <a:ea typeface="楷体" pitchFamily="49" charset="-122"/>
              </a:rPr>
              <a:t> </a:t>
            </a:r>
            <a:r>
              <a:rPr lang="zh-CN" altLang="en-US" sz="2800" dirty="0" smtClean="0">
                <a:latin typeface="楷体" pitchFamily="49" charset="-122"/>
                <a:ea typeface="楷体" pitchFamily="49" charset="-122"/>
              </a:rPr>
              <a:t>思路：综合考虑待分割区域内部像素的特征</a:t>
            </a:r>
            <a:r>
              <a:rPr lang="zh-CN" altLang="en-US" sz="2800" b="1" dirty="0" smtClean="0">
                <a:solidFill>
                  <a:schemeClr val="accent5">
                    <a:lumMod val="75000"/>
                  </a:schemeClr>
                </a:solidFill>
                <a:latin typeface="楷体" pitchFamily="49" charset="-122"/>
                <a:ea typeface="楷体" pitchFamily="49" charset="-122"/>
              </a:rPr>
              <a:t>同质性</a:t>
            </a:r>
            <a:r>
              <a:rPr lang="zh-CN" altLang="en-US" sz="2800" dirty="0" smtClean="0">
                <a:latin typeface="楷体" pitchFamily="49" charset="-122"/>
                <a:ea typeface="楷体" pitchFamily="49" charset="-122"/>
              </a:rPr>
              <a:t>和</a:t>
            </a:r>
            <a:r>
              <a:rPr lang="zh-CN" altLang="en-US" sz="2800" b="1" dirty="0" smtClean="0">
                <a:solidFill>
                  <a:schemeClr val="accent5">
                    <a:lumMod val="75000"/>
                  </a:schemeClr>
                </a:solidFill>
                <a:latin typeface="楷体" pitchFamily="49" charset="-122"/>
                <a:ea typeface="楷体" pitchFamily="49" charset="-122"/>
              </a:rPr>
              <a:t>近邻性</a:t>
            </a:r>
            <a:r>
              <a:rPr lang="zh-CN" altLang="en-US" sz="2800" dirty="0" smtClean="0">
                <a:latin typeface="楷体" pitchFamily="49" charset="-122"/>
                <a:ea typeface="楷体" pitchFamily="49" charset="-122"/>
              </a:rPr>
              <a:t>，通过反复地将</a:t>
            </a:r>
            <a:r>
              <a:rPr lang="zh-CN" altLang="en-US" sz="2800" b="1" dirty="0" smtClean="0">
                <a:solidFill>
                  <a:schemeClr val="accent5">
                    <a:lumMod val="75000"/>
                  </a:schemeClr>
                </a:solidFill>
                <a:latin typeface="楷体" pitchFamily="49" charset="-122"/>
                <a:ea typeface="楷体" pitchFamily="49" charset="-122"/>
              </a:rPr>
              <a:t>相邻且特征相似的</a:t>
            </a:r>
            <a:r>
              <a:rPr lang="zh-CN" altLang="en-US" sz="2800" dirty="0" smtClean="0">
                <a:latin typeface="楷体" pitchFamily="49" charset="-122"/>
                <a:ea typeface="楷体" pitchFamily="49" charset="-122"/>
              </a:rPr>
              <a:t>像素或区域纳入同一分割区域，以实现分割</a:t>
            </a:r>
            <a:endParaRPr lang="en-US" altLang="zh-CN" sz="2800" dirty="0" smtClean="0">
              <a:latin typeface="楷体" pitchFamily="49" charset="-122"/>
              <a:ea typeface="楷体" pitchFamily="49" charset="-122"/>
            </a:endParaRPr>
          </a:p>
          <a:p>
            <a:pPr>
              <a:buFont typeface="Wingdings" pitchFamily="2" charset="2"/>
              <a:buChar char="n"/>
            </a:pPr>
            <a:endParaRPr lang="en-US" altLang="zh-CN" sz="2800" dirty="0" smtClean="0">
              <a:latin typeface="楷体" pitchFamily="49" charset="-122"/>
              <a:ea typeface="楷体" pitchFamily="49" charset="-122"/>
            </a:endParaRPr>
          </a:p>
          <a:p>
            <a:pPr>
              <a:buFont typeface="Wingdings" pitchFamily="2" charset="2"/>
              <a:buChar char="n"/>
            </a:pPr>
            <a:endParaRPr lang="en-US" altLang="zh-CN" sz="2800" dirty="0" smtClean="0">
              <a:latin typeface="楷体" pitchFamily="49" charset="-122"/>
              <a:ea typeface="楷体" pitchFamily="49" charset="-122"/>
            </a:endParaRPr>
          </a:p>
          <a:p>
            <a:pPr>
              <a:buFont typeface="Wingdings" pitchFamily="2" charset="2"/>
              <a:buChar char="n"/>
            </a:pPr>
            <a:endParaRPr lang="en-US" altLang="zh-CN" sz="2800" dirty="0" smtClean="0">
              <a:latin typeface="楷体" pitchFamily="49" charset="-122"/>
              <a:ea typeface="楷体" pitchFamily="49" charset="-122"/>
            </a:endParaRPr>
          </a:p>
          <a:p>
            <a:pPr>
              <a:buFont typeface="Wingdings" pitchFamily="2" charset="2"/>
              <a:buChar char="n"/>
            </a:pPr>
            <a:r>
              <a:rPr lang="zh-CN" altLang="en-US" sz="2800" dirty="0" smtClean="0">
                <a:solidFill>
                  <a:schemeClr val="accent5">
                    <a:lumMod val="75000"/>
                  </a:schemeClr>
                </a:solidFill>
              </a:rPr>
              <a:t>  </a:t>
            </a:r>
            <a:r>
              <a:rPr lang="zh-CN" altLang="en-US" sz="2800" dirty="0" smtClean="0">
                <a:latin typeface="楷体" pitchFamily="49" charset="-122"/>
                <a:ea typeface="楷体" pitchFamily="49" charset="-122"/>
              </a:rPr>
              <a:t>两种区域分割算法：</a:t>
            </a:r>
            <a:endParaRPr lang="en-US" altLang="zh-CN" sz="2800" dirty="0" smtClean="0">
              <a:latin typeface="楷体" pitchFamily="49" charset="-122"/>
              <a:ea typeface="楷体" pitchFamily="49" charset="-122"/>
            </a:endParaRPr>
          </a:p>
          <a:p>
            <a:r>
              <a:rPr lang="zh-CN" altLang="en-US" sz="2800" dirty="0" smtClean="0">
                <a:latin typeface="楷体" pitchFamily="49" charset="-122"/>
                <a:ea typeface="楷体" pitchFamily="49" charset="-122"/>
              </a:rPr>
              <a:t>区域生长法、区域分裂与合并法</a:t>
            </a:r>
          </a:p>
          <a:p>
            <a:pPr>
              <a:buFont typeface="Wingdings" pitchFamily="2" charset="2"/>
              <a:buChar char="n"/>
            </a:pPr>
            <a:endParaRPr lang="zh-CN" altLang="en-US" sz="2800" dirty="0" smtClean="0"/>
          </a:p>
          <a:p>
            <a:pPr>
              <a:buFont typeface="Wingdings" pitchFamily="2" charset="2"/>
              <a:buChar char="n"/>
            </a:pPr>
            <a:endParaRPr lang="zh-CN" altLang="en-US" sz="2800" dirty="0">
              <a:latin typeface="楷体" pitchFamily="49" charset="-122"/>
              <a:ea typeface="楷体" pitchFamily="49" charset="-122"/>
            </a:endParaRPr>
          </a:p>
        </p:txBody>
      </p:sp>
      <p:sp>
        <p:nvSpPr>
          <p:cNvPr id="9"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xmlns="" val="5256402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3528" y="548680"/>
            <a:ext cx="7109238" cy="646331"/>
          </a:xfrm>
          <a:prstGeom prst="rect">
            <a:avLst/>
          </a:prstGeom>
          <a:noFill/>
        </p:spPr>
        <p:txBody>
          <a:bodyPr wrap="square" rtlCol="0">
            <a:spAutoFit/>
          </a:bodyPr>
          <a:lstStyle/>
          <a:p>
            <a:r>
              <a:rPr lang="zh-CN" altLang="en-US" sz="3600" dirty="0" smtClean="0">
                <a:solidFill>
                  <a:srgbClr val="00B0F0"/>
                </a:solidFill>
                <a:latin typeface="微软雅黑" pitchFamily="34" charset="-122"/>
                <a:ea typeface="微软雅黑" pitchFamily="34" charset="-122"/>
              </a:rPr>
              <a:t>区域法：区域生长法</a:t>
            </a:r>
            <a:endParaRPr lang="zh-CN" altLang="en-US" sz="3600" dirty="0">
              <a:solidFill>
                <a:srgbClr val="00B0F0"/>
              </a:solidFill>
              <a:latin typeface="微软雅黑" pitchFamily="34" charset="-122"/>
              <a:ea typeface="微软雅黑" pitchFamily="34" charset="-122"/>
            </a:endParaRPr>
          </a:p>
        </p:txBody>
      </p:sp>
      <p:sp>
        <p:nvSpPr>
          <p:cNvPr id="6" name="文本框 5"/>
          <p:cNvSpPr txBox="1"/>
          <p:nvPr/>
        </p:nvSpPr>
        <p:spPr>
          <a:xfrm>
            <a:off x="386109" y="1345277"/>
            <a:ext cx="8408830" cy="5693866"/>
          </a:xfrm>
          <a:prstGeom prst="rect">
            <a:avLst/>
          </a:prstGeom>
          <a:noFill/>
        </p:spPr>
        <p:txBody>
          <a:bodyPr wrap="square" rtlCol="0">
            <a:spAutoFit/>
          </a:bodyPr>
          <a:lstStyle/>
          <a:p>
            <a:r>
              <a:rPr lang="zh-CN" altLang="en-US" sz="2800" b="1" dirty="0" smtClean="0">
                <a:latin typeface="楷体" pitchFamily="49" charset="-122"/>
                <a:ea typeface="楷体" pitchFamily="49" charset="-122"/>
              </a:rPr>
              <a:t>基本步骤：</a:t>
            </a:r>
            <a:endParaRPr lang="en-US" altLang="zh-CN" sz="2800" b="1" dirty="0" smtClean="0">
              <a:latin typeface="楷体" pitchFamily="49" charset="-122"/>
              <a:ea typeface="楷体" pitchFamily="49" charset="-122"/>
            </a:endParaRPr>
          </a:p>
          <a:p>
            <a:pPr marL="514350" indent="-514350">
              <a:lnSpc>
                <a:spcPct val="150000"/>
              </a:lnSpc>
              <a:buFont typeface="+mj-lt"/>
              <a:buAutoNum type="arabicPeriod"/>
            </a:pPr>
            <a:r>
              <a:rPr lang="zh-CN" altLang="en-US" sz="2800" dirty="0" smtClean="0">
                <a:latin typeface="楷体" pitchFamily="49" charset="-122"/>
                <a:ea typeface="楷体" pitchFamily="49" charset="-122"/>
              </a:rPr>
              <a:t>通过人工指定或设计专门的初始化算法，寻找一组</a:t>
            </a:r>
            <a:r>
              <a:rPr lang="zh-CN" altLang="en-US" sz="2800" b="1" dirty="0" smtClean="0">
                <a:solidFill>
                  <a:schemeClr val="accent5">
                    <a:lumMod val="75000"/>
                  </a:schemeClr>
                </a:solidFill>
                <a:latin typeface="楷体" pitchFamily="49" charset="-122"/>
                <a:ea typeface="楷体" pitchFamily="49" charset="-122"/>
              </a:rPr>
              <a:t>生长点</a:t>
            </a:r>
            <a:r>
              <a:rPr lang="zh-CN" altLang="en-US" sz="2800" dirty="0" smtClean="0">
                <a:latin typeface="楷体" pitchFamily="49" charset="-122"/>
                <a:ea typeface="楷体" pitchFamily="49" charset="-122"/>
              </a:rPr>
              <a:t>（单个像素或某小区域）</a:t>
            </a:r>
            <a:endParaRPr lang="en-US" altLang="zh-CN" sz="2800" dirty="0" smtClean="0">
              <a:latin typeface="楷体" pitchFamily="49" charset="-122"/>
              <a:ea typeface="楷体" pitchFamily="49" charset="-122"/>
            </a:endParaRPr>
          </a:p>
          <a:p>
            <a:pPr marL="514350" indent="-514350">
              <a:lnSpc>
                <a:spcPct val="150000"/>
              </a:lnSpc>
              <a:buFont typeface="+mj-lt"/>
              <a:buAutoNum type="arabicPeriod"/>
            </a:pPr>
            <a:r>
              <a:rPr lang="zh-CN" altLang="en-US" sz="2800" dirty="0" smtClean="0">
                <a:latin typeface="楷体" pitchFamily="49" charset="-122"/>
                <a:ea typeface="楷体" pitchFamily="49" charset="-122"/>
              </a:rPr>
              <a:t>搜索生长点的领域，比较领域像素与生长点像素的</a:t>
            </a:r>
            <a:r>
              <a:rPr lang="zh-CN" altLang="en-US" sz="2800" b="1" dirty="0" smtClean="0">
                <a:solidFill>
                  <a:schemeClr val="accent5">
                    <a:lumMod val="75000"/>
                  </a:schemeClr>
                </a:solidFill>
                <a:latin typeface="楷体" pitchFamily="49" charset="-122"/>
                <a:ea typeface="楷体" pitchFamily="49" charset="-122"/>
              </a:rPr>
              <a:t>特征相似性</a:t>
            </a:r>
            <a:r>
              <a:rPr lang="zh-CN" altLang="en-US" sz="2800" dirty="0" smtClean="0">
                <a:latin typeface="楷体" pitchFamily="49" charset="-122"/>
                <a:ea typeface="楷体" pitchFamily="49" charset="-122"/>
              </a:rPr>
              <a:t>，若满足合并条件，则合并为同一区域，形成新的生长点</a:t>
            </a:r>
            <a:endParaRPr lang="en-US" altLang="zh-CN" sz="2800" dirty="0" smtClean="0">
              <a:latin typeface="楷体" pitchFamily="49" charset="-122"/>
              <a:ea typeface="楷体" pitchFamily="49" charset="-122"/>
            </a:endParaRPr>
          </a:p>
          <a:p>
            <a:pPr marL="514350" indent="-514350">
              <a:lnSpc>
                <a:spcPct val="150000"/>
              </a:lnSpc>
              <a:buFont typeface="+mj-lt"/>
              <a:buAutoNum type="arabicPeriod"/>
            </a:pPr>
            <a:r>
              <a:rPr lang="zh-CN" altLang="en-US" sz="2800" dirty="0" smtClean="0">
                <a:latin typeface="楷体" pitchFamily="49" charset="-122"/>
                <a:ea typeface="楷体" pitchFamily="49" charset="-122"/>
              </a:rPr>
              <a:t>重复步骤</a:t>
            </a:r>
            <a:r>
              <a:rPr lang="en-US" altLang="zh-CN" sz="2800" dirty="0" smtClean="0">
                <a:latin typeface="楷体" pitchFamily="49" charset="-122"/>
                <a:ea typeface="楷体" pitchFamily="49" charset="-122"/>
              </a:rPr>
              <a:t>2</a:t>
            </a:r>
            <a:r>
              <a:rPr lang="zh-CN" altLang="en-US" sz="2800" dirty="0" smtClean="0">
                <a:latin typeface="楷体" pitchFamily="49" charset="-122"/>
                <a:ea typeface="楷体" pitchFamily="49" charset="-122"/>
              </a:rPr>
              <a:t>直到没有新的生长点出现</a:t>
            </a:r>
            <a:endParaRPr lang="en-US" altLang="zh-CN" sz="2800" dirty="0" smtClean="0">
              <a:latin typeface="楷体" pitchFamily="49" charset="-122"/>
              <a:ea typeface="楷体" pitchFamily="49" charset="-122"/>
            </a:endParaRPr>
          </a:p>
          <a:p>
            <a:pPr>
              <a:buFont typeface="Wingdings" pitchFamily="2" charset="2"/>
              <a:buChar char="n"/>
            </a:pPr>
            <a:endParaRPr lang="en-US" altLang="zh-CN" sz="2800" dirty="0" smtClean="0">
              <a:latin typeface="楷体" pitchFamily="49" charset="-122"/>
              <a:ea typeface="楷体" pitchFamily="49" charset="-122"/>
            </a:endParaRPr>
          </a:p>
          <a:p>
            <a:pPr>
              <a:buFont typeface="Wingdings" pitchFamily="2" charset="2"/>
              <a:buChar char="n"/>
            </a:pPr>
            <a:endParaRPr lang="zh-CN" altLang="en-US" sz="2800" dirty="0" smtClean="0"/>
          </a:p>
          <a:p>
            <a:pPr>
              <a:buFont typeface="Wingdings" pitchFamily="2" charset="2"/>
              <a:buChar char="n"/>
            </a:pPr>
            <a:endParaRPr lang="zh-CN" altLang="en-US" sz="2800" dirty="0">
              <a:latin typeface="楷体" pitchFamily="49" charset="-122"/>
              <a:ea typeface="楷体" pitchFamily="49" charset="-122"/>
            </a:endParaRPr>
          </a:p>
        </p:txBody>
      </p:sp>
      <p:sp>
        <p:nvSpPr>
          <p:cNvPr id="9"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xmlns="" val="5256402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3528" y="548680"/>
            <a:ext cx="7109238" cy="646331"/>
          </a:xfrm>
          <a:prstGeom prst="rect">
            <a:avLst/>
          </a:prstGeom>
          <a:noFill/>
        </p:spPr>
        <p:txBody>
          <a:bodyPr wrap="square" rtlCol="0">
            <a:spAutoFit/>
          </a:bodyPr>
          <a:lstStyle/>
          <a:p>
            <a:r>
              <a:rPr lang="zh-CN" altLang="en-US" sz="3600" dirty="0" smtClean="0">
                <a:solidFill>
                  <a:srgbClr val="00B0F0"/>
                </a:solidFill>
                <a:latin typeface="微软雅黑" pitchFamily="34" charset="-122"/>
                <a:ea typeface="微软雅黑" pitchFamily="34" charset="-122"/>
              </a:rPr>
              <a:t>区域法：区域生长法</a:t>
            </a:r>
            <a:endParaRPr lang="zh-CN" altLang="en-US" sz="3600" dirty="0">
              <a:solidFill>
                <a:srgbClr val="00B0F0"/>
              </a:solidFill>
              <a:latin typeface="微软雅黑" pitchFamily="34" charset="-122"/>
              <a:ea typeface="微软雅黑" pitchFamily="34" charset="-122"/>
            </a:endParaRPr>
          </a:p>
        </p:txBody>
      </p:sp>
      <p:sp>
        <p:nvSpPr>
          <p:cNvPr id="6" name="文本框 5"/>
          <p:cNvSpPr txBox="1"/>
          <p:nvPr/>
        </p:nvSpPr>
        <p:spPr>
          <a:xfrm>
            <a:off x="386109" y="1345277"/>
            <a:ext cx="8408830" cy="5047536"/>
          </a:xfrm>
          <a:prstGeom prst="rect">
            <a:avLst/>
          </a:prstGeom>
          <a:noFill/>
        </p:spPr>
        <p:txBody>
          <a:bodyPr wrap="square" rtlCol="0">
            <a:spAutoFit/>
          </a:bodyPr>
          <a:lstStyle/>
          <a:p>
            <a:r>
              <a:rPr lang="zh-CN" altLang="en-US" sz="2800" b="1" dirty="0" smtClean="0">
                <a:latin typeface="楷体" pitchFamily="49" charset="-122"/>
                <a:ea typeface="楷体" pitchFamily="49" charset="-122"/>
              </a:rPr>
              <a:t>关键问题：</a:t>
            </a:r>
            <a:endParaRPr lang="en-US" altLang="zh-CN" sz="2800" b="1" dirty="0" smtClean="0">
              <a:latin typeface="楷体" pitchFamily="49" charset="-122"/>
              <a:ea typeface="楷体" pitchFamily="49" charset="-122"/>
            </a:endParaRPr>
          </a:p>
          <a:p>
            <a:pPr marL="514350" indent="-514350">
              <a:lnSpc>
                <a:spcPct val="150000"/>
              </a:lnSpc>
              <a:buClr>
                <a:schemeClr val="accent5"/>
              </a:buClr>
              <a:buFont typeface="Wingdings" pitchFamily="2" charset="2"/>
              <a:buChar char="n"/>
            </a:pPr>
            <a:r>
              <a:rPr lang="zh-CN" altLang="en-US" sz="2800" dirty="0" smtClean="0">
                <a:latin typeface="楷体" pitchFamily="49" charset="-122"/>
                <a:ea typeface="楷体" pitchFamily="49" charset="-122"/>
              </a:rPr>
              <a:t>初始化：选择一组能正确代表所需区域的生长点像素</a:t>
            </a:r>
            <a:endParaRPr lang="en-US" altLang="zh-CN" sz="2800" dirty="0" smtClean="0">
              <a:latin typeface="楷体" pitchFamily="49" charset="-122"/>
              <a:ea typeface="楷体" pitchFamily="49" charset="-122"/>
            </a:endParaRPr>
          </a:p>
          <a:p>
            <a:pPr marL="514350" indent="-514350">
              <a:lnSpc>
                <a:spcPct val="150000"/>
              </a:lnSpc>
              <a:buClr>
                <a:schemeClr val="accent5"/>
              </a:buClr>
              <a:buFont typeface="Wingdings" pitchFamily="2" charset="2"/>
              <a:buChar char="n"/>
            </a:pPr>
            <a:r>
              <a:rPr lang="zh-CN" altLang="en-US" sz="2800" dirty="0" smtClean="0">
                <a:latin typeface="楷体" pitchFamily="49" charset="-122"/>
                <a:ea typeface="楷体" pitchFamily="49" charset="-122"/>
              </a:rPr>
              <a:t>生长过程：选择有意义的特征，用于相似性判断</a:t>
            </a:r>
            <a:endParaRPr lang="en-US" altLang="zh-CN" sz="2800" dirty="0" smtClean="0">
              <a:latin typeface="楷体" pitchFamily="49" charset="-122"/>
              <a:ea typeface="楷体" pitchFamily="49" charset="-122"/>
            </a:endParaRPr>
          </a:p>
          <a:p>
            <a:pPr marL="514350" indent="-514350">
              <a:lnSpc>
                <a:spcPct val="150000"/>
              </a:lnSpc>
              <a:buClr>
                <a:schemeClr val="accent5"/>
              </a:buClr>
              <a:buFont typeface="Wingdings" pitchFamily="2" charset="2"/>
              <a:buChar char="n"/>
            </a:pPr>
            <a:r>
              <a:rPr lang="zh-CN" altLang="en-US" sz="2800" dirty="0" smtClean="0">
                <a:latin typeface="楷体" pitchFamily="49" charset="-122"/>
                <a:ea typeface="楷体" pitchFamily="49" charset="-122"/>
              </a:rPr>
              <a:t>停止条件：确定相似性准则，即获取生长过程停止的准则</a:t>
            </a:r>
            <a:endParaRPr lang="en-US" altLang="zh-CN" sz="2800" dirty="0" smtClean="0">
              <a:latin typeface="楷体" pitchFamily="49" charset="-122"/>
              <a:ea typeface="楷体" pitchFamily="49" charset="-122"/>
            </a:endParaRPr>
          </a:p>
          <a:p>
            <a:pPr>
              <a:buFont typeface="Wingdings" pitchFamily="2" charset="2"/>
              <a:buChar char="n"/>
            </a:pPr>
            <a:endParaRPr lang="en-US" altLang="zh-CN" sz="2800" dirty="0" smtClean="0">
              <a:latin typeface="楷体" pitchFamily="49" charset="-122"/>
              <a:ea typeface="楷体" pitchFamily="49" charset="-122"/>
            </a:endParaRPr>
          </a:p>
          <a:p>
            <a:pPr>
              <a:buFont typeface="Wingdings" pitchFamily="2" charset="2"/>
              <a:buChar char="n"/>
            </a:pPr>
            <a:endParaRPr lang="zh-CN" altLang="en-US" sz="2800" dirty="0" smtClean="0"/>
          </a:p>
          <a:p>
            <a:pPr>
              <a:buFont typeface="Wingdings" pitchFamily="2" charset="2"/>
              <a:buChar char="n"/>
            </a:pPr>
            <a:endParaRPr lang="zh-CN" altLang="en-US" sz="2800" dirty="0">
              <a:latin typeface="楷体" pitchFamily="49" charset="-122"/>
              <a:ea typeface="楷体" pitchFamily="49" charset="-122"/>
            </a:endParaRPr>
          </a:p>
        </p:txBody>
      </p:sp>
      <p:sp>
        <p:nvSpPr>
          <p:cNvPr id="9"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矩形 6"/>
          <p:cNvSpPr/>
          <p:nvPr/>
        </p:nvSpPr>
        <p:spPr>
          <a:xfrm>
            <a:off x="989813" y="5260156"/>
            <a:ext cx="7258639" cy="126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rPr>
              <a:t>图像不同区域的生长规则不尽相同，对生长准则设计要求较高，算法试用度不高</a:t>
            </a:r>
            <a:endParaRPr lang="zh-CN" altLang="en-US" sz="2800" dirty="0">
              <a:solidFill>
                <a:schemeClr val="bg1"/>
              </a:solidFill>
            </a:endParaRPr>
          </a:p>
        </p:txBody>
      </p:sp>
    </p:spTree>
    <p:extLst>
      <p:ext uri="{BB962C8B-B14F-4D97-AF65-F5344CB8AC3E}">
        <p14:creationId xmlns:p14="http://schemas.microsoft.com/office/powerpoint/2010/main" xmlns="" val="52564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3528" y="463838"/>
            <a:ext cx="7109238" cy="646331"/>
          </a:xfrm>
          <a:prstGeom prst="rect">
            <a:avLst/>
          </a:prstGeom>
          <a:noFill/>
        </p:spPr>
        <p:txBody>
          <a:bodyPr wrap="square" rtlCol="0">
            <a:spAutoFit/>
          </a:bodyPr>
          <a:lstStyle/>
          <a:p>
            <a:r>
              <a:rPr lang="zh-CN" altLang="en-US" sz="3600" dirty="0" smtClean="0">
                <a:solidFill>
                  <a:srgbClr val="00B0F0"/>
                </a:solidFill>
                <a:latin typeface="微软雅黑" pitchFamily="34" charset="-122"/>
                <a:ea typeface="微软雅黑" pitchFamily="34" charset="-122"/>
              </a:rPr>
              <a:t>区域法：区域生长法</a:t>
            </a:r>
            <a:endParaRPr lang="zh-CN" altLang="en-US" sz="3600" dirty="0">
              <a:solidFill>
                <a:srgbClr val="00B0F0"/>
              </a:solidFill>
              <a:latin typeface="微软雅黑" pitchFamily="34" charset="-122"/>
              <a:ea typeface="微软雅黑" pitchFamily="34" charset="-122"/>
            </a:endParaRPr>
          </a:p>
        </p:txBody>
      </p:sp>
      <p:sp>
        <p:nvSpPr>
          <p:cNvPr id="9"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697346" name="Picture 2"/>
          <p:cNvPicPr>
            <a:picLocks noChangeAspect="1" noChangeArrowheads="1"/>
          </p:cNvPicPr>
          <p:nvPr/>
        </p:nvPicPr>
        <p:blipFill>
          <a:blip r:embed="rId2" cstate="print"/>
          <a:srcRect/>
          <a:stretch>
            <a:fillRect/>
          </a:stretch>
        </p:blipFill>
        <p:spPr bwMode="auto">
          <a:xfrm>
            <a:off x="1329179" y="1050706"/>
            <a:ext cx="2846306" cy="2479041"/>
          </a:xfrm>
          <a:prstGeom prst="rect">
            <a:avLst/>
          </a:prstGeom>
          <a:noFill/>
          <a:ln w="9525">
            <a:noFill/>
            <a:miter lim="800000"/>
            <a:headEnd/>
            <a:tailEnd/>
          </a:ln>
        </p:spPr>
      </p:pic>
      <p:pic>
        <p:nvPicPr>
          <p:cNvPr id="697347" name="Picture 3"/>
          <p:cNvPicPr>
            <a:picLocks noChangeAspect="1" noChangeArrowheads="1"/>
          </p:cNvPicPr>
          <p:nvPr/>
        </p:nvPicPr>
        <p:blipFill>
          <a:blip r:embed="rId3" cstate="print"/>
          <a:srcRect/>
          <a:stretch>
            <a:fillRect/>
          </a:stretch>
        </p:blipFill>
        <p:spPr bwMode="auto">
          <a:xfrm>
            <a:off x="1305092" y="3987539"/>
            <a:ext cx="2954938" cy="2502816"/>
          </a:xfrm>
          <a:prstGeom prst="rect">
            <a:avLst/>
          </a:prstGeom>
          <a:noFill/>
          <a:ln w="9525">
            <a:noFill/>
            <a:miter lim="800000"/>
            <a:headEnd/>
            <a:tailEnd/>
          </a:ln>
        </p:spPr>
      </p:pic>
      <p:pic>
        <p:nvPicPr>
          <p:cNvPr id="697348" name="Picture 4"/>
          <p:cNvPicPr>
            <a:picLocks noChangeAspect="1" noChangeArrowheads="1"/>
          </p:cNvPicPr>
          <p:nvPr/>
        </p:nvPicPr>
        <p:blipFill>
          <a:blip r:embed="rId4" cstate="print"/>
          <a:srcRect/>
          <a:stretch>
            <a:fillRect/>
          </a:stretch>
        </p:blipFill>
        <p:spPr bwMode="auto">
          <a:xfrm>
            <a:off x="4881027" y="1065230"/>
            <a:ext cx="2871587" cy="2478219"/>
          </a:xfrm>
          <a:prstGeom prst="rect">
            <a:avLst/>
          </a:prstGeom>
          <a:noFill/>
          <a:ln w="9525">
            <a:noFill/>
            <a:miter lim="800000"/>
            <a:headEnd/>
            <a:tailEnd/>
          </a:ln>
        </p:spPr>
      </p:pic>
      <p:pic>
        <p:nvPicPr>
          <p:cNvPr id="697349" name="Picture 5"/>
          <p:cNvPicPr>
            <a:picLocks noChangeAspect="1" noChangeArrowheads="1"/>
          </p:cNvPicPr>
          <p:nvPr/>
        </p:nvPicPr>
        <p:blipFill>
          <a:blip r:embed="rId5" cstate="print"/>
          <a:srcRect/>
          <a:stretch>
            <a:fillRect/>
          </a:stretch>
        </p:blipFill>
        <p:spPr bwMode="auto">
          <a:xfrm>
            <a:off x="4890162" y="3987539"/>
            <a:ext cx="2962366" cy="2501014"/>
          </a:xfrm>
          <a:prstGeom prst="rect">
            <a:avLst/>
          </a:prstGeom>
          <a:noFill/>
          <a:ln w="9525">
            <a:noFill/>
            <a:miter lim="800000"/>
            <a:headEnd/>
            <a:tailEnd/>
          </a:ln>
        </p:spPr>
      </p:pic>
      <p:sp>
        <p:nvSpPr>
          <p:cNvPr id="10" name="TextBox 9"/>
          <p:cNvSpPr txBox="1"/>
          <p:nvPr/>
        </p:nvSpPr>
        <p:spPr>
          <a:xfrm>
            <a:off x="2036189" y="3582186"/>
            <a:ext cx="2177591" cy="369332"/>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(a). </a:t>
            </a:r>
            <a:r>
              <a:rPr lang="zh-CN" altLang="en-US" dirty="0" smtClean="0">
                <a:latin typeface="Times New Roman" pitchFamily="18" charset="0"/>
                <a:cs typeface="Times New Roman" pitchFamily="18" charset="0"/>
              </a:rPr>
              <a:t>输入图像</a:t>
            </a:r>
            <a:endParaRPr lang="zh-CN" altLang="en-US" dirty="0">
              <a:latin typeface="Times New Roman" pitchFamily="18" charset="0"/>
              <a:cs typeface="Times New Roman" pitchFamily="18" charset="0"/>
            </a:endParaRPr>
          </a:p>
        </p:txBody>
      </p:sp>
      <p:sp>
        <p:nvSpPr>
          <p:cNvPr id="11" name="TextBox 10"/>
          <p:cNvSpPr txBox="1"/>
          <p:nvPr/>
        </p:nvSpPr>
        <p:spPr>
          <a:xfrm>
            <a:off x="5318289" y="3555477"/>
            <a:ext cx="2177591" cy="369332"/>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(b). </a:t>
            </a:r>
            <a:r>
              <a:rPr lang="zh-CN" altLang="en-US" dirty="0" smtClean="0">
                <a:latin typeface="Times New Roman" pitchFamily="18" charset="0"/>
                <a:cs typeface="Times New Roman" pitchFamily="18" charset="0"/>
              </a:rPr>
              <a:t>阈值法分割图像</a:t>
            </a:r>
            <a:endParaRPr lang="zh-CN" altLang="en-US" dirty="0">
              <a:latin typeface="Times New Roman" pitchFamily="18" charset="0"/>
              <a:cs typeface="Times New Roman" pitchFamily="18" charset="0"/>
            </a:endParaRPr>
          </a:p>
        </p:txBody>
      </p:sp>
      <p:sp>
        <p:nvSpPr>
          <p:cNvPr id="12" name="TextBox 11"/>
          <p:cNvSpPr txBox="1"/>
          <p:nvPr/>
        </p:nvSpPr>
        <p:spPr>
          <a:xfrm>
            <a:off x="2047189" y="6488668"/>
            <a:ext cx="2177591" cy="369332"/>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(c). </a:t>
            </a:r>
            <a:r>
              <a:rPr lang="zh-CN" altLang="en-US" dirty="0" smtClean="0">
                <a:latin typeface="Times New Roman" pitchFamily="18" charset="0"/>
                <a:cs typeface="Times New Roman" pitchFamily="18" charset="0"/>
              </a:rPr>
              <a:t>种子图像</a:t>
            </a:r>
            <a:endParaRPr lang="zh-CN" altLang="en-US" dirty="0">
              <a:latin typeface="Times New Roman" pitchFamily="18" charset="0"/>
              <a:cs typeface="Times New Roman" pitchFamily="18" charset="0"/>
            </a:endParaRPr>
          </a:p>
        </p:txBody>
      </p:sp>
      <p:sp>
        <p:nvSpPr>
          <p:cNvPr id="13" name="TextBox 12"/>
          <p:cNvSpPr txBox="1"/>
          <p:nvPr/>
        </p:nvSpPr>
        <p:spPr>
          <a:xfrm>
            <a:off x="5159602" y="6488668"/>
            <a:ext cx="3399930" cy="369332"/>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(d). </a:t>
            </a:r>
            <a:r>
              <a:rPr lang="zh-CN" altLang="en-US" dirty="0" smtClean="0">
                <a:latin typeface="Times New Roman" pitchFamily="18" charset="0"/>
                <a:cs typeface="Times New Roman" pitchFamily="18" charset="0"/>
              </a:rPr>
              <a:t>区域生长法分割图像</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5256402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矩形 5"/>
          <p:cNvSpPr/>
          <p:nvPr/>
        </p:nvSpPr>
        <p:spPr>
          <a:xfrm>
            <a:off x="326193" y="552574"/>
            <a:ext cx="2031325" cy="1200329"/>
          </a:xfrm>
          <a:prstGeom prst="rect">
            <a:avLst/>
          </a:prstGeom>
        </p:spPr>
        <p:txBody>
          <a:bodyPr wrap="none">
            <a:spAutoFit/>
          </a:bodyPr>
          <a:lstStyle/>
          <a:p>
            <a:r>
              <a:rPr lang="zh-CN" altLang="en-US" sz="3600" dirty="0" smtClean="0">
                <a:solidFill>
                  <a:srgbClr val="00B0F0"/>
                </a:solidFill>
                <a:latin typeface="微软雅黑" pitchFamily="34" charset="-122"/>
                <a:ea typeface="微软雅黑" pitchFamily="34" charset="-122"/>
              </a:rPr>
              <a:t>本章提纲</a:t>
            </a:r>
            <a:endParaRPr lang="en-US" altLang="zh-CN" sz="3600" dirty="0" smtClean="0">
              <a:solidFill>
                <a:srgbClr val="00B0F0"/>
              </a:solidFill>
              <a:latin typeface="微软雅黑" pitchFamily="34" charset="-122"/>
              <a:ea typeface="微软雅黑" pitchFamily="34" charset="-122"/>
            </a:endParaRPr>
          </a:p>
          <a:p>
            <a:endParaRPr lang="zh-CN" altLang="en-US" sz="3600" dirty="0">
              <a:solidFill>
                <a:srgbClr val="00B0F0"/>
              </a:solidFill>
              <a:latin typeface="微软雅黑" pitchFamily="34" charset="-122"/>
              <a:ea typeface="微软雅黑" pitchFamily="34" charset="-122"/>
            </a:endParaRPr>
          </a:p>
        </p:txBody>
      </p:sp>
      <p:sp>
        <p:nvSpPr>
          <p:cNvPr id="5" name="Rectangle 3"/>
          <p:cNvSpPr txBox="1">
            <a:spLocks noChangeArrowheads="1"/>
          </p:cNvSpPr>
          <p:nvPr/>
        </p:nvSpPr>
        <p:spPr>
          <a:xfrm>
            <a:off x="1221054" y="984390"/>
            <a:ext cx="7685696" cy="2685316"/>
          </a:xfrm>
          <a:prstGeom prst="rect">
            <a:avLst/>
          </a:prstGeom>
        </p:spPr>
        <p:txBody>
          <a:bodyPr vert="horz" lIns="91440" tIns="45720" rIns="91440" bIns="45720" rtlCol="0">
            <a:no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CN" sz="3600" b="1" dirty="0" smtClean="0">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itchFamily="34" charset="0"/>
              <a:buChar char="•"/>
              <a:tabLst/>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图像分割定义</a:t>
            </a:r>
          </a:p>
          <a:p>
            <a:pPr lvl="0">
              <a:lnSpc>
                <a:spcPct val="90000"/>
              </a:lnSpc>
              <a:spcBef>
                <a:spcPts val="1000"/>
              </a:spcBef>
              <a:buFont typeface="Arial" pitchFamily="34" charset="0"/>
              <a:buChar char="•"/>
              <a:defRPr/>
            </a:pPr>
            <a:r>
              <a:rPr lang="zh-CN" altLang="en-US" sz="3600" b="1" dirty="0" smtClean="0">
                <a:solidFill>
                  <a:srgbClr val="00B0F0"/>
                </a:solidFill>
                <a:latin typeface="楷体" pitchFamily="49" charset="-122"/>
                <a:ea typeface="楷体" pitchFamily="49" charset="-122"/>
              </a:rPr>
              <a:t> 阈值法　</a:t>
            </a:r>
          </a:p>
          <a:p>
            <a:pPr lvl="0">
              <a:lnSpc>
                <a:spcPct val="90000"/>
              </a:lnSpc>
              <a:spcBef>
                <a:spcPts val="1000"/>
              </a:spcBef>
              <a:buFont typeface="Arial" pitchFamily="34" charset="0"/>
              <a:buChar char="•"/>
              <a:defRPr/>
            </a:pPr>
            <a:r>
              <a:rPr lang="zh-CN" altLang="en-US" sz="3600" b="1" dirty="0" smtClean="0">
                <a:solidFill>
                  <a:srgbClr val="00B0F0"/>
                </a:solidFill>
                <a:latin typeface="楷体" pitchFamily="49" charset="-122"/>
                <a:ea typeface="楷体" pitchFamily="49" charset="-122"/>
              </a:rPr>
              <a:t> 聚类法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边界法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区域法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zh-CN" altLang="en-US" sz="3600" b="1" dirty="0" smtClean="0">
                <a:solidFill>
                  <a:srgbClr val="00B0F0"/>
                </a:solidFill>
                <a:latin typeface="楷体" pitchFamily="49" charset="-122"/>
                <a:ea typeface="楷体" pitchFamily="49" charset="-122"/>
              </a:rPr>
              <a:t> 图论法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endParaRPr lang="en-US" altLang="zh-CN" sz="3600" b="1" dirty="0" smtClean="0">
              <a:solidFill>
                <a:srgbClr val="00B0F0"/>
              </a:solidFill>
              <a:latin typeface="楷体" pitchFamily="49" charset="-122"/>
              <a:ea typeface="楷体" pitchFamily="49" charset="-122"/>
            </a:endParaRPr>
          </a:p>
          <a:p>
            <a:pPr>
              <a:lnSpc>
                <a:spcPct val="150000"/>
              </a:lnSpc>
              <a:buClr>
                <a:srgbClr val="FF66FF"/>
              </a:buClr>
            </a:pPr>
            <a:endParaRPr lang="zh-CN" altLang="en-US" sz="3600" b="1" dirty="0" smtClean="0">
              <a:solidFill>
                <a:srgbClr val="00B0F0"/>
              </a:solidFill>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zh-CN" altLang="en-US" sz="3600" b="1" i="0" u="none" strike="noStrike" kern="1200" cap="none" spc="0" normalizeH="0" baseline="0" noProof="0" dirty="0" smtClean="0">
              <a:ln>
                <a:noFill/>
              </a:ln>
              <a:solidFill>
                <a:schemeClr val="tx1"/>
              </a:solidFill>
              <a:effectLst/>
              <a:uLnTx/>
              <a:uFillTx/>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3600" b="1" i="0" u="none" strike="noStrike" kern="1200" cap="none" spc="0" normalizeH="0" baseline="0" noProof="0" dirty="0" smtClean="0">
              <a:ln>
                <a:noFill/>
              </a:ln>
              <a:solidFill>
                <a:schemeClr val="tx1"/>
              </a:solidFill>
              <a:effectLst/>
              <a:uLnTx/>
              <a:uFillTx/>
              <a:latin typeface="楷体" pitchFamily="49" charset="-122"/>
              <a:ea typeface="楷体" pitchFamily="49" charset="-122"/>
            </a:endParaRPr>
          </a:p>
        </p:txBody>
      </p:sp>
      <p:sp>
        <p:nvSpPr>
          <p:cNvPr id="7" name="矩形 6"/>
          <p:cNvSpPr/>
          <p:nvPr/>
        </p:nvSpPr>
        <p:spPr>
          <a:xfrm>
            <a:off x="1205669" y="4638562"/>
            <a:ext cx="3671045"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848239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2"/>
          <p:cNvSpPr txBox="1">
            <a:spLocks noChangeArrowheads="1"/>
          </p:cNvSpPr>
          <p:nvPr/>
        </p:nvSpPr>
        <p:spPr bwMode="auto">
          <a:xfrm>
            <a:off x="539750" y="548449"/>
            <a:ext cx="8135938" cy="645048"/>
          </a:xfrm>
          <a:prstGeom prst="rect">
            <a:avLst/>
          </a:prstGeom>
          <a:noFill/>
          <a:ln w="12700">
            <a:noFill/>
            <a:miter lim="800000"/>
            <a:headEnd/>
            <a:tailEnd/>
          </a:ln>
        </p:spPr>
        <p:txBody>
          <a:bodyPr lIns="90488" tIns="44450" rIns="90488">
            <a:spAutoFit/>
          </a:bodyPr>
          <a:lstStyle/>
          <a:p>
            <a:pPr eaLnBrk="0" hangingPunct="0">
              <a:spcBef>
                <a:spcPct val="50000"/>
              </a:spcBef>
            </a:pPr>
            <a:r>
              <a:rPr lang="zh-CN" altLang="en-US" sz="3600" dirty="0">
                <a:solidFill>
                  <a:srgbClr val="00B0F0"/>
                </a:solidFill>
                <a:latin typeface="微软雅黑" pitchFamily="34" charset="-122"/>
                <a:ea typeface="微软雅黑" pitchFamily="34" charset="-122"/>
              </a:rPr>
              <a:t>图像分割 </a:t>
            </a:r>
            <a:r>
              <a:rPr lang="en-US" altLang="zh-CN" sz="3600" dirty="0" smtClean="0">
                <a:solidFill>
                  <a:srgbClr val="00B0F0"/>
                </a:solidFill>
                <a:latin typeface="微软雅黑" pitchFamily="34" charset="-122"/>
                <a:ea typeface="微软雅黑" pitchFamily="34" charset="-122"/>
              </a:rPr>
              <a:t>(Image Segmentation</a:t>
            </a:r>
            <a:r>
              <a:rPr lang="en-US" altLang="zh-CN" sz="3600" dirty="0">
                <a:solidFill>
                  <a:srgbClr val="00B0F0"/>
                </a:solidFill>
                <a:latin typeface="微软雅黑" pitchFamily="34" charset="-122"/>
                <a:ea typeface="微软雅黑" pitchFamily="34" charset="-122"/>
              </a:rPr>
              <a:t>)</a:t>
            </a:r>
          </a:p>
        </p:txBody>
      </p:sp>
      <p:sp>
        <p:nvSpPr>
          <p:cNvPr id="1029" name="Text Box 4"/>
          <p:cNvSpPr txBox="1">
            <a:spLocks noChangeArrowheads="1"/>
          </p:cNvSpPr>
          <p:nvPr/>
        </p:nvSpPr>
        <p:spPr bwMode="auto">
          <a:xfrm>
            <a:off x="502998" y="1484784"/>
            <a:ext cx="2952750" cy="552715"/>
          </a:xfrm>
          <a:prstGeom prst="rect">
            <a:avLst/>
          </a:prstGeom>
          <a:noFill/>
          <a:ln w="12700">
            <a:noFill/>
            <a:miter lim="800000"/>
            <a:headEnd/>
            <a:tailEnd/>
          </a:ln>
        </p:spPr>
        <p:txBody>
          <a:bodyPr lIns="90488" tIns="44450" rIns="90488">
            <a:spAutoFit/>
          </a:bodyPr>
          <a:lstStyle/>
          <a:p>
            <a:pPr eaLnBrk="0" hangingPunct="0">
              <a:spcBef>
                <a:spcPct val="50000"/>
              </a:spcBef>
            </a:pPr>
            <a:r>
              <a:rPr lang="zh-CN" altLang="en-US" sz="3000" dirty="0">
                <a:latin typeface="楷体" pitchFamily="49" charset="-122"/>
                <a:ea typeface="楷体" pitchFamily="49" charset="-122"/>
              </a:rPr>
              <a:t>形式化定义：</a:t>
            </a:r>
          </a:p>
        </p:txBody>
      </p:sp>
      <p:sp>
        <p:nvSpPr>
          <p:cNvPr id="5"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矩形 5"/>
          <p:cNvSpPr/>
          <p:nvPr/>
        </p:nvSpPr>
        <p:spPr>
          <a:xfrm>
            <a:off x="444673" y="2220455"/>
            <a:ext cx="8110604" cy="3477875"/>
          </a:xfrm>
          <a:prstGeom prst="rect">
            <a:avLst/>
          </a:prstGeom>
        </p:spPr>
        <p:txBody>
          <a:bodyPr wrap="square">
            <a:spAutoFit/>
          </a:bodyPr>
          <a:lstStyle/>
          <a:p>
            <a:r>
              <a:rPr lang="zh-CN" altLang="en-US" sz="2000" dirty="0" smtClean="0">
                <a:latin typeface="楷体" pitchFamily="49" charset="-122"/>
                <a:ea typeface="楷体" pitchFamily="49" charset="-122"/>
              </a:rPr>
              <a:t>    已知一幅图像的像素集合</a:t>
            </a:r>
            <a:r>
              <a:rPr lang="en-US" altLang="zh-CN" sz="2000" i="1" dirty="0" smtClean="0">
                <a:latin typeface="Times New Roman" pitchFamily="18" charset="0"/>
                <a:ea typeface="楷体" pitchFamily="49" charset="-122"/>
                <a:cs typeface="Times New Roman" pitchFamily="18" charset="0"/>
              </a:rPr>
              <a:t>I</a:t>
            </a:r>
            <a:r>
              <a:rPr lang="zh-CN" altLang="en-US" sz="2000" dirty="0" smtClean="0">
                <a:latin typeface="楷体" pitchFamily="49" charset="-122"/>
                <a:ea typeface="楷体" pitchFamily="49" charset="-122"/>
              </a:rPr>
              <a:t>和一个</a:t>
            </a:r>
            <a:r>
              <a:rPr lang="zh-CN" altLang="en-US" sz="2000" dirty="0" smtClean="0">
                <a:solidFill>
                  <a:srgbClr val="0070C0"/>
                </a:solidFill>
                <a:latin typeface="楷体" pitchFamily="49" charset="-122"/>
                <a:ea typeface="楷体" pitchFamily="49" charset="-122"/>
              </a:rPr>
              <a:t>一致性谓词</a:t>
            </a:r>
            <a:r>
              <a:rPr lang="zh-CN" altLang="en-US" sz="2000" dirty="0" smtClean="0">
                <a:latin typeface="楷体" pitchFamily="49" charset="-122"/>
                <a:ea typeface="楷体" pitchFamily="49" charset="-122"/>
              </a:rPr>
              <a:t>   ，求图像</a:t>
            </a:r>
            <a:r>
              <a:rPr lang="en-US" altLang="zh-CN" sz="2000" i="1" dirty="0" smtClean="0">
                <a:latin typeface="Times New Roman" pitchFamily="18" charset="0"/>
                <a:ea typeface="楷体" pitchFamily="49" charset="-122"/>
                <a:cs typeface="Times New Roman" pitchFamily="18" charset="0"/>
              </a:rPr>
              <a:t>I</a:t>
            </a:r>
            <a:r>
              <a:rPr lang="zh-CN" altLang="en-US" sz="2000" dirty="0" smtClean="0">
                <a:latin typeface="楷体" pitchFamily="49" charset="-122"/>
                <a:ea typeface="楷体" pitchFamily="49" charset="-122"/>
              </a:rPr>
              <a:t>表示成区域集合</a:t>
            </a:r>
            <a:r>
              <a:rPr lang="en-US" altLang="zh-CN" sz="2000" i="1" dirty="0" err="1" smtClean="0">
                <a:latin typeface="Times New Roman" pitchFamily="18" charset="0"/>
                <a:ea typeface="楷体" pitchFamily="49" charset="-122"/>
                <a:cs typeface="Times New Roman" pitchFamily="18" charset="0"/>
              </a:rPr>
              <a:t>R</a:t>
            </a:r>
            <a:r>
              <a:rPr lang="en-US" altLang="zh-CN" sz="2000" i="1" baseline="-25000" dirty="0" err="1" smtClean="0">
                <a:latin typeface="Times New Roman" pitchFamily="18" charset="0"/>
                <a:ea typeface="楷体" pitchFamily="49" charset="-122"/>
                <a:cs typeface="Times New Roman" pitchFamily="18" charset="0"/>
              </a:rPr>
              <a:t>i</a:t>
            </a:r>
            <a:r>
              <a:rPr lang="zh-CN" altLang="en-US" sz="2000" dirty="0" smtClean="0">
                <a:latin typeface="楷体" pitchFamily="49" charset="-122"/>
                <a:ea typeface="楷体" pitchFamily="49" charset="-122"/>
              </a:rPr>
              <a:t>的一种划分：</a:t>
            </a:r>
          </a:p>
          <a:p>
            <a:endParaRPr lang="zh-CN" altLang="en-US" sz="2000" dirty="0" smtClean="0">
              <a:latin typeface="楷体" pitchFamily="49" charset="-122"/>
              <a:ea typeface="楷体" pitchFamily="49" charset="-122"/>
            </a:endParaRPr>
          </a:p>
          <a:p>
            <a:endParaRPr lang="zh-CN" altLang="en-US" sz="2000" dirty="0" smtClean="0">
              <a:latin typeface="楷体" pitchFamily="49" charset="-122"/>
              <a:ea typeface="楷体" pitchFamily="49" charset="-122"/>
            </a:endParaRPr>
          </a:p>
          <a:p>
            <a:r>
              <a:rPr lang="zh-CN" altLang="en-US" sz="2000" dirty="0" smtClean="0">
                <a:latin typeface="楷体" pitchFamily="49" charset="-122"/>
                <a:ea typeface="楷体" pitchFamily="49" charset="-122"/>
              </a:rPr>
              <a:t>一致性谓词和图像划分具有如下特性，即任何区域满足如下谓词：</a:t>
            </a:r>
          </a:p>
          <a:p>
            <a:endParaRPr lang="zh-CN" altLang="en-US" sz="2000" dirty="0" smtClean="0">
              <a:latin typeface="楷体" pitchFamily="49" charset="-122"/>
              <a:ea typeface="楷体" pitchFamily="49" charset="-122"/>
            </a:endParaRPr>
          </a:p>
          <a:p>
            <a:endParaRPr lang="zh-CN" altLang="en-US" sz="2000" dirty="0" smtClean="0">
              <a:latin typeface="楷体" pitchFamily="49" charset="-122"/>
              <a:ea typeface="楷体" pitchFamily="49" charset="-122"/>
            </a:endParaRPr>
          </a:p>
          <a:p>
            <a:r>
              <a:rPr lang="zh-CN" altLang="en-US" sz="2000" dirty="0" smtClean="0">
                <a:latin typeface="楷体" pitchFamily="49" charset="-122"/>
                <a:ea typeface="楷体" pitchFamily="49" charset="-122"/>
              </a:rPr>
              <a:t>任何两个相邻区域不能合并成单一区域，必满足谓词：</a:t>
            </a:r>
          </a:p>
          <a:p>
            <a:endParaRPr lang="zh-CN" altLang="en-US" sz="2000" dirty="0" smtClean="0">
              <a:latin typeface="楷体" pitchFamily="49" charset="-122"/>
              <a:ea typeface="楷体" pitchFamily="49" charset="-122"/>
            </a:endParaRPr>
          </a:p>
          <a:p>
            <a:endParaRPr lang="zh-CN" altLang="en-US" sz="2000" dirty="0" smtClean="0">
              <a:latin typeface="楷体" pitchFamily="49" charset="-122"/>
              <a:ea typeface="楷体" pitchFamily="49" charset="-122"/>
            </a:endParaRPr>
          </a:p>
          <a:p>
            <a:r>
              <a:rPr lang="zh-CN" altLang="en-US" sz="2000" dirty="0" smtClean="0">
                <a:latin typeface="楷体" pitchFamily="49" charset="-122"/>
                <a:ea typeface="楷体" pitchFamily="49" charset="-122"/>
              </a:rPr>
              <a:t>一致性谓词   定义了在区域</a:t>
            </a:r>
            <a:r>
              <a:rPr lang="en-US" altLang="zh-CN" sz="2000" i="1" dirty="0" err="1" smtClean="0">
                <a:latin typeface="Times New Roman" pitchFamily="18" charset="0"/>
                <a:ea typeface="楷体" pitchFamily="49" charset="-122"/>
                <a:cs typeface="Times New Roman" pitchFamily="18" charset="0"/>
              </a:rPr>
              <a:t>R</a:t>
            </a:r>
            <a:r>
              <a:rPr lang="en-US" altLang="zh-CN" sz="2000" i="1" baseline="-25000" dirty="0" err="1" smtClean="0">
                <a:latin typeface="Times New Roman" pitchFamily="18" charset="0"/>
                <a:ea typeface="楷体" pitchFamily="49" charset="-122"/>
                <a:cs typeface="Times New Roman" pitchFamily="18" charset="0"/>
              </a:rPr>
              <a:t>i</a:t>
            </a:r>
            <a:r>
              <a:rPr lang="zh-CN" altLang="en-US" sz="2000" dirty="0" smtClean="0">
                <a:latin typeface="楷体" pitchFamily="49" charset="-122"/>
                <a:ea typeface="楷体" pitchFamily="49" charset="-122"/>
              </a:rPr>
              <a:t>上的所有点与区域模型的相似程度。</a:t>
            </a:r>
            <a:endParaRPr lang="zh-CN" altLang="en-US" sz="2000" dirty="0">
              <a:latin typeface="楷体" pitchFamily="49" charset="-122"/>
              <a:ea typeface="楷体" pitchFamily="49" charset="-122"/>
            </a:endParaRPr>
          </a:p>
        </p:txBody>
      </p:sp>
      <p:sp>
        <p:nvSpPr>
          <p:cNvPr id="6010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0109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507287" y="2937353"/>
            <a:ext cx="1114817" cy="376629"/>
          </a:xfrm>
          <a:prstGeom prst="rect">
            <a:avLst/>
          </a:prstGeom>
          <a:noFill/>
        </p:spPr>
      </p:pic>
      <p:sp>
        <p:nvSpPr>
          <p:cNvPr id="601093" name="Rectangle 5"/>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01095"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01094"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369502" y="3901857"/>
            <a:ext cx="1361322" cy="344465"/>
          </a:xfrm>
          <a:prstGeom prst="rect">
            <a:avLst/>
          </a:prstGeom>
          <a:noFill/>
        </p:spPr>
      </p:pic>
      <p:sp>
        <p:nvSpPr>
          <p:cNvPr id="601096" name="Rectangle 8"/>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01098"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01097"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231715" y="4866361"/>
            <a:ext cx="1875594" cy="319414"/>
          </a:xfrm>
          <a:prstGeom prst="rect">
            <a:avLst/>
          </a:prstGeom>
          <a:noFill/>
        </p:spPr>
      </p:pic>
      <p:sp>
        <p:nvSpPr>
          <p:cNvPr id="601099" name="Rectangle 11"/>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01101"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01100"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987441" y="2273474"/>
            <a:ext cx="325676" cy="282706"/>
          </a:xfrm>
          <a:prstGeom prst="rect">
            <a:avLst/>
          </a:prstGeom>
          <a:noFill/>
        </p:spPr>
      </p:pic>
      <p:sp>
        <p:nvSpPr>
          <p:cNvPr id="601102" name="Rectangle 14"/>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9"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843413" y="5344438"/>
            <a:ext cx="325676" cy="282706"/>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9771" y="548680"/>
            <a:ext cx="7109238" cy="646331"/>
          </a:xfrm>
          <a:prstGeom prst="rect">
            <a:avLst/>
          </a:prstGeom>
          <a:noFill/>
        </p:spPr>
        <p:txBody>
          <a:bodyPr wrap="square" rtlCol="0">
            <a:spAutoFit/>
          </a:bodyPr>
          <a:lstStyle/>
          <a:p>
            <a:r>
              <a:rPr lang="zh-CN" altLang="en-US" sz="3600" dirty="0" smtClean="0">
                <a:solidFill>
                  <a:srgbClr val="00B0F0"/>
                </a:solidFill>
                <a:latin typeface="微软雅黑" pitchFamily="34" charset="-122"/>
                <a:ea typeface="微软雅黑" pitchFamily="34" charset="-122"/>
              </a:rPr>
              <a:t>图论法</a:t>
            </a:r>
            <a:endParaRPr lang="zh-CN" altLang="en-US" sz="3600" dirty="0">
              <a:solidFill>
                <a:srgbClr val="00B0F0"/>
              </a:solidFill>
              <a:latin typeface="微软雅黑" pitchFamily="34" charset="-122"/>
              <a:ea typeface="微软雅黑" pitchFamily="34" charset="-122"/>
            </a:endParaRPr>
          </a:p>
        </p:txBody>
      </p:sp>
      <p:sp>
        <p:nvSpPr>
          <p:cNvPr id="6" name="文本框 5"/>
          <p:cNvSpPr txBox="1"/>
          <p:nvPr/>
        </p:nvSpPr>
        <p:spPr>
          <a:xfrm>
            <a:off x="386109" y="1326423"/>
            <a:ext cx="8408830" cy="5693866"/>
          </a:xfrm>
          <a:prstGeom prst="rect">
            <a:avLst/>
          </a:prstGeom>
          <a:noFill/>
        </p:spPr>
        <p:txBody>
          <a:bodyPr wrap="square" rtlCol="0">
            <a:spAutoFit/>
          </a:bodyPr>
          <a:lstStyle/>
          <a:p>
            <a:pPr>
              <a:lnSpc>
                <a:spcPct val="150000"/>
              </a:lnSpc>
              <a:buFont typeface="Wingdings" pitchFamily="2" charset="2"/>
              <a:buChar char="n"/>
            </a:pPr>
            <a:r>
              <a:rPr lang="zh-CN" altLang="en-US" sz="2800" dirty="0" smtClean="0">
                <a:solidFill>
                  <a:schemeClr val="accent5">
                    <a:lumMod val="75000"/>
                  </a:schemeClr>
                </a:solidFill>
                <a:latin typeface="楷体" pitchFamily="49" charset="-122"/>
                <a:ea typeface="楷体" pitchFamily="49" charset="-122"/>
              </a:rPr>
              <a:t> </a:t>
            </a:r>
            <a:r>
              <a:rPr lang="zh-CN" altLang="en-US" sz="2800" dirty="0" smtClean="0">
                <a:latin typeface="楷体" pitchFamily="49" charset="-122"/>
                <a:ea typeface="楷体" pitchFamily="49" charset="-122"/>
              </a:rPr>
              <a:t>基本思想：将数字图像视为具有拓扑结构（常为矩形）的图</a:t>
            </a:r>
            <a:r>
              <a:rPr lang="en-US" altLang="zh-CN" sz="2800" dirty="0" smtClean="0">
                <a:latin typeface="Times New Roman" pitchFamily="18" charset="0"/>
                <a:ea typeface="楷体" pitchFamily="49" charset="-122"/>
                <a:cs typeface="Times New Roman" pitchFamily="18" charset="0"/>
              </a:rPr>
              <a:t>(graph)</a:t>
            </a:r>
            <a:r>
              <a:rPr lang="zh-CN" altLang="en-US" sz="2800" dirty="0" smtClean="0">
                <a:latin typeface="楷体" pitchFamily="49" charset="-122"/>
                <a:ea typeface="楷体" pitchFamily="49" charset="-122"/>
              </a:rPr>
              <a:t>，将像素视为点</a:t>
            </a:r>
            <a:r>
              <a:rPr lang="en-US" altLang="zh-CN" sz="2800" dirty="0" smtClean="0">
                <a:latin typeface="Times New Roman" pitchFamily="18" charset="0"/>
                <a:ea typeface="楷体" pitchFamily="49" charset="-122"/>
                <a:cs typeface="Times New Roman" pitchFamily="18" charset="0"/>
              </a:rPr>
              <a:t>(vertex)</a:t>
            </a:r>
            <a:r>
              <a:rPr lang="zh-CN" altLang="en-US" sz="2800" dirty="0" smtClean="0">
                <a:latin typeface="楷体" pitchFamily="49" charset="-122"/>
                <a:ea typeface="楷体" pitchFamily="49" charset="-122"/>
              </a:rPr>
              <a:t>，将相邻像素间的联系视为边</a:t>
            </a:r>
            <a:r>
              <a:rPr lang="en-US" altLang="zh-CN" sz="2800" dirty="0" smtClean="0">
                <a:latin typeface="Times New Roman" pitchFamily="18" charset="0"/>
                <a:ea typeface="楷体" pitchFamily="49" charset="-122"/>
                <a:cs typeface="Times New Roman" pitchFamily="18" charset="0"/>
              </a:rPr>
              <a:t>(edge)</a:t>
            </a:r>
            <a:r>
              <a:rPr lang="zh-CN" altLang="en-US" sz="2800" dirty="0" smtClean="0">
                <a:latin typeface="楷体" pitchFamily="49" charset="-122"/>
                <a:ea typeface="楷体" pitchFamily="49" charset="-122"/>
              </a:rPr>
              <a:t>，定义某种基于类别标记的</a:t>
            </a:r>
            <a:r>
              <a:rPr lang="zh-CN" altLang="en-US" sz="2800" b="1" dirty="0" smtClean="0">
                <a:solidFill>
                  <a:schemeClr val="accent5">
                    <a:lumMod val="75000"/>
                  </a:schemeClr>
                </a:solidFill>
                <a:latin typeface="楷体" pitchFamily="49" charset="-122"/>
                <a:ea typeface="楷体" pitchFamily="49" charset="-122"/>
              </a:rPr>
              <a:t>目标函数</a:t>
            </a:r>
            <a:r>
              <a:rPr lang="zh-CN" altLang="en-US" sz="2800" dirty="0" smtClean="0">
                <a:latin typeface="楷体" pitchFamily="49" charset="-122"/>
                <a:ea typeface="楷体" pitchFamily="49" charset="-122"/>
              </a:rPr>
              <a:t>，通过对目标函数的优化实现分割 </a:t>
            </a:r>
            <a:endParaRPr lang="en-US" altLang="zh-CN" sz="2800" dirty="0" smtClean="0">
              <a:latin typeface="楷体" pitchFamily="49" charset="-122"/>
              <a:ea typeface="楷体" pitchFamily="49" charset="-122"/>
            </a:endParaRPr>
          </a:p>
          <a:p>
            <a:pPr>
              <a:lnSpc>
                <a:spcPct val="150000"/>
              </a:lnSpc>
              <a:buFont typeface="Wingdings" pitchFamily="2" charset="2"/>
              <a:buChar char="n"/>
            </a:pPr>
            <a:r>
              <a:rPr lang="en-US" altLang="zh-CN" sz="2800" dirty="0" smtClean="0">
                <a:solidFill>
                  <a:schemeClr val="accent5">
                    <a:lumMod val="75000"/>
                  </a:schemeClr>
                </a:solidFill>
                <a:latin typeface="楷体" pitchFamily="49" charset="-122"/>
                <a:ea typeface="楷体" pitchFamily="49" charset="-122"/>
              </a:rPr>
              <a:t> </a:t>
            </a:r>
            <a:r>
              <a:rPr lang="zh-CN" altLang="en-US" sz="2800" dirty="0" smtClean="0">
                <a:latin typeface="楷体" pitchFamily="49" charset="-122"/>
                <a:ea typeface="楷体" pitchFamily="49" charset="-122"/>
              </a:rPr>
              <a:t>图论分割算法</a:t>
            </a:r>
            <a:endParaRPr lang="en-US" altLang="zh-CN" sz="2800" dirty="0" smtClean="0">
              <a:latin typeface="楷体" pitchFamily="49" charset="-122"/>
              <a:ea typeface="楷体" pitchFamily="49" charset="-122"/>
            </a:endParaRPr>
          </a:p>
          <a:p>
            <a:pPr>
              <a:lnSpc>
                <a:spcPct val="150000"/>
              </a:lnSpc>
            </a:pPr>
            <a:r>
              <a:rPr lang="zh-CN" altLang="en-US" sz="2800" dirty="0" smtClean="0">
                <a:latin typeface="楷体" pitchFamily="49" charset="-122"/>
                <a:ea typeface="楷体" pitchFamily="49" charset="-122"/>
              </a:rPr>
              <a:t>最小割算法，马尔科夫随机场，生成树算法</a:t>
            </a:r>
            <a:endParaRPr lang="en-US" altLang="zh-CN" sz="2800" dirty="0" smtClean="0">
              <a:latin typeface="楷体" pitchFamily="49" charset="-122"/>
              <a:ea typeface="楷体" pitchFamily="49" charset="-122"/>
            </a:endParaRPr>
          </a:p>
          <a:p>
            <a:pPr>
              <a:buFont typeface="Wingdings" pitchFamily="2" charset="2"/>
              <a:buChar char="n"/>
            </a:pPr>
            <a:endParaRPr lang="en-US" altLang="zh-CN" sz="2800" dirty="0" smtClean="0">
              <a:latin typeface="楷体" pitchFamily="49" charset="-122"/>
              <a:ea typeface="楷体" pitchFamily="49" charset="-122"/>
            </a:endParaRPr>
          </a:p>
          <a:p>
            <a:pPr>
              <a:buFont typeface="Wingdings" pitchFamily="2" charset="2"/>
              <a:buChar char="n"/>
            </a:pPr>
            <a:endParaRPr lang="en-US" altLang="zh-CN" sz="2800" dirty="0" smtClean="0">
              <a:latin typeface="楷体" pitchFamily="49" charset="-122"/>
              <a:ea typeface="楷体" pitchFamily="49" charset="-122"/>
            </a:endParaRPr>
          </a:p>
          <a:p>
            <a:r>
              <a:rPr lang="zh-CN" altLang="en-US" sz="2800" dirty="0" smtClean="0"/>
              <a:t> </a:t>
            </a:r>
          </a:p>
          <a:p>
            <a:pPr>
              <a:buFont typeface="Wingdings" pitchFamily="2" charset="2"/>
              <a:buChar char="n"/>
            </a:pPr>
            <a:endParaRPr lang="zh-CN" altLang="en-US" sz="2800" dirty="0">
              <a:latin typeface="楷体" pitchFamily="49" charset="-122"/>
              <a:ea typeface="楷体" pitchFamily="49" charset="-122"/>
            </a:endParaRPr>
          </a:p>
        </p:txBody>
      </p:sp>
      <p:sp>
        <p:nvSpPr>
          <p:cNvPr id="9"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0" name="矩形 9"/>
          <p:cNvSpPr/>
          <p:nvPr/>
        </p:nvSpPr>
        <p:spPr>
          <a:xfrm>
            <a:off x="1046376" y="5542961"/>
            <a:ext cx="7258639" cy="948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rPr>
              <a:t>将图像分割问题转化为图论问题</a:t>
            </a:r>
          </a:p>
        </p:txBody>
      </p:sp>
      <p:sp>
        <p:nvSpPr>
          <p:cNvPr id="11" name="AutoShape 37"/>
          <p:cNvSpPr>
            <a:spLocks noChangeArrowheads="1"/>
          </p:cNvSpPr>
          <p:nvPr/>
        </p:nvSpPr>
        <p:spPr bwMode="auto">
          <a:xfrm>
            <a:off x="2601797" y="2397952"/>
            <a:ext cx="3704735" cy="1584325"/>
          </a:xfrm>
          <a:prstGeom prst="cloudCallout">
            <a:avLst>
              <a:gd name="adj1" fmla="val -47407"/>
              <a:gd name="adj2" fmla="val 70042"/>
            </a:avLst>
          </a:prstGeom>
          <a:solidFill>
            <a:schemeClr val="accent1"/>
          </a:solidFill>
          <a:ln w="25400" cmpd="sng">
            <a:solidFill>
              <a:schemeClr val="tx2"/>
            </a:solidFill>
            <a:round/>
            <a:headEnd/>
            <a:tailEnd/>
          </a:ln>
          <a:effectLst/>
        </p:spPr>
        <p:txBody>
          <a:bodyPr/>
          <a:lstStyle/>
          <a:p>
            <a:r>
              <a:rPr lang="zh-CN" altLang="en-US" sz="2400" b="1" dirty="0" smtClean="0">
                <a:solidFill>
                  <a:schemeClr val="bg1"/>
                </a:solidFill>
              </a:rPr>
              <a:t>一定要注意图像与图概念的区别</a:t>
            </a:r>
            <a:endParaRPr lang="zh-CN" sz="2400" b="1" dirty="0">
              <a:solidFill>
                <a:schemeClr val="bg1"/>
              </a:solidFill>
            </a:endParaRPr>
          </a:p>
        </p:txBody>
      </p:sp>
    </p:spTree>
    <p:extLst>
      <p:ext uri="{BB962C8B-B14F-4D97-AF65-F5344CB8AC3E}">
        <p14:creationId xmlns:p14="http://schemas.microsoft.com/office/powerpoint/2010/main" xmlns="" val="52564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11"/>
                                        </p:tgtEl>
                                        <p:attrNameLst>
                                          <p:attrName>ppt_x</p:attrName>
                                        </p:attrNameLst>
                                      </p:cBhvr>
                                      <p:tavLst>
                                        <p:tav tm="0">
                                          <p:val>
                                            <p:strVal val="ppt_x"/>
                                          </p:val>
                                        </p:tav>
                                        <p:tav tm="100000">
                                          <p:val>
                                            <p:strVal val="ppt_x"/>
                                          </p:val>
                                        </p:tav>
                                      </p:tavLst>
                                    </p:anim>
                                    <p:anim calcmode="lin" valueType="num">
                                      <p:cBhvr additive="base">
                                        <p:cTn id="17" dur="500"/>
                                        <p:tgtEl>
                                          <p:spTgt spid="11"/>
                                        </p:tgtEl>
                                        <p:attrNameLst>
                                          <p:attrName>ppt_y</p:attrName>
                                        </p:attrNameLst>
                                      </p:cBhvr>
                                      <p:tavLst>
                                        <p:tav tm="0">
                                          <p:val>
                                            <p:strVal val="ppt_y"/>
                                          </p:val>
                                        </p:tav>
                                        <p:tav tm="100000">
                                          <p:val>
                                            <p:strVal val="1+ppt_h/2"/>
                                          </p:val>
                                        </p:tav>
                                      </p:tavLst>
                                    </p:anim>
                                    <p:set>
                                      <p:cBhvr>
                                        <p:cTn id="1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autoUpdateAnimBg="0"/>
      <p:bldP spid="11" grpId="1"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96905" y="529827"/>
            <a:ext cx="7109238" cy="646331"/>
          </a:xfrm>
          <a:prstGeom prst="rect">
            <a:avLst/>
          </a:prstGeom>
          <a:noFill/>
        </p:spPr>
        <p:txBody>
          <a:bodyPr wrap="square" rtlCol="0">
            <a:spAutoFit/>
          </a:bodyPr>
          <a:lstStyle/>
          <a:p>
            <a:r>
              <a:rPr lang="zh-CN" altLang="en-US" sz="3600" dirty="0" smtClean="0">
                <a:solidFill>
                  <a:srgbClr val="00B0F0"/>
                </a:solidFill>
                <a:latin typeface="微软雅黑" pitchFamily="34" charset="-122"/>
                <a:ea typeface="微软雅黑" pitchFamily="34" charset="-122"/>
              </a:rPr>
              <a:t>图论法：最小割算法</a:t>
            </a:r>
            <a:endParaRPr lang="zh-CN" altLang="en-US" sz="3600" dirty="0">
              <a:solidFill>
                <a:srgbClr val="00B0F0"/>
              </a:solidFill>
              <a:latin typeface="微软雅黑" pitchFamily="34" charset="-122"/>
              <a:ea typeface="微软雅黑" pitchFamily="34" charset="-122"/>
            </a:endParaRPr>
          </a:p>
        </p:txBody>
      </p:sp>
      <p:sp>
        <p:nvSpPr>
          <p:cNvPr id="6" name="文本框 5"/>
          <p:cNvSpPr txBox="1"/>
          <p:nvPr/>
        </p:nvSpPr>
        <p:spPr>
          <a:xfrm>
            <a:off x="386109" y="1326423"/>
            <a:ext cx="8408830" cy="6340197"/>
          </a:xfrm>
          <a:prstGeom prst="rect">
            <a:avLst/>
          </a:prstGeom>
          <a:noFill/>
        </p:spPr>
        <p:txBody>
          <a:bodyPr wrap="square" rtlCol="0">
            <a:spAutoFit/>
          </a:bodyPr>
          <a:lstStyle/>
          <a:p>
            <a:pPr>
              <a:lnSpc>
                <a:spcPct val="150000"/>
              </a:lnSpc>
              <a:buFont typeface="Wingdings" pitchFamily="2" charset="2"/>
              <a:buChar char="n"/>
            </a:pPr>
            <a:r>
              <a:rPr lang="zh-CN" altLang="en-US" sz="2800" dirty="0" smtClean="0">
                <a:solidFill>
                  <a:schemeClr val="accent5">
                    <a:lumMod val="75000"/>
                  </a:schemeClr>
                </a:solidFill>
                <a:latin typeface="楷体" pitchFamily="49" charset="-122"/>
                <a:ea typeface="楷体" pitchFamily="49" charset="-122"/>
              </a:rPr>
              <a:t> </a:t>
            </a:r>
            <a:r>
              <a:rPr lang="zh-CN" altLang="en-US" sz="2800" dirty="0" smtClean="0">
                <a:latin typeface="楷体" pitchFamily="49" charset="-122"/>
                <a:ea typeface="楷体" pitchFamily="49" charset="-122"/>
              </a:rPr>
              <a:t>图的定义：</a:t>
            </a:r>
            <a:r>
              <a:rPr lang="en-US" altLang="zh-CN" sz="2800" dirty="0" smtClean="0">
                <a:latin typeface="Times New Roman" pitchFamily="18" charset="0"/>
                <a:ea typeface="楷体" pitchFamily="49" charset="-122"/>
                <a:cs typeface="Times New Roman" pitchFamily="18" charset="0"/>
              </a:rPr>
              <a:t>G=[V,E];</a:t>
            </a:r>
          </a:p>
          <a:p>
            <a:pPr>
              <a:lnSpc>
                <a:spcPct val="150000"/>
              </a:lnSpc>
              <a:buFont typeface="Wingdings" pitchFamily="2" charset="2"/>
              <a:buChar char="n"/>
            </a:pPr>
            <a:r>
              <a:rPr lang="en-US" altLang="zh-CN" sz="2800" dirty="0" smtClean="0">
                <a:solidFill>
                  <a:schemeClr val="accent5">
                    <a:lumMod val="75000"/>
                  </a:schemeClr>
                </a:solidFill>
                <a:latin typeface="楷体" pitchFamily="49" charset="-122"/>
                <a:ea typeface="楷体" pitchFamily="49" charset="-122"/>
              </a:rPr>
              <a:t> </a:t>
            </a:r>
            <a:r>
              <a:rPr lang="zh-CN" altLang="en-US" sz="2800" dirty="0" smtClean="0">
                <a:latin typeface="楷体" pitchFamily="49" charset="-122"/>
                <a:ea typeface="楷体" pitchFamily="49" charset="-122"/>
              </a:rPr>
              <a:t>数字图像到图的转化：</a:t>
            </a:r>
            <a:endParaRPr lang="en-US" altLang="zh-CN" sz="2800" dirty="0" smtClean="0">
              <a:latin typeface="楷体" pitchFamily="49" charset="-122"/>
              <a:ea typeface="楷体" pitchFamily="49" charset="-122"/>
            </a:endParaRPr>
          </a:p>
          <a:p>
            <a:pPr>
              <a:lnSpc>
                <a:spcPct val="150000"/>
              </a:lnSpc>
            </a:pPr>
            <a:r>
              <a:rPr lang="zh-CN" altLang="en-US" sz="2800" dirty="0" smtClean="0">
                <a:latin typeface="楷体" pitchFamily="49" charset="-122"/>
                <a:ea typeface="楷体" pitchFamily="49" charset="-122"/>
              </a:rPr>
              <a:t>       </a:t>
            </a:r>
            <a:r>
              <a:rPr lang="zh-CN" altLang="en-US" sz="2800" b="1" dirty="0" smtClean="0">
                <a:solidFill>
                  <a:schemeClr val="accent5">
                    <a:lumMod val="75000"/>
                  </a:schemeClr>
                </a:solidFill>
                <a:latin typeface="楷体" pitchFamily="49" charset="-122"/>
                <a:ea typeface="楷体" pitchFamily="49" charset="-122"/>
              </a:rPr>
              <a:t>像素：点</a:t>
            </a:r>
            <a:r>
              <a:rPr lang="en-US" altLang="zh-CN" sz="2800" b="1" dirty="0" smtClean="0">
                <a:solidFill>
                  <a:schemeClr val="accent5">
                    <a:lumMod val="75000"/>
                  </a:schemeClr>
                </a:solidFill>
                <a:latin typeface="楷体" pitchFamily="49" charset="-122"/>
                <a:ea typeface="楷体" pitchFamily="49" charset="-122"/>
              </a:rPr>
              <a:t>     </a:t>
            </a:r>
          </a:p>
          <a:p>
            <a:pPr>
              <a:lnSpc>
                <a:spcPct val="150000"/>
              </a:lnSpc>
            </a:pPr>
            <a:r>
              <a:rPr lang="en-US" altLang="zh-CN" sz="2800" b="1" dirty="0" smtClean="0">
                <a:solidFill>
                  <a:schemeClr val="accent5">
                    <a:lumMod val="75000"/>
                  </a:schemeClr>
                </a:solidFill>
                <a:latin typeface="楷体" pitchFamily="49" charset="-122"/>
                <a:ea typeface="楷体" pitchFamily="49" charset="-122"/>
              </a:rPr>
              <a:t>   4</a:t>
            </a:r>
            <a:r>
              <a:rPr lang="zh-CN" altLang="en-US" sz="2800" b="1" dirty="0" smtClean="0">
                <a:solidFill>
                  <a:schemeClr val="accent5">
                    <a:lumMod val="75000"/>
                  </a:schemeClr>
                </a:solidFill>
                <a:latin typeface="楷体" pitchFamily="49" charset="-122"/>
                <a:ea typeface="楷体" pitchFamily="49" charset="-122"/>
              </a:rPr>
              <a:t>连通或</a:t>
            </a:r>
            <a:r>
              <a:rPr lang="en-US" altLang="zh-CN" sz="2800" b="1" dirty="0" smtClean="0">
                <a:solidFill>
                  <a:schemeClr val="accent5">
                    <a:lumMod val="75000"/>
                  </a:schemeClr>
                </a:solidFill>
                <a:latin typeface="楷体" pitchFamily="49" charset="-122"/>
                <a:ea typeface="楷体" pitchFamily="49" charset="-122"/>
              </a:rPr>
              <a:t>8</a:t>
            </a:r>
            <a:r>
              <a:rPr lang="zh-CN" altLang="en-US" sz="2800" b="1" dirty="0" smtClean="0">
                <a:solidFill>
                  <a:schemeClr val="accent5">
                    <a:lumMod val="75000"/>
                  </a:schemeClr>
                </a:solidFill>
                <a:latin typeface="楷体" pitchFamily="49" charset="-122"/>
                <a:ea typeface="楷体" pitchFamily="49" charset="-122"/>
              </a:rPr>
              <a:t>连通领域：边</a:t>
            </a:r>
            <a:endParaRPr lang="en-US" altLang="zh-CN" sz="2800" b="1" dirty="0" smtClean="0">
              <a:solidFill>
                <a:schemeClr val="accent5">
                  <a:lumMod val="75000"/>
                </a:schemeClr>
              </a:solidFill>
              <a:latin typeface="楷体" pitchFamily="49" charset="-122"/>
              <a:ea typeface="楷体" pitchFamily="49" charset="-122"/>
            </a:endParaRPr>
          </a:p>
          <a:p>
            <a:pPr>
              <a:lnSpc>
                <a:spcPct val="150000"/>
              </a:lnSpc>
              <a:buFont typeface="Wingdings" pitchFamily="2" charset="2"/>
              <a:buChar char="n"/>
            </a:pPr>
            <a:r>
              <a:rPr lang="en-US" altLang="zh-CN" sz="2800" dirty="0" smtClean="0">
                <a:solidFill>
                  <a:schemeClr val="accent5">
                    <a:lumMod val="75000"/>
                  </a:schemeClr>
                </a:solidFill>
                <a:latin typeface="楷体" pitchFamily="49" charset="-122"/>
                <a:ea typeface="楷体" pitchFamily="49" charset="-122"/>
              </a:rPr>
              <a:t> </a:t>
            </a:r>
            <a:r>
              <a:rPr lang="zh-CN" altLang="en-US" sz="2800" dirty="0" smtClean="0">
                <a:latin typeface="楷体" pitchFamily="49" charset="-122"/>
                <a:ea typeface="楷体" pitchFamily="49" charset="-122"/>
              </a:rPr>
              <a:t>最小割的定义：</a:t>
            </a:r>
            <a:endParaRPr lang="en-US" altLang="zh-CN" sz="2800" dirty="0" smtClean="0">
              <a:latin typeface="楷体" pitchFamily="49" charset="-122"/>
              <a:ea typeface="楷体" pitchFamily="49" charset="-122"/>
            </a:endParaRPr>
          </a:p>
          <a:p>
            <a:pPr>
              <a:lnSpc>
                <a:spcPct val="150000"/>
              </a:lnSpc>
            </a:pPr>
            <a:r>
              <a:rPr lang="zh-CN" altLang="en-US" sz="2800" dirty="0" smtClean="0">
                <a:latin typeface="楷体" pitchFamily="49" charset="-122"/>
                <a:ea typeface="楷体" pitchFamily="49" charset="-122"/>
              </a:rPr>
              <a:t>割断的边的</a:t>
            </a:r>
            <a:r>
              <a:rPr lang="zh-CN" altLang="en-US" sz="2800" b="1" dirty="0" smtClean="0">
                <a:solidFill>
                  <a:schemeClr val="accent5">
                    <a:lumMod val="75000"/>
                  </a:schemeClr>
                </a:solidFill>
                <a:latin typeface="楷体" pitchFamily="49" charset="-122"/>
                <a:ea typeface="楷体" pitchFamily="49" charset="-122"/>
              </a:rPr>
              <a:t>权值和</a:t>
            </a:r>
            <a:r>
              <a:rPr lang="zh-CN" altLang="en-US" sz="2800" dirty="0" smtClean="0">
                <a:latin typeface="楷体" pitchFamily="49" charset="-122"/>
                <a:ea typeface="楷体" pitchFamily="49" charset="-122"/>
              </a:rPr>
              <a:t>最小</a:t>
            </a:r>
            <a:endParaRPr lang="en-US" altLang="zh-CN" sz="2800" dirty="0" smtClean="0">
              <a:latin typeface="楷体" pitchFamily="49" charset="-122"/>
              <a:ea typeface="楷体" pitchFamily="49" charset="-122"/>
            </a:endParaRPr>
          </a:p>
          <a:p>
            <a:pPr>
              <a:lnSpc>
                <a:spcPct val="150000"/>
              </a:lnSpc>
            </a:pPr>
            <a:endParaRPr lang="en-US" altLang="zh-CN" sz="2800" dirty="0" smtClean="0">
              <a:latin typeface="楷体" pitchFamily="49" charset="-122"/>
              <a:ea typeface="楷体" pitchFamily="49" charset="-122"/>
            </a:endParaRPr>
          </a:p>
          <a:p>
            <a:pPr>
              <a:buFont typeface="Wingdings" pitchFamily="2" charset="2"/>
              <a:buChar char="n"/>
            </a:pPr>
            <a:endParaRPr lang="en-US" altLang="zh-CN" sz="2800" dirty="0" smtClean="0">
              <a:latin typeface="楷体" pitchFamily="49" charset="-122"/>
              <a:ea typeface="楷体" pitchFamily="49" charset="-122"/>
            </a:endParaRPr>
          </a:p>
          <a:p>
            <a:pPr>
              <a:buFont typeface="Wingdings" pitchFamily="2" charset="2"/>
              <a:buChar char="n"/>
            </a:pPr>
            <a:endParaRPr lang="en-US" altLang="zh-CN" sz="2800" dirty="0" smtClean="0">
              <a:latin typeface="楷体" pitchFamily="49" charset="-122"/>
              <a:ea typeface="楷体" pitchFamily="49" charset="-122"/>
            </a:endParaRPr>
          </a:p>
          <a:p>
            <a:r>
              <a:rPr lang="zh-CN" altLang="en-US" sz="2800" dirty="0" smtClean="0"/>
              <a:t> </a:t>
            </a:r>
          </a:p>
          <a:p>
            <a:pPr>
              <a:buFont typeface="Wingdings" pitchFamily="2" charset="2"/>
              <a:buChar char="n"/>
            </a:pPr>
            <a:endParaRPr lang="zh-CN" altLang="en-US" sz="2800" dirty="0">
              <a:latin typeface="楷体" pitchFamily="49" charset="-122"/>
              <a:ea typeface="楷体" pitchFamily="49" charset="-122"/>
            </a:endParaRPr>
          </a:p>
        </p:txBody>
      </p:sp>
      <p:sp>
        <p:nvSpPr>
          <p:cNvPr id="9"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698370" name="Picture 2"/>
          <p:cNvPicPr>
            <a:picLocks noChangeAspect="1" noChangeArrowheads="1"/>
          </p:cNvPicPr>
          <p:nvPr/>
        </p:nvPicPr>
        <p:blipFill>
          <a:blip r:embed="rId2" cstate="print"/>
          <a:srcRect/>
          <a:stretch>
            <a:fillRect/>
          </a:stretch>
        </p:blipFill>
        <p:spPr bwMode="auto">
          <a:xfrm>
            <a:off x="5028067" y="2253006"/>
            <a:ext cx="3889690" cy="3834795"/>
          </a:xfrm>
          <a:prstGeom prst="rect">
            <a:avLst/>
          </a:prstGeom>
          <a:noFill/>
          <a:ln w="9525">
            <a:noFill/>
            <a:miter lim="800000"/>
            <a:headEnd/>
            <a:tailEnd/>
          </a:ln>
        </p:spPr>
      </p:pic>
      <p:sp>
        <p:nvSpPr>
          <p:cNvPr id="7" name="矩形 6"/>
          <p:cNvSpPr/>
          <p:nvPr/>
        </p:nvSpPr>
        <p:spPr>
          <a:xfrm>
            <a:off x="6262617" y="6147790"/>
            <a:ext cx="2121093" cy="400110"/>
          </a:xfrm>
          <a:prstGeom prst="rect">
            <a:avLst/>
          </a:prstGeom>
        </p:spPr>
        <p:txBody>
          <a:bodyPr wrap="none">
            <a:spAutoFit/>
          </a:bodyPr>
          <a:lstStyle/>
          <a:p>
            <a:r>
              <a:rPr lang="en-US" altLang="zh-CN" sz="2000" b="1" dirty="0" smtClean="0">
                <a:solidFill>
                  <a:schemeClr val="accent5">
                    <a:lumMod val="75000"/>
                  </a:schemeClr>
                </a:solidFill>
                <a:latin typeface="楷体" pitchFamily="49" charset="-122"/>
                <a:ea typeface="楷体" pitchFamily="49" charset="-122"/>
              </a:rPr>
              <a:t>4</a:t>
            </a:r>
            <a:r>
              <a:rPr lang="zh-CN" altLang="en-US" sz="2000" b="1" dirty="0" smtClean="0">
                <a:solidFill>
                  <a:schemeClr val="accent5">
                    <a:lumMod val="75000"/>
                  </a:schemeClr>
                </a:solidFill>
                <a:latin typeface="楷体" pitchFamily="49" charset="-122"/>
                <a:ea typeface="楷体" pitchFamily="49" charset="-122"/>
              </a:rPr>
              <a:t>连通领域示意图</a:t>
            </a:r>
            <a:endParaRPr lang="zh-CN" altLang="en-US" sz="2000" dirty="0"/>
          </a:p>
        </p:txBody>
      </p:sp>
    </p:spTree>
    <p:extLst>
      <p:ext uri="{BB962C8B-B14F-4D97-AF65-F5344CB8AC3E}">
        <p14:creationId xmlns:p14="http://schemas.microsoft.com/office/powerpoint/2010/main" xmlns="" val="5256402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96905" y="529827"/>
            <a:ext cx="7109238" cy="646331"/>
          </a:xfrm>
          <a:prstGeom prst="rect">
            <a:avLst/>
          </a:prstGeom>
          <a:noFill/>
        </p:spPr>
        <p:txBody>
          <a:bodyPr wrap="square" rtlCol="0">
            <a:spAutoFit/>
          </a:bodyPr>
          <a:lstStyle/>
          <a:p>
            <a:r>
              <a:rPr lang="zh-CN" altLang="en-US" sz="3600" dirty="0" smtClean="0">
                <a:solidFill>
                  <a:srgbClr val="00B0F0"/>
                </a:solidFill>
                <a:latin typeface="微软雅黑" pitchFamily="34" charset="-122"/>
                <a:ea typeface="微软雅黑" pitchFamily="34" charset="-122"/>
              </a:rPr>
              <a:t>图论法：最小割算法</a:t>
            </a:r>
            <a:endParaRPr lang="zh-CN" altLang="en-US" sz="3600" dirty="0">
              <a:solidFill>
                <a:srgbClr val="00B0F0"/>
              </a:solidFill>
              <a:latin typeface="微软雅黑" pitchFamily="34" charset="-122"/>
              <a:ea typeface="微软雅黑" pitchFamily="34" charset="-122"/>
            </a:endParaRPr>
          </a:p>
        </p:txBody>
      </p:sp>
      <p:sp>
        <p:nvSpPr>
          <p:cNvPr id="6" name="文本框 5"/>
          <p:cNvSpPr txBox="1"/>
          <p:nvPr/>
        </p:nvSpPr>
        <p:spPr>
          <a:xfrm>
            <a:off x="367256" y="1480525"/>
            <a:ext cx="8408830" cy="6986528"/>
          </a:xfrm>
          <a:prstGeom prst="rect">
            <a:avLst/>
          </a:prstGeom>
          <a:noFill/>
        </p:spPr>
        <p:txBody>
          <a:bodyPr wrap="square" rtlCol="0">
            <a:spAutoFit/>
          </a:bodyPr>
          <a:lstStyle/>
          <a:p>
            <a:pPr>
              <a:lnSpc>
                <a:spcPct val="150000"/>
              </a:lnSpc>
              <a:buFont typeface="Wingdings" pitchFamily="2" charset="2"/>
              <a:buChar char="n"/>
            </a:pPr>
            <a:r>
              <a:rPr lang="zh-CN" altLang="en-US" sz="2800" dirty="0" smtClean="0">
                <a:solidFill>
                  <a:schemeClr val="accent5">
                    <a:lumMod val="75000"/>
                  </a:schemeClr>
                </a:solidFill>
                <a:latin typeface="楷体" pitchFamily="49" charset="-122"/>
                <a:ea typeface="楷体" pitchFamily="49" charset="-122"/>
              </a:rPr>
              <a:t> </a:t>
            </a:r>
            <a:r>
              <a:rPr lang="zh-CN" altLang="en-US" sz="2800" dirty="0" smtClean="0">
                <a:latin typeface="楷体" pitchFamily="49" charset="-122"/>
                <a:ea typeface="楷体" pitchFamily="49" charset="-122"/>
              </a:rPr>
              <a:t>关键问题：如何定义边的权值？</a:t>
            </a:r>
            <a:endParaRPr lang="en-US" altLang="zh-CN" sz="2800" dirty="0" smtClean="0">
              <a:latin typeface="楷体" pitchFamily="49" charset="-122"/>
              <a:ea typeface="楷体" pitchFamily="49" charset="-122"/>
            </a:endParaRPr>
          </a:p>
          <a:p>
            <a:pPr>
              <a:lnSpc>
                <a:spcPct val="150000"/>
              </a:lnSpc>
            </a:pPr>
            <a:r>
              <a:rPr lang="zh-CN" altLang="en-US" sz="2800" dirty="0" smtClean="0">
                <a:latin typeface="楷体" pitchFamily="49" charset="-122"/>
                <a:ea typeface="楷体" pitchFamily="49" charset="-122"/>
              </a:rPr>
              <a:t>灰度差，梯度度量等</a:t>
            </a:r>
            <a:endParaRPr lang="en-US" altLang="zh-CN" sz="2800" dirty="0" smtClean="0">
              <a:latin typeface="Times New Roman" pitchFamily="18" charset="0"/>
              <a:ea typeface="楷体" pitchFamily="49" charset="-122"/>
              <a:cs typeface="Times New Roman" pitchFamily="18" charset="0"/>
            </a:endParaRPr>
          </a:p>
          <a:p>
            <a:pPr>
              <a:lnSpc>
                <a:spcPct val="150000"/>
              </a:lnSpc>
              <a:buFont typeface="Wingdings" pitchFamily="2" charset="2"/>
              <a:buChar char="n"/>
            </a:pPr>
            <a:r>
              <a:rPr lang="en-US" altLang="zh-CN" sz="2800" dirty="0" smtClean="0">
                <a:solidFill>
                  <a:schemeClr val="accent5">
                    <a:lumMod val="75000"/>
                  </a:schemeClr>
                </a:solidFill>
                <a:latin typeface="楷体" pitchFamily="49" charset="-122"/>
                <a:ea typeface="楷体" pitchFamily="49" charset="-122"/>
              </a:rPr>
              <a:t> </a:t>
            </a:r>
            <a:r>
              <a:rPr lang="zh-CN" altLang="en-US" sz="2800" dirty="0" smtClean="0">
                <a:latin typeface="楷体" pitchFamily="49" charset="-122"/>
                <a:ea typeface="楷体" pitchFamily="49" charset="-122"/>
              </a:rPr>
              <a:t>右图表征寻找最优解过程</a:t>
            </a:r>
            <a:endParaRPr lang="en-US" altLang="zh-CN" sz="2800" dirty="0" smtClean="0">
              <a:latin typeface="楷体" pitchFamily="49" charset="-122"/>
              <a:ea typeface="楷体" pitchFamily="49" charset="-122"/>
            </a:endParaRPr>
          </a:p>
          <a:p>
            <a:pPr marL="514350" indent="-514350">
              <a:lnSpc>
                <a:spcPct val="150000"/>
              </a:lnSpc>
              <a:buFont typeface="Wingdings" pitchFamily="2" charset="2"/>
              <a:buChar char="n"/>
            </a:pPr>
            <a:endParaRPr lang="en-US" altLang="zh-CN" sz="2800" dirty="0" smtClean="0">
              <a:latin typeface="楷体" pitchFamily="49" charset="-122"/>
              <a:ea typeface="楷体" pitchFamily="49" charset="-122"/>
            </a:endParaRPr>
          </a:p>
          <a:p>
            <a:pPr marL="514350" indent="-514350">
              <a:lnSpc>
                <a:spcPct val="150000"/>
              </a:lnSpc>
              <a:buClr>
                <a:schemeClr val="accent5"/>
              </a:buClr>
              <a:buFont typeface="Wingdings" pitchFamily="2" charset="2"/>
              <a:buChar char="n"/>
            </a:pPr>
            <a:r>
              <a:rPr lang="zh-CN" altLang="en-US" sz="2800" dirty="0" smtClean="0">
                <a:latin typeface="楷体" pitchFamily="49" charset="-122"/>
                <a:ea typeface="楷体" pitchFamily="49" charset="-122"/>
              </a:rPr>
              <a:t>依赖权值定义，不能保证</a:t>
            </a:r>
            <a:endParaRPr lang="en-US" altLang="zh-CN" sz="2800" dirty="0" smtClean="0">
              <a:latin typeface="楷体" pitchFamily="49" charset="-122"/>
              <a:ea typeface="楷体" pitchFamily="49" charset="-122"/>
            </a:endParaRPr>
          </a:p>
          <a:p>
            <a:pPr marL="514350" indent="-514350">
              <a:lnSpc>
                <a:spcPct val="150000"/>
              </a:lnSpc>
              <a:buClr>
                <a:schemeClr val="accent5"/>
              </a:buClr>
            </a:pPr>
            <a:r>
              <a:rPr lang="zh-CN" altLang="en-US" sz="2800" dirty="0" smtClean="0">
                <a:latin typeface="楷体" pitchFamily="49" charset="-122"/>
                <a:ea typeface="楷体" pitchFamily="49" charset="-122"/>
              </a:rPr>
              <a:t>最优解</a:t>
            </a:r>
            <a:endParaRPr lang="en-US" altLang="zh-CN" sz="2800" dirty="0" smtClean="0">
              <a:latin typeface="楷体" pitchFamily="49" charset="-122"/>
              <a:ea typeface="楷体" pitchFamily="49" charset="-122"/>
            </a:endParaRPr>
          </a:p>
          <a:p>
            <a:pPr>
              <a:lnSpc>
                <a:spcPct val="150000"/>
              </a:lnSpc>
            </a:pPr>
            <a:endParaRPr lang="en-US" altLang="zh-CN" sz="2800" dirty="0" smtClean="0">
              <a:latin typeface="楷体" pitchFamily="49" charset="-122"/>
              <a:ea typeface="楷体" pitchFamily="49" charset="-122"/>
            </a:endParaRPr>
          </a:p>
          <a:p>
            <a:pPr>
              <a:lnSpc>
                <a:spcPct val="150000"/>
              </a:lnSpc>
            </a:pPr>
            <a:endParaRPr lang="en-US" altLang="zh-CN" sz="2800" dirty="0" smtClean="0">
              <a:latin typeface="楷体" pitchFamily="49" charset="-122"/>
              <a:ea typeface="楷体" pitchFamily="49" charset="-122"/>
            </a:endParaRPr>
          </a:p>
          <a:p>
            <a:pPr>
              <a:buFont typeface="Wingdings" pitchFamily="2" charset="2"/>
              <a:buChar char="n"/>
            </a:pPr>
            <a:endParaRPr lang="en-US" altLang="zh-CN" sz="2800" dirty="0" smtClean="0">
              <a:latin typeface="楷体" pitchFamily="49" charset="-122"/>
              <a:ea typeface="楷体" pitchFamily="49" charset="-122"/>
            </a:endParaRPr>
          </a:p>
          <a:p>
            <a:pPr>
              <a:buFont typeface="Wingdings" pitchFamily="2" charset="2"/>
              <a:buChar char="n"/>
            </a:pPr>
            <a:endParaRPr lang="en-US" altLang="zh-CN" sz="2800" dirty="0" smtClean="0">
              <a:latin typeface="楷体" pitchFamily="49" charset="-122"/>
              <a:ea typeface="楷体" pitchFamily="49" charset="-122"/>
            </a:endParaRPr>
          </a:p>
          <a:p>
            <a:r>
              <a:rPr lang="zh-CN" altLang="en-US" sz="2800" dirty="0" smtClean="0"/>
              <a:t> </a:t>
            </a:r>
          </a:p>
          <a:p>
            <a:pPr>
              <a:buFont typeface="Wingdings" pitchFamily="2" charset="2"/>
              <a:buChar char="n"/>
            </a:pPr>
            <a:endParaRPr lang="zh-CN" altLang="en-US" sz="2800" dirty="0">
              <a:latin typeface="楷体" pitchFamily="49" charset="-122"/>
              <a:ea typeface="楷体" pitchFamily="49" charset="-122"/>
            </a:endParaRPr>
          </a:p>
        </p:txBody>
      </p:sp>
      <p:sp>
        <p:nvSpPr>
          <p:cNvPr id="9"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矩形 6"/>
          <p:cNvSpPr/>
          <p:nvPr/>
        </p:nvSpPr>
        <p:spPr>
          <a:xfrm>
            <a:off x="6262617" y="6147790"/>
            <a:ext cx="2249334" cy="400110"/>
          </a:xfrm>
          <a:prstGeom prst="rect">
            <a:avLst/>
          </a:prstGeom>
        </p:spPr>
        <p:txBody>
          <a:bodyPr wrap="none">
            <a:spAutoFit/>
          </a:bodyPr>
          <a:lstStyle/>
          <a:p>
            <a:r>
              <a:rPr lang="zh-CN" altLang="en-US" sz="2000" b="1" dirty="0" smtClean="0">
                <a:solidFill>
                  <a:schemeClr val="accent5">
                    <a:lumMod val="75000"/>
                  </a:schemeClr>
                </a:solidFill>
                <a:latin typeface="楷体" pitchFamily="49" charset="-122"/>
                <a:ea typeface="楷体" pitchFamily="49" charset="-122"/>
              </a:rPr>
              <a:t>最小割算法示意图</a:t>
            </a:r>
            <a:endParaRPr lang="zh-CN" altLang="en-US" sz="2000" dirty="0"/>
          </a:p>
        </p:txBody>
      </p:sp>
      <p:pic>
        <p:nvPicPr>
          <p:cNvPr id="699394" name="Picture 2"/>
          <p:cNvPicPr>
            <a:picLocks noChangeAspect="1" noChangeArrowheads="1"/>
          </p:cNvPicPr>
          <p:nvPr/>
        </p:nvPicPr>
        <p:blipFill>
          <a:blip r:embed="rId2" cstate="print"/>
          <a:srcRect/>
          <a:stretch>
            <a:fillRect/>
          </a:stretch>
        </p:blipFill>
        <p:spPr bwMode="auto">
          <a:xfrm>
            <a:off x="5071620" y="2194797"/>
            <a:ext cx="3836710" cy="3788493"/>
          </a:xfrm>
          <a:prstGeom prst="rect">
            <a:avLst/>
          </a:prstGeom>
          <a:noFill/>
          <a:ln w="9525">
            <a:noFill/>
            <a:miter lim="800000"/>
            <a:headEnd/>
            <a:tailEnd/>
          </a:ln>
        </p:spPr>
      </p:pic>
    </p:spTree>
    <p:extLst>
      <p:ext uri="{BB962C8B-B14F-4D97-AF65-F5344CB8AC3E}">
        <p14:creationId xmlns:p14="http://schemas.microsoft.com/office/powerpoint/2010/main" xmlns="" val="5256402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96905" y="529827"/>
            <a:ext cx="7109238" cy="646331"/>
          </a:xfrm>
          <a:prstGeom prst="rect">
            <a:avLst/>
          </a:prstGeom>
          <a:noFill/>
        </p:spPr>
        <p:txBody>
          <a:bodyPr wrap="square" rtlCol="0">
            <a:spAutoFit/>
          </a:bodyPr>
          <a:lstStyle/>
          <a:p>
            <a:r>
              <a:rPr lang="zh-CN" altLang="en-US" sz="3600" dirty="0" smtClean="0">
                <a:solidFill>
                  <a:srgbClr val="00B0F0"/>
                </a:solidFill>
                <a:latin typeface="微软雅黑" pitchFamily="34" charset="-122"/>
                <a:ea typeface="微软雅黑" pitchFamily="34" charset="-122"/>
              </a:rPr>
              <a:t>图论法：最小割算法</a:t>
            </a:r>
            <a:endParaRPr lang="zh-CN" altLang="en-US" sz="3600" dirty="0">
              <a:solidFill>
                <a:srgbClr val="00B0F0"/>
              </a:solidFill>
              <a:latin typeface="微软雅黑" pitchFamily="34" charset="-122"/>
              <a:ea typeface="微软雅黑" pitchFamily="34" charset="-122"/>
            </a:endParaRPr>
          </a:p>
        </p:txBody>
      </p:sp>
      <p:sp>
        <p:nvSpPr>
          <p:cNvPr id="9"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矩形 6"/>
          <p:cNvSpPr/>
          <p:nvPr/>
        </p:nvSpPr>
        <p:spPr>
          <a:xfrm>
            <a:off x="2341066" y="5855559"/>
            <a:ext cx="4304383" cy="584775"/>
          </a:xfrm>
          <a:prstGeom prst="rect">
            <a:avLst/>
          </a:prstGeom>
        </p:spPr>
        <p:txBody>
          <a:bodyPr wrap="none">
            <a:spAutoFit/>
          </a:bodyPr>
          <a:lstStyle/>
          <a:p>
            <a:r>
              <a:rPr lang="zh-CN" altLang="en-US" sz="3200" b="1" dirty="0" smtClean="0">
                <a:solidFill>
                  <a:schemeClr val="accent5">
                    <a:lumMod val="75000"/>
                  </a:schemeClr>
                </a:solidFill>
                <a:latin typeface="楷体" pitchFamily="49" charset="-122"/>
                <a:ea typeface="楷体" pitchFamily="49" charset="-122"/>
              </a:rPr>
              <a:t>最小割算法结果示意图</a:t>
            </a:r>
            <a:endParaRPr lang="zh-CN" altLang="en-US" sz="3200" dirty="0"/>
          </a:p>
        </p:txBody>
      </p:sp>
      <p:pic>
        <p:nvPicPr>
          <p:cNvPr id="700418" name="Picture 2"/>
          <p:cNvPicPr>
            <a:picLocks noChangeAspect="1" noChangeArrowheads="1"/>
          </p:cNvPicPr>
          <p:nvPr/>
        </p:nvPicPr>
        <p:blipFill>
          <a:blip r:embed="rId2" cstate="print"/>
          <a:srcRect/>
          <a:stretch>
            <a:fillRect/>
          </a:stretch>
        </p:blipFill>
        <p:spPr bwMode="auto">
          <a:xfrm>
            <a:off x="2353461" y="1384710"/>
            <a:ext cx="4286250" cy="4314825"/>
          </a:xfrm>
          <a:prstGeom prst="rect">
            <a:avLst/>
          </a:prstGeom>
          <a:noFill/>
          <a:ln w="9525">
            <a:noFill/>
            <a:miter lim="800000"/>
            <a:headEnd/>
            <a:tailEnd/>
          </a:ln>
        </p:spPr>
      </p:pic>
    </p:spTree>
    <p:extLst>
      <p:ext uri="{BB962C8B-B14F-4D97-AF65-F5344CB8AC3E}">
        <p14:creationId xmlns:p14="http://schemas.microsoft.com/office/powerpoint/2010/main" xmlns="" val="5256402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96905" y="529827"/>
            <a:ext cx="7109238" cy="646331"/>
          </a:xfrm>
          <a:prstGeom prst="rect">
            <a:avLst/>
          </a:prstGeom>
          <a:noFill/>
        </p:spPr>
        <p:txBody>
          <a:bodyPr wrap="square" rtlCol="0">
            <a:spAutoFit/>
          </a:bodyPr>
          <a:lstStyle/>
          <a:p>
            <a:r>
              <a:rPr lang="zh-CN" altLang="en-US" sz="3600" dirty="0" smtClean="0">
                <a:solidFill>
                  <a:srgbClr val="00B0F0"/>
                </a:solidFill>
                <a:latin typeface="微软雅黑" pitchFamily="34" charset="-122"/>
                <a:ea typeface="微软雅黑" pitchFamily="34" charset="-122"/>
              </a:rPr>
              <a:t>图论法：最小割算法</a:t>
            </a:r>
            <a:endParaRPr lang="zh-CN" altLang="en-US" sz="3600" dirty="0">
              <a:solidFill>
                <a:srgbClr val="00B0F0"/>
              </a:solidFill>
              <a:latin typeface="微软雅黑" pitchFamily="34" charset="-122"/>
              <a:ea typeface="微软雅黑" pitchFamily="34" charset="-122"/>
            </a:endParaRPr>
          </a:p>
        </p:txBody>
      </p:sp>
      <p:sp>
        <p:nvSpPr>
          <p:cNvPr id="6" name="文本框 5"/>
          <p:cNvSpPr txBox="1"/>
          <p:nvPr/>
        </p:nvSpPr>
        <p:spPr>
          <a:xfrm>
            <a:off x="386109" y="1326423"/>
            <a:ext cx="8408830" cy="6340197"/>
          </a:xfrm>
          <a:prstGeom prst="rect">
            <a:avLst/>
          </a:prstGeom>
          <a:noFill/>
        </p:spPr>
        <p:txBody>
          <a:bodyPr wrap="square" rtlCol="0">
            <a:spAutoFit/>
          </a:bodyPr>
          <a:lstStyle/>
          <a:p>
            <a:pPr>
              <a:lnSpc>
                <a:spcPct val="150000"/>
              </a:lnSpc>
              <a:buFont typeface="Wingdings" pitchFamily="2" charset="2"/>
              <a:buChar char="n"/>
            </a:pPr>
            <a:r>
              <a:rPr lang="zh-CN" altLang="en-US" sz="2800" dirty="0" smtClean="0">
                <a:solidFill>
                  <a:schemeClr val="accent5">
                    <a:lumMod val="75000"/>
                  </a:schemeClr>
                </a:solidFill>
                <a:latin typeface="楷体" pitchFamily="49" charset="-122"/>
                <a:ea typeface="楷体" pitchFamily="49" charset="-122"/>
              </a:rPr>
              <a:t> </a:t>
            </a:r>
            <a:r>
              <a:rPr lang="zh-CN" altLang="en-US" sz="2800" dirty="0" smtClean="0">
                <a:latin typeface="楷体" pitchFamily="49" charset="-122"/>
                <a:ea typeface="楷体" pitchFamily="49" charset="-122"/>
              </a:rPr>
              <a:t>图的定义：</a:t>
            </a:r>
            <a:r>
              <a:rPr lang="en-US" altLang="zh-CN" sz="2800" dirty="0" smtClean="0">
                <a:latin typeface="Times New Roman" pitchFamily="18" charset="0"/>
                <a:ea typeface="楷体" pitchFamily="49" charset="-122"/>
                <a:cs typeface="Times New Roman" pitchFamily="18" charset="0"/>
              </a:rPr>
              <a:t>G=[V,E];</a:t>
            </a:r>
          </a:p>
          <a:p>
            <a:pPr>
              <a:lnSpc>
                <a:spcPct val="150000"/>
              </a:lnSpc>
              <a:buFont typeface="Wingdings" pitchFamily="2" charset="2"/>
              <a:buChar char="n"/>
            </a:pPr>
            <a:r>
              <a:rPr lang="en-US" altLang="zh-CN" sz="2800" dirty="0" smtClean="0">
                <a:solidFill>
                  <a:schemeClr val="accent5">
                    <a:lumMod val="75000"/>
                  </a:schemeClr>
                </a:solidFill>
                <a:latin typeface="楷体" pitchFamily="49" charset="-122"/>
                <a:ea typeface="楷体" pitchFamily="49" charset="-122"/>
              </a:rPr>
              <a:t> </a:t>
            </a:r>
            <a:r>
              <a:rPr lang="zh-CN" altLang="en-US" sz="2800" dirty="0" smtClean="0">
                <a:latin typeface="楷体" pitchFamily="49" charset="-122"/>
                <a:ea typeface="楷体" pitchFamily="49" charset="-122"/>
              </a:rPr>
              <a:t>数字图像到图的转化：</a:t>
            </a:r>
            <a:endParaRPr lang="en-US" altLang="zh-CN" sz="2800" dirty="0" smtClean="0">
              <a:latin typeface="楷体" pitchFamily="49" charset="-122"/>
              <a:ea typeface="楷体" pitchFamily="49" charset="-122"/>
            </a:endParaRPr>
          </a:p>
          <a:p>
            <a:pPr>
              <a:lnSpc>
                <a:spcPct val="150000"/>
              </a:lnSpc>
            </a:pPr>
            <a:r>
              <a:rPr lang="zh-CN" altLang="en-US" sz="2800" dirty="0" smtClean="0">
                <a:latin typeface="楷体" pitchFamily="49" charset="-122"/>
                <a:ea typeface="楷体" pitchFamily="49" charset="-122"/>
              </a:rPr>
              <a:t>       </a:t>
            </a:r>
            <a:r>
              <a:rPr lang="zh-CN" altLang="en-US" sz="2800" b="1" dirty="0" smtClean="0">
                <a:solidFill>
                  <a:schemeClr val="accent5">
                    <a:lumMod val="75000"/>
                  </a:schemeClr>
                </a:solidFill>
                <a:latin typeface="楷体" pitchFamily="49" charset="-122"/>
                <a:ea typeface="楷体" pitchFamily="49" charset="-122"/>
              </a:rPr>
              <a:t>像素：点</a:t>
            </a:r>
            <a:r>
              <a:rPr lang="en-US" altLang="zh-CN" sz="2800" b="1" dirty="0" smtClean="0">
                <a:solidFill>
                  <a:schemeClr val="accent5">
                    <a:lumMod val="75000"/>
                  </a:schemeClr>
                </a:solidFill>
                <a:latin typeface="楷体" pitchFamily="49" charset="-122"/>
                <a:ea typeface="楷体" pitchFamily="49" charset="-122"/>
              </a:rPr>
              <a:t>     </a:t>
            </a:r>
          </a:p>
          <a:p>
            <a:pPr>
              <a:lnSpc>
                <a:spcPct val="150000"/>
              </a:lnSpc>
            </a:pPr>
            <a:r>
              <a:rPr lang="en-US" altLang="zh-CN" sz="2800" b="1" dirty="0" smtClean="0">
                <a:solidFill>
                  <a:schemeClr val="accent5">
                    <a:lumMod val="75000"/>
                  </a:schemeClr>
                </a:solidFill>
                <a:latin typeface="楷体" pitchFamily="49" charset="-122"/>
                <a:ea typeface="楷体" pitchFamily="49" charset="-122"/>
              </a:rPr>
              <a:t>   4</a:t>
            </a:r>
            <a:r>
              <a:rPr lang="zh-CN" altLang="en-US" sz="2800" b="1" dirty="0" smtClean="0">
                <a:solidFill>
                  <a:schemeClr val="accent5">
                    <a:lumMod val="75000"/>
                  </a:schemeClr>
                </a:solidFill>
                <a:latin typeface="楷体" pitchFamily="49" charset="-122"/>
                <a:ea typeface="楷体" pitchFamily="49" charset="-122"/>
              </a:rPr>
              <a:t>连通或</a:t>
            </a:r>
            <a:r>
              <a:rPr lang="en-US" altLang="zh-CN" sz="2800" b="1" dirty="0" smtClean="0">
                <a:solidFill>
                  <a:schemeClr val="accent5">
                    <a:lumMod val="75000"/>
                  </a:schemeClr>
                </a:solidFill>
                <a:latin typeface="楷体" pitchFamily="49" charset="-122"/>
                <a:ea typeface="楷体" pitchFamily="49" charset="-122"/>
              </a:rPr>
              <a:t>8</a:t>
            </a:r>
            <a:r>
              <a:rPr lang="zh-CN" altLang="en-US" sz="2800" b="1" dirty="0" smtClean="0">
                <a:solidFill>
                  <a:schemeClr val="accent5">
                    <a:lumMod val="75000"/>
                  </a:schemeClr>
                </a:solidFill>
                <a:latin typeface="楷体" pitchFamily="49" charset="-122"/>
                <a:ea typeface="楷体" pitchFamily="49" charset="-122"/>
              </a:rPr>
              <a:t>连通领域：边</a:t>
            </a:r>
            <a:endParaRPr lang="en-US" altLang="zh-CN" sz="2800" b="1" dirty="0" smtClean="0">
              <a:solidFill>
                <a:schemeClr val="accent5">
                  <a:lumMod val="75000"/>
                </a:schemeClr>
              </a:solidFill>
              <a:latin typeface="楷体" pitchFamily="49" charset="-122"/>
              <a:ea typeface="楷体" pitchFamily="49" charset="-122"/>
            </a:endParaRPr>
          </a:p>
          <a:p>
            <a:pPr>
              <a:lnSpc>
                <a:spcPct val="150000"/>
              </a:lnSpc>
              <a:buFont typeface="Wingdings" pitchFamily="2" charset="2"/>
              <a:buChar char="n"/>
            </a:pPr>
            <a:r>
              <a:rPr lang="en-US" altLang="zh-CN" sz="2800" dirty="0" smtClean="0">
                <a:solidFill>
                  <a:schemeClr val="accent5">
                    <a:lumMod val="75000"/>
                  </a:schemeClr>
                </a:solidFill>
                <a:latin typeface="楷体" pitchFamily="49" charset="-122"/>
                <a:ea typeface="楷体" pitchFamily="49" charset="-122"/>
              </a:rPr>
              <a:t> </a:t>
            </a:r>
            <a:r>
              <a:rPr lang="zh-CN" altLang="en-US" sz="2800" dirty="0" smtClean="0">
                <a:latin typeface="楷体" pitchFamily="49" charset="-122"/>
                <a:ea typeface="楷体" pitchFamily="49" charset="-122"/>
              </a:rPr>
              <a:t>最小割的定义：</a:t>
            </a:r>
            <a:endParaRPr lang="en-US" altLang="zh-CN" sz="2800" dirty="0" smtClean="0">
              <a:latin typeface="楷体" pitchFamily="49" charset="-122"/>
              <a:ea typeface="楷体" pitchFamily="49" charset="-122"/>
            </a:endParaRPr>
          </a:p>
          <a:p>
            <a:pPr>
              <a:lnSpc>
                <a:spcPct val="150000"/>
              </a:lnSpc>
            </a:pPr>
            <a:r>
              <a:rPr lang="zh-CN" altLang="en-US" sz="2800" dirty="0" smtClean="0">
                <a:latin typeface="楷体" pitchFamily="49" charset="-122"/>
                <a:ea typeface="楷体" pitchFamily="49" charset="-122"/>
              </a:rPr>
              <a:t>割断的边的</a:t>
            </a:r>
            <a:r>
              <a:rPr lang="zh-CN" altLang="en-US" sz="2800" b="1" dirty="0" smtClean="0">
                <a:solidFill>
                  <a:schemeClr val="accent5">
                    <a:lumMod val="75000"/>
                  </a:schemeClr>
                </a:solidFill>
                <a:latin typeface="楷体" pitchFamily="49" charset="-122"/>
                <a:ea typeface="楷体" pitchFamily="49" charset="-122"/>
              </a:rPr>
              <a:t>权值和</a:t>
            </a:r>
            <a:r>
              <a:rPr lang="zh-CN" altLang="en-US" sz="2800" dirty="0" smtClean="0">
                <a:latin typeface="楷体" pitchFamily="49" charset="-122"/>
                <a:ea typeface="楷体" pitchFamily="49" charset="-122"/>
              </a:rPr>
              <a:t>最小</a:t>
            </a:r>
            <a:endParaRPr lang="en-US" altLang="zh-CN" sz="2800" dirty="0" smtClean="0">
              <a:latin typeface="楷体" pitchFamily="49" charset="-122"/>
              <a:ea typeface="楷体" pitchFamily="49" charset="-122"/>
            </a:endParaRPr>
          </a:p>
          <a:p>
            <a:pPr>
              <a:lnSpc>
                <a:spcPct val="150000"/>
              </a:lnSpc>
            </a:pPr>
            <a:endParaRPr lang="en-US" altLang="zh-CN" sz="2800" dirty="0" smtClean="0">
              <a:latin typeface="楷体" pitchFamily="49" charset="-122"/>
              <a:ea typeface="楷体" pitchFamily="49" charset="-122"/>
            </a:endParaRPr>
          </a:p>
          <a:p>
            <a:pPr>
              <a:buFont typeface="Wingdings" pitchFamily="2" charset="2"/>
              <a:buChar char="n"/>
            </a:pPr>
            <a:endParaRPr lang="en-US" altLang="zh-CN" sz="2800" dirty="0" smtClean="0">
              <a:latin typeface="楷体" pitchFamily="49" charset="-122"/>
              <a:ea typeface="楷体" pitchFamily="49" charset="-122"/>
            </a:endParaRPr>
          </a:p>
          <a:p>
            <a:pPr>
              <a:buFont typeface="Wingdings" pitchFamily="2" charset="2"/>
              <a:buChar char="n"/>
            </a:pPr>
            <a:endParaRPr lang="en-US" altLang="zh-CN" sz="2800" dirty="0" smtClean="0">
              <a:latin typeface="楷体" pitchFamily="49" charset="-122"/>
              <a:ea typeface="楷体" pitchFamily="49" charset="-122"/>
            </a:endParaRPr>
          </a:p>
          <a:p>
            <a:r>
              <a:rPr lang="zh-CN" altLang="en-US" sz="2800" dirty="0" smtClean="0"/>
              <a:t> </a:t>
            </a:r>
          </a:p>
          <a:p>
            <a:pPr>
              <a:buFont typeface="Wingdings" pitchFamily="2" charset="2"/>
              <a:buChar char="n"/>
            </a:pPr>
            <a:endParaRPr lang="zh-CN" altLang="en-US" sz="2800" dirty="0">
              <a:latin typeface="楷体" pitchFamily="49" charset="-122"/>
              <a:ea typeface="楷体" pitchFamily="49" charset="-122"/>
            </a:endParaRPr>
          </a:p>
        </p:txBody>
      </p:sp>
      <p:sp>
        <p:nvSpPr>
          <p:cNvPr id="9"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698370" name="Picture 2"/>
          <p:cNvPicPr>
            <a:picLocks noChangeAspect="1" noChangeArrowheads="1"/>
          </p:cNvPicPr>
          <p:nvPr/>
        </p:nvPicPr>
        <p:blipFill>
          <a:blip r:embed="rId2" cstate="print"/>
          <a:srcRect/>
          <a:stretch>
            <a:fillRect/>
          </a:stretch>
        </p:blipFill>
        <p:spPr bwMode="auto">
          <a:xfrm>
            <a:off x="5028067" y="2253006"/>
            <a:ext cx="3889690" cy="3834795"/>
          </a:xfrm>
          <a:prstGeom prst="rect">
            <a:avLst/>
          </a:prstGeom>
          <a:noFill/>
          <a:ln w="9525">
            <a:noFill/>
            <a:miter lim="800000"/>
            <a:headEnd/>
            <a:tailEnd/>
          </a:ln>
        </p:spPr>
      </p:pic>
      <p:sp>
        <p:nvSpPr>
          <p:cNvPr id="7" name="矩形 6"/>
          <p:cNvSpPr/>
          <p:nvPr/>
        </p:nvSpPr>
        <p:spPr>
          <a:xfrm>
            <a:off x="6262617" y="6147790"/>
            <a:ext cx="2121093" cy="400110"/>
          </a:xfrm>
          <a:prstGeom prst="rect">
            <a:avLst/>
          </a:prstGeom>
        </p:spPr>
        <p:txBody>
          <a:bodyPr wrap="none">
            <a:spAutoFit/>
          </a:bodyPr>
          <a:lstStyle/>
          <a:p>
            <a:r>
              <a:rPr lang="en-US" altLang="zh-CN" sz="2000" b="1" dirty="0" smtClean="0">
                <a:solidFill>
                  <a:schemeClr val="accent5">
                    <a:lumMod val="75000"/>
                  </a:schemeClr>
                </a:solidFill>
                <a:latin typeface="楷体" pitchFamily="49" charset="-122"/>
                <a:ea typeface="楷体" pitchFamily="49" charset="-122"/>
              </a:rPr>
              <a:t>4</a:t>
            </a:r>
            <a:r>
              <a:rPr lang="zh-CN" altLang="en-US" sz="2000" b="1" dirty="0" smtClean="0">
                <a:solidFill>
                  <a:schemeClr val="accent5">
                    <a:lumMod val="75000"/>
                  </a:schemeClr>
                </a:solidFill>
                <a:latin typeface="楷体" pitchFamily="49" charset="-122"/>
                <a:ea typeface="楷体" pitchFamily="49" charset="-122"/>
              </a:rPr>
              <a:t>连通领域示意图</a:t>
            </a:r>
            <a:endParaRPr lang="zh-CN" altLang="en-US" sz="2000" dirty="0"/>
          </a:p>
        </p:txBody>
      </p:sp>
    </p:spTree>
    <p:extLst>
      <p:ext uri="{BB962C8B-B14F-4D97-AF65-F5344CB8AC3E}">
        <p14:creationId xmlns:p14="http://schemas.microsoft.com/office/powerpoint/2010/main" xmlns="" val="5256402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文本框 4"/>
          <p:cNvSpPr txBox="1"/>
          <p:nvPr/>
        </p:nvSpPr>
        <p:spPr>
          <a:xfrm>
            <a:off x="436648" y="595815"/>
            <a:ext cx="8000341" cy="646331"/>
          </a:xfrm>
          <a:prstGeom prst="rect">
            <a:avLst/>
          </a:prstGeom>
          <a:noFill/>
        </p:spPr>
        <p:txBody>
          <a:bodyPr wrap="square" rtlCol="0">
            <a:spAutoFit/>
          </a:bodyPr>
          <a:lstStyle/>
          <a:p>
            <a:r>
              <a:rPr lang="zh-CN" altLang="en-US" sz="3600" dirty="0" smtClean="0">
                <a:solidFill>
                  <a:srgbClr val="00B0F0"/>
                </a:solidFill>
                <a:latin typeface="微软雅黑" pitchFamily="34" charset="-122"/>
                <a:ea typeface="微软雅黑" pitchFamily="34" charset="-122"/>
              </a:rPr>
              <a:t>图论法：马尔科夫随机场（扩展内容）</a:t>
            </a:r>
            <a:endParaRPr lang="zh-CN" altLang="en-US" sz="3600" dirty="0">
              <a:solidFill>
                <a:srgbClr val="00B0F0"/>
              </a:solidFill>
              <a:latin typeface="微软雅黑" pitchFamily="34" charset="-122"/>
              <a:ea typeface="微软雅黑" pitchFamily="34" charset="-122"/>
            </a:endParaRPr>
          </a:p>
        </p:txBody>
      </p:sp>
      <p:sp>
        <p:nvSpPr>
          <p:cNvPr id="8" name="文本框 5"/>
          <p:cNvSpPr txBox="1"/>
          <p:nvPr/>
        </p:nvSpPr>
        <p:spPr>
          <a:xfrm>
            <a:off x="386109" y="1251009"/>
            <a:ext cx="8408830" cy="4124206"/>
          </a:xfrm>
          <a:prstGeom prst="rect">
            <a:avLst/>
          </a:prstGeom>
          <a:noFill/>
        </p:spPr>
        <p:txBody>
          <a:bodyPr wrap="square" rtlCol="0">
            <a:spAutoFit/>
          </a:bodyPr>
          <a:lstStyle/>
          <a:p>
            <a:pPr>
              <a:lnSpc>
                <a:spcPct val="150000"/>
              </a:lnSpc>
              <a:buFont typeface="Wingdings" pitchFamily="2" charset="2"/>
              <a:buChar char="n"/>
            </a:pPr>
            <a:r>
              <a:rPr lang="zh-CN" altLang="en-US" sz="2800" dirty="0" smtClean="0">
                <a:solidFill>
                  <a:schemeClr val="accent5">
                    <a:lumMod val="75000"/>
                  </a:schemeClr>
                </a:solidFill>
                <a:latin typeface="楷体" pitchFamily="49" charset="-122"/>
                <a:ea typeface="楷体" pitchFamily="49" charset="-122"/>
              </a:rPr>
              <a:t> </a:t>
            </a:r>
            <a:r>
              <a:rPr lang="en-US" altLang="zh-CN" sz="2400" dirty="0" smtClean="0">
                <a:latin typeface="Times New Roman" pitchFamily="18" charset="0"/>
                <a:ea typeface="楷体" pitchFamily="49" charset="-122"/>
                <a:cs typeface="Times New Roman" pitchFamily="18" charset="0"/>
              </a:rPr>
              <a:t>MRF</a:t>
            </a:r>
            <a:r>
              <a:rPr lang="zh-CN" altLang="en-US" sz="2400" dirty="0" smtClean="0">
                <a:latin typeface="楷体" pitchFamily="49" charset="-122"/>
                <a:ea typeface="楷体" pitchFamily="49" charset="-122"/>
              </a:rPr>
              <a:t>是一种基于无向图的模型，其中每个像素点对应一个随机变量，每条边对应于两随机变量间的条件依赖性</a:t>
            </a:r>
            <a:endParaRPr lang="en-US" altLang="zh-CN" sz="2400" dirty="0" smtClean="0">
              <a:latin typeface="Times New Roman" pitchFamily="18" charset="0"/>
              <a:ea typeface="楷体" pitchFamily="49" charset="-122"/>
              <a:cs typeface="Times New Roman" pitchFamily="18" charset="0"/>
            </a:endParaRPr>
          </a:p>
          <a:p>
            <a:pPr>
              <a:lnSpc>
                <a:spcPct val="150000"/>
              </a:lnSpc>
              <a:buFont typeface="Wingdings" pitchFamily="2" charset="2"/>
              <a:buChar char="n"/>
            </a:pPr>
            <a:r>
              <a:rPr lang="en-US" altLang="zh-CN" sz="2400" dirty="0" smtClean="0">
                <a:solidFill>
                  <a:schemeClr val="accent5">
                    <a:lumMod val="75000"/>
                  </a:schemeClr>
                </a:solidFill>
                <a:latin typeface="楷体" pitchFamily="49" charset="-122"/>
                <a:ea typeface="楷体" pitchFamily="49" charset="-122"/>
              </a:rPr>
              <a:t> </a:t>
            </a:r>
            <a:r>
              <a:rPr lang="zh-CN" altLang="en-US" sz="2400" dirty="0" smtClean="0">
                <a:latin typeface="楷体" pitchFamily="49" charset="-122"/>
                <a:ea typeface="楷体" pitchFamily="49" charset="-122"/>
              </a:rPr>
              <a:t>点对应的随机变量是像素的类别，比如</a:t>
            </a:r>
            <a:r>
              <a:rPr lang="zh-CN" altLang="en-US" sz="2400" b="1" dirty="0" smtClean="0">
                <a:solidFill>
                  <a:schemeClr val="accent5">
                    <a:lumMod val="75000"/>
                  </a:schemeClr>
                </a:solidFill>
                <a:latin typeface="楷体" pitchFamily="49" charset="-122"/>
                <a:ea typeface="楷体" pitchFamily="49" charset="-122"/>
              </a:rPr>
              <a:t>类别标号</a:t>
            </a:r>
            <a:r>
              <a:rPr lang="zh-CN" altLang="en-US" sz="2400" dirty="0" smtClean="0">
                <a:latin typeface="楷体" pitchFamily="49" charset="-122"/>
                <a:ea typeface="楷体" pitchFamily="49" charset="-122"/>
              </a:rPr>
              <a:t>；边定义为两相邻像素间的</a:t>
            </a:r>
            <a:r>
              <a:rPr lang="zh-CN" altLang="en-US" sz="2400" b="1" dirty="0" smtClean="0">
                <a:solidFill>
                  <a:schemeClr val="accent5">
                    <a:lumMod val="75000"/>
                  </a:schemeClr>
                </a:solidFill>
                <a:latin typeface="楷体" pitchFamily="49" charset="-122"/>
                <a:ea typeface="楷体" pitchFamily="49" charset="-122"/>
              </a:rPr>
              <a:t>某种度量</a:t>
            </a:r>
            <a:r>
              <a:rPr lang="zh-CN" altLang="en-US" sz="2400" dirty="0" smtClean="0">
                <a:latin typeface="楷体" pitchFamily="49" charset="-122"/>
                <a:ea typeface="楷体" pitchFamily="49" charset="-122"/>
              </a:rPr>
              <a:t>，比如相邻像素灰度差值的平方</a:t>
            </a:r>
            <a:endParaRPr lang="en-US" altLang="zh-CN" sz="2400" dirty="0" smtClean="0">
              <a:latin typeface="楷体" pitchFamily="49" charset="-122"/>
              <a:ea typeface="楷体" pitchFamily="49" charset="-122"/>
            </a:endParaRPr>
          </a:p>
          <a:p>
            <a:pPr>
              <a:buFont typeface="Wingdings" pitchFamily="2" charset="2"/>
              <a:buChar char="n"/>
            </a:pPr>
            <a:endParaRPr lang="en-US" altLang="zh-CN" sz="2800" dirty="0" smtClean="0">
              <a:latin typeface="楷体" pitchFamily="49" charset="-122"/>
              <a:ea typeface="楷体" pitchFamily="49" charset="-122"/>
            </a:endParaRPr>
          </a:p>
          <a:p>
            <a:pPr>
              <a:buFont typeface="Wingdings" pitchFamily="2" charset="2"/>
              <a:buChar char="n"/>
            </a:pPr>
            <a:endParaRPr lang="en-US" altLang="zh-CN" sz="2800" dirty="0" smtClean="0">
              <a:latin typeface="楷体" pitchFamily="49" charset="-122"/>
              <a:ea typeface="楷体" pitchFamily="49" charset="-122"/>
            </a:endParaRPr>
          </a:p>
          <a:p>
            <a:r>
              <a:rPr lang="zh-CN" altLang="en-US" sz="2800" dirty="0" smtClean="0"/>
              <a:t> </a:t>
            </a:r>
          </a:p>
          <a:p>
            <a:pPr>
              <a:buFont typeface="Wingdings" pitchFamily="2" charset="2"/>
              <a:buChar char="n"/>
            </a:pPr>
            <a:endParaRPr lang="zh-CN" altLang="en-US" sz="2800" dirty="0">
              <a:latin typeface="楷体" pitchFamily="49" charset="-122"/>
              <a:ea typeface="楷体" pitchFamily="49" charset="-122"/>
            </a:endParaRPr>
          </a:p>
        </p:txBody>
      </p:sp>
      <p:pic>
        <p:nvPicPr>
          <p:cNvPr id="701442" name="Picture 2"/>
          <p:cNvPicPr>
            <a:picLocks noChangeAspect="1" noChangeArrowheads="1"/>
          </p:cNvPicPr>
          <p:nvPr/>
        </p:nvPicPr>
        <p:blipFill>
          <a:blip r:embed="rId2" cstate="print"/>
          <a:srcRect/>
          <a:stretch>
            <a:fillRect/>
          </a:stretch>
        </p:blipFill>
        <p:spPr bwMode="auto">
          <a:xfrm>
            <a:off x="1698101" y="3736158"/>
            <a:ext cx="5616802" cy="2777764"/>
          </a:xfrm>
          <a:prstGeom prst="rect">
            <a:avLst/>
          </a:prstGeom>
          <a:noFill/>
          <a:ln w="9525">
            <a:noFill/>
            <a:miter lim="800000"/>
            <a:headEnd/>
            <a:tailEnd/>
          </a:ln>
        </p:spPr>
      </p:pic>
    </p:spTree>
    <p:extLst>
      <p:ext uri="{BB962C8B-B14F-4D97-AF65-F5344CB8AC3E}">
        <p14:creationId xmlns:p14="http://schemas.microsoft.com/office/powerpoint/2010/main" xmlns="" val="3440528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文本框 4"/>
          <p:cNvSpPr txBox="1"/>
          <p:nvPr/>
        </p:nvSpPr>
        <p:spPr>
          <a:xfrm>
            <a:off x="436648" y="595815"/>
            <a:ext cx="8000341" cy="646331"/>
          </a:xfrm>
          <a:prstGeom prst="rect">
            <a:avLst/>
          </a:prstGeom>
          <a:noFill/>
        </p:spPr>
        <p:txBody>
          <a:bodyPr wrap="square" rtlCol="0">
            <a:spAutoFit/>
          </a:bodyPr>
          <a:lstStyle/>
          <a:p>
            <a:r>
              <a:rPr lang="zh-CN" altLang="en-US" sz="3600" dirty="0" smtClean="0">
                <a:solidFill>
                  <a:srgbClr val="00B0F0"/>
                </a:solidFill>
                <a:latin typeface="微软雅黑" pitchFamily="34" charset="-122"/>
                <a:ea typeface="微软雅黑" pitchFamily="34" charset="-122"/>
              </a:rPr>
              <a:t>图论法：马尔科夫随机场（扩展内容）</a:t>
            </a:r>
            <a:endParaRPr lang="zh-CN" altLang="en-US" sz="3600" dirty="0">
              <a:solidFill>
                <a:srgbClr val="00B0F0"/>
              </a:solidFill>
              <a:latin typeface="微软雅黑" pitchFamily="34" charset="-122"/>
              <a:ea typeface="微软雅黑" pitchFamily="34" charset="-122"/>
            </a:endParaRPr>
          </a:p>
        </p:txBody>
      </p:sp>
      <p:sp>
        <p:nvSpPr>
          <p:cNvPr id="8" name="文本框 5"/>
          <p:cNvSpPr txBox="1"/>
          <p:nvPr/>
        </p:nvSpPr>
        <p:spPr>
          <a:xfrm>
            <a:off x="272988" y="1821265"/>
            <a:ext cx="8607062" cy="4616648"/>
          </a:xfrm>
          <a:prstGeom prst="rect">
            <a:avLst/>
          </a:prstGeom>
          <a:noFill/>
        </p:spPr>
        <p:txBody>
          <a:bodyPr wrap="square" rtlCol="0">
            <a:spAutoFit/>
          </a:bodyPr>
          <a:lstStyle/>
          <a:p>
            <a:pPr>
              <a:lnSpc>
                <a:spcPct val="150000"/>
              </a:lnSpc>
              <a:buFont typeface="Wingdings" pitchFamily="2" charset="2"/>
              <a:buChar char="n"/>
            </a:pPr>
            <a:r>
              <a:rPr lang="zh-CN" altLang="en-US" sz="2800" dirty="0" smtClean="0">
                <a:solidFill>
                  <a:schemeClr val="accent5"/>
                </a:solidFill>
                <a:latin typeface="楷体" pitchFamily="49" charset="-122"/>
                <a:ea typeface="楷体" pitchFamily="49" charset="-122"/>
              </a:rPr>
              <a:t> </a:t>
            </a:r>
            <a:r>
              <a:rPr lang="zh-CN" altLang="en-US" sz="2800" dirty="0" smtClean="0">
                <a:latin typeface="楷体" pitchFamily="49" charset="-122"/>
                <a:ea typeface="楷体" pitchFamily="49" charset="-122"/>
              </a:rPr>
              <a:t>当给定一幅图像，记为</a:t>
            </a:r>
            <a:r>
              <a:rPr lang="en-US" altLang="zh-CN" sz="2800" dirty="0" smtClean="0">
                <a:latin typeface="Times New Roman" pitchFamily="18" charset="0"/>
                <a:ea typeface="楷体" pitchFamily="49" charset="-122"/>
                <a:cs typeface="Times New Roman" pitchFamily="18" charset="0"/>
              </a:rPr>
              <a:t>Y</a:t>
            </a:r>
            <a:r>
              <a:rPr lang="zh-CN" altLang="en-US" sz="2800" dirty="0" smtClean="0">
                <a:latin typeface="楷体" pitchFamily="49" charset="-122"/>
                <a:ea typeface="楷体" pitchFamily="49" charset="-122"/>
              </a:rPr>
              <a:t>，则对于类别标号方案</a:t>
            </a:r>
            <a:r>
              <a:rPr lang="en-US" altLang="zh-CN" sz="2800" dirty="0" smtClean="0">
                <a:latin typeface="Times New Roman" pitchFamily="18" charset="0"/>
                <a:ea typeface="楷体" pitchFamily="49" charset="-122"/>
                <a:cs typeface="Times New Roman" pitchFamily="18" charset="0"/>
              </a:rPr>
              <a:t>X</a:t>
            </a:r>
            <a:r>
              <a:rPr lang="zh-CN" altLang="en-US" sz="2800" dirty="0" smtClean="0">
                <a:latin typeface="楷体" pitchFamily="49" charset="-122"/>
                <a:ea typeface="楷体" pitchFamily="49" charset="-122"/>
              </a:rPr>
              <a:t>，则存在一个条件概率</a:t>
            </a:r>
            <a:r>
              <a:rPr lang="en-US" altLang="zh-CN" sz="2800" dirty="0" smtClean="0">
                <a:latin typeface="Times New Roman" pitchFamily="18" charset="0"/>
                <a:ea typeface="楷体" pitchFamily="49" charset="-122"/>
                <a:cs typeface="Times New Roman" pitchFamily="18" charset="0"/>
              </a:rPr>
              <a:t>P(X|Y)</a:t>
            </a:r>
            <a:r>
              <a:rPr lang="zh-CN" altLang="en-US" sz="2800" dirty="0" smtClean="0">
                <a:latin typeface="楷体" pitchFamily="49" charset="-122"/>
                <a:ea typeface="楷体" pitchFamily="49" charset="-122"/>
              </a:rPr>
              <a:t>（</a:t>
            </a:r>
            <a:r>
              <a:rPr lang="zh-CN" altLang="en-US" sz="2800" b="1" dirty="0" smtClean="0">
                <a:solidFill>
                  <a:schemeClr val="accent5"/>
                </a:solidFill>
                <a:latin typeface="楷体" pitchFamily="49" charset="-122"/>
                <a:ea typeface="楷体" pitchFamily="49" charset="-122"/>
              </a:rPr>
              <a:t>后验概率</a:t>
            </a:r>
            <a:r>
              <a:rPr lang="zh-CN" altLang="en-US" sz="2800" dirty="0" smtClean="0">
                <a:latin typeface="楷体" pitchFamily="49" charset="-122"/>
                <a:ea typeface="楷体" pitchFamily="49" charset="-122"/>
              </a:rPr>
              <a:t>）。该值越大说明该方案</a:t>
            </a:r>
            <a:r>
              <a:rPr lang="en-US" altLang="zh-CN" sz="2800" dirty="0" smtClean="0">
                <a:latin typeface="楷体" pitchFamily="49" charset="-122"/>
                <a:ea typeface="楷体" pitchFamily="49" charset="-122"/>
              </a:rPr>
              <a:t>X</a:t>
            </a:r>
            <a:r>
              <a:rPr lang="zh-CN" altLang="en-US" sz="2800" dirty="0" smtClean="0">
                <a:latin typeface="楷体" pitchFamily="49" charset="-122"/>
                <a:ea typeface="楷体" pitchFamily="49" charset="-122"/>
              </a:rPr>
              <a:t>接近真实分割的可能性越大</a:t>
            </a:r>
            <a:endParaRPr lang="en-US" altLang="zh-CN" sz="2800" dirty="0" smtClean="0">
              <a:latin typeface="楷体" pitchFamily="49" charset="-122"/>
              <a:ea typeface="楷体" pitchFamily="49" charset="-122"/>
            </a:endParaRPr>
          </a:p>
          <a:p>
            <a:pPr>
              <a:lnSpc>
                <a:spcPct val="150000"/>
              </a:lnSpc>
              <a:buFont typeface="Wingdings" pitchFamily="2" charset="2"/>
              <a:buChar char="n"/>
            </a:pPr>
            <a:r>
              <a:rPr lang="en-US" altLang="zh-CN" sz="2800" dirty="0" smtClean="0">
                <a:solidFill>
                  <a:schemeClr val="accent5"/>
                </a:solidFill>
                <a:latin typeface="楷体" pitchFamily="49" charset="-122"/>
                <a:ea typeface="楷体" pitchFamily="49" charset="-122"/>
              </a:rPr>
              <a:t> </a:t>
            </a:r>
            <a:r>
              <a:rPr lang="zh-CN" altLang="en-US" sz="2800" dirty="0" smtClean="0">
                <a:latin typeface="楷体" pitchFamily="49" charset="-122"/>
                <a:ea typeface="楷体" pitchFamily="49" charset="-122"/>
              </a:rPr>
              <a:t>分割问题转化为寻找最大后验概率的类别标号方案。</a:t>
            </a:r>
            <a:endParaRPr lang="en-US" altLang="zh-CN" sz="2800" dirty="0" smtClean="0">
              <a:latin typeface="楷体" pitchFamily="49" charset="-122"/>
              <a:ea typeface="楷体" pitchFamily="49" charset="-122"/>
            </a:endParaRPr>
          </a:p>
          <a:p>
            <a:pPr>
              <a:lnSpc>
                <a:spcPct val="150000"/>
              </a:lnSpc>
              <a:buFont typeface="Wingdings" pitchFamily="2" charset="2"/>
              <a:buChar char="n"/>
            </a:pPr>
            <a:endParaRPr lang="en-US" altLang="zh-CN" sz="2800" dirty="0" smtClean="0">
              <a:latin typeface="楷体" pitchFamily="49" charset="-122"/>
              <a:ea typeface="楷体" pitchFamily="49" charset="-122"/>
            </a:endParaRPr>
          </a:p>
          <a:p>
            <a:pPr>
              <a:buFont typeface="Wingdings" pitchFamily="2" charset="2"/>
              <a:buChar char="n"/>
            </a:pPr>
            <a:endParaRPr lang="en-US" altLang="zh-CN" sz="2800" dirty="0" smtClean="0">
              <a:latin typeface="楷体" pitchFamily="49" charset="-122"/>
              <a:ea typeface="楷体" pitchFamily="49" charset="-122"/>
            </a:endParaRPr>
          </a:p>
          <a:p>
            <a:r>
              <a:rPr lang="zh-CN" altLang="en-US" sz="2800" dirty="0" smtClean="0"/>
              <a:t> </a:t>
            </a:r>
          </a:p>
          <a:p>
            <a:pPr>
              <a:buFont typeface="Wingdings" pitchFamily="2" charset="2"/>
              <a:buChar char="n"/>
            </a:pPr>
            <a:endParaRPr lang="zh-CN" altLang="en-US" sz="2800" dirty="0">
              <a:latin typeface="楷体" pitchFamily="49" charset="-122"/>
              <a:ea typeface="楷体" pitchFamily="49" charset="-122"/>
            </a:endParaRPr>
          </a:p>
        </p:txBody>
      </p:sp>
    </p:spTree>
    <p:extLst>
      <p:ext uri="{BB962C8B-B14F-4D97-AF65-F5344CB8AC3E}">
        <p14:creationId xmlns:p14="http://schemas.microsoft.com/office/powerpoint/2010/main" xmlns="" val="3440528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文本框 4"/>
          <p:cNvSpPr txBox="1"/>
          <p:nvPr/>
        </p:nvSpPr>
        <p:spPr>
          <a:xfrm>
            <a:off x="436648" y="595815"/>
            <a:ext cx="8000341" cy="646331"/>
          </a:xfrm>
          <a:prstGeom prst="rect">
            <a:avLst/>
          </a:prstGeom>
          <a:noFill/>
        </p:spPr>
        <p:txBody>
          <a:bodyPr wrap="square" rtlCol="0">
            <a:spAutoFit/>
          </a:bodyPr>
          <a:lstStyle/>
          <a:p>
            <a:r>
              <a:rPr lang="zh-CN" altLang="en-US" sz="3600" dirty="0" smtClean="0">
                <a:solidFill>
                  <a:srgbClr val="00B0F0"/>
                </a:solidFill>
                <a:latin typeface="微软雅黑" pitchFamily="34" charset="-122"/>
                <a:ea typeface="微软雅黑" pitchFamily="34" charset="-122"/>
              </a:rPr>
              <a:t>图论法：</a:t>
            </a:r>
            <a:r>
              <a:rPr lang="en-US" altLang="zh-CN" sz="3600" dirty="0" err="1" smtClean="0">
                <a:solidFill>
                  <a:srgbClr val="00B0F0"/>
                </a:solidFill>
                <a:latin typeface="微软雅黑" pitchFamily="34" charset="-122"/>
                <a:ea typeface="微软雅黑" pitchFamily="34" charset="-122"/>
              </a:rPr>
              <a:t>Ising</a:t>
            </a:r>
            <a:r>
              <a:rPr lang="en-US" altLang="zh-CN" sz="3600" dirty="0" smtClean="0">
                <a:solidFill>
                  <a:srgbClr val="00B0F0"/>
                </a:solidFill>
                <a:latin typeface="微软雅黑" pitchFamily="34" charset="-122"/>
                <a:ea typeface="微软雅黑" pitchFamily="34" charset="-122"/>
              </a:rPr>
              <a:t> MRF</a:t>
            </a:r>
            <a:r>
              <a:rPr lang="zh-CN" altLang="en-US" sz="3600" dirty="0" smtClean="0">
                <a:solidFill>
                  <a:srgbClr val="00B0F0"/>
                </a:solidFill>
                <a:latin typeface="微软雅黑" pitchFamily="34" charset="-122"/>
                <a:ea typeface="微软雅黑" pitchFamily="34" charset="-122"/>
              </a:rPr>
              <a:t>算法（扩展内容）</a:t>
            </a:r>
            <a:endParaRPr lang="zh-CN" altLang="en-US" sz="3600" dirty="0">
              <a:solidFill>
                <a:srgbClr val="00B0F0"/>
              </a:solidFill>
              <a:latin typeface="微软雅黑" pitchFamily="34" charset="-122"/>
              <a:ea typeface="微软雅黑" pitchFamily="34" charset="-122"/>
            </a:endParaRPr>
          </a:p>
        </p:txBody>
      </p:sp>
      <p:sp>
        <p:nvSpPr>
          <p:cNvPr id="8" name="文本框 5"/>
          <p:cNvSpPr txBox="1"/>
          <p:nvPr/>
        </p:nvSpPr>
        <p:spPr>
          <a:xfrm>
            <a:off x="272988" y="1415913"/>
            <a:ext cx="8607062" cy="2677656"/>
          </a:xfrm>
          <a:prstGeom prst="rect">
            <a:avLst/>
          </a:prstGeom>
          <a:noFill/>
        </p:spPr>
        <p:txBody>
          <a:bodyPr wrap="square" rtlCol="0">
            <a:spAutoFit/>
          </a:bodyPr>
          <a:lstStyle/>
          <a:p>
            <a:pPr>
              <a:lnSpc>
                <a:spcPct val="150000"/>
              </a:lnSpc>
              <a:buFont typeface="Wingdings" pitchFamily="2" charset="2"/>
              <a:buChar char="n"/>
            </a:pPr>
            <a:r>
              <a:rPr lang="zh-CN" altLang="en-US" sz="2800" dirty="0" smtClean="0">
                <a:solidFill>
                  <a:schemeClr val="accent5"/>
                </a:solidFill>
                <a:latin typeface="楷体" pitchFamily="49" charset="-122"/>
                <a:ea typeface="楷体" pitchFamily="49" charset="-122"/>
              </a:rPr>
              <a:t> </a:t>
            </a:r>
            <a:r>
              <a:rPr lang="en-US" altLang="zh-CN" sz="2800" dirty="0" err="1" smtClean="0">
                <a:latin typeface="Times New Roman" pitchFamily="18" charset="0"/>
                <a:ea typeface="楷体" pitchFamily="49" charset="-122"/>
                <a:cs typeface="Times New Roman" pitchFamily="18" charset="0"/>
              </a:rPr>
              <a:t>Ising</a:t>
            </a:r>
            <a:r>
              <a:rPr lang="en-US" altLang="zh-CN" sz="2800" dirty="0" smtClean="0">
                <a:latin typeface="Times New Roman" pitchFamily="18" charset="0"/>
                <a:ea typeface="楷体" pitchFamily="49" charset="-122"/>
                <a:cs typeface="Times New Roman" pitchFamily="18" charset="0"/>
              </a:rPr>
              <a:t> MRF</a:t>
            </a:r>
            <a:r>
              <a:rPr lang="zh-CN" altLang="en-US" sz="2800" dirty="0" smtClean="0">
                <a:latin typeface="楷体" pitchFamily="49" charset="-122"/>
                <a:ea typeface="楷体" pitchFamily="49" charset="-122"/>
              </a:rPr>
              <a:t>算法中目标函数的数学形式</a:t>
            </a:r>
            <a:endParaRPr lang="en-US" altLang="zh-CN" sz="2800" dirty="0" smtClean="0">
              <a:latin typeface="楷体" pitchFamily="49" charset="-122"/>
              <a:ea typeface="楷体" pitchFamily="49" charset="-122"/>
            </a:endParaRPr>
          </a:p>
          <a:p>
            <a:pPr>
              <a:lnSpc>
                <a:spcPct val="150000"/>
              </a:lnSpc>
              <a:buFont typeface="Wingdings" pitchFamily="2" charset="2"/>
              <a:buChar char="n"/>
            </a:pPr>
            <a:endParaRPr lang="en-US" altLang="zh-CN" sz="2800" dirty="0" smtClean="0">
              <a:latin typeface="楷体" pitchFamily="49" charset="-122"/>
              <a:ea typeface="楷体" pitchFamily="49" charset="-122"/>
            </a:endParaRPr>
          </a:p>
          <a:p>
            <a:pPr>
              <a:buFont typeface="Wingdings" pitchFamily="2" charset="2"/>
              <a:buChar char="n"/>
            </a:pPr>
            <a:endParaRPr lang="en-US" altLang="zh-CN" sz="2800" dirty="0" smtClean="0">
              <a:latin typeface="楷体" pitchFamily="49" charset="-122"/>
              <a:ea typeface="楷体" pitchFamily="49" charset="-122"/>
            </a:endParaRPr>
          </a:p>
          <a:p>
            <a:r>
              <a:rPr lang="zh-CN" altLang="en-US" sz="2800" dirty="0" smtClean="0"/>
              <a:t> </a:t>
            </a:r>
          </a:p>
          <a:p>
            <a:pPr>
              <a:buFont typeface="Wingdings" pitchFamily="2" charset="2"/>
              <a:buChar char="n"/>
            </a:pPr>
            <a:endParaRPr lang="zh-CN" altLang="en-US" sz="2800" dirty="0">
              <a:latin typeface="楷体" pitchFamily="49" charset="-122"/>
              <a:ea typeface="楷体" pitchFamily="49" charset="-122"/>
            </a:endParaRPr>
          </a:p>
        </p:txBody>
      </p:sp>
      <p:pic>
        <p:nvPicPr>
          <p:cNvPr id="702466" name="Picture 2"/>
          <p:cNvPicPr>
            <a:picLocks noChangeAspect="1" noChangeArrowheads="1"/>
          </p:cNvPicPr>
          <p:nvPr/>
        </p:nvPicPr>
        <p:blipFill>
          <a:blip r:embed="rId2" cstate="print"/>
          <a:srcRect/>
          <a:stretch>
            <a:fillRect/>
          </a:stretch>
        </p:blipFill>
        <p:spPr bwMode="auto">
          <a:xfrm>
            <a:off x="650448" y="2335578"/>
            <a:ext cx="7869876" cy="3904966"/>
          </a:xfrm>
          <a:prstGeom prst="rect">
            <a:avLst/>
          </a:prstGeom>
          <a:noFill/>
          <a:ln w="9525">
            <a:noFill/>
            <a:miter lim="800000"/>
            <a:headEnd/>
            <a:tailEnd/>
          </a:ln>
        </p:spPr>
      </p:pic>
    </p:spTree>
    <p:extLst>
      <p:ext uri="{BB962C8B-B14F-4D97-AF65-F5344CB8AC3E}">
        <p14:creationId xmlns:p14="http://schemas.microsoft.com/office/powerpoint/2010/main" xmlns="" val="3440528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文本框 4"/>
          <p:cNvSpPr txBox="1"/>
          <p:nvPr/>
        </p:nvSpPr>
        <p:spPr>
          <a:xfrm>
            <a:off x="436648" y="595815"/>
            <a:ext cx="8000341" cy="646331"/>
          </a:xfrm>
          <a:prstGeom prst="rect">
            <a:avLst/>
          </a:prstGeom>
          <a:noFill/>
        </p:spPr>
        <p:txBody>
          <a:bodyPr wrap="square" rtlCol="0">
            <a:spAutoFit/>
          </a:bodyPr>
          <a:lstStyle/>
          <a:p>
            <a:r>
              <a:rPr lang="zh-CN" altLang="en-US" sz="3600" dirty="0" smtClean="0">
                <a:solidFill>
                  <a:srgbClr val="00B0F0"/>
                </a:solidFill>
                <a:latin typeface="微软雅黑" pitchFamily="34" charset="-122"/>
                <a:ea typeface="微软雅黑" pitchFamily="34" charset="-122"/>
              </a:rPr>
              <a:t>图论法：</a:t>
            </a:r>
            <a:r>
              <a:rPr lang="en-US" altLang="zh-CN" sz="3600" dirty="0" smtClean="0">
                <a:solidFill>
                  <a:srgbClr val="00B0F0"/>
                </a:solidFill>
                <a:latin typeface="微软雅黑" pitchFamily="34" charset="-122"/>
                <a:ea typeface="微软雅黑" pitchFamily="34" charset="-122"/>
              </a:rPr>
              <a:t>MRF</a:t>
            </a:r>
            <a:r>
              <a:rPr lang="zh-CN" altLang="en-US" sz="3600" dirty="0" smtClean="0">
                <a:solidFill>
                  <a:srgbClr val="00B0F0"/>
                </a:solidFill>
                <a:latin typeface="微软雅黑" pitchFamily="34" charset="-122"/>
                <a:ea typeface="微软雅黑" pitchFamily="34" charset="-122"/>
              </a:rPr>
              <a:t>算法结果（扩展内容）</a:t>
            </a:r>
            <a:endParaRPr lang="zh-CN" altLang="en-US" sz="3600" dirty="0">
              <a:solidFill>
                <a:srgbClr val="00B0F0"/>
              </a:solidFill>
              <a:latin typeface="微软雅黑" pitchFamily="34" charset="-122"/>
              <a:ea typeface="微软雅黑" pitchFamily="34" charset="-122"/>
            </a:endParaRPr>
          </a:p>
        </p:txBody>
      </p:sp>
      <p:pic>
        <p:nvPicPr>
          <p:cNvPr id="9" name="图片 8"/>
          <p:cNvPicPr>
            <a:picLocks noChangeAspect="1"/>
          </p:cNvPicPr>
          <p:nvPr/>
        </p:nvPicPr>
        <p:blipFill>
          <a:blip r:embed="rId2" cstate="print"/>
          <a:stretch>
            <a:fillRect/>
          </a:stretch>
        </p:blipFill>
        <p:spPr>
          <a:xfrm>
            <a:off x="0" y="1751348"/>
            <a:ext cx="9144000" cy="3912936"/>
          </a:xfrm>
          <a:prstGeom prst="rect">
            <a:avLst/>
          </a:prstGeom>
        </p:spPr>
      </p:pic>
    </p:spTree>
    <p:extLst>
      <p:ext uri="{BB962C8B-B14F-4D97-AF65-F5344CB8AC3E}">
        <p14:creationId xmlns:p14="http://schemas.microsoft.com/office/powerpoint/2010/main" xmlns="" val="3440528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矩形 5"/>
          <p:cNvSpPr/>
          <p:nvPr/>
        </p:nvSpPr>
        <p:spPr>
          <a:xfrm>
            <a:off x="326193" y="552574"/>
            <a:ext cx="2031325" cy="1200329"/>
          </a:xfrm>
          <a:prstGeom prst="rect">
            <a:avLst/>
          </a:prstGeom>
        </p:spPr>
        <p:txBody>
          <a:bodyPr wrap="none">
            <a:spAutoFit/>
          </a:bodyPr>
          <a:lstStyle/>
          <a:p>
            <a:r>
              <a:rPr lang="zh-CN" altLang="en-US" sz="3600" dirty="0" smtClean="0">
                <a:solidFill>
                  <a:srgbClr val="00B0F0"/>
                </a:solidFill>
                <a:latin typeface="微软雅黑" pitchFamily="34" charset="-122"/>
                <a:ea typeface="微软雅黑" pitchFamily="34" charset="-122"/>
              </a:rPr>
              <a:t>本章提纲</a:t>
            </a:r>
            <a:endParaRPr lang="en-US" altLang="zh-CN" sz="3600" dirty="0" smtClean="0">
              <a:solidFill>
                <a:srgbClr val="00B0F0"/>
              </a:solidFill>
              <a:latin typeface="微软雅黑" pitchFamily="34" charset="-122"/>
              <a:ea typeface="微软雅黑" pitchFamily="34" charset="-122"/>
            </a:endParaRPr>
          </a:p>
          <a:p>
            <a:endParaRPr lang="zh-CN" altLang="en-US" sz="3600" dirty="0">
              <a:solidFill>
                <a:srgbClr val="00B0F0"/>
              </a:solidFill>
              <a:latin typeface="微软雅黑" pitchFamily="34" charset="-122"/>
              <a:ea typeface="微软雅黑" pitchFamily="34" charset="-122"/>
            </a:endParaRPr>
          </a:p>
        </p:txBody>
      </p:sp>
      <p:sp>
        <p:nvSpPr>
          <p:cNvPr id="5" name="Rectangle 3"/>
          <p:cNvSpPr txBox="1">
            <a:spLocks noChangeArrowheads="1"/>
          </p:cNvSpPr>
          <p:nvPr/>
        </p:nvSpPr>
        <p:spPr>
          <a:xfrm>
            <a:off x="1221054" y="984390"/>
            <a:ext cx="7685696" cy="2685316"/>
          </a:xfrm>
          <a:prstGeom prst="rect">
            <a:avLst/>
          </a:prstGeom>
        </p:spPr>
        <p:txBody>
          <a:bodyPr vert="horz" lIns="91440" tIns="45720" rIns="91440" bIns="45720" rtlCol="0">
            <a:no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CN" sz="3600" b="1" dirty="0" smtClean="0">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itchFamily="34" charset="0"/>
              <a:buChar char="•"/>
              <a:tabLst/>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图像分割定义</a:t>
            </a:r>
          </a:p>
          <a:p>
            <a:pPr lvl="0">
              <a:lnSpc>
                <a:spcPct val="90000"/>
              </a:lnSpc>
              <a:spcBef>
                <a:spcPts val="1000"/>
              </a:spcBef>
              <a:buFont typeface="Arial" pitchFamily="34" charset="0"/>
              <a:buChar char="•"/>
              <a:defRPr/>
            </a:pPr>
            <a:r>
              <a:rPr lang="zh-CN" altLang="en-US" sz="3600" b="1" dirty="0" smtClean="0">
                <a:solidFill>
                  <a:srgbClr val="00B0F0"/>
                </a:solidFill>
                <a:latin typeface="楷体" pitchFamily="49" charset="-122"/>
                <a:ea typeface="楷体" pitchFamily="49" charset="-122"/>
              </a:rPr>
              <a:t> 阈值法　</a:t>
            </a:r>
          </a:p>
          <a:p>
            <a:pPr lvl="0">
              <a:lnSpc>
                <a:spcPct val="90000"/>
              </a:lnSpc>
              <a:spcBef>
                <a:spcPts val="1000"/>
              </a:spcBef>
              <a:buFont typeface="Arial" pitchFamily="34" charset="0"/>
              <a:buChar char="•"/>
              <a:defRPr/>
            </a:pPr>
            <a:r>
              <a:rPr lang="zh-CN" altLang="en-US" sz="3600" b="1" dirty="0" smtClean="0">
                <a:solidFill>
                  <a:srgbClr val="00B0F0"/>
                </a:solidFill>
                <a:latin typeface="楷体" pitchFamily="49" charset="-122"/>
                <a:ea typeface="楷体" pitchFamily="49" charset="-122"/>
              </a:rPr>
              <a:t> 聚类法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边界法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区域法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zh-CN" altLang="en-US" sz="3600" b="1" dirty="0" smtClean="0">
                <a:solidFill>
                  <a:srgbClr val="00B0F0"/>
                </a:solidFill>
                <a:latin typeface="楷体" pitchFamily="49" charset="-122"/>
                <a:ea typeface="楷体" pitchFamily="49" charset="-122"/>
              </a:rPr>
              <a:t> 图论法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endParaRPr lang="en-US" altLang="zh-CN" sz="3600" b="1" dirty="0" smtClean="0">
              <a:solidFill>
                <a:srgbClr val="00B0F0"/>
              </a:solidFill>
              <a:latin typeface="楷体" pitchFamily="49" charset="-122"/>
              <a:ea typeface="楷体" pitchFamily="49" charset="-122"/>
            </a:endParaRPr>
          </a:p>
          <a:p>
            <a:pPr>
              <a:lnSpc>
                <a:spcPct val="150000"/>
              </a:lnSpc>
              <a:buClr>
                <a:srgbClr val="FF66FF"/>
              </a:buClr>
            </a:pPr>
            <a:endParaRPr lang="zh-CN" altLang="en-US" sz="3600" b="1" dirty="0" smtClean="0">
              <a:solidFill>
                <a:srgbClr val="00B0F0"/>
              </a:solidFill>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zh-CN" altLang="en-US" sz="3600" b="1" i="0" u="none" strike="noStrike" kern="1200" cap="none" spc="0" normalizeH="0" baseline="0" noProof="0" dirty="0" smtClean="0">
              <a:ln>
                <a:noFill/>
              </a:ln>
              <a:solidFill>
                <a:schemeClr val="tx1"/>
              </a:solidFill>
              <a:effectLst/>
              <a:uLnTx/>
              <a:uFillTx/>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3600" b="1" i="0" u="none" strike="noStrike" kern="1200" cap="none" spc="0" normalizeH="0" baseline="0" noProof="0" dirty="0" smtClean="0">
              <a:ln>
                <a:noFill/>
              </a:ln>
              <a:solidFill>
                <a:schemeClr val="tx1"/>
              </a:solidFill>
              <a:effectLst/>
              <a:uLnTx/>
              <a:uFillTx/>
              <a:latin typeface="楷体" pitchFamily="49" charset="-122"/>
              <a:ea typeface="楷体" pitchFamily="49" charset="-122"/>
            </a:endParaRPr>
          </a:p>
        </p:txBody>
      </p:sp>
    </p:spTree>
    <p:extLst>
      <p:ext uri="{BB962C8B-B14F-4D97-AF65-F5344CB8AC3E}">
        <p14:creationId xmlns="" xmlns:p14="http://schemas.microsoft.com/office/powerpoint/2010/main" val="2848239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2"/>
          <p:cNvSpPr txBox="1">
            <a:spLocks noChangeArrowheads="1"/>
          </p:cNvSpPr>
          <p:nvPr/>
        </p:nvSpPr>
        <p:spPr bwMode="auto">
          <a:xfrm>
            <a:off x="539750" y="548449"/>
            <a:ext cx="8135938" cy="639763"/>
          </a:xfrm>
          <a:prstGeom prst="rect">
            <a:avLst/>
          </a:prstGeom>
          <a:noFill/>
          <a:ln w="12700">
            <a:noFill/>
            <a:miter lim="800000"/>
            <a:headEnd/>
            <a:tailEnd/>
          </a:ln>
        </p:spPr>
        <p:txBody>
          <a:bodyPr lIns="90488" tIns="44450" rIns="90488">
            <a:spAutoFit/>
          </a:bodyPr>
          <a:lstStyle/>
          <a:p>
            <a:pPr eaLnBrk="0" hangingPunct="0">
              <a:spcBef>
                <a:spcPct val="50000"/>
              </a:spcBef>
            </a:pPr>
            <a:r>
              <a:rPr lang="zh-CN" altLang="en-US" sz="3600" dirty="0">
                <a:solidFill>
                  <a:srgbClr val="00B0F0"/>
                </a:solidFill>
                <a:latin typeface="微软雅黑" pitchFamily="34" charset="-122"/>
                <a:ea typeface="微软雅黑" pitchFamily="34" charset="-122"/>
              </a:rPr>
              <a:t>图像</a:t>
            </a:r>
            <a:r>
              <a:rPr lang="zh-CN" altLang="en-US" sz="3600" dirty="0" smtClean="0">
                <a:solidFill>
                  <a:srgbClr val="00B0F0"/>
                </a:solidFill>
                <a:latin typeface="微软雅黑" pitchFamily="34" charset="-122"/>
                <a:ea typeface="微软雅黑" pitchFamily="34" charset="-122"/>
              </a:rPr>
              <a:t>分割</a:t>
            </a:r>
            <a:endParaRPr lang="en-US" altLang="zh-CN" sz="3600" dirty="0">
              <a:solidFill>
                <a:srgbClr val="00B0F0"/>
              </a:solidFill>
              <a:latin typeface="微软雅黑" pitchFamily="34" charset="-122"/>
              <a:ea typeface="微软雅黑" pitchFamily="34" charset="-122"/>
            </a:endParaRPr>
          </a:p>
        </p:txBody>
      </p:sp>
      <p:sp>
        <p:nvSpPr>
          <p:cNvPr id="1029" name="Text Box 4"/>
          <p:cNvSpPr txBox="1">
            <a:spLocks noChangeArrowheads="1"/>
          </p:cNvSpPr>
          <p:nvPr/>
        </p:nvSpPr>
        <p:spPr bwMode="auto">
          <a:xfrm>
            <a:off x="502996" y="1484784"/>
            <a:ext cx="8296971" cy="1706878"/>
          </a:xfrm>
          <a:prstGeom prst="rect">
            <a:avLst/>
          </a:prstGeom>
          <a:noFill/>
          <a:ln w="12700">
            <a:noFill/>
            <a:miter lim="800000"/>
            <a:headEnd/>
            <a:tailEnd/>
          </a:ln>
        </p:spPr>
        <p:txBody>
          <a:bodyPr wrap="square" lIns="90488" tIns="44450" rIns="90488">
            <a:spAutoFit/>
          </a:bodyPr>
          <a:lstStyle/>
          <a:p>
            <a:pPr eaLnBrk="0" hangingPunct="0">
              <a:spcBef>
                <a:spcPct val="50000"/>
              </a:spcBef>
              <a:buFont typeface="Wingdings" pitchFamily="2" charset="2"/>
              <a:buChar char="n"/>
            </a:pPr>
            <a:r>
              <a:rPr lang="zh-CN" altLang="en-US" sz="3000" dirty="0" smtClean="0">
                <a:solidFill>
                  <a:srgbClr val="0070C0"/>
                </a:solidFill>
                <a:latin typeface="楷体" pitchFamily="49" charset="-122"/>
                <a:ea typeface="楷体" pitchFamily="49" charset="-122"/>
              </a:rPr>
              <a:t> </a:t>
            </a:r>
            <a:r>
              <a:rPr lang="zh-CN" altLang="en-US" sz="3000" dirty="0" smtClean="0">
                <a:latin typeface="楷体" pitchFamily="49" charset="-122"/>
                <a:ea typeface="楷体" pitchFamily="49" charset="-122"/>
              </a:rPr>
              <a:t>图像分割可以看做是图像标记的一种特例。</a:t>
            </a:r>
            <a:endParaRPr lang="en-US" altLang="zh-CN" sz="3000" dirty="0" smtClean="0">
              <a:latin typeface="楷体" pitchFamily="49" charset="-122"/>
              <a:ea typeface="楷体" pitchFamily="49" charset="-122"/>
            </a:endParaRPr>
          </a:p>
          <a:p>
            <a:pPr eaLnBrk="0" hangingPunct="0">
              <a:spcBef>
                <a:spcPct val="50000"/>
              </a:spcBef>
              <a:buFont typeface="Wingdings" pitchFamily="2" charset="2"/>
              <a:buChar char="n"/>
            </a:pPr>
            <a:r>
              <a:rPr lang="en-US" altLang="zh-CN" sz="3000" dirty="0" smtClean="0">
                <a:solidFill>
                  <a:srgbClr val="0070C0"/>
                </a:solidFill>
                <a:latin typeface="楷体" pitchFamily="49" charset="-122"/>
                <a:ea typeface="楷体" pitchFamily="49" charset="-122"/>
              </a:rPr>
              <a:t> </a:t>
            </a:r>
            <a:r>
              <a:rPr lang="zh-CN" altLang="en-US" sz="3000" dirty="0" smtClean="0">
                <a:latin typeface="楷体" pitchFamily="49" charset="-122"/>
                <a:ea typeface="楷体" pitchFamily="49" charset="-122"/>
              </a:rPr>
              <a:t>图像分割的核心问题是如何为像素</a:t>
            </a:r>
            <a:r>
              <a:rPr lang="en-US" altLang="zh-CN" sz="3000" i="1" dirty="0" smtClean="0">
                <a:latin typeface="Times New Roman" pitchFamily="18" charset="0"/>
                <a:ea typeface="楷体" pitchFamily="49" charset="-122"/>
                <a:cs typeface="Times New Roman" pitchFamily="18" charset="0"/>
              </a:rPr>
              <a:t>f(</a:t>
            </a:r>
            <a:r>
              <a:rPr lang="en-US" altLang="zh-CN" sz="3000" i="1" dirty="0" err="1" smtClean="0">
                <a:latin typeface="Times New Roman" pitchFamily="18" charset="0"/>
                <a:ea typeface="楷体" pitchFamily="49" charset="-122"/>
                <a:cs typeface="Times New Roman" pitchFamily="18" charset="0"/>
              </a:rPr>
              <a:t>x,y</a:t>
            </a:r>
            <a:r>
              <a:rPr lang="en-US" altLang="zh-CN" sz="3000" i="1" dirty="0" smtClean="0">
                <a:latin typeface="Times New Roman" pitchFamily="18" charset="0"/>
                <a:ea typeface="楷体" pitchFamily="49" charset="-122"/>
                <a:cs typeface="Times New Roman" pitchFamily="18" charset="0"/>
              </a:rPr>
              <a:t>)</a:t>
            </a:r>
            <a:r>
              <a:rPr lang="zh-CN" altLang="en-US" sz="3000" dirty="0" smtClean="0">
                <a:latin typeface="楷体" pitchFamily="49" charset="-122"/>
                <a:ea typeface="楷体" pitchFamily="49" charset="-122"/>
              </a:rPr>
              <a:t>给予准确地</a:t>
            </a:r>
            <a:r>
              <a:rPr lang="zh-CN" altLang="en-US" sz="3000" dirty="0" smtClean="0">
                <a:solidFill>
                  <a:srgbClr val="0070C0"/>
                </a:solidFill>
                <a:latin typeface="楷体" pitchFamily="49" charset="-122"/>
                <a:ea typeface="楷体" pitchFamily="49" charset="-122"/>
              </a:rPr>
              <a:t>离散化标签</a:t>
            </a:r>
            <a:r>
              <a:rPr lang="en-US" altLang="zh-CN" sz="3000" i="1" dirty="0" smtClean="0">
                <a:latin typeface="Times New Roman" pitchFamily="18" charset="0"/>
                <a:ea typeface="楷体" pitchFamily="49" charset="-122"/>
                <a:cs typeface="Times New Roman" pitchFamily="18" charset="0"/>
              </a:rPr>
              <a:t>g(</a:t>
            </a:r>
            <a:r>
              <a:rPr lang="en-US" altLang="zh-CN" sz="3000" i="1" dirty="0" err="1" smtClean="0">
                <a:latin typeface="Times New Roman" pitchFamily="18" charset="0"/>
                <a:ea typeface="楷体" pitchFamily="49" charset="-122"/>
                <a:cs typeface="Times New Roman" pitchFamily="18" charset="0"/>
              </a:rPr>
              <a:t>x,y</a:t>
            </a:r>
            <a:r>
              <a:rPr lang="en-US" altLang="zh-CN" sz="3000" i="1" dirty="0" smtClean="0">
                <a:latin typeface="Times New Roman" pitchFamily="18" charset="0"/>
                <a:ea typeface="楷体" pitchFamily="49" charset="-122"/>
                <a:cs typeface="Times New Roman" pitchFamily="18" charset="0"/>
              </a:rPr>
              <a:t>)</a:t>
            </a:r>
            <a:r>
              <a:rPr lang="zh-CN" altLang="en-US" sz="3000" dirty="0" smtClean="0">
                <a:latin typeface="楷体" pitchFamily="49" charset="-122"/>
                <a:ea typeface="楷体" pitchFamily="49" charset="-122"/>
              </a:rPr>
              <a:t>。</a:t>
            </a:r>
            <a:endParaRPr lang="en-US" altLang="zh-CN" sz="3000" dirty="0" smtClean="0">
              <a:latin typeface="楷体" pitchFamily="49" charset="-122"/>
              <a:ea typeface="楷体" pitchFamily="49" charset="-122"/>
            </a:endParaRPr>
          </a:p>
        </p:txBody>
      </p:sp>
      <p:sp>
        <p:nvSpPr>
          <p:cNvPr id="5"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010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1093" name="Rectangle 5"/>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01095"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1096" name="Rectangle 8"/>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01098"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1099" name="Rectangle 11"/>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01101"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1102" name="Rectangle 14"/>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635906" name="Picture 2"/>
          <p:cNvPicPr>
            <a:picLocks noChangeAspect="1" noChangeArrowheads="1"/>
          </p:cNvPicPr>
          <p:nvPr/>
        </p:nvPicPr>
        <p:blipFill>
          <a:blip r:embed="rId2" cstate="print"/>
          <a:srcRect/>
          <a:stretch>
            <a:fillRect/>
          </a:stretch>
        </p:blipFill>
        <p:spPr bwMode="auto">
          <a:xfrm>
            <a:off x="1137766" y="3618322"/>
            <a:ext cx="6886575" cy="240982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矩形 5"/>
          <p:cNvSpPr/>
          <p:nvPr/>
        </p:nvSpPr>
        <p:spPr>
          <a:xfrm>
            <a:off x="1697793" y="3467224"/>
            <a:ext cx="4517270" cy="1200329"/>
          </a:xfrm>
          <a:prstGeom prst="rect">
            <a:avLst/>
          </a:prstGeom>
        </p:spPr>
        <p:txBody>
          <a:bodyPr wrap="square">
            <a:spAutoFit/>
          </a:bodyPr>
          <a:lstStyle/>
          <a:p>
            <a:r>
              <a:rPr lang="en-US" altLang="zh-CN" sz="3600" b="1" dirty="0" smtClean="0">
                <a:solidFill>
                  <a:srgbClr val="00B0F0"/>
                </a:solidFill>
                <a:latin typeface="Times New Roman" pitchFamily="18" charset="0"/>
                <a:ea typeface="微软雅黑" pitchFamily="34" charset="-122"/>
                <a:cs typeface="Times New Roman" pitchFamily="18" charset="0"/>
              </a:rPr>
              <a:t>Any Questions</a:t>
            </a:r>
            <a:r>
              <a:rPr lang="zh-CN" altLang="en-US" sz="3600" b="1" dirty="0" smtClean="0">
                <a:solidFill>
                  <a:srgbClr val="00B0F0"/>
                </a:solidFill>
                <a:latin typeface="Times New Roman" pitchFamily="18" charset="0"/>
                <a:ea typeface="微软雅黑" pitchFamily="34" charset="-122"/>
                <a:cs typeface="Times New Roman" pitchFamily="18" charset="0"/>
              </a:rPr>
              <a:t>？</a:t>
            </a:r>
            <a:endParaRPr lang="en-US" altLang="zh-CN" sz="3600" b="1" dirty="0" smtClean="0">
              <a:solidFill>
                <a:srgbClr val="00B0F0"/>
              </a:solidFill>
              <a:latin typeface="Times New Roman" pitchFamily="18" charset="0"/>
              <a:ea typeface="微软雅黑" pitchFamily="34" charset="-122"/>
              <a:cs typeface="Times New Roman" pitchFamily="18" charset="0"/>
            </a:endParaRPr>
          </a:p>
          <a:p>
            <a:endParaRPr lang="zh-CN" altLang="en-US" sz="3600" b="1" dirty="0">
              <a:solidFill>
                <a:srgbClr val="00B0F0"/>
              </a:solidFill>
              <a:latin typeface="Times New Roman" pitchFamily="18" charset="0"/>
              <a:ea typeface="微软雅黑" pitchFamily="34" charset="-122"/>
              <a:cs typeface="Times New Roman" pitchFamily="18" charset="0"/>
            </a:endParaRPr>
          </a:p>
        </p:txBody>
      </p:sp>
    </p:spTree>
    <p:extLst>
      <p:ext uri="{BB962C8B-B14F-4D97-AF65-F5344CB8AC3E}">
        <p14:creationId xmlns="" xmlns:p14="http://schemas.microsoft.com/office/powerpoint/2010/main" val="2848239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2"/>
          <p:cNvSpPr txBox="1">
            <a:spLocks noChangeArrowheads="1"/>
          </p:cNvSpPr>
          <p:nvPr/>
        </p:nvSpPr>
        <p:spPr bwMode="auto">
          <a:xfrm>
            <a:off x="539750" y="548449"/>
            <a:ext cx="8135938" cy="639763"/>
          </a:xfrm>
          <a:prstGeom prst="rect">
            <a:avLst/>
          </a:prstGeom>
          <a:noFill/>
          <a:ln w="12700">
            <a:noFill/>
            <a:miter lim="800000"/>
            <a:headEnd/>
            <a:tailEnd/>
          </a:ln>
        </p:spPr>
        <p:txBody>
          <a:bodyPr lIns="90488" tIns="44450" rIns="90488">
            <a:spAutoFit/>
          </a:bodyPr>
          <a:lstStyle/>
          <a:p>
            <a:pPr eaLnBrk="0" hangingPunct="0">
              <a:spcBef>
                <a:spcPct val="50000"/>
              </a:spcBef>
            </a:pPr>
            <a:r>
              <a:rPr lang="zh-CN" altLang="en-US" sz="3600" dirty="0">
                <a:solidFill>
                  <a:srgbClr val="00B0F0"/>
                </a:solidFill>
                <a:latin typeface="微软雅黑" pitchFamily="34" charset="-122"/>
                <a:ea typeface="微软雅黑" pitchFamily="34" charset="-122"/>
              </a:rPr>
              <a:t>图像</a:t>
            </a:r>
            <a:r>
              <a:rPr lang="zh-CN" altLang="en-US" sz="3600" dirty="0" smtClean="0">
                <a:solidFill>
                  <a:srgbClr val="00B0F0"/>
                </a:solidFill>
                <a:latin typeface="微软雅黑" pitchFamily="34" charset="-122"/>
                <a:ea typeface="微软雅黑" pitchFamily="34" charset="-122"/>
              </a:rPr>
              <a:t>分割应用示意图</a:t>
            </a:r>
            <a:endParaRPr lang="en-US" altLang="zh-CN" sz="3600" dirty="0">
              <a:solidFill>
                <a:srgbClr val="00B0F0"/>
              </a:solidFill>
              <a:latin typeface="微软雅黑" pitchFamily="34" charset="-122"/>
              <a:ea typeface="微软雅黑" pitchFamily="34" charset="-122"/>
            </a:endParaRPr>
          </a:p>
        </p:txBody>
      </p:sp>
      <p:sp>
        <p:nvSpPr>
          <p:cNvPr id="5"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010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1093" name="Rectangle 5"/>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01095"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1096" name="Rectangle 8"/>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01098"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1099" name="Rectangle 11"/>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01101"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1102" name="Rectangle 14"/>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636930" name="Picture 2"/>
          <p:cNvPicPr>
            <a:picLocks noChangeAspect="1" noChangeArrowheads="1"/>
          </p:cNvPicPr>
          <p:nvPr/>
        </p:nvPicPr>
        <p:blipFill>
          <a:blip r:embed="rId2" cstate="print"/>
          <a:srcRect/>
          <a:stretch>
            <a:fillRect/>
          </a:stretch>
        </p:blipFill>
        <p:spPr bwMode="auto">
          <a:xfrm>
            <a:off x="534767" y="2150668"/>
            <a:ext cx="8243816" cy="3109395"/>
          </a:xfrm>
          <a:prstGeom prst="rect">
            <a:avLst/>
          </a:prstGeom>
          <a:noFill/>
          <a:ln w="9525">
            <a:noFill/>
            <a:miter lim="800000"/>
            <a:headEnd/>
            <a:tailEnd/>
          </a:ln>
        </p:spPr>
      </p:pic>
      <p:sp>
        <p:nvSpPr>
          <p:cNvPr id="15" name="矩形 14"/>
          <p:cNvSpPr/>
          <p:nvPr/>
        </p:nvSpPr>
        <p:spPr>
          <a:xfrm>
            <a:off x="1436999" y="5578403"/>
            <a:ext cx="6602478" cy="576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rPr>
              <a:t>分割脑部</a:t>
            </a:r>
            <a:r>
              <a:rPr lang="en-US" altLang="zh-CN" sz="2800" dirty="0" smtClean="0">
                <a:solidFill>
                  <a:schemeClr val="bg1"/>
                </a:solidFill>
              </a:rPr>
              <a:t>CT</a:t>
            </a:r>
            <a:r>
              <a:rPr lang="zh-CN" altLang="en-US" sz="2800" dirty="0" smtClean="0">
                <a:solidFill>
                  <a:schemeClr val="bg1"/>
                </a:solidFill>
              </a:rPr>
              <a:t>医学图像中的肿瘤部分</a:t>
            </a:r>
            <a:endParaRPr lang="zh-CN" altLang="en-US" sz="2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2"/>
          <p:cNvSpPr txBox="1">
            <a:spLocks noChangeArrowheads="1"/>
          </p:cNvSpPr>
          <p:nvPr/>
        </p:nvSpPr>
        <p:spPr bwMode="auto">
          <a:xfrm>
            <a:off x="539750" y="548449"/>
            <a:ext cx="8135938" cy="639763"/>
          </a:xfrm>
          <a:prstGeom prst="rect">
            <a:avLst/>
          </a:prstGeom>
          <a:noFill/>
          <a:ln w="12700">
            <a:noFill/>
            <a:miter lim="800000"/>
            <a:headEnd/>
            <a:tailEnd/>
          </a:ln>
        </p:spPr>
        <p:txBody>
          <a:bodyPr lIns="90488" tIns="44450" rIns="90488">
            <a:spAutoFit/>
          </a:bodyPr>
          <a:lstStyle/>
          <a:p>
            <a:pPr eaLnBrk="0" hangingPunct="0">
              <a:spcBef>
                <a:spcPct val="50000"/>
              </a:spcBef>
            </a:pPr>
            <a:r>
              <a:rPr lang="zh-CN" altLang="en-US" sz="3600" dirty="0">
                <a:solidFill>
                  <a:srgbClr val="00B0F0"/>
                </a:solidFill>
                <a:latin typeface="微软雅黑" pitchFamily="34" charset="-122"/>
                <a:ea typeface="微软雅黑" pitchFamily="34" charset="-122"/>
              </a:rPr>
              <a:t>图像</a:t>
            </a:r>
            <a:r>
              <a:rPr lang="zh-CN" altLang="en-US" sz="3600" dirty="0" smtClean="0">
                <a:solidFill>
                  <a:srgbClr val="00B0F0"/>
                </a:solidFill>
                <a:latin typeface="微软雅黑" pitchFamily="34" charset="-122"/>
                <a:ea typeface="微软雅黑" pitchFamily="34" charset="-122"/>
              </a:rPr>
              <a:t>分割应用示意图</a:t>
            </a:r>
            <a:endParaRPr lang="en-US" altLang="zh-CN" sz="3600" dirty="0">
              <a:solidFill>
                <a:srgbClr val="00B0F0"/>
              </a:solidFill>
              <a:latin typeface="微软雅黑" pitchFamily="34" charset="-122"/>
              <a:ea typeface="微软雅黑" pitchFamily="34" charset="-122"/>
            </a:endParaRPr>
          </a:p>
        </p:txBody>
      </p:sp>
      <p:sp>
        <p:nvSpPr>
          <p:cNvPr id="5"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010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1093" name="Rectangle 5"/>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01095"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1096" name="Rectangle 8"/>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01098"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1099" name="Rectangle 11"/>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01101"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1102" name="Rectangle 14"/>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5" name="矩形 14"/>
          <p:cNvSpPr/>
          <p:nvPr/>
        </p:nvSpPr>
        <p:spPr>
          <a:xfrm>
            <a:off x="2487200" y="5569350"/>
            <a:ext cx="4275738" cy="576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rPr>
              <a:t>自然图像分割及理解</a:t>
            </a:r>
            <a:endParaRPr lang="zh-CN" altLang="en-US" sz="2800" dirty="0">
              <a:solidFill>
                <a:schemeClr val="bg1"/>
              </a:solidFill>
            </a:endParaRPr>
          </a:p>
        </p:txBody>
      </p:sp>
      <p:pic>
        <p:nvPicPr>
          <p:cNvPr id="637954" name="Picture 2"/>
          <p:cNvPicPr>
            <a:picLocks noChangeAspect="1" noChangeArrowheads="1"/>
          </p:cNvPicPr>
          <p:nvPr/>
        </p:nvPicPr>
        <p:blipFill>
          <a:blip r:embed="rId2" cstate="print"/>
          <a:srcRect/>
          <a:stretch>
            <a:fillRect/>
          </a:stretch>
        </p:blipFill>
        <p:spPr bwMode="auto">
          <a:xfrm>
            <a:off x="385763" y="1724025"/>
            <a:ext cx="8372475" cy="3409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矩形 5"/>
          <p:cNvSpPr/>
          <p:nvPr/>
        </p:nvSpPr>
        <p:spPr>
          <a:xfrm>
            <a:off x="326193" y="552574"/>
            <a:ext cx="2031325" cy="1200329"/>
          </a:xfrm>
          <a:prstGeom prst="rect">
            <a:avLst/>
          </a:prstGeom>
        </p:spPr>
        <p:txBody>
          <a:bodyPr wrap="none">
            <a:spAutoFit/>
          </a:bodyPr>
          <a:lstStyle/>
          <a:p>
            <a:r>
              <a:rPr lang="zh-CN" altLang="en-US" sz="3600" dirty="0" smtClean="0">
                <a:solidFill>
                  <a:srgbClr val="00B0F0"/>
                </a:solidFill>
                <a:latin typeface="微软雅黑" pitchFamily="34" charset="-122"/>
                <a:ea typeface="微软雅黑" pitchFamily="34" charset="-122"/>
              </a:rPr>
              <a:t>本章提纲</a:t>
            </a:r>
            <a:endParaRPr lang="en-US" altLang="zh-CN" sz="3600" dirty="0" smtClean="0">
              <a:solidFill>
                <a:srgbClr val="00B0F0"/>
              </a:solidFill>
              <a:latin typeface="微软雅黑" pitchFamily="34" charset="-122"/>
              <a:ea typeface="微软雅黑" pitchFamily="34" charset="-122"/>
            </a:endParaRPr>
          </a:p>
          <a:p>
            <a:endParaRPr lang="zh-CN" altLang="en-US" sz="3600" dirty="0">
              <a:solidFill>
                <a:srgbClr val="00B0F0"/>
              </a:solidFill>
              <a:latin typeface="微软雅黑" pitchFamily="34" charset="-122"/>
              <a:ea typeface="微软雅黑" pitchFamily="34" charset="-122"/>
            </a:endParaRPr>
          </a:p>
        </p:txBody>
      </p:sp>
      <p:sp>
        <p:nvSpPr>
          <p:cNvPr id="5" name="Rectangle 3"/>
          <p:cNvSpPr txBox="1">
            <a:spLocks noChangeArrowheads="1"/>
          </p:cNvSpPr>
          <p:nvPr/>
        </p:nvSpPr>
        <p:spPr>
          <a:xfrm>
            <a:off x="1221054" y="984390"/>
            <a:ext cx="7685696" cy="2685316"/>
          </a:xfrm>
          <a:prstGeom prst="rect">
            <a:avLst/>
          </a:prstGeom>
        </p:spPr>
        <p:txBody>
          <a:bodyPr vert="horz" lIns="91440" tIns="45720" rIns="91440" bIns="45720" rtlCol="0">
            <a:no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CN" sz="3600" b="1" dirty="0" smtClean="0">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itchFamily="34" charset="0"/>
              <a:buChar char="•"/>
              <a:tabLst/>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图像分割定义</a:t>
            </a:r>
          </a:p>
          <a:p>
            <a:pPr lvl="0">
              <a:lnSpc>
                <a:spcPct val="90000"/>
              </a:lnSpc>
              <a:spcBef>
                <a:spcPts val="1000"/>
              </a:spcBef>
              <a:buFont typeface="Arial" pitchFamily="34" charset="0"/>
              <a:buChar char="•"/>
              <a:defRPr/>
            </a:pPr>
            <a:r>
              <a:rPr lang="zh-CN" altLang="en-US" sz="3600" b="1" dirty="0" smtClean="0">
                <a:solidFill>
                  <a:srgbClr val="00B0F0"/>
                </a:solidFill>
                <a:latin typeface="楷体" pitchFamily="49" charset="-122"/>
                <a:ea typeface="楷体" pitchFamily="49" charset="-122"/>
              </a:rPr>
              <a:t> 阈值法　</a:t>
            </a:r>
          </a:p>
          <a:p>
            <a:pPr lvl="0">
              <a:lnSpc>
                <a:spcPct val="90000"/>
              </a:lnSpc>
              <a:spcBef>
                <a:spcPts val="1000"/>
              </a:spcBef>
              <a:buFont typeface="Arial" pitchFamily="34" charset="0"/>
              <a:buChar char="•"/>
              <a:defRPr/>
            </a:pPr>
            <a:r>
              <a:rPr lang="zh-CN" altLang="en-US" sz="3600" b="1" dirty="0" smtClean="0">
                <a:solidFill>
                  <a:srgbClr val="00B0F0"/>
                </a:solidFill>
                <a:latin typeface="楷体" pitchFamily="49" charset="-122"/>
                <a:ea typeface="楷体" pitchFamily="49" charset="-122"/>
              </a:rPr>
              <a:t> 边界法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聚类法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区域法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smtClean="0">
                <a:solidFill>
                  <a:srgbClr val="00B0F0"/>
                </a:solidFill>
                <a:latin typeface="楷体" pitchFamily="49" charset="-122"/>
                <a:ea typeface="楷体" pitchFamily="49" charset="-122"/>
              </a:rPr>
              <a:t> </a:t>
            </a:r>
            <a:r>
              <a:rPr lang="zh-CN" altLang="en-US" sz="3600" b="1" dirty="0" smtClean="0">
                <a:solidFill>
                  <a:srgbClr val="00B0F0"/>
                </a:solidFill>
                <a:latin typeface="楷体" pitchFamily="49" charset="-122"/>
                <a:ea typeface="楷体" pitchFamily="49" charset="-122"/>
              </a:rPr>
              <a:t>图论法</a:t>
            </a:r>
            <a:endParaRPr lang="en-US" altLang="zh-CN" sz="3600" b="1" dirty="0" smtClean="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endParaRPr lang="en-US" altLang="zh-CN" sz="3600" b="1" dirty="0" smtClean="0">
              <a:solidFill>
                <a:srgbClr val="00B0F0"/>
              </a:solidFill>
              <a:latin typeface="楷体" pitchFamily="49" charset="-122"/>
              <a:ea typeface="楷体" pitchFamily="49" charset="-122"/>
            </a:endParaRPr>
          </a:p>
          <a:p>
            <a:pPr>
              <a:lnSpc>
                <a:spcPct val="150000"/>
              </a:lnSpc>
              <a:buClr>
                <a:srgbClr val="FF66FF"/>
              </a:buClr>
            </a:pPr>
            <a:endParaRPr lang="zh-CN" altLang="en-US" sz="3600" b="1" dirty="0" smtClean="0">
              <a:solidFill>
                <a:srgbClr val="00B0F0"/>
              </a:solidFill>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zh-CN" altLang="en-US" sz="3600" b="1" i="0" u="none" strike="noStrike" kern="1200" cap="none" spc="0" normalizeH="0" baseline="0" noProof="0" dirty="0" smtClean="0">
              <a:ln>
                <a:noFill/>
              </a:ln>
              <a:solidFill>
                <a:schemeClr val="tx1"/>
              </a:solidFill>
              <a:effectLst/>
              <a:uLnTx/>
              <a:uFillTx/>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3600" b="1" i="0" u="none" strike="noStrike" kern="1200" cap="none" spc="0" normalizeH="0" baseline="0" noProof="0" dirty="0" smtClean="0">
              <a:ln>
                <a:noFill/>
              </a:ln>
              <a:solidFill>
                <a:schemeClr val="tx1"/>
              </a:solidFill>
              <a:effectLst/>
              <a:uLnTx/>
              <a:uFillTx/>
              <a:latin typeface="楷体" pitchFamily="49" charset="-122"/>
              <a:ea typeface="楷体" pitchFamily="49" charset="-122"/>
            </a:endParaRPr>
          </a:p>
        </p:txBody>
      </p:sp>
      <p:sp>
        <p:nvSpPr>
          <p:cNvPr id="7" name="矩形 6"/>
          <p:cNvSpPr/>
          <p:nvPr/>
        </p:nvSpPr>
        <p:spPr>
          <a:xfrm>
            <a:off x="1127291" y="2179382"/>
            <a:ext cx="3671045"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848239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3020</TotalTime>
  <Words>2273</Words>
  <Application>Microsoft Office PowerPoint</Application>
  <PresentationFormat>全屏显示(4:3)</PresentationFormat>
  <Paragraphs>445</Paragraphs>
  <Slides>60</Slides>
  <Notes>9</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60</vt:i4>
      </vt:variant>
    </vt:vector>
  </HeadingPairs>
  <TitlesOfParts>
    <vt:vector size="63" baseType="lpstr">
      <vt:lpstr>Office 主题​​</vt:lpstr>
      <vt:lpstr>Equation</vt:lpstr>
      <vt:lpstr>Microsoft Equation 3.0</vt:lpstr>
      <vt:lpstr>幻灯片 1</vt:lpstr>
      <vt:lpstr>幻灯片 2</vt:lpstr>
      <vt:lpstr>幻灯片 3</vt:lpstr>
      <vt:lpstr>幻灯片 4</vt:lpstr>
      <vt:lpstr>幻灯片 5</vt:lpstr>
      <vt:lpstr>幻灯片 6</vt:lpstr>
      <vt:lpstr>幻灯片 7</vt:lpstr>
      <vt:lpstr>幻灯片 8</vt:lpstr>
      <vt:lpstr>幻灯片 9</vt:lpstr>
      <vt:lpstr>阈值法的基本原理</vt:lpstr>
      <vt:lpstr>类间类内最大方差比阈值法：算法关键步骤</vt:lpstr>
      <vt:lpstr>幻灯片 12</vt:lpstr>
      <vt:lpstr>聚类法</vt:lpstr>
      <vt:lpstr>K-means聚类算法用于图像分割示例</vt:lpstr>
      <vt:lpstr>幻灯片 15</vt:lpstr>
      <vt:lpstr>边界法原理</vt:lpstr>
      <vt:lpstr>边界法：边缘检测</vt:lpstr>
      <vt:lpstr>边界法：直线霍夫变换结果示意图</vt:lpstr>
      <vt:lpstr>幻灯片 19</vt:lpstr>
      <vt:lpstr>Hough变换</vt:lpstr>
      <vt:lpstr>Hough变换</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Hough变换：总结</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Yirui Wu</dc:creator>
  <cp:lastModifiedBy>thinkpad</cp:lastModifiedBy>
  <cp:revision>322</cp:revision>
  <dcterms:created xsi:type="dcterms:W3CDTF">2017-03-05T02:04:51Z</dcterms:created>
  <dcterms:modified xsi:type="dcterms:W3CDTF">2018-05-28T03:09:18Z</dcterms:modified>
</cp:coreProperties>
</file>