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81" r:id="rId21"/>
    <p:sldId id="277" r:id="rId22"/>
    <p:sldId id="278" r:id="rId23"/>
    <p:sldId id="279" r:id="rId24"/>
    <p:sldId id="280" r:id="rId25"/>
    <p:sldId id="284" r:id="rId26"/>
    <p:sldId id="282" r:id="rId27"/>
    <p:sldId id="283" r:id="rId28"/>
    <p:sldId id="285" r:id="rId29"/>
    <p:sldId id="286" r:id="rId30"/>
    <p:sldId id="274" r:id="rId3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9369285-8477-47FF-8470-823C25BE5D50}">
  <a:tblStyle styleId="{39369285-8477-47FF-8470-823C25BE5D50}" styleName="Table_0">
    <a:wholeTbl>
      <a:tcStyle>
        <a:tcBdr>
          <a:left>
            <a:ln w="9525" cap="flat">
              <a:solidFill>
                <a:srgbClr val="9E9E9E"/>
              </a:solidFill>
              <a:prstDash val="solid"/>
              <a:round/>
              <a:headEnd type="none" w="med" len="med"/>
              <a:tailEnd type="none" w="med" len="med"/>
            </a:ln>
          </a:left>
          <a:right>
            <a:ln w="9525" cap="flat">
              <a:solidFill>
                <a:srgbClr val="9E9E9E"/>
              </a:solidFill>
              <a:prstDash val="solid"/>
              <a:round/>
              <a:headEnd type="none" w="med" len="med"/>
              <a:tailEnd type="none" w="med" len="med"/>
            </a:ln>
          </a:right>
          <a:top>
            <a:ln w="9525" cap="flat">
              <a:solidFill>
                <a:srgbClr val="9E9E9E"/>
              </a:solidFill>
              <a:prstDash val="solid"/>
              <a:round/>
              <a:headEnd type="none" w="med" len="med"/>
              <a:tailEnd type="none" w="med" len="med"/>
            </a:ln>
          </a:top>
          <a:bottom>
            <a:ln w="9525" cap="flat">
              <a:solidFill>
                <a:srgbClr val="9E9E9E"/>
              </a:solidFill>
              <a:prstDash val="solid"/>
              <a:round/>
              <a:headEnd type="none" w="med" len="med"/>
              <a:tailEnd type="none" w="med" len="med"/>
            </a:ln>
          </a:bottom>
          <a:insideH>
            <a:ln w="9525" cap="flat">
              <a:solidFill>
                <a:srgbClr val="9E9E9E"/>
              </a:solidFill>
              <a:prstDash val="solid"/>
              <a:round/>
              <a:headEnd type="none" w="med" len="med"/>
              <a:tailEnd type="none" w="med" len="med"/>
            </a:ln>
          </a:insideH>
          <a:insideV>
            <a:ln w="9525" cap="flat">
              <a:solidFill>
                <a:srgbClr val="9E9E9E"/>
              </a:solidFill>
              <a:prstDash val="solid"/>
              <a:round/>
              <a:headEnd type="none" w="med" len="med"/>
              <a:tailEnd type="none" w="med" len="med"/>
            </a:ln>
          </a:insideV>
        </a:tcBdr>
      </a:tcStyle>
    </a:wholeTbl>
  </a:tblStyle>
  <a:tblStyle styleId="{C3E1614A-DF62-4813-B06B-3FF2543650F9}" styleName="Table_1">
    <a:wholeTbl>
      <a:tcStyle>
        <a:tcBdr>
          <a:left>
            <a:ln w="9525" cap="flat">
              <a:solidFill>
                <a:srgbClr val="9E9E9E"/>
              </a:solidFill>
              <a:prstDash val="solid"/>
              <a:round/>
              <a:headEnd type="none" w="med" len="med"/>
              <a:tailEnd type="none" w="med" len="med"/>
            </a:ln>
          </a:left>
          <a:right>
            <a:ln w="9525" cap="flat">
              <a:solidFill>
                <a:srgbClr val="9E9E9E"/>
              </a:solidFill>
              <a:prstDash val="solid"/>
              <a:round/>
              <a:headEnd type="none" w="med" len="med"/>
              <a:tailEnd type="none" w="med" len="med"/>
            </a:ln>
          </a:right>
          <a:top>
            <a:ln w="9525" cap="flat">
              <a:solidFill>
                <a:srgbClr val="9E9E9E"/>
              </a:solidFill>
              <a:prstDash val="solid"/>
              <a:round/>
              <a:headEnd type="none" w="med" len="med"/>
              <a:tailEnd type="none" w="med" len="med"/>
            </a:ln>
          </a:top>
          <a:bottom>
            <a:ln w="9525" cap="flat">
              <a:solidFill>
                <a:srgbClr val="9E9E9E"/>
              </a:solidFill>
              <a:prstDash val="solid"/>
              <a:round/>
              <a:headEnd type="none" w="med" len="med"/>
              <a:tailEnd type="none" w="med" len="med"/>
            </a:ln>
          </a:bottom>
          <a:insideH>
            <a:ln w="9525" cap="flat">
              <a:solidFill>
                <a:srgbClr val="9E9E9E"/>
              </a:solidFill>
              <a:prstDash val="solid"/>
              <a:round/>
              <a:headEnd type="none" w="med" len="med"/>
              <a:tailEnd type="none" w="med" len="med"/>
            </a:ln>
          </a:insideH>
          <a:insideV>
            <a:ln w="9525" cap="flat">
              <a:solidFill>
                <a:srgbClr val="9E9E9E"/>
              </a:solidFill>
              <a:prstDash val="solid"/>
              <a:round/>
              <a:headEnd type="none" w="med" len="med"/>
              <a:tailEnd type="none" w="med" len="med"/>
            </a:ln>
          </a:insideV>
        </a:tcBdr>
      </a:tcStyle>
    </a:wholeTbl>
  </a:tblStyle>
  <a:tblStyle styleId="{42631EA4-815C-4DDB-BA76-DBBC1BBC8309}" styleName="Table_2">
    <a:wholeTbl>
      <a:tcStyle>
        <a:tcBdr>
          <a:left>
            <a:ln w="9525" cap="flat">
              <a:solidFill>
                <a:srgbClr val="9E9E9E"/>
              </a:solidFill>
              <a:prstDash val="solid"/>
              <a:round/>
              <a:headEnd type="none" w="med" len="med"/>
              <a:tailEnd type="none" w="med" len="med"/>
            </a:ln>
          </a:left>
          <a:right>
            <a:ln w="9525" cap="flat">
              <a:solidFill>
                <a:srgbClr val="9E9E9E"/>
              </a:solidFill>
              <a:prstDash val="solid"/>
              <a:round/>
              <a:headEnd type="none" w="med" len="med"/>
              <a:tailEnd type="none" w="med" len="med"/>
            </a:ln>
          </a:right>
          <a:top>
            <a:ln w="9525" cap="flat">
              <a:solidFill>
                <a:srgbClr val="9E9E9E"/>
              </a:solidFill>
              <a:prstDash val="solid"/>
              <a:round/>
              <a:headEnd type="none" w="med" len="med"/>
              <a:tailEnd type="none" w="med" len="med"/>
            </a:ln>
          </a:top>
          <a:bottom>
            <a:ln w="9525" cap="flat">
              <a:solidFill>
                <a:srgbClr val="9E9E9E"/>
              </a:solidFill>
              <a:prstDash val="solid"/>
              <a:round/>
              <a:headEnd type="none" w="med" len="med"/>
              <a:tailEnd type="none" w="med" len="med"/>
            </a:ln>
          </a:bottom>
          <a:insideH>
            <a:ln w="9525" cap="flat">
              <a:solidFill>
                <a:srgbClr val="9E9E9E"/>
              </a:solidFill>
              <a:prstDash val="solid"/>
              <a:round/>
              <a:headEnd type="none" w="med" len="med"/>
              <a:tailEnd type="none" w="med" len="med"/>
            </a:ln>
          </a:insideH>
          <a:insideV>
            <a:ln w="9525" cap="flat">
              <a:solidFill>
                <a:srgbClr val="9E9E9E"/>
              </a:solidFill>
              <a:prstDash val="solid"/>
              <a:round/>
              <a:headEnd type="none" w="med" len="med"/>
              <a:tailEnd type="none" w="med" len="med"/>
            </a:ln>
          </a:insideV>
        </a:tcBdr>
      </a:tcStyle>
    </a:wholeTbl>
  </a:tblStyle>
  <a:tblStyle styleId="{8FDAB7F1-FC92-4AC2-80AC-2699CCF32EC6}" styleName="Table_3">
    <a:wholeTbl>
      <a:tcStyle>
        <a:tcBdr>
          <a:left>
            <a:ln w="9525" cap="flat">
              <a:solidFill>
                <a:srgbClr val="9E9E9E"/>
              </a:solidFill>
              <a:prstDash val="solid"/>
              <a:round/>
              <a:headEnd type="none" w="med" len="med"/>
              <a:tailEnd type="none" w="med" len="med"/>
            </a:ln>
          </a:left>
          <a:right>
            <a:ln w="9525" cap="flat">
              <a:solidFill>
                <a:srgbClr val="9E9E9E"/>
              </a:solidFill>
              <a:prstDash val="solid"/>
              <a:round/>
              <a:headEnd type="none" w="med" len="med"/>
              <a:tailEnd type="none" w="med" len="med"/>
            </a:ln>
          </a:right>
          <a:top>
            <a:ln w="9525" cap="flat">
              <a:solidFill>
                <a:srgbClr val="9E9E9E"/>
              </a:solidFill>
              <a:prstDash val="solid"/>
              <a:round/>
              <a:headEnd type="none" w="med" len="med"/>
              <a:tailEnd type="none" w="med" len="med"/>
            </a:ln>
          </a:top>
          <a:bottom>
            <a:ln w="9525" cap="flat">
              <a:solidFill>
                <a:srgbClr val="9E9E9E"/>
              </a:solidFill>
              <a:prstDash val="solid"/>
              <a:round/>
              <a:headEnd type="none" w="med" len="med"/>
              <a:tailEnd type="none" w="med" len="med"/>
            </a:ln>
          </a:bottom>
          <a:insideH>
            <a:ln w="9525" cap="flat">
              <a:solidFill>
                <a:srgbClr val="9E9E9E"/>
              </a:solidFill>
              <a:prstDash val="solid"/>
              <a:round/>
              <a:headEnd type="none" w="med" len="med"/>
              <a:tailEnd type="none" w="med" len="med"/>
            </a:ln>
          </a:insideH>
          <a:insideV>
            <a:ln w="9525" cap="flat">
              <a:solidFill>
                <a:srgbClr val="9E9E9E"/>
              </a:solidFill>
              <a:prstDash val="solid"/>
              <a:round/>
              <a:headEnd type="none" w="med" len="med"/>
              <a:tailEnd type="none" w="med" len="med"/>
            </a:ln>
          </a:insideV>
        </a:tcBdr>
      </a:tcStyle>
    </a:wholeTbl>
  </a:tblStyle>
  <a:tblStyle styleId="{3B4B11BB-BBE8-4BCB-8DB4-C30B3280719F}" styleName="Table_4">
    <a:wholeTbl>
      <a:tcStyle>
        <a:tcBdr>
          <a:left>
            <a:ln w="9525" cap="flat">
              <a:solidFill>
                <a:srgbClr val="9E9E9E"/>
              </a:solidFill>
              <a:prstDash val="solid"/>
              <a:round/>
              <a:headEnd type="none" w="med" len="med"/>
              <a:tailEnd type="none" w="med" len="med"/>
            </a:ln>
          </a:left>
          <a:right>
            <a:ln w="9525" cap="flat">
              <a:solidFill>
                <a:srgbClr val="9E9E9E"/>
              </a:solidFill>
              <a:prstDash val="solid"/>
              <a:round/>
              <a:headEnd type="none" w="med" len="med"/>
              <a:tailEnd type="none" w="med" len="med"/>
            </a:ln>
          </a:right>
          <a:top>
            <a:ln w="9525" cap="flat">
              <a:solidFill>
                <a:srgbClr val="9E9E9E"/>
              </a:solidFill>
              <a:prstDash val="solid"/>
              <a:round/>
              <a:headEnd type="none" w="med" len="med"/>
              <a:tailEnd type="none" w="med" len="med"/>
            </a:ln>
          </a:top>
          <a:bottom>
            <a:ln w="9525" cap="flat">
              <a:solidFill>
                <a:srgbClr val="9E9E9E"/>
              </a:solidFill>
              <a:prstDash val="solid"/>
              <a:round/>
              <a:headEnd type="none" w="med" len="med"/>
              <a:tailEnd type="none" w="med" len="med"/>
            </a:ln>
          </a:bottom>
          <a:insideH>
            <a:ln w="9525" cap="flat">
              <a:solidFill>
                <a:srgbClr val="9E9E9E"/>
              </a:solidFill>
              <a:prstDash val="solid"/>
              <a:round/>
              <a:headEnd type="none" w="med" len="med"/>
              <a:tailEnd type="none" w="med" len="med"/>
            </a:ln>
          </a:insideH>
          <a:insideV>
            <a:ln w="9525" cap="flat">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3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408137976"/>
      </p:ext>
    </p:extLst>
  </p:cSld>
  <p:clrMap bg1="lt1" tx1="dk1" bg2="dk2" tx2="lt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mn-lt"/>
                <a:ea typeface="+mn-ea"/>
                <a:cs typeface="+mn-cs"/>
              </a:rPr>
              <a:t>Stock</a:t>
            </a:r>
          </a:p>
          <a:p>
            <a:r>
              <a:rPr lang="en-US" sz="1100" kern="1200" dirty="0" smtClean="0">
                <a:solidFill>
                  <a:schemeClr val="tx1"/>
                </a:solidFill>
                <a:effectLst/>
                <a:latin typeface="+mn-lt"/>
                <a:ea typeface="+mn-ea"/>
                <a:cs typeface="+mn-cs"/>
              </a:rPr>
              <a:t>Member</a:t>
            </a:r>
          </a:p>
          <a:p>
            <a:r>
              <a:rPr lang="en-US" sz="1100" kern="1200" dirty="0" smtClean="0">
                <a:solidFill>
                  <a:schemeClr val="tx1"/>
                </a:solidFill>
                <a:effectLst/>
                <a:latin typeface="+mn-lt"/>
                <a:ea typeface="+mn-ea"/>
                <a:cs typeface="+mn-cs"/>
              </a:rPr>
              <a:t>Sell</a:t>
            </a:r>
          </a:p>
          <a:p>
            <a:r>
              <a:rPr lang="en-US" sz="1100" kern="1200" dirty="0" smtClean="0">
                <a:solidFill>
                  <a:schemeClr val="tx1"/>
                </a:solidFill>
                <a:effectLst/>
                <a:latin typeface="+mn-lt"/>
                <a:ea typeface="+mn-ea"/>
                <a:cs typeface="+mn-cs"/>
              </a:rPr>
              <a:t>Report</a:t>
            </a:r>
          </a:p>
          <a:p>
            <a:r>
              <a:rPr lang="en-US" sz="1100" kern="1200" dirty="0" smtClean="0">
                <a:solidFill>
                  <a:schemeClr val="tx1"/>
                </a:solidFill>
                <a:effectLst/>
                <a:latin typeface="+mn-lt"/>
                <a:ea typeface="+mn-ea"/>
                <a:cs typeface="+mn-cs"/>
              </a:rPr>
              <a:t>Account</a:t>
            </a:r>
          </a:p>
          <a:p>
            <a:r>
              <a:rPr lang="en-US" sz="1100" kern="1200" dirty="0" smtClean="0">
                <a:solidFill>
                  <a:schemeClr val="tx1"/>
                </a:solidFill>
                <a:effectLst/>
                <a:latin typeface="+mn-lt"/>
                <a:ea typeface="+mn-ea"/>
                <a:cs typeface="+mn-cs"/>
              </a:rPr>
              <a:t>Log out</a:t>
            </a:r>
          </a:p>
          <a:p>
            <a:r>
              <a:rPr lang="en-US" sz="1100" kern="1200" dirty="0" smtClean="0">
                <a:solidFill>
                  <a:schemeClr val="tx1"/>
                </a:solidFill>
                <a:effectLst/>
                <a:latin typeface="+mn-lt"/>
                <a:ea typeface="+mn-ea"/>
                <a:cs typeface="+mn-cs"/>
              </a:rPr>
              <a:t>ID</a:t>
            </a:r>
          </a:p>
          <a:p>
            <a:r>
              <a:rPr lang="en-US" sz="1100" kern="1200" dirty="0" smtClean="0">
                <a:solidFill>
                  <a:schemeClr val="tx1"/>
                </a:solidFill>
                <a:effectLst/>
                <a:latin typeface="+mn-lt"/>
                <a:ea typeface="+mn-ea"/>
                <a:cs typeface="+mn-cs"/>
              </a:rPr>
              <a:t>Name</a:t>
            </a:r>
          </a:p>
          <a:p>
            <a:r>
              <a:rPr lang="en-US" sz="1100" kern="1200" dirty="0" smtClean="0">
                <a:solidFill>
                  <a:schemeClr val="tx1"/>
                </a:solidFill>
                <a:effectLst/>
                <a:latin typeface="+mn-lt"/>
                <a:ea typeface="+mn-ea"/>
                <a:cs typeface="+mn-cs"/>
              </a:rPr>
              <a:t>Address</a:t>
            </a:r>
          </a:p>
          <a:p>
            <a:r>
              <a:rPr lang="en-US" sz="1100" kern="1200" dirty="0" smtClean="0">
                <a:solidFill>
                  <a:schemeClr val="tx1"/>
                </a:solidFill>
                <a:effectLst/>
                <a:latin typeface="+mn-lt"/>
                <a:ea typeface="+mn-ea"/>
                <a:cs typeface="+mn-cs"/>
              </a:rPr>
              <a:t>500</a:t>
            </a:r>
          </a:p>
          <a:p>
            <a:r>
              <a:rPr lang="en-US" sz="1100" kern="1200" dirty="0" smtClean="0">
                <a:solidFill>
                  <a:schemeClr val="tx1"/>
                </a:solidFill>
                <a:effectLst/>
                <a:latin typeface="+mn-lt"/>
                <a:ea typeface="+mn-ea"/>
                <a:cs typeface="+mn-cs"/>
              </a:rPr>
              <a:t>Total</a:t>
            </a:r>
          </a:p>
          <a:p>
            <a:r>
              <a:rPr lang="en-US" sz="1100" kern="1200" dirty="0" smtClean="0">
                <a:solidFill>
                  <a:schemeClr val="tx1"/>
                </a:solidFill>
                <a:effectLst/>
                <a:latin typeface="+mn-lt"/>
                <a:ea typeface="+mn-ea"/>
                <a:cs typeface="+mn-cs"/>
              </a:rPr>
              <a:t>Sell</a:t>
            </a:r>
          </a:p>
          <a:p>
            <a:r>
              <a:rPr lang="en-US" sz="1100" kern="1200" dirty="0" smtClean="0">
                <a:solidFill>
                  <a:schemeClr val="tx1"/>
                </a:solidFill>
                <a:effectLst/>
                <a:latin typeface="+mn-lt"/>
                <a:ea typeface="+mn-ea"/>
                <a:cs typeface="+mn-cs"/>
              </a:rPr>
              <a:t>Cancel</a:t>
            </a:r>
          </a:p>
          <a:p>
            <a:r>
              <a:rPr lang="en-US" sz="1100" kern="1200" dirty="0" smtClean="0">
                <a:solidFill>
                  <a:schemeClr val="tx1"/>
                </a:solidFill>
                <a:effectLst/>
                <a:latin typeface="+mn-lt"/>
                <a:ea typeface="+mn-ea"/>
                <a:cs typeface="+mn-cs"/>
              </a:rPr>
              <a:t>Add</a:t>
            </a:r>
          </a:p>
          <a:p>
            <a:endParaRPr lang="th-TH" dirty="0"/>
          </a:p>
        </p:txBody>
      </p:sp>
    </p:spTree>
    <p:extLst>
      <p:ext uri="{BB962C8B-B14F-4D97-AF65-F5344CB8AC3E}">
        <p14:creationId xmlns:p14="http://schemas.microsoft.com/office/powerpoint/2010/main" val="4236730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372035" y="233279"/>
            <a:ext cx="8399999" cy="3330600"/>
          </a:xfrm>
          <a:prstGeom prst="roundRect">
            <a:avLst>
              <a:gd name="adj" fmla="val 3653"/>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a:off x="372035" y="3678300"/>
            <a:ext cx="8399999" cy="904800"/>
          </a:xfrm>
          <a:prstGeom prst="roundRect">
            <a:avLst>
              <a:gd name="adj" fmla="val 15243"/>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1" name="Shape 11"/>
          <p:cNvSpPr txBox="1">
            <a:spLocks noGrp="1"/>
          </p:cNvSpPr>
          <p:nvPr>
            <p:ph type="ctrTitle"/>
          </p:nvPr>
        </p:nvSpPr>
        <p:spPr>
          <a:xfrm>
            <a:off x="685800" y="473108"/>
            <a:ext cx="7772400" cy="2842199"/>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2" name="Shape 12"/>
          <p:cNvSpPr txBox="1">
            <a:spLocks noGrp="1"/>
          </p:cNvSpPr>
          <p:nvPr>
            <p:ph type="subTitle" idx="1"/>
          </p:nvPr>
        </p:nvSpPr>
        <p:spPr>
          <a:xfrm>
            <a:off x="685800" y="3896921"/>
            <a:ext cx="7772400" cy="460800"/>
          </a:xfrm>
          <a:prstGeom prst="rect">
            <a:avLst/>
          </a:prstGeom>
        </p:spPr>
        <p:txBody>
          <a:bodyPr lIns="91425" tIns="91425" rIns="91425" bIns="91425" anchor="ctr" anchorCtr="0"/>
          <a:lstStyle>
            <a:lvl1pPr>
              <a:spcBef>
                <a:spcPts val="0"/>
              </a:spcBef>
              <a:buNone/>
              <a:defRPr/>
            </a:lvl1pPr>
            <a:lvl2pPr>
              <a:spcBef>
                <a:spcPts val="0"/>
              </a:spcBef>
              <a:buSzPct val="100000"/>
              <a:buNone/>
              <a:defRPr sz="3000"/>
            </a:lvl2pPr>
            <a:lvl3pPr>
              <a:spcBef>
                <a:spcPts val="0"/>
              </a:spcBef>
              <a:buSzPct val="100000"/>
              <a:buNone/>
              <a:defRPr sz="3000"/>
            </a:lvl3pPr>
            <a:lvl4pPr>
              <a:spcBef>
                <a:spcPts val="0"/>
              </a:spcBef>
              <a:buSzPct val="100000"/>
              <a:buNone/>
              <a:defRPr sz="3000"/>
            </a:lvl4pPr>
            <a:lvl5pPr>
              <a:spcBef>
                <a:spcPts val="0"/>
              </a:spcBef>
              <a:buSzPct val="100000"/>
              <a:buNone/>
              <a:defRPr sz="3000"/>
            </a:lvl5pPr>
            <a:lvl6pPr>
              <a:spcBef>
                <a:spcPts val="0"/>
              </a:spcBef>
              <a:buSzPct val="100000"/>
              <a:buNone/>
              <a:defRPr sz="3000"/>
            </a:lvl6pPr>
            <a:lvl7pPr>
              <a:spcBef>
                <a:spcPts val="0"/>
              </a:spcBef>
              <a:buSzPct val="100000"/>
              <a:buNone/>
              <a:defRPr sz="3000"/>
            </a:lvl7pPr>
            <a:lvl8pPr>
              <a:spcBef>
                <a:spcPts val="0"/>
              </a:spcBef>
              <a:buSzPct val="100000"/>
              <a:buNone/>
              <a:defRPr sz="3000"/>
            </a:lvl8pPr>
            <a:lvl9pPr>
              <a:spcBef>
                <a:spcPts val="0"/>
              </a:spcBef>
              <a:buSzPct val="100000"/>
              <a:buNone/>
              <a:defRPr sz="3000"/>
            </a:lvl9pPr>
          </a:lstStyle>
          <a:p>
            <a:endParaRPr/>
          </a:p>
        </p:txBody>
      </p:sp>
      <p:sp>
        <p:nvSpPr>
          <p:cNvPr id="13" name="Shape 13"/>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6" name="Shape 16"/>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title"/>
          </p:nvPr>
        </p:nvSpPr>
        <p:spPr>
          <a:xfrm>
            <a:off x="457200" y="139527"/>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372035"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2" name="Shape 22"/>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3" name="Shape 23"/>
          <p:cNvSpPr txBox="1">
            <a:spLocks noGrp="1"/>
          </p:cNvSpPr>
          <p:nvPr>
            <p:ph type="title"/>
          </p:nvPr>
        </p:nvSpPr>
        <p:spPr>
          <a:xfrm>
            <a:off x="457200" y="139527"/>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200150"/>
            <a:ext cx="3925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p:nvPr/>
        </p:nvSpPr>
        <p:spPr>
          <a:xfrm>
            <a:off x="4657164" y="1163170"/>
            <a:ext cx="4114800" cy="3877800"/>
          </a:xfrm>
          <a:prstGeom prst="roundRect">
            <a:avLst>
              <a:gd name="adj" fmla="val 3784"/>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26" name="Shape 26"/>
          <p:cNvSpPr txBox="1">
            <a:spLocks noGrp="1"/>
          </p:cNvSpPr>
          <p:nvPr>
            <p:ph type="body" idx="2"/>
          </p:nvPr>
        </p:nvSpPr>
        <p:spPr>
          <a:xfrm>
            <a:off x="4761353" y="1200150"/>
            <a:ext cx="3925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7" name="Shape 27"/>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p:nvPr/>
        </p:nvSpPr>
        <p:spPr>
          <a:xfrm>
            <a:off x="372035" y="1163170"/>
            <a:ext cx="8399999" cy="3877800"/>
          </a:xfrm>
          <a:prstGeom prst="roundRect">
            <a:avLst>
              <a:gd name="adj" fmla="val 297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30" name="Shape 30"/>
          <p:cNvSpPr/>
          <p:nvPr/>
        </p:nvSpPr>
        <p:spPr>
          <a:xfrm rot="10800000" flipH="1">
            <a:off x="372035" y="59"/>
            <a:ext cx="8399999" cy="1049700"/>
          </a:xfrm>
          <a:prstGeom prst="round2SameRect">
            <a:avLst>
              <a:gd name="adj1" fmla="val 10590"/>
              <a:gd name="adj2" fmla="val 0"/>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31" name="Shape 31"/>
          <p:cNvSpPr txBox="1">
            <a:spLocks noGrp="1"/>
          </p:cNvSpPr>
          <p:nvPr>
            <p:ph type="title"/>
          </p:nvPr>
        </p:nvSpPr>
        <p:spPr>
          <a:xfrm>
            <a:off x="457200" y="139527"/>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2" name="Shape 32"/>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3"/>
        <p:cNvGrpSpPr/>
        <p:nvPr/>
      </p:nvGrpSpPr>
      <p:grpSpPr>
        <a:xfrm>
          <a:off x="0" y="0"/>
          <a:ext cx="0" cy="0"/>
          <a:chOff x="0" y="0"/>
          <a:chExt cx="0" cy="0"/>
        </a:xfrm>
      </p:grpSpPr>
      <p:sp>
        <p:nvSpPr>
          <p:cNvPr id="34" name="Shape 34"/>
          <p:cNvSpPr txBox="1">
            <a:spLocks noGrp="1"/>
          </p:cNvSpPr>
          <p:nvPr>
            <p:ph type="body" idx="1"/>
          </p:nvPr>
        </p:nvSpPr>
        <p:spPr>
          <a:xfrm>
            <a:off x="372035" y="4276652"/>
            <a:ext cx="8399999" cy="649199"/>
          </a:xfrm>
          <a:prstGeom prst="rect">
            <a:avLst/>
          </a:prstGeom>
        </p:spPr>
        <p:txBody>
          <a:bodyPr lIns="91425" tIns="91425" rIns="91425" bIns="91425" anchor="t" anchorCtr="0"/>
          <a:lstStyle>
            <a:lvl1pPr>
              <a:spcBef>
                <a:spcPts val="0"/>
              </a:spcBef>
              <a:buClr>
                <a:schemeClr val="lt1"/>
              </a:buClr>
              <a:buSzPct val="100000"/>
              <a:buNone/>
              <a:defRPr sz="2400" b="1">
                <a:solidFill>
                  <a:schemeClr val="lt1"/>
                </a:solidFill>
              </a:defRPr>
            </a:lvl1pPr>
          </a:lstStyle>
          <a:p>
            <a:endParaRPr/>
          </a:p>
        </p:txBody>
      </p:sp>
      <p:sp>
        <p:nvSpPr>
          <p:cNvPr id="35" name="Shape 35"/>
          <p:cNvSpPr/>
          <p:nvPr/>
        </p:nvSpPr>
        <p:spPr>
          <a:xfrm>
            <a:off x="372035" y="233279"/>
            <a:ext cx="8399999" cy="3868499"/>
          </a:xfrm>
          <a:prstGeom prst="roundRect">
            <a:avLst>
              <a:gd name="adj" fmla="val 2776"/>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36" name="Shape 36"/>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7"/>
        <p:cNvGrpSpPr/>
        <p:nvPr/>
      </p:nvGrpSpPr>
      <p:grpSpPr>
        <a:xfrm>
          <a:off x="0" y="0"/>
          <a:ext cx="0" cy="0"/>
          <a:chOff x="0" y="0"/>
          <a:chExt cx="0" cy="0"/>
        </a:xfrm>
      </p:grpSpPr>
      <p:sp>
        <p:nvSpPr>
          <p:cNvPr id="38" name="Shape 38"/>
          <p:cNvSpPr/>
          <p:nvPr/>
        </p:nvSpPr>
        <p:spPr>
          <a:xfrm>
            <a:off x="372035" y="235584"/>
            <a:ext cx="8399999" cy="4672199"/>
          </a:xfrm>
          <a:prstGeom prst="roundRect">
            <a:avLst>
              <a:gd name="adj" fmla="val 2255"/>
            </a:avLst>
          </a:prstGeom>
          <a:solidFill>
            <a:srgbClr val="FFFFFF"/>
          </a:solidFill>
          <a:ln>
            <a:noFill/>
          </a:ln>
        </p:spPr>
        <p:txBody>
          <a:bodyPr lIns="91425" tIns="45700" rIns="91425" bIns="45700" anchor="ctr" anchorCtr="0">
            <a:noAutofit/>
          </a:bodyPr>
          <a:lstStyle/>
          <a:p>
            <a:pPr>
              <a:spcBef>
                <a:spcPts val="0"/>
              </a:spcBef>
              <a:buNone/>
            </a:pPr>
            <a:endParaRPr/>
          </a:p>
        </p:txBody>
      </p:sp>
      <p:sp>
        <p:nvSpPr>
          <p:cNvPr id="39" name="Shape 39"/>
          <p:cNvSpPr txBox="1">
            <a:spLocks noGrp="1"/>
          </p:cNvSpPr>
          <p:nvPr>
            <p:ph type="sldNum" idx="12"/>
          </p:nvPr>
        </p:nvSpPr>
        <p:spPr>
          <a:xfrm>
            <a:off x="8607464" y="4749873"/>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139527"/>
            <a:ext cx="8229600" cy="857400"/>
          </a:xfrm>
          <a:prstGeom prst="rect">
            <a:avLst/>
          </a:prstGeom>
          <a:noFill/>
          <a:ln>
            <a:noFill/>
          </a:ln>
        </p:spPr>
        <p:txBody>
          <a:bodyPr lIns="91425" tIns="91425" rIns="91425" bIns="91425" anchor="b" anchorCtr="0"/>
          <a:lstStyle>
            <a:lvl1pPr>
              <a:spcBef>
                <a:spcPts val="0"/>
              </a:spcBef>
              <a:buClr>
                <a:schemeClr val="dk2"/>
              </a:buClr>
              <a:buSzPct val="100000"/>
              <a:buNone/>
              <a:defRPr sz="3600" b="1">
                <a:solidFill>
                  <a:schemeClr val="dk2"/>
                </a:solidFill>
              </a:defRPr>
            </a:lvl1pPr>
            <a:lvl2pPr>
              <a:spcBef>
                <a:spcPts val="0"/>
              </a:spcBef>
              <a:buClr>
                <a:schemeClr val="dk2"/>
              </a:buClr>
              <a:buSzPct val="100000"/>
              <a:buNone/>
              <a:defRPr sz="3600" b="1">
                <a:solidFill>
                  <a:schemeClr val="dk2"/>
                </a:solidFill>
              </a:defRPr>
            </a:lvl2pPr>
            <a:lvl3pPr>
              <a:spcBef>
                <a:spcPts val="0"/>
              </a:spcBef>
              <a:buClr>
                <a:schemeClr val="dk2"/>
              </a:buClr>
              <a:buSzPct val="100000"/>
              <a:buNone/>
              <a:defRPr sz="3600" b="1">
                <a:solidFill>
                  <a:schemeClr val="dk2"/>
                </a:solidFill>
              </a:defRPr>
            </a:lvl3pPr>
            <a:lvl4pPr>
              <a:spcBef>
                <a:spcPts val="0"/>
              </a:spcBef>
              <a:buClr>
                <a:schemeClr val="dk2"/>
              </a:buClr>
              <a:buSzPct val="100000"/>
              <a:buNone/>
              <a:defRPr sz="3600" b="1">
                <a:solidFill>
                  <a:schemeClr val="dk2"/>
                </a:solidFill>
              </a:defRPr>
            </a:lvl4pPr>
            <a:lvl5pPr>
              <a:spcBef>
                <a:spcPts val="0"/>
              </a:spcBef>
              <a:buClr>
                <a:schemeClr val="dk2"/>
              </a:buClr>
              <a:buSzPct val="100000"/>
              <a:buNone/>
              <a:defRPr sz="3600" b="1">
                <a:solidFill>
                  <a:schemeClr val="dk2"/>
                </a:solidFill>
              </a:defRPr>
            </a:lvl5pPr>
            <a:lvl6pPr>
              <a:spcBef>
                <a:spcPts val="0"/>
              </a:spcBef>
              <a:buClr>
                <a:schemeClr val="dk2"/>
              </a:buClr>
              <a:buSzPct val="100000"/>
              <a:buNone/>
              <a:defRPr sz="3600" b="1">
                <a:solidFill>
                  <a:schemeClr val="dk2"/>
                </a:solidFill>
              </a:defRPr>
            </a:lvl6pPr>
            <a:lvl7pPr>
              <a:spcBef>
                <a:spcPts val="0"/>
              </a:spcBef>
              <a:buClr>
                <a:schemeClr val="dk2"/>
              </a:buClr>
              <a:buSzPct val="100000"/>
              <a:buNone/>
              <a:defRPr sz="3600" b="1">
                <a:solidFill>
                  <a:schemeClr val="dk2"/>
                </a:solidFill>
              </a:defRPr>
            </a:lvl7pPr>
            <a:lvl8pPr>
              <a:spcBef>
                <a:spcPts val="0"/>
              </a:spcBef>
              <a:buClr>
                <a:schemeClr val="dk2"/>
              </a:buClr>
              <a:buSzPct val="100000"/>
              <a:buNone/>
              <a:defRPr sz="3600" b="1">
                <a:solidFill>
                  <a:schemeClr val="dk2"/>
                </a:solidFill>
              </a:defRPr>
            </a:lvl8pPr>
            <a:lvl9pPr>
              <a:spcBef>
                <a:spcPts val="0"/>
              </a:spcBef>
              <a:buClr>
                <a:schemeClr val="dk2"/>
              </a:buClr>
              <a:buSzPct val="100000"/>
              <a:buNone/>
              <a:defRPr sz="3600" b="1">
                <a:solidFill>
                  <a:schemeClr val="dk2"/>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607464" y="4749873"/>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6.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15.gif"/><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0.jpeg"/><Relationship Id="rId7" Type="http://schemas.openxmlformats.org/officeDocument/2006/relationships/image" Target="../media/image23.jpeg"/><Relationship Id="rId2" Type="http://schemas.openxmlformats.org/officeDocument/2006/relationships/image" Target="../media/image15.gif"/><Relationship Id="rId1" Type="http://schemas.openxmlformats.org/officeDocument/2006/relationships/slideLayout" Target="../slideLayouts/slideLayout6.xml"/><Relationship Id="rId6" Type="http://schemas.openxmlformats.org/officeDocument/2006/relationships/image" Target="../media/image24.jpeg"/><Relationship Id="rId5" Type="http://schemas.openxmlformats.org/officeDocument/2006/relationships/image" Target="../media/image22.jpe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685800" y="473108"/>
            <a:ext cx="7772400" cy="2842199"/>
          </a:xfrm>
          <a:prstGeom prst="rect">
            <a:avLst/>
          </a:prstGeom>
        </p:spPr>
        <p:txBody>
          <a:bodyPr lIns="91425" tIns="91425" rIns="91425" bIns="91425" anchor="b" anchorCtr="0">
            <a:noAutofit/>
          </a:bodyPr>
          <a:lstStyle/>
          <a:p>
            <a:pPr algn="ctr">
              <a:spcBef>
                <a:spcPts val="0"/>
              </a:spcBef>
              <a:buNone/>
            </a:pPr>
            <a:r>
              <a:rPr lang="en"/>
              <a:t>Simply BUY</a:t>
            </a:r>
          </a:p>
        </p:txBody>
      </p:sp>
      <p:sp>
        <p:nvSpPr>
          <p:cNvPr id="42" name="Shape 42"/>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algn="ctr">
              <a:spcBef>
                <a:spcPts val="0"/>
              </a:spcBef>
              <a:buNone/>
            </a:pPr>
            <a:r>
              <a:rPr lang="en"/>
              <a:t>“Easy to sell Simply to buy.”</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0" y="150227"/>
            <a:ext cx="8229600" cy="857400"/>
          </a:xfrm>
          <a:prstGeom prst="rect">
            <a:avLst/>
          </a:prstGeom>
        </p:spPr>
        <p:txBody>
          <a:bodyPr lIns="91425" tIns="91425" rIns="91425" bIns="91425" anchor="b" anchorCtr="0">
            <a:noAutofit/>
          </a:bodyPr>
          <a:lstStyle/>
          <a:p>
            <a:pPr>
              <a:spcBef>
                <a:spcPts val="0"/>
              </a:spcBef>
              <a:buNone/>
            </a:pPr>
            <a:r>
              <a:rPr lang="en"/>
              <a:t>Problem</a:t>
            </a:r>
          </a:p>
        </p:txBody>
      </p:sp>
      <p:sp>
        <p:nvSpPr>
          <p:cNvPr id="106" name="Shape 106"/>
          <p:cNvSpPr txBox="1">
            <a:spLocks noGrp="1"/>
          </p:cNvSpPr>
          <p:nvPr>
            <p:ph type="body" idx="1"/>
          </p:nvPr>
        </p:nvSpPr>
        <p:spPr>
          <a:xfrm>
            <a:off x="457200" y="1221525"/>
            <a:ext cx="8229600" cy="3725699"/>
          </a:xfrm>
          <a:prstGeom prst="rect">
            <a:avLst/>
          </a:prstGeom>
        </p:spPr>
        <p:txBody>
          <a:bodyPr lIns="91425" tIns="91425" rIns="91425" bIns="91425" anchor="t" anchorCtr="0">
            <a:noAutofit/>
          </a:bodyPr>
          <a:lstStyle/>
          <a:p>
            <a:pPr>
              <a:spcBef>
                <a:spcPts val="0"/>
              </a:spcBef>
              <a:buNone/>
            </a:pPr>
            <a:endParaRPr sz="1400"/>
          </a:p>
        </p:txBody>
      </p:sp>
      <p:graphicFrame>
        <p:nvGraphicFramePr>
          <p:cNvPr id="107" name="Shape 107"/>
          <p:cNvGraphicFramePr/>
          <p:nvPr/>
        </p:nvGraphicFramePr>
        <p:xfrm>
          <a:off x="1020075" y="1583425"/>
          <a:ext cx="7239000" cy="2346840"/>
        </p:xfrm>
        <a:graphic>
          <a:graphicData uri="http://schemas.openxmlformats.org/drawingml/2006/table">
            <a:tbl>
              <a:tblPr>
                <a:noFill/>
                <a:tableStyleId>{42631EA4-815C-4DDB-BA76-DBBC1BBC8309}</a:tableStyleId>
              </a:tblPr>
              <a:tblGrid>
                <a:gridCol w="3619500"/>
                <a:gridCol w="3619500"/>
              </a:tblGrid>
              <a:tr h="381000">
                <a:tc>
                  <a:txBody>
                    <a:bodyPr/>
                    <a:lstStyle/>
                    <a:p>
                      <a:pPr algn="ctr">
                        <a:spcBef>
                          <a:spcPts val="0"/>
                        </a:spcBef>
                        <a:buNone/>
                      </a:pPr>
                      <a:r>
                        <a:rPr lang="en"/>
                        <a:t>Old System</a:t>
                      </a:r>
                    </a:p>
                  </a:txBody>
                  <a:tcPr marL="91425" marR="91425" marT="91425" marB="91425"/>
                </a:tc>
                <a:tc>
                  <a:txBody>
                    <a:bodyPr/>
                    <a:lstStyle/>
                    <a:p>
                      <a:pPr algn="ctr">
                        <a:spcBef>
                          <a:spcPts val="0"/>
                        </a:spcBef>
                        <a:buNone/>
                      </a:pPr>
                      <a:r>
                        <a:rPr lang="en"/>
                        <a:t>Simply Buy System</a:t>
                      </a:r>
                    </a:p>
                  </a:txBody>
                  <a:tcPr marL="91425" marR="91425" marT="91425" marB="91425"/>
                </a:tc>
              </a:tr>
              <a:tr h="381000">
                <a:tc>
                  <a:txBody>
                    <a:bodyPr/>
                    <a:lstStyle/>
                    <a:p>
                      <a:pPr rtl="0">
                        <a:spcBef>
                          <a:spcPts val="600"/>
                        </a:spcBef>
                        <a:buNone/>
                      </a:pPr>
                      <a:r>
                        <a:rPr lang="en" sz="1000">
                          <a:solidFill>
                            <a:schemeClr val="dk1"/>
                          </a:solidFill>
                        </a:rPr>
                        <a:t>There are withdrawal every day and not more than 200 bath.</a:t>
                      </a:r>
                    </a:p>
                    <a:p>
                      <a:pPr>
                        <a:spcBef>
                          <a:spcPts val="0"/>
                        </a:spcBef>
                        <a:buNone/>
                      </a:pPr>
                      <a:endParaRPr/>
                    </a:p>
                  </a:txBody>
                  <a:tcPr marL="91425" marR="91425" marT="91425" marB="91425"/>
                </a:tc>
                <a:tc>
                  <a:txBody>
                    <a:bodyPr/>
                    <a:lstStyle/>
                    <a:p>
                      <a:pPr rtl="0">
                        <a:spcBef>
                          <a:spcPts val="600"/>
                        </a:spcBef>
                        <a:buNone/>
                      </a:pPr>
                      <a:r>
                        <a:rPr lang="en" sz="1000">
                          <a:solidFill>
                            <a:schemeClr val="dk1"/>
                          </a:solidFill>
                        </a:rPr>
                        <a:t>No need to withdrawal coupon because can buy by his finger.</a:t>
                      </a:r>
                    </a:p>
                    <a:p>
                      <a:pPr>
                        <a:spcBef>
                          <a:spcPts val="0"/>
                        </a:spcBef>
                        <a:buNone/>
                      </a:pPr>
                      <a:endParaRPr/>
                    </a:p>
                  </a:txBody>
                  <a:tcPr marL="91425" marR="91425" marT="91425" marB="91425"/>
                </a:tc>
              </a:tr>
              <a:tr h="381000">
                <a:tc>
                  <a:txBody>
                    <a:bodyPr/>
                    <a:lstStyle/>
                    <a:p>
                      <a:pPr rtl="0">
                        <a:spcBef>
                          <a:spcPts val="600"/>
                        </a:spcBef>
                        <a:buNone/>
                      </a:pPr>
                      <a:r>
                        <a:rPr lang="en" sz="1000">
                          <a:solidFill>
                            <a:schemeClr val="dk1"/>
                          </a:solidFill>
                        </a:rPr>
                        <a:t>Must check that prison have credit enough and check the require not more than  200 bath.</a:t>
                      </a:r>
                    </a:p>
                    <a:p>
                      <a:pPr>
                        <a:spcBef>
                          <a:spcPts val="0"/>
                        </a:spcBef>
                        <a:buNone/>
                      </a:pPr>
                      <a:endParaRPr/>
                    </a:p>
                  </a:txBody>
                  <a:tcPr marL="91425" marR="91425" marT="91425" marB="91425"/>
                </a:tc>
                <a:tc>
                  <a:txBody>
                    <a:bodyPr/>
                    <a:lstStyle/>
                    <a:p>
                      <a:pPr>
                        <a:spcBef>
                          <a:spcPts val="0"/>
                        </a:spcBef>
                        <a:buNone/>
                      </a:pPr>
                      <a:r>
                        <a:rPr lang="en" sz="1000">
                          <a:solidFill>
                            <a:schemeClr val="dk1"/>
                          </a:solidFill>
                        </a:rPr>
                        <a:t>Prison can buy product just 200 baht per day.</a:t>
                      </a:r>
                    </a:p>
                  </a:txBody>
                  <a:tcPr marL="91425" marR="91425" marT="91425" marB="91425"/>
                </a:tc>
              </a:tr>
              <a:tr h="381000">
                <a:tc>
                  <a:txBody>
                    <a:bodyPr/>
                    <a:lstStyle/>
                    <a:p>
                      <a:pPr rtl="0">
                        <a:spcBef>
                          <a:spcPts val="600"/>
                        </a:spcBef>
                        <a:buNone/>
                      </a:pPr>
                      <a:r>
                        <a:rPr lang="en" sz="1000">
                          <a:solidFill>
                            <a:schemeClr val="dk1"/>
                          </a:solidFill>
                        </a:rPr>
                        <a:t>Officer must check about require and account book that enough of noot.</a:t>
                      </a:r>
                    </a:p>
                    <a:p>
                      <a:pPr>
                        <a:spcBef>
                          <a:spcPts val="0"/>
                        </a:spcBef>
                        <a:buNone/>
                      </a:pPr>
                      <a:endParaRPr/>
                    </a:p>
                  </a:txBody>
                  <a:tcPr marL="91425" marR="91425" marT="91425" marB="91425"/>
                </a:tc>
                <a:tc>
                  <a:txBody>
                    <a:bodyPr/>
                    <a:lstStyle/>
                    <a:p>
                      <a:pPr>
                        <a:spcBef>
                          <a:spcPts val="0"/>
                        </a:spcBef>
                        <a:buNone/>
                      </a:pPr>
                      <a:r>
                        <a:rPr lang="en" sz="1000">
                          <a:solidFill>
                            <a:schemeClr val="dk1"/>
                          </a:solidFill>
                        </a:rPr>
                        <a:t>the prisoner account will get in system. (database of prisoner)</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Problem(Con.)</a:t>
            </a:r>
          </a:p>
        </p:txBody>
      </p:sp>
      <p:sp>
        <p:nvSpPr>
          <p:cNvPr id="113" name="Shape 11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endParaRPr sz="1000"/>
          </a:p>
          <a:p>
            <a:pPr rtl="0">
              <a:spcBef>
                <a:spcPts val="0"/>
              </a:spcBef>
              <a:buNone/>
            </a:pPr>
            <a:endParaRPr sz="1000"/>
          </a:p>
          <a:p>
            <a:pPr rtl="0">
              <a:spcBef>
                <a:spcPts val="0"/>
              </a:spcBef>
              <a:buNone/>
            </a:pPr>
            <a:endParaRPr sz="1100"/>
          </a:p>
          <a:p>
            <a:pPr rtl="0">
              <a:spcBef>
                <a:spcPts val="0"/>
              </a:spcBef>
              <a:buNone/>
            </a:pPr>
            <a:endParaRPr sz="1400"/>
          </a:p>
          <a:p>
            <a:pPr>
              <a:spcBef>
                <a:spcPts val="0"/>
              </a:spcBef>
              <a:buNone/>
            </a:pPr>
            <a:endParaRPr/>
          </a:p>
        </p:txBody>
      </p:sp>
      <p:graphicFrame>
        <p:nvGraphicFramePr>
          <p:cNvPr id="114" name="Shape 114"/>
          <p:cNvGraphicFramePr/>
          <p:nvPr/>
        </p:nvGraphicFramePr>
        <p:xfrm>
          <a:off x="792075" y="1665000"/>
          <a:ext cx="7239000" cy="777210"/>
        </p:xfrm>
        <a:graphic>
          <a:graphicData uri="http://schemas.openxmlformats.org/drawingml/2006/table">
            <a:tbl>
              <a:tblPr>
                <a:noFill/>
                <a:tableStyleId>{8FDAB7F1-FC92-4AC2-80AC-2699CCF32EC6}</a:tableStyleId>
              </a:tblPr>
              <a:tblGrid>
                <a:gridCol w="3619500"/>
                <a:gridCol w="3619500"/>
              </a:tblGrid>
              <a:tr h="381000">
                <a:tc>
                  <a:txBody>
                    <a:bodyPr/>
                    <a:lstStyle/>
                    <a:p>
                      <a:pPr algn="ctr">
                        <a:spcBef>
                          <a:spcPts val="0"/>
                        </a:spcBef>
                        <a:buNone/>
                      </a:pPr>
                      <a:r>
                        <a:rPr lang="en"/>
                        <a:t>Old System</a:t>
                      </a:r>
                    </a:p>
                  </a:txBody>
                  <a:tcPr marL="91425" marR="91425" marT="91425" marB="91425"/>
                </a:tc>
                <a:tc>
                  <a:txBody>
                    <a:bodyPr/>
                    <a:lstStyle/>
                    <a:p>
                      <a:pPr algn="ctr" rtl="0">
                        <a:spcBef>
                          <a:spcPts val="0"/>
                        </a:spcBef>
                        <a:buNone/>
                      </a:pPr>
                      <a:r>
                        <a:rPr lang="en"/>
                        <a:t>Simply Buy System</a:t>
                      </a:r>
                    </a:p>
                  </a:txBody>
                  <a:tcPr marL="91425" marR="91425" marT="91425" marB="91425"/>
                </a:tc>
              </a:tr>
              <a:tr h="381000">
                <a:tc>
                  <a:txBody>
                    <a:bodyPr/>
                    <a:lstStyle/>
                    <a:p>
                      <a:pPr>
                        <a:spcBef>
                          <a:spcPts val="0"/>
                        </a:spcBef>
                        <a:buNone/>
                      </a:pPr>
                      <a:r>
                        <a:rPr lang="en" sz="1000">
                          <a:solidFill>
                            <a:schemeClr val="dk1"/>
                          </a:solidFill>
                        </a:rPr>
                        <a:t>officer must give coupon to prisoner and do prison account.</a:t>
                      </a:r>
                    </a:p>
                  </a:txBody>
                  <a:tcPr marL="91425" marR="91425" marT="91425" marB="91425"/>
                </a:tc>
                <a:tc>
                  <a:txBody>
                    <a:bodyPr/>
                    <a:lstStyle/>
                    <a:p>
                      <a:pPr>
                        <a:spcBef>
                          <a:spcPts val="0"/>
                        </a:spcBef>
                        <a:buNone/>
                      </a:pPr>
                      <a:r>
                        <a:rPr lang="en" sz="1000">
                          <a:solidFill>
                            <a:schemeClr val="dk1"/>
                          </a:solidFill>
                        </a:rPr>
                        <a:t>There are prisoner account in the system.</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685800" y="473108"/>
            <a:ext cx="7772400" cy="2842199"/>
          </a:xfrm>
          <a:prstGeom prst="rect">
            <a:avLst/>
          </a:prstGeom>
        </p:spPr>
        <p:txBody>
          <a:bodyPr lIns="91425" tIns="91425" rIns="91425" bIns="91425" anchor="b" anchorCtr="0">
            <a:noAutofit/>
          </a:bodyPr>
          <a:lstStyle/>
          <a:p>
            <a:pPr algn="ctr" rtl="0">
              <a:spcBef>
                <a:spcPts val="0"/>
              </a:spcBef>
              <a:buNone/>
            </a:pPr>
            <a:r>
              <a:rPr lang="en" sz="4800"/>
              <a:t>Depositing</a:t>
            </a:r>
          </a:p>
          <a:p>
            <a:pPr algn="ctr">
              <a:spcBef>
                <a:spcPts val="0"/>
              </a:spcBef>
              <a:buNone/>
            </a:pPr>
            <a:r>
              <a:rPr lang="en" sz="4800"/>
              <a:t>(deposit into account).</a:t>
            </a:r>
          </a:p>
        </p:txBody>
      </p:sp>
      <p:sp>
        <p:nvSpPr>
          <p:cNvPr id="120" name="Shape 120"/>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a:spcBef>
                <a:spcPts val="0"/>
              </a:spcBef>
              <a:buNone/>
            </a:pPr>
            <a:r>
              <a:rPr lang="en"/>
              <a:t>Deposit (bringing money into account).</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Depositing form famiry</a:t>
            </a:r>
          </a:p>
        </p:txBody>
      </p:sp>
      <p:sp>
        <p:nvSpPr>
          <p:cNvPr id="126" name="Shape 12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lnSpc>
                <a:spcPct val="127909"/>
              </a:lnSpc>
              <a:spcBef>
                <a:spcPts val="0"/>
              </a:spcBef>
              <a:buNone/>
            </a:pPr>
            <a:r>
              <a:rPr lang="en" sz="1400">
                <a:solidFill>
                  <a:srgbClr val="141823"/>
                </a:solidFill>
              </a:rPr>
              <a:t>depositing form famiry</a:t>
            </a:r>
          </a:p>
          <a:p>
            <a:pPr marL="457200" lvl="0" indent="-317500" rtl="0">
              <a:lnSpc>
                <a:spcPct val="127909"/>
              </a:lnSpc>
              <a:spcBef>
                <a:spcPts val="0"/>
              </a:spcBef>
              <a:buClr>
                <a:srgbClr val="141823"/>
              </a:buClr>
              <a:buSzPct val="100000"/>
              <a:buFont typeface="Arial"/>
              <a:buAutoNum type="arabicPeriod"/>
            </a:pPr>
            <a:r>
              <a:rPr lang="en" sz="1400">
                <a:solidFill>
                  <a:srgbClr val="141823"/>
                </a:solidFill>
              </a:rPr>
              <a:t>depositor give money to officer. </a:t>
            </a:r>
          </a:p>
          <a:p>
            <a:pPr lvl="0" rtl="0">
              <a:lnSpc>
                <a:spcPct val="127909"/>
              </a:lnSpc>
              <a:spcBef>
                <a:spcPts val="0"/>
              </a:spcBef>
              <a:buNone/>
            </a:pPr>
            <a:r>
              <a:rPr lang="en" sz="1400">
                <a:solidFill>
                  <a:srgbClr val="141823"/>
                </a:solidFill>
              </a:rPr>
              <a:t>and give information.</a:t>
            </a:r>
          </a:p>
          <a:p>
            <a:pPr marL="457200" lvl="0" indent="-317500" rtl="0">
              <a:lnSpc>
                <a:spcPct val="127909"/>
              </a:lnSpc>
              <a:spcBef>
                <a:spcPts val="0"/>
              </a:spcBef>
              <a:buClr>
                <a:srgbClr val="141823"/>
              </a:buClr>
              <a:buSzPct val="100000"/>
              <a:buFont typeface="Arial"/>
              <a:buAutoNum type="arabicPeriod"/>
            </a:pPr>
            <a:r>
              <a:rPr lang="en" sz="1400">
                <a:solidFill>
                  <a:srgbClr val="141823"/>
                </a:solidFill>
              </a:rPr>
              <a:t>define that deposit form who to who.</a:t>
            </a:r>
          </a:p>
          <a:p>
            <a:pPr marL="457200" lvl="0" indent="-317500" rtl="0">
              <a:lnSpc>
                <a:spcPct val="127909"/>
              </a:lnSpc>
              <a:spcBef>
                <a:spcPts val="0"/>
              </a:spcBef>
              <a:buClr>
                <a:srgbClr val="141823"/>
              </a:buClr>
              <a:buSzPct val="100000"/>
              <a:buFont typeface="Arial"/>
              <a:buAutoNum type="arabicPeriod"/>
            </a:pPr>
            <a:r>
              <a:rPr lang="en" sz="1400">
                <a:solidFill>
                  <a:srgbClr val="141823"/>
                </a:solidFill>
              </a:rPr>
              <a:t>There are 3 bill. </a:t>
            </a:r>
          </a:p>
          <a:p>
            <a:pPr lvl="0" rtl="0">
              <a:lnSpc>
                <a:spcPct val="127909"/>
              </a:lnSpc>
              <a:spcBef>
                <a:spcPts val="0"/>
              </a:spcBef>
              <a:buNone/>
            </a:pPr>
            <a:r>
              <a:rPr lang="en" sz="1400">
                <a:solidFill>
                  <a:srgbClr val="141823"/>
                </a:solidFill>
              </a:rPr>
              <a:t>1 give to depositor 1 give to prison 1 officer.</a:t>
            </a:r>
          </a:p>
          <a:p>
            <a:pPr marL="457200" lvl="0" indent="-298450" rtl="0">
              <a:lnSpc>
                <a:spcPct val="127909"/>
              </a:lnSpc>
              <a:spcBef>
                <a:spcPts val="0"/>
              </a:spcBef>
              <a:buClr>
                <a:srgbClr val="141823"/>
              </a:buClr>
              <a:buSzPct val="78571"/>
              <a:buFont typeface="Arial"/>
              <a:buAutoNum type="arabicPeriod"/>
            </a:pPr>
            <a:r>
              <a:rPr lang="en" sz="1400">
                <a:solidFill>
                  <a:srgbClr val="141823"/>
                </a:solidFill>
              </a:rPr>
              <a:t>Prison will come to confirm</a:t>
            </a:r>
          </a:p>
          <a:p>
            <a:pPr lvl="0" rtl="0">
              <a:lnSpc>
                <a:spcPct val="127909"/>
              </a:lnSpc>
              <a:spcBef>
                <a:spcPts val="0"/>
              </a:spcBef>
              <a:buNone/>
            </a:pPr>
            <a:r>
              <a:rPr lang="en" sz="1400">
                <a:solidFill>
                  <a:srgbClr val="141823"/>
                </a:solidFill>
              </a:rPr>
              <a:t> and signature in account book.</a:t>
            </a:r>
            <a:r>
              <a:rPr lang="en" sz="1100">
                <a:solidFill>
                  <a:srgbClr val="141823"/>
                </a:solidFill>
              </a:rPr>
              <a:t>  </a:t>
            </a:r>
          </a:p>
          <a:p>
            <a:pPr>
              <a:spcBef>
                <a:spcPts val="0"/>
              </a:spcBef>
              <a:buNone/>
            </a:pPr>
            <a:endParaRPr sz="1100">
              <a:solidFill>
                <a:srgbClr val="141823"/>
              </a:solidFill>
            </a:endParaRPr>
          </a:p>
        </p:txBody>
      </p:sp>
      <p:pic>
        <p:nvPicPr>
          <p:cNvPr id="127" name="Shape 127"/>
          <p:cNvPicPr preferRelativeResize="0"/>
          <p:nvPr/>
        </p:nvPicPr>
        <p:blipFill rotWithShape="1">
          <a:blip r:embed="rId3">
            <a:alphaModFix/>
          </a:blip>
          <a:srcRect t="11017" b="31600"/>
          <a:stretch/>
        </p:blipFill>
        <p:spPr>
          <a:xfrm>
            <a:off x="4991600" y="1200150"/>
            <a:ext cx="2893199" cy="2951350"/>
          </a:xfrm>
          <a:prstGeom prst="rect">
            <a:avLst/>
          </a:prstGeom>
          <a:noFill/>
          <a:ln>
            <a:noFill/>
          </a:ln>
        </p:spPr>
      </p:pic>
      <p:pic>
        <p:nvPicPr>
          <p:cNvPr id="128" name="Shape 128"/>
          <p:cNvPicPr preferRelativeResize="0"/>
          <p:nvPr/>
        </p:nvPicPr>
        <p:blipFill rotWithShape="1">
          <a:blip r:embed="rId4">
            <a:alphaModFix/>
          </a:blip>
          <a:srcRect t="11017" b="31600"/>
          <a:stretch/>
        </p:blipFill>
        <p:spPr>
          <a:xfrm>
            <a:off x="5389950" y="1491575"/>
            <a:ext cx="2893199" cy="2951350"/>
          </a:xfrm>
          <a:prstGeom prst="rect">
            <a:avLst/>
          </a:prstGeom>
          <a:noFill/>
          <a:ln>
            <a:noFill/>
          </a:ln>
        </p:spPr>
      </p:pic>
      <p:pic>
        <p:nvPicPr>
          <p:cNvPr id="129" name="Shape 129"/>
          <p:cNvPicPr preferRelativeResize="0"/>
          <p:nvPr/>
        </p:nvPicPr>
        <p:blipFill rotWithShape="1">
          <a:blip r:embed="rId5">
            <a:alphaModFix/>
          </a:blip>
          <a:srcRect t="11017" b="31600"/>
          <a:stretch/>
        </p:blipFill>
        <p:spPr>
          <a:xfrm>
            <a:off x="6066325" y="2093075"/>
            <a:ext cx="2893199" cy="295135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Problem</a:t>
            </a:r>
          </a:p>
        </p:txBody>
      </p:sp>
      <p:sp>
        <p:nvSpPr>
          <p:cNvPr id="135" name="Shape 13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sz="1400">
                <a:solidFill>
                  <a:srgbClr val="000000"/>
                </a:solidFill>
              </a:rPr>
              <a:t>.</a:t>
            </a:r>
          </a:p>
        </p:txBody>
      </p:sp>
      <p:graphicFrame>
        <p:nvGraphicFramePr>
          <p:cNvPr id="136" name="Shape 136"/>
          <p:cNvGraphicFramePr/>
          <p:nvPr/>
        </p:nvGraphicFramePr>
        <p:xfrm>
          <a:off x="952500" y="1465625"/>
          <a:ext cx="7239000" cy="1432470"/>
        </p:xfrm>
        <a:graphic>
          <a:graphicData uri="http://schemas.openxmlformats.org/drawingml/2006/table">
            <a:tbl>
              <a:tblPr>
                <a:noFill/>
                <a:tableStyleId>{3B4B11BB-BBE8-4BCB-8DB4-C30B3280719F}</a:tableStyleId>
              </a:tblPr>
              <a:tblGrid>
                <a:gridCol w="3619500"/>
                <a:gridCol w="3619500"/>
              </a:tblGrid>
              <a:tr h="381000">
                <a:tc>
                  <a:txBody>
                    <a:bodyPr/>
                    <a:lstStyle/>
                    <a:p>
                      <a:pPr algn="ctr">
                        <a:spcBef>
                          <a:spcPts val="0"/>
                        </a:spcBef>
                        <a:buNone/>
                      </a:pPr>
                      <a:r>
                        <a:rPr lang="en"/>
                        <a:t>Old System</a:t>
                      </a:r>
                    </a:p>
                  </a:txBody>
                  <a:tcPr marL="91425" marR="91425" marT="91425" marB="91425"/>
                </a:tc>
                <a:tc>
                  <a:txBody>
                    <a:bodyPr/>
                    <a:lstStyle/>
                    <a:p>
                      <a:pPr algn="ctr">
                        <a:spcBef>
                          <a:spcPts val="0"/>
                        </a:spcBef>
                        <a:buNone/>
                      </a:pPr>
                      <a:r>
                        <a:rPr lang="en"/>
                        <a:t>Simply Buy System</a:t>
                      </a:r>
                    </a:p>
                  </a:txBody>
                  <a:tcPr marL="91425" marR="91425" marT="91425" marB="91425"/>
                </a:tc>
              </a:tr>
              <a:tr h="381000">
                <a:tc>
                  <a:txBody>
                    <a:bodyPr/>
                    <a:lstStyle/>
                    <a:p>
                      <a:pPr>
                        <a:spcBef>
                          <a:spcPts val="0"/>
                        </a:spcBef>
                        <a:buNone/>
                      </a:pPr>
                      <a:r>
                        <a:rPr lang="en" sz="1100">
                          <a:solidFill>
                            <a:srgbClr val="141823"/>
                          </a:solidFill>
                        </a:rPr>
                        <a:t>Visiter need to confirm by use personal card copy every time when want to deposit.(Prevent fraud)</a:t>
                      </a:r>
                    </a:p>
                  </a:txBody>
                  <a:tcPr marL="91425" marR="91425" marT="91425" marB="91425"/>
                </a:tc>
                <a:tc>
                  <a:txBody>
                    <a:bodyPr/>
                    <a:lstStyle/>
                    <a:p>
                      <a:pPr>
                        <a:spcBef>
                          <a:spcPts val="0"/>
                        </a:spcBef>
                        <a:buNone/>
                      </a:pPr>
                      <a:r>
                        <a:rPr lang="en" sz="1100">
                          <a:solidFill>
                            <a:srgbClr val="141823"/>
                          </a:solidFill>
                        </a:rPr>
                        <a:t>System will add data of visitor in the system .</a:t>
                      </a:r>
                    </a:p>
                  </a:txBody>
                  <a:tcPr marL="91425" marR="91425" marT="91425" marB="91425"/>
                </a:tc>
              </a:tr>
              <a:tr h="381000">
                <a:tc>
                  <a:txBody>
                    <a:bodyPr/>
                    <a:lstStyle/>
                    <a:p>
                      <a:pPr rtl="0">
                        <a:spcBef>
                          <a:spcPts val="600"/>
                        </a:spcBef>
                        <a:buNone/>
                      </a:pPr>
                      <a:r>
                        <a:rPr lang="en" sz="1100">
                          <a:solidFill>
                            <a:srgbClr val="141823"/>
                          </a:solidFill>
                        </a:rPr>
                        <a:t>.Officer must give the bill and do the prisoner book account.</a:t>
                      </a:r>
                    </a:p>
                  </a:txBody>
                  <a:tcPr marL="91425" marR="91425" marT="91425" marB="91425"/>
                </a:tc>
                <a:tc>
                  <a:txBody>
                    <a:bodyPr/>
                    <a:lstStyle/>
                    <a:p>
                      <a:pPr rtl="0">
                        <a:spcBef>
                          <a:spcPts val="600"/>
                        </a:spcBef>
                        <a:buNone/>
                      </a:pPr>
                      <a:r>
                        <a:rPr lang="en" sz="1100">
                          <a:solidFill>
                            <a:srgbClr val="141823"/>
                          </a:solidFill>
                        </a:rPr>
                        <a:t>.Officer and add credit into the prisoner's account.</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Money income.</a:t>
            </a:r>
          </a:p>
        </p:txBody>
      </p:sp>
      <p:sp>
        <p:nvSpPr>
          <p:cNvPr id="142" name="Shape 14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lnSpc>
                <a:spcPct val="127909"/>
              </a:lnSpc>
              <a:spcBef>
                <a:spcPts val="0"/>
              </a:spcBef>
              <a:buNone/>
            </a:pPr>
            <a:r>
              <a:rPr lang="en" sz="1800">
                <a:solidFill>
                  <a:srgbClr val="141823"/>
                </a:solidFill>
              </a:rPr>
              <a:t>Money income when the prison work.</a:t>
            </a:r>
          </a:p>
          <a:p>
            <a:pPr rtl="0">
              <a:spcBef>
                <a:spcPts val="0"/>
              </a:spcBef>
              <a:buNone/>
            </a:pPr>
            <a:r>
              <a:rPr lang="en" sz="1800">
                <a:solidFill>
                  <a:srgbClr val="141823"/>
                </a:solidFill>
              </a:rPr>
              <a:t>System can add credit to the prisoner</a:t>
            </a:r>
          </a:p>
          <a:p>
            <a:pPr>
              <a:spcBef>
                <a:spcPts val="0"/>
              </a:spcBef>
              <a:buNone/>
            </a:pPr>
            <a:r>
              <a:rPr lang="en" sz="1800">
                <a:solidFill>
                  <a:srgbClr val="141823"/>
                </a:solidFill>
              </a:rPr>
              <a:t> who working in the prison.</a:t>
            </a:r>
          </a:p>
        </p:txBody>
      </p:sp>
      <p:pic>
        <p:nvPicPr>
          <p:cNvPr id="143" name="Shape 143"/>
          <p:cNvPicPr preferRelativeResize="0"/>
          <p:nvPr/>
        </p:nvPicPr>
        <p:blipFill rotWithShape="1">
          <a:blip r:embed="rId3">
            <a:alphaModFix/>
          </a:blip>
          <a:srcRect l="4333" t="15174" b="33266"/>
          <a:stretch/>
        </p:blipFill>
        <p:spPr>
          <a:xfrm>
            <a:off x="5918975" y="2357875"/>
            <a:ext cx="2767825" cy="265194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ctrTitle"/>
          </p:nvPr>
        </p:nvSpPr>
        <p:spPr>
          <a:xfrm>
            <a:off x="685800" y="473108"/>
            <a:ext cx="7772400" cy="2842199"/>
          </a:xfrm>
          <a:prstGeom prst="rect">
            <a:avLst/>
          </a:prstGeom>
        </p:spPr>
        <p:txBody>
          <a:bodyPr lIns="91425" tIns="91425" rIns="91425" bIns="91425" anchor="b" anchorCtr="0">
            <a:noAutofit/>
          </a:bodyPr>
          <a:lstStyle/>
          <a:p>
            <a:pPr algn="ctr" rtl="0">
              <a:spcBef>
                <a:spcPts val="0"/>
              </a:spcBef>
              <a:buNone/>
            </a:pPr>
            <a:r>
              <a:rPr lang="en"/>
              <a:t>Manage </a:t>
            </a:r>
          </a:p>
          <a:p>
            <a:pPr algn="ctr">
              <a:spcBef>
                <a:spcPts val="0"/>
              </a:spcBef>
              <a:buNone/>
            </a:pPr>
            <a:r>
              <a:rPr lang="en"/>
              <a:t>In the store part</a:t>
            </a:r>
          </a:p>
        </p:txBody>
      </p:sp>
      <p:sp>
        <p:nvSpPr>
          <p:cNvPr id="149" name="Shape 149"/>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algn="ctr">
              <a:spcBef>
                <a:spcPts val="0"/>
              </a:spcBef>
              <a:buNone/>
            </a:pPr>
            <a:r>
              <a:rPr lang="en"/>
              <a:t>The coupon for the balance and stock.</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Management</a:t>
            </a:r>
          </a:p>
        </p:txBody>
      </p:sp>
      <p:sp>
        <p:nvSpPr>
          <p:cNvPr id="155" name="Shape 15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rgbClr val="141823"/>
              </a:buClr>
              <a:buSzPct val="100000"/>
              <a:buFont typeface="Arial"/>
              <a:buChar char="●"/>
            </a:pPr>
            <a:r>
              <a:rPr lang="en" sz="2400">
                <a:solidFill>
                  <a:srgbClr val="141823"/>
                </a:solidFill>
              </a:rPr>
              <a:t>Count the coupon and do account of the day.</a:t>
            </a:r>
          </a:p>
          <a:p>
            <a:pPr marL="457200" lvl="0" indent="-381000">
              <a:spcBef>
                <a:spcPts val="0"/>
              </a:spcBef>
              <a:buClr>
                <a:srgbClr val="141823"/>
              </a:buClr>
              <a:buSzPct val="100000"/>
              <a:buFont typeface="Arial"/>
              <a:buChar char="●"/>
            </a:pPr>
            <a:r>
              <a:rPr lang="en" sz="2400">
                <a:solidFill>
                  <a:srgbClr val="141823"/>
                </a:solidFill>
              </a:rPr>
              <a:t>Check stock product of the day.</a:t>
            </a:r>
          </a:p>
        </p:txBody>
      </p:sp>
      <p:pic>
        <p:nvPicPr>
          <p:cNvPr id="156" name="Shape 156"/>
          <p:cNvPicPr preferRelativeResize="0"/>
          <p:nvPr/>
        </p:nvPicPr>
        <p:blipFill rotWithShape="1">
          <a:blip r:embed="rId3">
            <a:alphaModFix/>
          </a:blip>
          <a:srcRect l="26514" t="38252" r="9916" b="50520"/>
          <a:stretch/>
        </p:blipFill>
        <p:spPr>
          <a:xfrm>
            <a:off x="5872939" y="3359093"/>
            <a:ext cx="2813860" cy="762230"/>
          </a:xfrm>
          <a:prstGeom prst="rect">
            <a:avLst/>
          </a:prstGeom>
          <a:noFill/>
          <a:ln>
            <a:noFill/>
          </a:ln>
        </p:spPr>
      </p:pic>
      <p:pic>
        <p:nvPicPr>
          <p:cNvPr id="157" name="Shape 157"/>
          <p:cNvPicPr preferRelativeResize="0"/>
          <p:nvPr/>
        </p:nvPicPr>
        <p:blipFill rotWithShape="1">
          <a:blip r:embed="rId4">
            <a:alphaModFix/>
          </a:blip>
          <a:srcRect t="25777" b="52183"/>
          <a:stretch/>
        </p:blipFill>
        <p:spPr>
          <a:xfrm>
            <a:off x="5338599" y="2455687"/>
            <a:ext cx="3348199" cy="1131766"/>
          </a:xfrm>
          <a:prstGeom prst="rect">
            <a:avLst/>
          </a:prstGeom>
          <a:noFill/>
          <a:ln>
            <a:noFill/>
          </a:ln>
        </p:spPr>
      </p:pic>
      <p:pic>
        <p:nvPicPr>
          <p:cNvPr id="158" name="Shape 158"/>
          <p:cNvPicPr preferRelativeResize="0"/>
          <p:nvPr/>
        </p:nvPicPr>
        <p:blipFill rotWithShape="1">
          <a:blip r:embed="rId5">
            <a:alphaModFix/>
          </a:blip>
          <a:srcRect l="15792" t="32017" r="18048" b="53637"/>
          <a:stretch/>
        </p:blipFill>
        <p:spPr>
          <a:xfrm>
            <a:off x="5462036" y="3951903"/>
            <a:ext cx="2928452" cy="97395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Reference concept that have already.</a:t>
            </a:r>
          </a:p>
        </p:txBody>
      </p:sp>
      <p:sp>
        <p:nvSpPr>
          <p:cNvPr id="164" name="Shape 16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400"/>
              <a:t>-The concept same card 7-11 or smartwatch that can use money credit in database by scan RFID of</a:t>
            </a:r>
          </a:p>
          <a:p>
            <a:pPr rtl="0">
              <a:spcBef>
                <a:spcPts val="0"/>
              </a:spcBef>
              <a:buNone/>
            </a:pPr>
            <a:r>
              <a:rPr lang="en" sz="1400"/>
              <a:t>bar code.But Simply buy use fingerprint for scan.</a:t>
            </a:r>
          </a:p>
          <a:p>
            <a:pPr rtl="0">
              <a:spcBef>
                <a:spcPts val="0"/>
              </a:spcBef>
              <a:buNone/>
            </a:pPr>
            <a:r>
              <a:rPr lang="en" sz="1400"/>
              <a:t>Pro..</a:t>
            </a:r>
          </a:p>
          <a:p>
            <a:pPr rtl="0">
              <a:spcBef>
                <a:spcPts val="0"/>
              </a:spcBef>
              <a:buNone/>
            </a:pPr>
            <a:r>
              <a:rPr lang="en" sz="1400"/>
              <a:t>-Easy to pay. Device can calculate  credit by itself.</a:t>
            </a:r>
          </a:p>
          <a:p>
            <a:pPr rtl="0">
              <a:spcBef>
                <a:spcPts val="0"/>
              </a:spcBef>
              <a:buNone/>
            </a:pPr>
            <a:r>
              <a:rPr lang="en" sz="1400"/>
              <a:t>-There are precision.</a:t>
            </a:r>
          </a:p>
          <a:p>
            <a:pPr rtl="0">
              <a:spcBef>
                <a:spcPts val="0"/>
              </a:spcBef>
              <a:buNone/>
            </a:pPr>
            <a:r>
              <a:rPr lang="en" sz="1400"/>
              <a:t>Con…</a:t>
            </a:r>
          </a:p>
          <a:p>
            <a:pPr rtl="0">
              <a:spcBef>
                <a:spcPts val="0"/>
              </a:spcBef>
              <a:buNone/>
            </a:pPr>
            <a:r>
              <a:rPr lang="en" sz="1400"/>
              <a:t>-The device does not confirm ownership </a:t>
            </a:r>
          </a:p>
          <a:p>
            <a:pPr rtl="0">
              <a:spcBef>
                <a:spcPts val="0"/>
              </a:spcBef>
              <a:buNone/>
            </a:pPr>
            <a:r>
              <a:rPr lang="en" sz="1400"/>
              <a:t>that mean anyone can use.</a:t>
            </a:r>
          </a:p>
          <a:p>
            <a:pPr rtl="0">
              <a:spcBef>
                <a:spcPts val="0"/>
              </a:spcBef>
              <a:buNone/>
            </a:pPr>
            <a:r>
              <a:rPr lang="en" sz="1400"/>
              <a:t>-Always carry devices</a:t>
            </a:r>
          </a:p>
          <a:p>
            <a:pPr rtl="0">
              <a:spcBef>
                <a:spcPts val="0"/>
              </a:spcBef>
              <a:buNone/>
            </a:pPr>
            <a:r>
              <a:rPr lang="en" sz="1400"/>
              <a:t>We applied this concept Although the device can.</a:t>
            </a:r>
          </a:p>
          <a:p>
            <a:pPr rtl="0">
              <a:spcBef>
                <a:spcPts val="0"/>
              </a:spcBef>
              <a:buNone/>
            </a:pPr>
            <a:r>
              <a:rPr lang="en" sz="1400"/>
              <a:t>Portable, easy to scan in trading, but the thing that</a:t>
            </a:r>
          </a:p>
          <a:p>
            <a:pPr rtl="0">
              <a:spcBef>
                <a:spcPts val="0"/>
              </a:spcBef>
              <a:buNone/>
            </a:pPr>
            <a:r>
              <a:rPr lang="en" sz="1400"/>
              <a:t> convenience and can confirm ownership is a fingerprint.</a:t>
            </a:r>
          </a:p>
          <a:p>
            <a:pPr>
              <a:spcBef>
                <a:spcPts val="0"/>
              </a:spcBef>
              <a:buNone/>
            </a:pPr>
            <a:endParaRPr sz="1400"/>
          </a:p>
        </p:txBody>
      </p:sp>
      <p:pic>
        <p:nvPicPr>
          <p:cNvPr id="165" name="Shape 165"/>
          <p:cNvPicPr preferRelativeResize="0"/>
          <p:nvPr/>
        </p:nvPicPr>
        <p:blipFill>
          <a:blip r:embed="rId3">
            <a:alphaModFix/>
          </a:blip>
          <a:stretch>
            <a:fillRect/>
          </a:stretch>
        </p:blipFill>
        <p:spPr>
          <a:xfrm>
            <a:off x="6220199" y="1775100"/>
            <a:ext cx="2466600" cy="1849950"/>
          </a:xfrm>
          <a:prstGeom prst="rect">
            <a:avLst/>
          </a:prstGeom>
          <a:noFill/>
          <a:ln>
            <a:noFill/>
          </a:ln>
        </p:spPr>
      </p:pic>
      <p:pic>
        <p:nvPicPr>
          <p:cNvPr id="166" name="Shape 166"/>
          <p:cNvPicPr preferRelativeResize="0"/>
          <p:nvPr/>
        </p:nvPicPr>
        <p:blipFill>
          <a:blip r:embed="rId4">
            <a:alphaModFix/>
          </a:blip>
          <a:stretch>
            <a:fillRect/>
          </a:stretch>
        </p:blipFill>
        <p:spPr>
          <a:xfrm>
            <a:off x="5606025" y="2375600"/>
            <a:ext cx="1743075" cy="26289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5486"/>
            <a:ext cx="8208912" cy="467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1012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sz="3200">
                <a:solidFill>
                  <a:srgbClr val="FFC000"/>
                </a:solidFill>
              </a:rPr>
              <a:t>What is the motivation of the project</a:t>
            </a:r>
          </a:p>
        </p:txBody>
      </p:sp>
      <p:sp>
        <p:nvSpPr>
          <p:cNvPr id="48" name="Shape 4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indent="457200" algn="just" rtl="0">
              <a:lnSpc>
                <a:spcPct val="115000"/>
              </a:lnSpc>
              <a:spcBef>
                <a:spcPts val="0"/>
              </a:spcBef>
              <a:buNone/>
            </a:pPr>
            <a:r>
              <a:rPr lang="en" sz="1800"/>
              <a:t>	</a:t>
            </a:r>
            <a:r>
              <a:rPr lang="en" sz="1900">
                <a:solidFill>
                  <a:srgbClr val="000000"/>
                </a:solidFill>
              </a:rPr>
              <a:t>The target of project that we are interested is prisoners who could not carry the cash cannot pay by ATM, Of course, which includes credit card. The system that the prison use is the coupon system is made up through account passbook that there are complex, multi-step processes, such as depositing, withdrawal in the book account. All of them that writing by hand and each step there are complexly and must use more time. We observe this issue, and we think our project Simply BUY is very beneficial to this organization. Simply BUY will reduce the complexity of the old system, reduce human error and increase comfort in manage account prisoners. According to the concept of Simply BUY "Simply BUY easy to sell. Simply to buy".</a:t>
            </a:r>
          </a:p>
          <a:p>
            <a:pPr indent="457200">
              <a:spcBef>
                <a:spcPts val="0"/>
              </a:spcBef>
              <a:buNone/>
            </a:pPr>
            <a:endParaRPr sz="180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4564" y="251823"/>
            <a:ext cx="3493135" cy="207264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3" name="Rectangle 2"/>
          <p:cNvSpPr/>
          <p:nvPr/>
        </p:nvSpPr>
        <p:spPr>
          <a:xfrm>
            <a:off x="2290308" y="3468566"/>
            <a:ext cx="4066814" cy="145583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4" name="Right Arrow 3"/>
          <p:cNvSpPr/>
          <p:nvPr/>
        </p:nvSpPr>
        <p:spPr>
          <a:xfrm rot="21262562">
            <a:off x="918292" y="802457"/>
            <a:ext cx="1783786" cy="589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a:effectLst/>
                <a:ea typeface="Calibri"/>
                <a:cs typeface="Cordia New"/>
              </a:rPr>
              <a:t>Enter information for register.</a:t>
            </a:r>
          </a:p>
        </p:txBody>
      </p:sp>
      <p:sp>
        <p:nvSpPr>
          <p:cNvPr id="5" name="Right Arrow 4"/>
          <p:cNvSpPr/>
          <p:nvPr/>
        </p:nvSpPr>
        <p:spPr>
          <a:xfrm rot="2406524">
            <a:off x="555305" y="1927726"/>
            <a:ext cx="1443990" cy="548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ea typeface="Calibri"/>
                <a:cs typeface="Cordia New"/>
              </a:rPr>
              <a:t>Input fingerprint </a:t>
            </a:r>
          </a:p>
        </p:txBody>
      </p:sp>
      <p:pic>
        <p:nvPicPr>
          <p:cNvPr id="7174" name="Picture 1" descr="Description: C:\Present\นักโทษหญิง.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92" y="148953"/>
            <a:ext cx="617856" cy="150101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323715" y="744200"/>
            <a:ext cx="1638935" cy="3105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a:effectLst/>
                <a:ea typeface="Calibri"/>
                <a:cs typeface="Cordia New"/>
              </a:rPr>
              <a:t>Frist Credit:</a:t>
            </a:r>
          </a:p>
        </p:txBody>
      </p:sp>
      <p:sp>
        <p:nvSpPr>
          <p:cNvPr id="8" name="Rectangle 7"/>
          <p:cNvSpPr/>
          <p:nvPr/>
        </p:nvSpPr>
        <p:spPr>
          <a:xfrm>
            <a:off x="4338002" y="345077"/>
            <a:ext cx="1638935" cy="3105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a:effectLst/>
                <a:ea typeface="Calibri"/>
                <a:cs typeface="Cordia New"/>
              </a:rPr>
              <a:t>Name:</a:t>
            </a:r>
          </a:p>
        </p:txBody>
      </p:sp>
      <p:sp>
        <p:nvSpPr>
          <p:cNvPr id="9" name="Rectangle 8"/>
          <p:cNvSpPr/>
          <p:nvPr/>
        </p:nvSpPr>
        <p:spPr>
          <a:xfrm>
            <a:off x="4323715" y="1110700"/>
            <a:ext cx="1638935" cy="3105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a:effectLst/>
                <a:ea typeface="Calibri"/>
                <a:cs typeface="Cordia New"/>
              </a:rPr>
              <a:t>Number:</a:t>
            </a:r>
          </a:p>
        </p:txBody>
      </p:sp>
      <p:sp>
        <p:nvSpPr>
          <p:cNvPr id="10" name="Rectangle 9"/>
          <p:cNvSpPr/>
          <p:nvPr/>
        </p:nvSpPr>
        <p:spPr>
          <a:xfrm>
            <a:off x="4338001" y="1494706"/>
            <a:ext cx="1638935" cy="31051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a:effectLst/>
                <a:ea typeface="Calibri"/>
                <a:cs typeface="Cordia New"/>
              </a:rPr>
              <a:t>Address</a:t>
            </a:r>
          </a:p>
        </p:txBody>
      </p:sp>
      <p:sp>
        <p:nvSpPr>
          <p:cNvPr id="11" name="Rectangle 10"/>
          <p:cNvSpPr/>
          <p:nvPr/>
        </p:nvSpPr>
        <p:spPr>
          <a:xfrm>
            <a:off x="2726690" y="357505"/>
            <a:ext cx="1405890" cy="157797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pic>
        <p:nvPicPr>
          <p:cNvPr id="7172" name="Picture 14" descr="Description: C:\Present\O081009F3R4T.jpg"/>
          <p:cNvPicPr>
            <a:picLocks noChangeAspect="1" noChangeArrowheads="1"/>
          </p:cNvPicPr>
          <p:nvPr/>
        </p:nvPicPr>
        <p:blipFill>
          <a:blip r:embed="rId3">
            <a:extLst>
              <a:ext uri="{28A0092B-C50C-407E-A947-70E740481C1C}">
                <a14:useLocalDpi xmlns:a14="http://schemas.microsoft.com/office/drawing/2010/main" val="0"/>
              </a:ext>
            </a:extLst>
          </a:blip>
          <a:srcRect t="2762" r="4420" b="-2762"/>
          <a:stretch>
            <a:fillRect/>
          </a:stretch>
        </p:blipFill>
        <p:spPr bwMode="auto">
          <a:xfrm>
            <a:off x="2726690" y="371609"/>
            <a:ext cx="1301750" cy="1560513"/>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15" descr="Description: C:\Present\141121_framefing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4509" y="2324463"/>
            <a:ext cx="1480318" cy="1104461"/>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2238522">
            <a:off x="5971826" y="1138563"/>
            <a:ext cx="2652728" cy="594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ea typeface="Calibri"/>
                <a:cs typeface="Cordia New"/>
              </a:rPr>
              <a:t>Receive information to database.  </a:t>
            </a:r>
          </a:p>
        </p:txBody>
      </p:sp>
      <p:sp>
        <p:nvSpPr>
          <p:cNvPr id="15" name="Right Arrow 14"/>
          <p:cNvSpPr/>
          <p:nvPr/>
        </p:nvSpPr>
        <p:spPr>
          <a:xfrm>
            <a:off x="3549058" y="2418126"/>
            <a:ext cx="3111173" cy="5949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a:cs typeface="Cordia New"/>
              </a:rPr>
              <a:t>Receive information to database.  </a:t>
            </a:r>
          </a:p>
        </p:txBody>
      </p:sp>
      <p:pic>
        <p:nvPicPr>
          <p:cNvPr id="7194" name="Picture 20" descr="Description: C:\Present\database-solution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4344" y="2395538"/>
            <a:ext cx="2117725" cy="914400"/>
          </a:xfrm>
          <a:prstGeom prst="rect">
            <a:avLst/>
          </a:prstGeom>
          <a:noFill/>
          <a:extLst>
            <a:ext uri="{909E8E84-426E-40DD-AFC4-6F175D3DCCD1}">
              <a14:hiddenFill xmlns:a14="http://schemas.microsoft.com/office/drawing/2010/main">
                <a:solidFill>
                  <a:srgbClr val="FFFFFF"/>
                </a:solidFill>
              </a14:hiddenFill>
            </a:ext>
          </a:extLst>
        </p:spPr>
      </p:pic>
      <p:sp>
        <p:nvSpPr>
          <p:cNvPr id="17" name="Down Arrow 16"/>
          <p:cNvSpPr/>
          <p:nvPr/>
        </p:nvSpPr>
        <p:spPr>
          <a:xfrm rot="3936556">
            <a:off x="6518273" y="3001965"/>
            <a:ext cx="1840230" cy="21316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a:cs typeface="Cordia New"/>
              </a:rPr>
              <a:t>Create Account for prison</a:t>
            </a:r>
          </a:p>
        </p:txBody>
      </p:sp>
      <p:sp>
        <p:nvSpPr>
          <p:cNvPr id="18" name="Rectangle 17"/>
          <p:cNvSpPr/>
          <p:nvPr/>
        </p:nvSpPr>
        <p:spPr>
          <a:xfrm>
            <a:off x="2414313" y="3504202"/>
            <a:ext cx="1134745" cy="92964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pic>
        <p:nvPicPr>
          <p:cNvPr id="7191" name="Picture 34" descr="Description: C:\Present\O081009F3R4T.jpg"/>
          <p:cNvPicPr>
            <a:picLocks noChangeAspect="1" noChangeArrowheads="1"/>
          </p:cNvPicPr>
          <p:nvPr/>
        </p:nvPicPr>
        <p:blipFill>
          <a:blip r:embed="rId6">
            <a:extLst>
              <a:ext uri="{28A0092B-C50C-407E-A947-70E740481C1C}">
                <a14:useLocalDpi xmlns:a14="http://schemas.microsoft.com/office/drawing/2010/main" val="0"/>
              </a:ext>
            </a:extLst>
          </a:blip>
          <a:srcRect t="2762" r="4420" b="-2762"/>
          <a:stretch>
            <a:fillRect/>
          </a:stretch>
        </p:blipFill>
        <p:spPr bwMode="auto">
          <a:xfrm>
            <a:off x="2494915" y="3591197"/>
            <a:ext cx="882650" cy="75565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2455908" y="4610078"/>
            <a:ext cx="839470" cy="3143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a:effectLst/>
                <a:ea typeface="Calibri"/>
                <a:cs typeface="Cordia New"/>
              </a:rPr>
              <a:t>5000 $</a:t>
            </a:r>
          </a:p>
        </p:txBody>
      </p:sp>
      <p:sp>
        <p:nvSpPr>
          <p:cNvPr id="31" name="Rectangle 30"/>
          <p:cNvSpPr/>
          <p:nvPr/>
        </p:nvSpPr>
        <p:spPr>
          <a:xfrm>
            <a:off x="3351802" y="4616428"/>
            <a:ext cx="329565" cy="30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a:effectLst/>
                <a:ea typeface="Calibri"/>
                <a:cs typeface="Cordia New"/>
              </a:rPr>
              <a:t>+</a:t>
            </a:r>
          </a:p>
        </p:txBody>
      </p:sp>
      <p:sp>
        <p:nvSpPr>
          <p:cNvPr id="32" name="Rectangle 31"/>
          <p:cNvSpPr/>
          <p:nvPr/>
        </p:nvSpPr>
        <p:spPr>
          <a:xfrm>
            <a:off x="7298190" y="157752"/>
            <a:ext cx="1676400" cy="4978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600" b="1">
                <a:effectLst/>
                <a:ea typeface="Calibri"/>
                <a:cs typeface="Cordia New"/>
              </a:rPr>
              <a:t>Register</a:t>
            </a:r>
            <a:endParaRPr lang="en-US" sz="1100">
              <a:effectLst/>
              <a:ea typeface="Calibri"/>
              <a:cs typeface="Cordia New"/>
            </a:endParaRPr>
          </a:p>
        </p:txBody>
      </p:sp>
      <p:sp>
        <p:nvSpPr>
          <p:cNvPr id="6" name="Rectangle 3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h-TH"/>
          </a:p>
        </p:txBody>
      </p:sp>
      <p:sp>
        <p:nvSpPr>
          <p:cNvPr id="12" name="Rectangle 4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ngsana New" pitchFamily="18" charset="-34"/>
              </a:rPr>
              <a:t/>
            </a:r>
            <a:br>
              <a:rPr kumimoji="0" lang="en-US" sz="800" b="0" i="0" u="none" strike="noStrike" cap="none" normalizeH="0" baseline="0" smtClean="0">
                <a:ln>
                  <a:noFill/>
                </a:ln>
                <a:solidFill>
                  <a:schemeClr val="tx1"/>
                </a:solidFill>
                <a:effectLst/>
                <a:latin typeface="Arial" pitchFamily="34" charset="0"/>
                <a:cs typeface="Angsana New" pitchFamily="18" charset="-34"/>
              </a:rPr>
            </a:br>
            <a:endParaRPr kumimoji="0" lang="en-US" sz="2800" b="0" i="0" u="none" strike="noStrike" cap="none" normalizeH="0" baseline="0" smtClean="0">
              <a:ln>
                <a:noFill/>
              </a:ln>
              <a:solidFill>
                <a:schemeClr val="tx1"/>
              </a:solidFill>
              <a:effectLst/>
              <a:latin typeface="Arial" pitchFamily="34" charset="0"/>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ngsana New" pitchFamily="18" charset="-34"/>
            </a:endParaRPr>
          </a:p>
        </p:txBody>
      </p:sp>
      <p:sp>
        <p:nvSpPr>
          <p:cNvPr id="13" name="Rectangle 46"/>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ngsana New" pitchFamily="18" charset="-34"/>
            </a:endParaRPr>
          </a:p>
        </p:txBody>
      </p:sp>
      <p:sp>
        <p:nvSpPr>
          <p:cNvPr id="16" name="Rectangle 15"/>
          <p:cNvSpPr/>
          <p:nvPr/>
        </p:nvSpPr>
        <p:spPr>
          <a:xfrm>
            <a:off x="3851920" y="3591197"/>
            <a:ext cx="2235779" cy="204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1" name="Rectangle 70"/>
          <p:cNvSpPr/>
          <p:nvPr/>
        </p:nvSpPr>
        <p:spPr>
          <a:xfrm>
            <a:off x="3848833" y="3948286"/>
            <a:ext cx="2235779" cy="204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2" name="Rectangle 71"/>
          <p:cNvSpPr/>
          <p:nvPr/>
        </p:nvSpPr>
        <p:spPr>
          <a:xfrm>
            <a:off x="3848832" y="4307230"/>
            <a:ext cx="2235779" cy="204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3" name="Rectangle 72"/>
          <p:cNvSpPr/>
          <p:nvPr/>
        </p:nvSpPr>
        <p:spPr>
          <a:xfrm>
            <a:off x="3827129" y="4618283"/>
            <a:ext cx="2235779" cy="204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5" name="TextBox 34"/>
          <p:cNvSpPr txBox="1"/>
          <p:nvPr/>
        </p:nvSpPr>
        <p:spPr>
          <a:xfrm>
            <a:off x="1115616" y="251823"/>
            <a:ext cx="890406" cy="307777"/>
          </a:xfrm>
          <a:prstGeom prst="rect">
            <a:avLst/>
          </a:prstGeom>
          <a:noFill/>
        </p:spPr>
        <p:txBody>
          <a:bodyPr wrap="square" rtlCol="0">
            <a:spAutoFit/>
          </a:bodyPr>
          <a:lstStyle/>
          <a:p>
            <a:r>
              <a:rPr lang="en-US" dirty="0" smtClean="0"/>
              <a:t>Prisoner</a:t>
            </a:r>
            <a:endParaRPr lang="th-TH" dirty="0"/>
          </a:p>
        </p:txBody>
      </p:sp>
      <p:sp>
        <p:nvSpPr>
          <p:cNvPr id="75" name="TextBox 74"/>
          <p:cNvSpPr txBox="1"/>
          <p:nvPr/>
        </p:nvSpPr>
        <p:spPr>
          <a:xfrm>
            <a:off x="893679" y="3017251"/>
            <a:ext cx="1232274" cy="307777"/>
          </a:xfrm>
          <a:prstGeom prst="rect">
            <a:avLst/>
          </a:prstGeom>
          <a:noFill/>
        </p:spPr>
        <p:txBody>
          <a:bodyPr wrap="square" rtlCol="0">
            <a:spAutoFit/>
          </a:bodyPr>
          <a:lstStyle/>
          <a:p>
            <a:r>
              <a:rPr lang="en-US" dirty="0" smtClean="0"/>
              <a:t>Finger scan</a:t>
            </a:r>
            <a:endParaRPr lang="th-TH" dirty="0"/>
          </a:p>
        </p:txBody>
      </p:sp>
      <p:sp>
        <p:nvSpPr>
          <p:cNvPr id="76" name="TextBox 75"/>
          <p:cNvSpPr txBox="1"/>
          <p:nvPr/>
        </p:nvSpPr>
        <p:spPr>
          <a:xfrm>
            <a:off x="4589748" y="3098287"/>
            <a:ext cx="1486067" cy="307777"/>
          </a:xfrm>
          <a:prstGeom prst="rect">
            <a:avLst/>
          </a:prstGeom>
          <a:noFill/>
        </p:spPr>
        <p:txBody>
          <a:bodyPr wrap="square" rtlCol="0">
            <a:spAutoFit/>
          </a:bodyPr>
          <a:lstStyle/>
          <a:p>
            <a:r>
              <a:rPr lang="en-US" dirty="0" smtClean="0"/>
              <a:t>Prison Account</a:t>
            </a:r>
            <a:endParaRPr lang="th-TH" dirty="0"/>
          </a:p>
        </p:txBody>
      </p:sp>
      <p:sp>
        <p:nvSpPr>
          <p:cNvPr id="77" name="TextBox 76"/>
          <p:cNvSpPr txBox="1"/>
          <p:nvPr/>
        </p:nvSpPr>
        <p:spPr>
          <a:xfrm>
            <a:off x="6774795" y="2324463"/>
            <a:ext cx="1486067" cy="307777"/>
          </a:xfrm>
          <a:prstGeom prst="rect">
            <a:avLst/>
          </a:prstGeom>
          <a:noFill/>
        </p:spPr>
        <p:txBody>
          <a:bodyPr wrap="square" rtlCol="0">
            <a:spAutoFit/>
          </a:bodyPr>
          <a:lstStyle/>
          <a:p>
            <a:r>
              <a:rPr lang="en-US" dirty="0" smtClean="0"/>
              <a:t>Database</a:t>
            </a:r>
            <a:endParaRPr lang="th-TH" dirty="0"/>
          </a:p>
        </p:txBody>
      </p:sp>
    </p:spTree>
    <p:extLst>
      <p:ext uri="{BB962C8B-B14F-4D97-AF65-F5344CB8AC3E}">
        <p14:creationId xmlns:p14="http://schemas.microsoft.com/office/powerpoint/2010/main" val="3078079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9" descr="Description: C:\Present\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1034" y="2053636"/>
            <a:ext cx="1760916" cy="1320935"/>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37" descr="Description: C:\Present\money-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58" y="412750"/>
            <a:ext cx="1094142" cy="936943"/>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38" descr="Description: C:\Present\spd_20080413151012_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834" y="3057926"/>
            <a:ext cx="849313" cy="849313"/>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40" descr="Description: C:\Present\7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0150" y="372427"/>
            <a:ext cx="1376362" cy="10175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36361" y="2551498"/>
            <a:ext cx="2005826" cy="331333"/>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2200">
                <a:effectLst/>
                <a:ea typeface="Calibri"/>
                <a:cs typeface="Cordia New"/>
              </a:rPr>
              <a:t>10,000</a:t>
            </a:r>
            <a:endParaRPr lang="en-US" sz="1100">
              <a:effectLst/>
              <a:ea typeface="Calibri"/>
              <a:cs typeface="Cordia New"/>
            </a:endParaRPr>
          </a:p>
        </p:txBody>
      </p:sp>
      <p:sp>
        <p:nvSpPr>
          <p:cNvPr id="8" name="Rectangle 7"/>
          <p:cNvSpPr/>
          <p:nvPr/>
        </p:nvSpPr>
        <p:spPr>
          <a:xfrm>
            <a:off x="7452320" y="2551498"/>
            <a:ext cx="437414" cy="400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2600" dirty="0">
                <a:effectLst/>
                <a:ea typeface="Calibri"/>
                <a:cs typeface="Cordia New"/>
              </a:rPr>
              <a:t>+</a:t>
            </a:r>
            <a:endParaRPr lang="en-US" sz="1100" dirty="0">
              <a:effectLst/>
              <a:ea typeface="Calibri"/>
              <a:cs typeface="Cordia New"/>
            </a:endParaRPr>
          </a:p>
        </p:txBody>
      </p:sp>
      <p:pic>
        <p:nvPicPr>
          <p:cNvPr id="3081" name="Picture 47" descr="Description: C:\Present\cat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9522" y="2956667"/>
            <a:ext cx="3425825" cy="2062163"/>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1671955" y="661670"/>
            <a:ext cx="798195" cy="347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11" name="Right Arrow 10"/>
          <p:cNvSpPr/>
          <p:nvPr/>
        </p:nvSpPr>
        <p:spPr>
          <a:xfrm rot="5400000">
            <a:off x="2748496" y="1585853"/>
            <a:ext cx="645993" cy="173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12" name="Right Arrow 11"/>
          <p:cNvSpPr/>
          <p:nvPr/>
        </p:nvSpPr>
        <p:spPr>
          <a:xfrm>
            <a:off x="4121150" y="2625362"/>
            <a:ext cx="1120140" cy="347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13" name="Down Arrow 12"/>
          <p:cNvSpPr/>
          <p:nvPr/>
        </p:nvSpPr>
        <p:spPr>
          <a:xfrm rot="3637069">
            <a:off x="6219502" y="2068191"/>
            <a:ext cx="192306" cy="250064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pic>
        <p:nvPicPr>
          <p:cNvPr id="3087" name="Picture 53" descr="Description: C:\Present\d39iu.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262" y="3640296"/>
            <a:ext cx="1406492" cy="1192258"/>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p:cNvSpPr/>
          <p:nvPr/>
        </p:nvSpPr>
        <p:spPr>
          <a:xfrm>
            <a:off x="1671955" y="4353650"/>
            <a:ext cx="1486376" cy="173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16" name="Right Arrow 15"/>
          <p:cNvSpPr/>
          <p:nvPr/>
        </p:nvSpPr>
        <p:spPr>
          <a:xfrm rot="15829743">
            <a:off x="282354" y="2114576"/>
            <a:ext cx="1512613" cy="190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pic>
        <p:nvPicPr>
          <p:cNvPr id="3078" name="Picture 56" descr="Description: C:\Present\นักโทษหญิง.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9147" y="3488607"/>
            <a:ext cx="582230" cy="1414463"/>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p:cNvSpPr/>
          <p:nvPr/>
        </p:nvSpPr>
        <p:spPr>
          <a:xfrm rot="7956566">
            <a:off x="1158688" y="3679486"/>
            <a:ext cx="1130061" cy="1682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19" name="Text Box 356"/>
          <p:cNvSpPr txBox="1"/>
          <p:nvPr/>
        </p:nvSpPr>
        <p:spPr>
          <a:xfrm>
            <a:off x="4101377" y="685800"/>
            <a:ext cx="4013835" cy="172819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400" dirty="0">
                <a:effectLst/>
                <a:ea typeface="Calibri"/>
                <a:cs typeface="Cordia New"/>
              </a:rPr>
              <a:t>-Family deposit to prisoner by give money to officer at the counter.</a:t>
            </a:r>
            <a:endParaRPr lang="en-US" sz="1100" dirty="0">
              <a:effectLst/>
              <a:ea typeface="Calibri"/>
              <a:cs typeface="Cordia New"/>
            </a:endParaRPr>
          </a:p>
          <a:p>
            <a:pPr>
              <a:lnSpc>
                <a:spcPct val="115000"/>
              </a:lnSpc>
              <a:spcAft>
                <a:spcPts val="1000"/>
              </a:spcAft>
            </a:pPr>
            <a:r>
              <a:rPr lang="en-US" sz="1400" dirty="0">
                <a:effectLst/>
                <a:ea typeface="Calibri"/>
                <a:cs typeface="Cordia New"/>
              </a:rPr>
              <a:t>-Officer will make 3 bills for depositor, prisoner and get one in office for used as evidence.</a:t>
            </a:r>
            <a:endParaRPr lang="en-US" sz="1100" dirty="0">
              <a:effectLst/>
              <a:ea typeface="Calibri"/>
              <a:cs typeface="Cordia New"/>
            </a:endParaRPr>
          </a:p>
          <a:p>
            <a:pPr>
              <a:lnSpc>
                <a:spcPct val="115000"/>
              </a:lnSpc>
              <a:spcAft>
                <a:spcPts val="1000"/>
              </a:spcAft>
            </a:pPr>
            <a:r>
              <a:rPr lang="en-US" sz="1400" dirty="0">
                <a:effectLst/>
                <a:ea typeface="Calibri"/>
                <a:cs typeface="Cordia New"/>
              </a:rPr>
              <a:t>-officer will increase credit for that prisoner.</a:t>
            </a:r>
            <a:endParaRPr lang="en-US" sz="1100" dirty="0">
              <a:effectLst/>
              <a:ea typeface="Calibri"/>
              <a:cs typeface="Cordia New"/>
            </a:endParaRPr>
          </a:p>
        </p:txBody>
      </p:sp>
      <p:sp>
        <p:nvSpPr>
          <p:cNvPr id="20" name="Rectangle 19"/>
          <p:cNvSpPr/>
          <p:nvPr/>
        </p:nvSpPr>
        <p:spPr>
          <a:xfrm>
            <a:off x="7277012" y="123507"/>
            <a:ext cx="1676400" cy="4978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600" b="1">
                <a:effectLst/>
                <a:ea typeface="Calibri"/>
                <a:cs typeface="Cordia New"/>
              </a:rPr>
              <a:t>Deposit</a:t>
            </a:r>
            <a:endParaRPr lang="en-US" sz="1100">
              <a:effectLst/>
              <a:ea typeface="Calibri"/>
              <a:cs typeface="Cordia New"/>
            </a:endParaRPr>
          </a:p>
        </p:txBody>
      </p:sp>
      <p:sp>
        <p:nvSpPr>
          <p:cNvPr id="2" name="Rectangle 2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h-TH"/>
          </a:p>
        </p:txBody>
      </p:sp>
      <p:sp>
        <p:nvSpPr>
          <p:cNvPr id="3" name="Rectangle 26"/>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ngsana New" pitchFamily="18" charset="-34"/>
              </a:rPr>
              <a:t/>
            </a:r>
            <a:br>
              <a:rPr kumimoji="0" lang="en-US" sz="800" b="0" i="0" u="none" strike="noStrike" cap="none" normalizeH="0" baseline="0" smtClean="0">
                <a:ln>
                  <a:noFill/>
                </a:ln>
                <a:solidFill>
                  <a:schemeClr val="tx1"/>
                </a:solidFill>
                <a:effectLst/>
                <a:latin typeface="Arial" pitchFamily="34" charset="0"/>
                <a:cs typeface="Angsana New" pitchFamily="18" charset="-34"/>
              </a:rPr>
            </a:br>
            <a:endParaRPr kumimoji="0" lang="en-US" sz="2800" b="0" i="0" u="none" strike="noStrike" cap="none" normalizeH="0" baseline="0" smtClean="0">
              <a:ln>
                <a:noFill/>
              </a:ln>
              <a:solidFill>
                <a:schemeClr val="tx1"/>
              </a:solidFill>
              <a:effectLst/>
              <a:latin typeface="Arial" pitchFamily="34" charset="0"/>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ngsana New" pitchFamily="18" charset="-34"/>
            </a:endParaRPr>
          </a:p>
        </p:txBody>
      </p:sp>
      <p:sp>
        <p:nvSpPr>
          <p:cNvPr id="4" name="Rectangle 27"/>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826250" algn="l"/>
              </a:tabLst>
            </a:pPr>
            <a:endParaRPr kumimoji="0" lang="en-US" sz="2800" b="0" i="0" u="none" strike="noStrike" cap="none" normalizeH="0" baseline="0" smtClean="0">
              <a:ln>
                <a:noFill/>
              </a:ln>
              <a:solidFill>
                <a:schemeClr val="tx1"/>
              </a:solidFill>
              <a:effectLst/>
              <a:latin typeface="Arial" pitchFamily="34" charset="0"/>
              <a:cs typeface="Angsana New"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tab pos="6826250" algn="l"/>
              </a:tabLst>
            </a:pPr>
            <a:endParaRPr kumimoji="0" lang="en-US" sz="2800" b="0" i="0" u="none" strike="noStrike" cap="none" normalizeH="0" baseline="0" smtClean="0">
              <a:ln>
                <a:noFill/>
              </a:ln>
              <a:solidFill>
                <a:schemeClr val="tx1"/>
              </a:solidFill>
              <a:effectLst/>
              <a:latin typeface="Arial" pitchFamily="34" charset="0"/>
              <a:cs typeface="Angsana New" pitchFamily="18" charset="-34"/>
            </a:endParaRPr>
          </a:p>
        </p:txBody>
      </p:sp>
      <p:sp>
        <p:nvSpPr>
          <p:cNvPr id="24" name="TextBox 23"/>
          <p:cNvSpPr txBox="1"/>
          <p:nvPr/>
        </p:nvSpPr>
        <p:spPr>
          <a:xfrm>
            <a:off x="2916374" y="4678665"/>
            <a:ext cx="890406" cy="307777"/>
          </a:xfrm>
          <a:prstGeom prst="rect">
            <a:avLst/>
          </a:prstGeom>
          <a:noFill/>
        </p:spPr>
        <p:txBody>
          <a:bodyPr wrap="square" rtlCol="0">
            <a:spAutoFit/>
          </a:bodyPr>
          <a:lstStyle/>
          <a:p>
            <a:r>
              <a:rPr lang="en-US" dirty="0" smtClean="0"/>
              <a:t>Prisoner</a:t>
            </a:r>
            <a:endParaRPr lang="th-TH" dirty="0"/>
          </a:p>
        </p:txBody>
      </p:sp>
      <p:sp useBgFill="1">
        <p:nvSpPr>
          <p:cNvPr id="25" name="TextBox 24"/>
          <p:cNvSpPr txBox="1"/>
          <p:nvPr/>
        </p:nvSpPr>
        <p:spPr>
          <a:xfrm>
            <a:off x="1978422" y="2060758"/>
            <a:ext cx="890406" cy="307777"/>
          </a:xfrm>
          <a:prstGeom prst="rect">
            <a:avLst/>
          </a:prstGeom>
          <a:effectLst>
            <a:glow rad="127000">
              <a:schemeClr val="bg1"/>
            </a:glow>
          </a:effectLst>
        </p:spPr>
        <p:txBody>
          <a:bodyPr wrap="square" rtlCol="0">
            <a:spAutoFit/>
          </a:bodyPr>
          <a:lstStyle/>
          <a:p>
            <a:r>
              <a:rPr lang="en-US" dirty="0" smtClean="0">
                <a:solidFill>
                  <a:schemeClr val="bg1"/>
                </a:solidFill>
              </a:rPr>
              <a:t>Officer</a:t>
            </a:r>
            <a:endParaRPr lang="th-TH" dirty="0">
              <a:solidFill>
                <a:schemeClr val="bg1"/>
              </a:solidFill>
            </a:endParaRPr>
          </a:p>
        </p:txBody>
      </p:sp>
      <p:sp>
        <p:nvSpPr>
          <p:cNvPr id="26" name="TextBox 25"/>
          <p:cNvSpPr txBox="1"/>
          <p:nvPr/>
        </p:nvSpPr>
        <p:spPr>
          <a:xfrm>
            <a:off x="1180646" y="1396010"/>
            <a:ext cx="890406" cy="307777"/>
          </a:xfrm>
          <a:prstGeom prst="rect">
            <a:avLst/>
          </a:prstGeom>
          <a:noFill/>
        </p:spPr>
        <p:txBody>
          <a:bodyPr wrap="square" rtlCol="0">
            <a:spAutoFit/>
          </a:bodyPr>
          <a:lstStyle/>
          <a:p>
            <a:r>
              <a:rPr lang="en-US" dirty="0" smtClean="0"/>
              <a:t>Family</a:t>
            </a:r>
            <a:endParaRPr lang="th-TH" dirty="0"/>
          </a:p>
        </p:txBody>
      </p:sp>
      <p:sp>
        <p:nvSpPr>
          <p:cNvPr id="27" name="TextBox 26"/>
          <p:cNvSpPr txBox="1"/>
          <p:nvPr/>
        </p:nvSpPr>
        <p:spPr>
          <a:xfrm>
            <a:off x="3681594" y="303311"/>
            <a:ext cx="1322454" cy="307777"/>
          </a:xfrm>
          <a:prstGeom prst="rect">
            <a:avLst/>
          </a:prstGeom>
          <a:noFill/>
        </p:spPr>
        <p:txBody>
          <a:bodyPr wrap="square" rtlCol="0">
            <a:spAutoFit/>
          </a:bodyPr>
          <a:lstStyle/>
          <a:p>
            <a:r>
              <a:rPr lang="en-US" dirty="0" smtClean="0"/>
              <a:t>Cash money</a:t>
            </a:r>
            <a:endParaRPr lang="th-TH" dirty="0"/>
          </a:p>
        </p:txBody>
      </p:sp>
      <p:sp>
        <p:nvSpPr>
          <p:cNvPr id="28" name="TextBox 27"/>
          <p:cNvSpPr txBox="1"/>
          <p:nvPr/>
        </p:nvSpPr>
        <p:spPr>
          <a:xfrm>
            <a:off x="417426" y="4595293"/>
            <a:ext cx="890406" cy="307777"/>
          </a:xfrm>
          <a:prstGeom prst="rect">
            <a:avLst/>
          </a:prstGeom>
          <a:noFill/>
        </p:spPr>
        <p:txBody>
          <a:bodyPr wrap="square" rtlCol="0">
            <a:spAutoFit/>
          </a:bodyPr>
          <a:lstStyle/>
          <a:p>
            <a:r>
              <a:rPr lang="en-US" dirty="0" smtClean="0"/>
              <a:t>Bill</a:t>
            </a:r>
            <a:endParaRPr lang="th-TH" dirty="0"/>
          </a:p>
        </p:txBody>
      </p:sp>
    </p:spTree>
    <p:extLst>
      <p:ext uri="{BB962C8B-B14F-4D97-AF65-F5344CB8AC3E}">
        <p14:creationId xmlns:p14="http://schemas.microsoft.com/office/powerpoint/2010/main" val="3535138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Present\นักโทษหญิง.gif"/>
          <p:cNvPicPr/>
          <p:nvPr/>
        </p:nvPicPr>
        <p:blipFill>
          <a:blip r:embed="rId3">
            <a:extLst>
              <a:ext uri="{28A0092B-C50C-407E-A947-70E740481C1C}">
                <a14:useLocalDpi xmlns:a14="http://schemas.microsoft.com/office/drawing/2010/main" val="0"/>
              </a:ext>
            </a:extLst>
          </a:blip>
          <a:srcRect/>
          <a:stretch>
            <a:fillRect/>
          </a:stretch>
        </p:blipFill>
        <p:spPr bwMode="auto">
          <a:xfrm>
            <a:off x="403786" y="267494"/>
            <a:ext cx="504056" cy="1440160"/>
          </a:xfrm>
          <a:prstGeom prst="rect">
            <a:avLst/>
          </a:prstGeom>
          <a:noFill/>
          <a:ln>
            <a:noFill/>
          </a:ln>
        </p:spPr>
      </p:pic>
      <p:sp>
        <p:nvSpPr>
          <p:cNvPr id="5" name="Right Arrow 4"/>
          <p:cNvSpPr/>
          <p:nvPr/>
        </p:nvSpPr>
        <p:spPr>
          <a:xfrm>
            <a:off x="919664" y="555526"/>
            <a:ext cx="2008505" cy="284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6" name="Text Box 357"/>
          <p:cNvSpPr txBox="1"/>
          <p:nvPr/>
        </p:nvSpPr>
        <p:spPr>
          <a:xfrm>
            <a:off x="915853" y="1001296"/>
            <a:ext cx="2012315" cy="37465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dirty="0">
                <a:effectLst/>
                <a:ea typeface="Calibri"/>
                <a:cs typeface="Cordia New"/>
              </a:rPr>
              <a:t>Prisoners go to the store.</a:t>
            </a:r>
          </a:p>
        </p:txBody>
      </p:sp>
      <p:pic>
        <p:nvPicPr>
          <p:cNvPr id="7" name="Picture 6" descr="C:\Present\if.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8969" y="217071"/>
            <a:ext cx="1809055" cy="1922631"/>
          </a:xfrm>
          <a:prstGeom prst="rect">
            <a:avLst/>
          </a:prstGeom>
          <a:noFill/>
          <a:ln>
            <a:noFill/>
          </a:ln>
        </p:spPr>
      </p:pic>
      <p:sp>
        <p:nvSpPr>
          <p:cNvPr id="8" name="Right Arrow 7"/>
          <p:cNvSpPr/>
          <p:nvPr/>
        </p:nvSpPr>
        <p:spPr>
          <a:xfrm>
            <a:off x="4890442" y="1571029"/>
            <a:ext cx="1728083" cy="284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9" name="Text Box 358"/>
          <p:cNvSpPr txBox="1"/>
          <p:nvPr/>
        </p:nvSpPr>
        <p:spPr>
          <a:xfrm>
            <a:off x="5096614" y="392964"/>
            <a:ext cx="1563370" cy="9779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a:effectLst/>
                <a:ea typeface="Calibri"/>
                <a:cs typeface="Cordia New"/>
              </a:rPr>
              <a:t>Provide fingerprint scanner to user and user scan for call credit information. </a:t>
            </a:r>
          </a:p>
        </p:txBody>
      </p:sp>
      <p:pic>
        <p:nvPicPr>
          <p:cNvPr id="10" name="Picture 9" descr="D:\SeProject\Present\141492_cat.jpg"/>
          <p:cNvPicPr/>
          <p:nvPr/>
        </p:nvPicPr>
        <p:blipFill>
          <a:blip r:embed="rId5">
            <a:extLst>
              <a:ext uri="{28A0092B-C50C-407E-A947-70E740481C1C}">
                <a14:useLocalDpi xmlns:a14="http://schemas.microsoft.com/office/drawing/2010/main" val="0"/>
              </a:ext>
            </a:extLst>
          </a:blip>
          <a:srcRect/>
          <a:stretch>
            <a:fillRect/>
          </a:stretch>
        </p:blipFill>
        <p:spPr bwMode="auto">
          <a:xfrm>
            <a:off x="6948264" y="555526"/>
            <a:ext cx="1669782" cy="1584176"/>
          </a:xfrm>
          <a:prstGeom prst="rect">
            <a:avLst/>
          </a:prstGeom>
          <a:noFill/>
          <a:ln>
            <a:noFill/>
          </a:ln>
        </p:spPr>
      </p:pic>
      <p:sp>
        <p:nvSpPr>
          <p:cNvPr id="11" name="Rectangle 10"/>
          <p:cNvSpPr/>
          <p:nvPr/>
        </p:nvSpPr>
        <p:spPr>
          <a:xfrm>
            <a:off x="7956376" y="129225"/>
            <a:ext cx="961105" cy="276538"/>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600" b="1">
                <a:effectLst/>
                <a:ea typeface="Calibri"/>
                <a:cs typeface="Cordia New"/>
              </a:rPr>
              <a:t>Dealing</a:t>
            </a:r>
            <a:endParaRPr lang="en-US" sz="1100">
              <a:effectLst/>
              <a:ea typeface="Calibri"/>
              <a:cs typeface="Cordia New"/>
            </a:endParaRPr>
          </a:p>
        </p:txBody>
      </p:sp>
      <p:sp>
        <p:nvSpPr>
          <p:cNvPr id="12" name="Text Box 359"/>
          <p:cNvSpPr txBox="1"/>
          <p:nvPr/>
        </p:nvSpPr>
        <p:spPr>
          <a:xfrm>
            <a:off x="5486586" y="2183141"/>
            <a:ext cx="1892300" cy="455613"/>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dirty="0">
                <a:effectLst/>
                <a:ea typeface="Calibri"/>
                <a:cs typeface="Cordia New"/>
              </a:rPr>
              <a:t>Program show information detail and list product</a:t>
            </a:r>
            <a:r>
              <a:rPr lang="en-US" sz="1100" dirty="0" smtClean="0">
                <a:effectLst/>
                <a:ea typeface="Calibri"/>
                <a:cs typeface="Cordia New"/>
              </a:rPr>
              <a:t>.</a:t>
            </a:r>
            <a:endParaRPr lang="en-US" sz="1100" dirty="0">
              <a:effectLst/>
              <a:ea typeface="Calibri"/>
              <a:cs typeface="Cordia New"/>
            </a:endParaRPr>
          </a:p>
        </p:txBody>
      </p:sp>
      <p:sp>
        <p:nvSpPr>
          <p:cNvPr id="33" name="Down Arrow 32"/>
          <p:cNvSpPr/>
          <p:nvPr/>
        </p:nvSpPr>
        <p:spPr>
          <a:xfrm>
            <a:off x="7474401" y="2106117"/>
            <a:ext cx="404495" cy="5326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34" name="Right Arrow 33"/>
          <p:cNvSpPr/>
          <p:nvPr/>
        </p:nvSpPr>
        <p:spPr>
          <a:xfrm rot="10800000">
            <a:off x="3479162" y="3032862"/>
            <a:ext cx="2275445" cy="186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0410" y="2715766"/>
            <a:ext cx="3036951" cy="215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170" y="2638754"/>
            <a:ext cx="2811769" cy="206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ight Arrow 37"/>
          <p:cNvSpPr/>
          <p:nvPr/>
        </p:nvSpPr>
        <p:spPr>
          <a:xfrm>
            <a:off x="3617272" y="4054512"/>
            <a:ext cx="2199122" cy="1676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2" name="TextBox 1"/>
          <p:cNvSpPr txBox="1"/>
          <p:nvPr/>
        </p:nvSpPr>
        <p:spPr>
          <a:xfrm>
            <a:off x="3707904" y="3219823"/>
            <a:ext cx="1182538" cy="307777"/>
          </a:xfrm>
          <a:prstGeom prst="rect">
            <a:avLst/>
          </a:prstGeom>
          <a:noFill/>
        </p:spPr>
        <p:txBody>
          <a:bodyPr wrap="square" rtlCol="0">
            <a:spAutoFit/>
          </a:bodyPr>
          <a:lstStyle/>
          <a:p>
            <a:r>
              <a:rPr lang="en-US" dirty="0" smtClean="0"/>
              <a:t>Pick product</a:t>
            </a:r>
            <a:endParaRPr lang="th-TH" dirty="0"/>
          </a:p>
        </p:txBody>
      </p:sp>
      <p:sp>
        <p:nvSpPr>
          <p:cNvPr id="40" name="TextBox 39"/>
          <p:cNvSpPr txBox="1"/>
          <p:nvPr/>
        </p:nvSpPr>
        <p:spPr>
          <a:xfrm>
            <a:off x="3579837" y="4224965"/>
            <a:ext cx="2174645" cy="523220"/>
          </a:xfrm>
          <a:prstGeom prst="rect">
            <a:avLst/>
          </a:prstGeom>
          <a:noFill/>
        </p:spPr>
        <p:txBody>
          <a:bodyPr wrap="square" rtlCol="0">
            <a:spAutoFit/>
          </a:bodyPr>
          <a:lstStyle/>
          <a:p>
            <a:r>
              <a:rPr lang="en-US" dirty="0" smtClean="0"/>
              <a:t>-Product will show in list</a:t>
            </a:r>
          </a:p>
          <a:p>
            <a:r>
              <a:rPr lang="en-US" dirty="0" smtClean="0"/>
              <a:t>-clicks sell for  finish</a:t>
            </a:r>
            <a:endParaRPr lang="th-TH" dirty="0"/>
          </a:p>
        </p:txBody>
      </p:sp>
    </p:spTree>
    <p:extLst>
      <p:ext uri="{BB962C8B-B14F-4D97-AF65-F5344CB8AC3E}">
        <p14:creationId xmlns:p14="http://schemas.microsoft.com/office/powerpoint/2010/main" val="147696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Present\นักโทษหญิง.gif"/>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1686"/>
            <a:ext cx="504056" cy="1368152"/>
          </a:xfrm>
          <a:prstGeom prst="rect">
            <a:avLst/>
          </a:prstGeom>
          <a:noFill/>
          <a:ln>
            <a:noFill/>
          </a:ln>
        </p:spPr>
      </p:pic>
      <p:sp>
        <p:nvSpPr>
          <p:cNvPr id="4" name="Right Arrow 3"/>
          <p:cNvSpPr/>
          <p:nvPr/>
        </p:nvSpPr>
        <p:spPr>
          <a:xfrm rot="2297024">
            <a:off x="978739" y="1055107"/>
            <a:ext cx="914400" cy="332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pic>
        <p:nvPicPr>
          <p:cNvPr id="5" name="Picture 4" descr="D:\SeProject\Present\n20120830164428_15536.jpg"/>
          <p:cNvPicPr/>
          <p:nvPr/>
        </p:nvPicPr>
        <p:blipFill>
          <a:blip r:embed="rId3">
            <a:extLst>
              <a:ext uri="{28A0092B-C50C-407E-A947-70E740481C1C}">
                <a14:useLocalDpi xmlns:a14="http://schemas.microsoft.com/office/drawing/2010/main" val="0"/>
              </a:ext>
            </a:extLst>
          </a:blip>
          <a:srcRect/>
          <a:stretch>
            <a:fillRect/>
          </a:stretch>
        </p:blipFill>
        <p:spPr bwMode="auto">
          <a:xfrm>
            <a:off x="1897699" y="985762"/>
            <a:ext cx="986413" cy="917934"/>
          </a:xfrm>
          <a:prstGeom prst="rect">
            <a:avLst/>
          </a:prstGeom>
          <a:noFill/>
          <a:ln>
            <a:noFill/>
          </a:ln>
        </p:spPr>
      </p:pic>
      <p:sp>
        <p:nvSpPr>
          <p:cNvPr id="6" name="Right Arrow 5"/>
          <p:cNvSpPr/>
          <p:nvPr/>
        </p:nvSpPr>
        <p:spPr>
          <a:xfrm>
            <a:off x="3129287" y="1571591"/>
            <a:ext cx="914400" cy="332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pic>
        <p:nvPicPr>
          <p:cNvPr id="7" name="Picture 6" descr="C:\Present\25.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8402" y="768151"/>
            <a:ext cx="1538591" cy="1340672"/>
          </a:xfrm>
          <a:prstGeom prst="rect">
            <a:avLst/>
          </a:prstGeom>
          <a:noFill/>
          <a:ln>
            <a:noFill/>
          </a:ln>
        </p:spPr>
      </p:pic>
      <p:pic>
        <p:nvPicPr>
          <p:cNvPr id="8" name="Picture 7" descr="C:\Present\spd_20080413151012_b.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2693" y="1866297"/>
            <a:ext cx="633606" cy="705614"/>
          </a:xfrm>
          <a:prstGeom prst="rect">
            <a:avLst/>
          </a:prstGeom>
          <a:noFill/>
          <a:ln>
            <a:noFill/>
          </a:ln>
        </p:spPr>
      </p:pic>
      <p:sp>
        <p:nvSpPr>
          <p:cNvPr id="9" name="Right Arrow 8"/>
          <p:cNvSpPr/>
          <p:nvPr/>
        </p:nvSpPr>
        <p:spPr>
          <a:xfrm rot="2297024">
            <a:off x="5929511" y="2328882"/>
            <a:ext cx="914400" cy="332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pic>
        <p:nvPicPr>
          <p:cNvPr id="10" name="Picture 9" descr="C:\Present\cats.jpg"/>
          <p:cNvPicPr/>
          <p:nvPr/>
        </p:nvPicPr>
        <p:blipFill>
          <a:blip r:embed="rId6">
            <a:extLst>
              <a:ext uri="{28A0092B-C50C-407E-A947-70E740481C1C}">
                <a14:useLocalDpi xmlns:a14="http://schemas.microsoft.com/office/drawing/2010/main" val="0"/>
              </a:ext>
            </a:extLst>
          </a:blip>
          <a:srcRect/>
          <a:stretch>
            <a:fillRect/>
          </a:stretch>
        </p:blipFill>
        <p:spPr bwMode="auto">
          <a:xfrm>
            <a:off x="5978922" y="2893956"/>
            <a:ext cx="2600451" cy="1463631"/>
          </a:xfrm>
          <a:prstGeom prst="rect">
            <a:avLst/>
          </a:prstGeom>
          <a:noFill/>
          <a:ln>
            <a:noFill/>
          </a:ln>
        </p:spPr>
      </p:pic>
      <p:pic>
        <p:nvPicPr>
          <p:cNvPr id="11" name="Picture 10" descr="C:\Present\7n.jpg"/>
          <p:cNvPicPr/>
          <p:nvPr/>
        </p:nvPicPr>
        <p:blipFill>
          <a:blip r:embed="rId7">
            <a:extLst>
              <a:ext uri="{28A0092B-C50C-407E-A947-70E740481C1C}">
                <a14:useLocalDpi xmlns:a14="http://schemas.microsoft.com/office/drawing/2010/main" val="0"/>
              </a:ext>
            </a:extLst>
          </a:blip>
          <a:srcRect/>
          <a:stretch>
            <a:fillRect/>
          </a:stretch>
        </p:blipFill>
        <p:spPr bwMode="auto">
          <a:xfrm>
            <a:off x="493765" y="3701911"/>
            <a:ext cx="1376680" cy="1017270"/>
          </a:xfrm>
          <a:prstGeom prst="rect">
            <a:avLst/>
          </a:prstGeom>
          <a:noFill/>
          <a:ln>
            <a:noFill/>
          </a:ln>
        </p:spPr>
      </p:pic>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4958" y="3185149"/>
            <a:ext cx="1896629" cy="1467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ight Arrow 12"/>
          <p:cNvSpPr/>
          <p:nvPr/>
        </p:nvSpPr>
        <p:spPr>
          <a:xfrm rot="10800000">
            <a:off x="4851350" y="3258282"/>
            <a:ext cx="914400" cy="332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14" name="Right Arrow 13"/>
          <p:cNvSpPr/>
          <p:nvPr/>
        </p:nvSpPr>
        <p:spPr>
          <a:xfrm rot="10800000">
            <a:off x="1897699" y="3424335"/>
            <a:ext cx="914400" cy="332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15" name="Right Arrow 14"/>
          <p:cNvSpPr/>
          <p:nvPr/>
        </p:nvSpPr>
        <p:spPr>
          <a:xfrm rot="16033255">
            <a:off x="719572" y="2627516"/>
            <a:ext cx="914400" cy="332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h-TH"/>
          </a:p>
        </p:txBody>
      </p:sp>
      <p:sp>
        <p:nvSpPr>
          <p:cNvPr id="2" name="TextBox 1"/>
          <p:cNvSpPr txBox="1"/>
          <p:nvPr/>
        </p:nvSpPr>
        <p:spPr>
          <a:xfrm>
            <a:off x="4781586" y="3625771"/>
            <a:ext cx="1197335" cy="1169551"/>
          </a:xfrm>
          <a:prstGeom prst="rect">
            <a:avLst/>
          </a:prstGeom>
          <a:noFill/>
        </p:spPr>
        <p:txBody>
          <a:bodyPr wrap="square" rtlCol="0">
            <a:spAutoFit/>
          </a:bodyPr>
          <a:lstStyle/>
          <a:p>
            <a:r>
              <a:rPr lang="en-US" dirty="0" smtClean="0"/>
              <a:t>End of the day. Officer summary withdrawal for compare.</a:t>
            </a:r>
            <a:endParaRPr lang="th-TH" dirty="0"/>
          </a:p>
        </p:txBody>
      </p:sp>
      <p:sp>
        <p:nvSpPr>
          <p:cNvPr id="12" name="TextBox 11"/>
          <p:cNvSpPr txBox="1"/>
          <p:nvPr/>
        </p:nvSpPr>
        <p:spPr>
          <a:xfrm>
            <a:off x="1435939" y="2424236"/>
            <a:ext cx="904400" cy="738664"/>
          </a:xfrm>
          <a:prstGeom prst="rect">
            <a:avLst/>
          </a:prstGeom>
          <a:noFill/>
        </p:spPr>
        <p:txBody>
          <a:bodyPr wrap="square" rtlCol="0">
            <a:spAutoFit/>
          </a:bodyPr>
          <a:lstStyle/>
          <a:p>
            <a:r>
              <a:rPr lang="en-US" dirty="0" smtClean="0"/>
              <a:t>Give the cash to prisoner</a:t>
            </a:r>
            <a:endParaRPr lang="th-TH" dirty="0"/>
          </a:p>
        </p:txBody>
      </p:sp>
      <p:sp>
        <p:nvSpPr>
          <p:cNvPr id="18" name="TextBox 17"/>
          <p:cNvSpPr txBox="1"/>
          <p:nvPr/>
        </p:nvSpPr>
        <p:spPr>
          <a:xfrm>
            <a:off x="1763688" y="3901889"/>
            <a:ext cx="1121269" cy="523220"/>
          </a:xfrm>
          <a:prstGeom prst="rect">
            <a:avLst/>
          </a:prstGeom>
          <a:noFill/>
        </p:spPr>
        <p:txBody>
          <a:bodyPr wrap="square" rtlCol="0">
            <a:spAutoFit/>
          </a:bodyPr>
          <a:lstStyle/>
          <a:p>
            <a:r>
              <a:rPr lang="en-US" dirty="0" smtClean="0"/>
              <a:t>Withdrawal the cash</a:t>
            </a:r>
            <a:endParaRPr lang="th-TH" dirty="0"/>
          </a:p>
        </p:txBody>
      </p:sp>
      <p:sp>
        <p:nvSpPr>
          <p:cNvPr id="16" name="TextBox 15"/>
          <p:cNvSpPr txBox="1"/>
          <p:nvPr/>
        </p:nvSpPr>
        <p:spPr>
          <a:xfrm>
            <a:off x="2531496" y="807555"/>
            <a:ext cx="1195582" cy="523220"/>
          </a:xfrm>
          <a:prstGeom prst="rect">
            <a:avLst/>
          </a:prstGeom>
          <a:noFill/>
        </p:spPr>
        <p:txBody>
          <a:bodyPr wrap="square" rtlCol="0">
            <a:spAutoFit/>
          </a:bodyPr>
          <a:lstStyle/>
          <a:p>
            <a:r>
              <a:rPr lang="en-US" dirty="0" smtClean="0"/>
              <a:t>Request withdrawal</a:t>
            </a:r>
            <a:endParaRPr lang="th-TH" dirty="0"/>
          </a:p>
        </p:txBody>
      </p:sp>
      <p:sp>
        <p:nvSpPr>
          <p:cNvPr id="17" name="TextBox 16"/>
          <p:cNvSpPr txBox="1"/>
          <p:nvPr/>
        </p:nvSpPr>
        <p:spPr>
          <a:xfrm>
            <a:off x="7524328" y="2494934"/>
            <a:ext cx="1055045" cy="307777"/>
          </a:xfrm>
          <a:prstGeom prst="rect">
            <a:avLst/>
          </a:prstGeom>
          <a:noFill/>
        </p:spPr>
        <p:txBody>
          <a:bodyPr wrap="square" rtlCol="0">
            <a:spAutoFit/>
          </a:bodyPr>
          <a:lstStyle/>
          <a:p>
            <a:r>
              <a:rPr lang="en-US" dirty="0" smtClean="0"/>
              <a:t>Account</a:t>
            </a:r>
            <a:endParaRPr lang="th-TH" dirty="0"/>
          </a:p>
        </p:txBody>
      </p:sp>
    </p:spTree>
    <p:extLst>
      <p:ext uri="{BB962C8B-B14F-4D97-AF65-F5344CB8AC3E}">
        <p14:creationId xmlns:p14="http://schemas.microsoft.com/office/powerpoint/2010/main" val="1697287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429172"/>
            <a:ext cx="4136876" cy="302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652120" y="3435846"/>
            <a:ext cx="3024336" cy="1384995"/>
          </a:xfrm>
          <a:prstGeom prst="rect">
            <a:avLst/>
          </a:prstGeom>
          <a:noFill/>
        </p:spPr>
        <p:txBody>
          <a:bodyPr wrap="square" rtlCol="0">
            <a:spAutoFit/>
          </a:bodyPr>
          <a:lstStyle/>
          <a:p>
            <a:r>
              <a:rPr lang="en-US" b="1" dirty="0" smtClean="0"/>
              <a:t>Manage Stock</a:t>
            </a:r>
          </a:p>
          <a:p>
            <a:r>
              <a:rPr lang="en-US" dirty="0" smtClean="0"/>
              <a:t>-Can add new Product.</a:t>
            </a:r>
          </a:p>
          <a:p>
            <a:r>
              <a:rPr lang="en-US" dirty="0" smtClean="0"/>
              <a:t>-Can delete product</a:t>
            </a:r>
          </a:p>
          <a:p>
            <a:r>
              <a:rPr lang="en-US" dirty="0" smtClean="0"/>
              <a:t>-Can add product when increases product</a:t>
            </a:r>
          </a:p>
          <a:p>
            <a:r>
              <a:rPr lang="en-US" dirty="0" smtClean="0"/>
              <a:t>-Can edit detail of product.  </a:t>
            </a:r>
          </a:p>
        </p:txBody>
      </p:sp>
      <p:sp>
        <p:nvSpPr>
          <p:cNvPr id="5" name="Rectangle 4"/>
          <p:cNvSpPr/>
          <p:nvPr/>
        </p:nvSpPr>
        <p:spPr>
          <a:xfrm>
            <a:off x="7308304" y="123478"/>
            <a:ext cx="1676400" cy="4978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600" b="1">
                <a:effectLst/>
                <a:ea typeface="Calibri"/>
                <a:cs typeface="Cordia New"/>
              </a:rPr>
              <a:t>Interface Design</a:t>
            </a:r>
            <a:endParaRPr lang="en-US" sz="1100">
              <a:effectLst/>
              <a:ea typeface="Calibri"/>
              <a:cs typeface="Cordia New"/>
            </a:endParaRPr>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52" y="372398"/>
            <a:ext cx="3481039" cy="2559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745" y="3037532"/>
            <a:ext cx="2330252" cy="1783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234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7494"/>
            <a:ext cx="4727904"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704" y="2370067"/>
            <a:ext cx="4484092" cy="2707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eft Arrow Callout 1"/>
          <p:cNvSpPr/>
          <p:nvPr/>
        </p:nvSpPr>
        <p:spPr>
          <a:xfrm>
            <a:off x="5195448" y="627534"/>
            <a:ext cx="3481008" cy="1584176"/>
          </a:xfrm>
          <a:prstGeom prst="leftArrowCallout">
            <a:avLst>
              <a:gd name="adj1" fmla="val 21793"/>
              <a:gd name="adj2" fmla="val 22595"/>
              <a:gd name="adj3" fmla="val 25000"/>
              <a:gd name="adj4" fmla="val 85528"/>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-Can see detail of all member</a:t>
            </a:r>
          </a:p>
          <a:p>
            <a:pPr algn="ctr"/>
            <a:r>
              <a:rPr lang="en-US" dirty="0" smtClean="0"/>
              <a:t>-Can Add new member</a:t>
            </a:r>
          </a:p>
          <a:p>
            <a:pPr algn="ctr"/>
            <a:r>
              <a:rPr lang="en-US" dirty="0" smtClean="0"/>
              <a:t>-Can remove or edit member</a:t>
            </a:r>
          </a:p>
          <a:p>
            <a:pPr algn="ctr"/>
            <a:r>
              <a:rPr lang="en-US" dirty="0" smtClean="0"/>
              <a:t>-Can Search for see each member</a:t>
            </a:r>
            <a:endParaRPr lang="th-TH" dirty="0"/>
          </a:p>
        </p:txBody>
      </p:sp>
      <p:sp>
        <p:nvSpPr>
          <p:cNvPr id="3" name="Right Arrow Callout 2"/>
          <p:cNvSpPr/>
          <p:nvPr/>
        </p:nvSpPr>
        <p:spPr>
          <a:xfrm>
            <a:off x="611560" y="3723878"/>
            <a:ext cx="3801144" cy="1152128"/>
          </a:xfrm>
          <a:prstGeom prst="rightArrowCallout">
            <a:avLst>
              <a:gd name="adj1" fmla="val 25000"/>
              <a:gd name="adj2" fmla="val 25000"/>
              <a:gd name="adj3" fmla="val 25000"/>
              <a:gd name="adj4" fmla="val 86360"/>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-Can Add or edit information</a:t>
            </a:r>
            <a:endParaRPr lang="th-TH" dirty="0"/>
          </a:p>
        </p:txBody>
      </p:sp>
      <p:sp>
        <p:nvSpPr>
          <p:cNvPr id="6" name="Rectangle 5"/>
          <p:cNvSpPr/>
          <p:nvPr/>
        </p:nvSpPr>
        <p:spPr>
          <a:xfrm>
            <a:off x="7308304" y="123478"/>
            <a:ext cx="1676400" cy="497840"/>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600" b="1" dirty="0">
                <a:effectLst/>
                <a:ea typeface="Calibri"/>
                <a:cs typeface="Cordia New"/>
              </a:rPr>
              <a:t>Interface Design</a:t>
            </a:r>
            <a:endParaRPr lang="en-US" sz="1100" dirty="0">
              <a:effectLst/>
              <a:ea typeface="Calibri"/>
              <a:cs typeface="Cordia New"/>
            </a:endParaRPr>
          </a:p>
        </p:txBody>
      </p:sp>
    </p:spTree>
    <p:extLst>
      <p:ext uri="{BB962C8B-B14F-4D97-AF65-F5344CB8AC3E}">
        <p14:creationId xmlns:p14="http://schemas.microsoft.com/office/powerpoint/2010/main" val="3593975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73" y="555526"/>
            <a:ext cx="8496944" cy="335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Up Arrow Callout 1"/>
          <p:cNvSpPr/>
          <p:nvPr/>
        </p:nvSpPr>
        <p:spPr>
          <a:xfrm>
            <a:off x="899592" y="3900785"/>
            <a:ext cx="2448272" cy="1041995"/>
          </a:xfrm>
          <a:prstGeom prst="upArrowCallout">
            <a:avLst>
              <a:gd name="adj1" fmla="val 25000"/>
              <a:gd name="adj2" fmla="val 25000"/>
              <a:gd name="adj3" fmla="val 25000"/>
              <a:gd name="adj4" fmla="val 69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list that prisoner sell will show in here It can calculate total.</a:t>
            </a:r>
            <a:endParaRPr lang="th-TH" dirty="0"/>
          </a:p>
        </p:txBody>
      </p:sp>
      <p:sp>
        <p:nvSpPr>
          <p:cNvPr id="4" name="Up Arrow Callout 3"/>
          <p:cNvSpPr/>
          <p:nvPr/>
        </p:nvSpPr>
        <p:spPr>
          <a:xfrm>
            <a:off x="5796136" y="3900784"/>
            <a:ext cx="2448272" cy="1041995"/>
          </a:xfrm>
          <a:prstGeom prst="upArrowCallout">
            <a:avLst>
              <a:gd name="adj1" fmla="val 25000"/>
              <a:gd name="adj2" fmla="val 25000"/>
              <a:gd name="adj3" fmla="val 25000"/>
              <a:gd name="adj4" fmla="val 69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pick product for add to the list.</a:t>
            </a:r>
            <a:endParaRPr lang="th-TH" dirty="0"/>
          </a:p>
        </p:txBody>
      </p:sp>
    </p:spTree>
    <p:extLst>
      <p:ext uri="{BB962C8B-B14F-4D97-AF65-F5344CB8AC3E}">
        <p14:creationId xmlns:p14="http://schemas.microsoft.com/office/powerpoint/2010/main" val="3393395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23478"/>
            <a:ext cx="4464496" cy="327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eft Arrow Callout 1"/>
          <p:cNvSpPr/>
          <p:nvPr/>
        </p:nvSpPr>
        <p:spPr>
          <a:xfrm>
            <a:off x="5148064" y="339502"/>
            <a:ext cx="3168352" cy="1008112"/>
          </a:xfrm>
          <a:prstGeom prst="leftArrowCallout">
            <a:avLst>
              <a:gd name="adj1" fmla="val 25000"/>
              <a:gd name="adj2" fmla="val 25000"/>
              <a:gd name="adj3" fmla="val 25000"/>
              <a:gd name="adj4" fmla="val 878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Show report about dealing of the day we can see history.</a:t>
            </a:r>
          </a:p>
          <a:p>
            <a:pPr algn="ctr"/>
            <a:r>
              <a:rPr lang="en-US" dirty="0" smtClean="0"/>
              <a:t>Can search the list that we want to see.</a:t>
            </a:r>
            <a:endParaRPr lang="th-TH"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563638"/>
            <a:ext cx="4237112" cy="3402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Callout 2"/>
          <p:cNvSpPr/>
          <p:nvPr/>
        </p:nvSpPr>
        <p:spPr>
          <a:xfrm>
            <a:off x="323528" y="3507854"/>
            <a:ext cx="3816424" cy="1296144"/>
          </a:xfrm>
          <a:prstGeom prst="rightArrowCallout">
            <a:avLst>
              <a:gd name="adj1" fmla="val 25000"/>
              <a:gd name="adj2" fmla="val 25000"/>
              <a:gd name="adj3" fmla="val 25000"/>
              <a:gd name="adj4" fmla="val 83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Officer must report of the day for compare the money that import or export from the system</a:t>
            </a:r>
            <a:endParaRPr lang="th-TH" dirty="0"/>
          </a:p>
        </p:txBody>
      </p:sp>
    </p:spTree>
    <p:extLst>
      <p:ext uri="{BB962C8B-B14F-4D97-AF65-F5344CB8AC3E}">
        <p14:creationId xmlns:p14="http://schemas.microsoft.com/office/powerpoint/2010/main" val="3593975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95052"/>
            <a:ext cx="49815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eft Arrow Callout 1"/>
          <p:cNvSpPr/>
          <p:nvPr/>
        </p:nvSpPr>
        <p:spPr>
          <a:xfrm>
            <a:off x="5377111" y="843558"/>
            <a:ext cx="3299345" cy="3528392"/>
          </a:xfrm>
          <a:prstGeom prst="leftArrowCallout">
            <a:avLst>
              <a:gd name="adj1" fmla="val 25000"/>
              <a:gd name="adj2" fmla="val 23845"/>
              <a:gd name="adj3" fmla="val 16147"/>
              <a:gd name="adj4" fmla="val 775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see the list of admin </a:t>
            </a:r>
          </a:p>
          <a:p>
            <a:pPr algn="ctr"/>
            <a:r>
              <a:rPr lang="en-US" dirty="0" smtClean="0"/>
              <a:t>-Can  band </a:t>
            </a:r>
            <a:r>
              <a:rPr lang="en-US" dirty="0"/>
              <a:t>admin that Suspected wrongdoing </a:t>
            </a:r>
            <a:r>
              <a:rPr lang="en-US" dirty="0" smtClean="0"/>
              <a:t>to the black list.</a:t>
            </a:r>
          </a:p>
          <a:p>
            <a:pPr algn="ctr"/>
            <a:r>
              <a:rPr lang="en-US" dirty="0" smtClean="0"/>
              <a:t>-Can see the black list for delete admin</a:t>
            </a:r>
          </a:p>
          <a:p>
            <a:pPr algn="ctr"/>
            <a:r>
              <a:rPr lang="en-US" dirty="0" smtClean="0"/>
              <a:t>-Can change information such as change password or username.</a:t>
            </a:r>
            <a:endParaRPr lang="th-TH" dirty="0"/>
          </a:p>
        </p:txBody>
      </p:sp>
    </p:spTree>
    <p:extLst>
      <p:ext uri="{BB962C8B-B14F-4D97-AF65-F5344CB8AC3E}">
        <p14:creationId xmlns:p14="http://schemas.microsoft.com/office/powerpoint/2010/main" val="32402291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5486"/>
            <a:ext cx="8208912" cy="467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001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685800" y="473108"/>
            <a:ext cx="7772400" cy="2842199"/>
          </a:xfrm>
          <a:prstGeom prst="rect">
            <a:avLst/>
          </a:prstGeom>
        </p:spPr>
        <p:txBody>
          <a:bodyPr lIns="91425" tIns="91425" rIns="91425" bIns="91425" anchor="b" anchorCtr="0">
            <a:noAutofit/>
          </a:bodyPr>
          <a:lstStyle/>
          <a:p>
            <a:pPr algn="ctr">
              <a:spcBef>
                <a:spcPts val="0"/>
              </a:spcBef>
              <a:buNone/>
            </a:pPr>
            <a:r>
              <a:rPr lang="en"/>
              <a:t>Process of system(present)</a:t>
            </a:r>
          </a:p>
        </p:txBody>
      </p:sp>
      <p:sp>
        <p:nvSpPr>
          <p:cNvPr id="54" name="Shape 54"/>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algn="ctr">
              <a:spcBef>
                <a:spcPts val="0"/>
              </a:spcBef>
              <a:buNone/>
            </a:pPr>
            <a:r>
              <a:rPr lang="en"/>
              <a:t>Process that prison use in now a day!!</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Thank you !!</a:t>
            </a:r>
          </a:p>
        </p:txBody>
      </p:sp>
      <p:sp>
        <p:nvSpPr>
          <p:cNvPr id="172" name="Shape 172"/>
          <p:cNvSpPr txBox="1">
            <a:spLocks noGrp="1"/>
          </p:cNvSpPr>
          <p:nvPr>
            <p:ph type="body" idx="1"/>
          </p:nvPr>
        </p:nvSpPr>
        <p:spPr>
          <a:xfrm>
            <a:off x="457200" y="1200150"/>
            <a:ext cx="8229600" cy="3725699"/>
          </a:xfrm>
          <a:prstGeom prst="rect">
            <a:avLst/>
          </a:prstGeom>
        </p:spPr>
        <p:txBody>
          <a:bodyPr lIns="91425" tIns="91425" rIns="91425" bIns="91425" anchor="ctr" anchorCtr="0">
            <a:noAutofit/>
          </a:bodyPr>
          <a:lstStyle/>
          <a:p>
            <a:pPr algn="ctr" rtl="0">
              <a:spcBef>
                <a:spcPts val="0"/>
              </a:spcBef>
              <a:buNone/>
            </a:pPr>
            <a:r>
              <a:rPr lang="en" b="1" dirty="0">
                <a:solidFill>
                  <a:srgbClr val="85200C"/>
                </a:solidFill>
              </a:rPr>
              <a:t>Mr.Kullawat cotanon 552115007</a:t>
            </a:r>
          </a:p>
          <a:p>
            <a:pPr algn="ctr" rtl="0">
              <a:spcBef>
                <a:spcPts val="0"/>
              </a:spcBef>
              <a:buNone/>
            </a:pPr>
            <a:r>
              <a:rPr lang="en" b="1" dirty="0">
                <a:solidFill>
                  <a:srgbClr val="85200C"/>
                </a:solidFill>
              </a:rPr>
              <a:t>Mr.Peeraphut Punsuwan 552115053</a:t>
            </a:r>
          </a:p>
          <a:p>
            <a:pPr algn="ctr" rtl="0">
              <a:spcBef>
                <a:spcPts val="0"/>
              </a:spcBef>
              <a:buNone/>
            </a:pPr>
            <a:r>
              <a:rPr lang="en" sz="1800" b="1" dirty="0">
                <a:solidFill>
                  <a:srgbClr val="CC0000"/>
                </a:solidFill>
              </a:rPr>
              <a:t>Please accept me as an advisor of our group.</a:t>
            </a:r>
          </a:p>
          <a:p>
            <a:pPr algn="ctr">
              <a:spcBef>
                <a:spcPts val="0"/>
              </a:spcBef>
              <a:buNone/>
            </a:pPr>
            <a:r>
              <a:rPr lang="en" sz="1800" b="1" dirty="0">
                <a:solidFill>
                  <a:srgbClr val="CC0000"/>
                </a:solidFill>
              </a:rPr>
              <a:t>**if confirm please send e-mail to Dr.Chartchai for comfirm us** </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85800" y="473108"/>
            <a:ext cx="7772400" cy="2842199"/>
          </a:xfrm>
          <a:prstGeom prst="rect">
            <a:avLst/>
          </a:prstGeom>
        </p:spPr>
        <p:txBody>
          <a:bodyPr lIns="91425" tIns="91425" rIns="91425" bIns="91425" anchor="b" anchorCtr="0">
            <a:noAutofit/>
          </a:bodyPr>
          <a:lstStyle/>
          <a:p>
            <a:pPr algn="ctr">
              <a:spcBef>
                <a:spcPts val="0"/>
              </a:spcBef>
              <a:buNone/>
            </a:pPr>
            <a:r>
              <a:rPr lang="en"/>
              <a:t>Dealing</a:t>
            </a:r>
          </a:p>
        </p:txBody>
      </p:sp>
      <p:sp>
        <p:nvSpPr>
          <p:cNvPr id="60" name="Shape 60"/>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algn="ctr">
              <a:spcBef>
                <a:spcPts val="0"/>
              </a:spcBef>
              <a:buNone/>
            </a:pPr>
            <a:r>
              <a:rPr lang="en"/>
              <a:t>Dealing process</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Dealing of coupon</a:t>
            </a:r>
          </a:p>
        </p:txBody>
      </p:sp>
      <p:sp>
        <p:nvSpPr>
          <p:cNvPr id="66" name="Shape 6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800"/>
              <a:t>1)Prison take coupon for buy product.</a:t>
            </a:r>
          </a:p>
          <a:p>
            <a:pPr rtl="0">
              <a:spcBef>
                <a:spcPts val="0"/>
              </a:spcBef>
              <a:buNone/>
            </a:pPr>
            <a:endParaRPr sz="1800"/>
          </a:p>
          <a:p>
            <a:pPr rtl="0">
              <a:spcBef>
                <a:spcPts val="0"/>
              </a:spcBef>
              <a:buNone/>
            </a:pPr>
            <a:r>
              <a:rPr lang="en" sz="1800"/>
              <a:t>2) Officer check expiration date of coupon.</a:t>
            </a:r>
          </a:p>
          <a:p>
            <a:pPr rtl="0">
              <a:spcBef>
                <a:spcPts val="0"/>
              </a:spcBef>
              <a:buNone/>
            </a:pPr>
            <a:r>
              <a:rPr lang="en" sz="1800"/>
              <a:t>(coupon have expiration date two day)</a:t>
            </a:r>
          </a:p>
          <a:p>
            <a:pPr rtl="0">
              <a:spcBef>
                <a:spcPts val="0"/>
              </a:spcBef>
              <a:buNone/>
            </a:pPr>
            <a:endParaRPr sz="1800"/>
          </a:p>
          <a:p>
            <a:pPr rtl="0">
              <a:spcBef>
                <a:spcPts val="0"/>
              </a:spcBef>
              <a:buNone/>
            </a:pPr>
            <a:r>
              <a:rPr lang="en" sz="1800"/>
              <a:t>3) Calculate product. </a:t>
            </a:r>
          </a:p>
          <a:p>
            <a:pPr rtl="0">
              <a:spcBef>
                <a:spcPts val="0"/>
              </a:spcBef>
              <a:buNone/>
            </a:pPr>
            <a:endParaRPr sz="1800"/>
          </a:p>
          <a:p>
            <a:pPr rtl="0">
              <a:spcBef>
                <a:spcPts val="0"/>
              </a:spcBef>
              <a:buNone/>
            </a:pPr>
            <a:r>
              <a:rPr lang="en" sz="1800"/>
              <a:t>4)In case product not fit coupon.</a:t>
            </a:r>
          </a:p>
          <a:p>
            <a:pPr rtl="0">
              <a:spcBef>
                <a:spcPts val="0"/>
              </a:spcBef>
              <a:buNone/>
            </a:pPr>
            <a:r>
              <a:rPr lang="en" sz="1800"/>
              <a:t> officer can not commute to prison </a:t>
            </a:r>
          </a:p>
          <a:p>
            <a:pPr rtl="0">
              <a:spcBef>
                <a:spcPts val="0"/>
              </a:spcBef>
              <a:buNone/>
            </a:pPr>
            <a:r>
              <a:rPr lang="en" sz="1800"/>
              <a:t>they will give some product for fill the price.</a:t>
            </a:r>
          </a:p>
          <a:p>
            <a:pPr rtl="0">
              <a:spcBef>
                <a:spcPts val="0"/>
              </a:spcBef>
              <a:buNone/>
            </a:pPr>
            <a:endParaRPr sz="1200"/>
          </a:p>
          <a:p>
            <a:pPr>
              <a:spcBef>
                <a:spcPts val="0"/>
              </a:spcBef>
              <a:buNone/>
            </a:pPr>
            <a:endParaRPr/>
          </a:p>
        </p:txBody>
      </p:sp>
      <p:pic>
        <p:nvPicPr>
          <p:cNvPr id="67" name="Shape 67"/>
          <p:cNvPicPr preferRelativeResize="0"/>
          <p:nvPr/>
        </p:nvPicPr>
        <p:blipFill>
          <a:blip r:embed="rId3">
            <a:alphaModFix/>
          </a:blip>
          <a:stretch>
            <a:fillRect/>
          </a:stretch>
        </p:blipFill>
        <p:spPr>
          <a:xfrm>
            <a:off x="5175575" y="889598"/>
            <a:ext cx="3846525" cy="3061650"/>
          </a:xfrm>
          <a:prstGeom prst="rect">
            <a:avLst/>
          </a:prstGeom>
          <a:noFill/>
          <a:ln>
            <a:noFill/>
          </a:ln>
        </p:spPr>
      </p:pic>
      <p:pic>
        <p:nvPicPr>
          <p:cNvPr id="68" name="Shape 68"/>
          <p:cNvPicPr preferRelativeResize="0"/>
          <p:nvPr/>
        </p:nvPicPr>
        <p:blipFill>
          <a:blip r:embed="rId4">
            <a:alphaModFix/>
          </a:blip>
          <a:stretch>
            <a:fillRect/>
          </a:stretch>
        </p:blipFill>
        <p:spPr>
          <a:xfrm>
            <a:off x="5517677" y="2408000"/>
            <a:ext cx="1850021" cy="2692699"/>
          </a:xfrm>
          <a:prstGeom prst="rect">
            <a:avLst/>
          </a:prstGeom>
          <a:noFill/>
          <a:ln>
            <a:noFill/>
          </a:ln>
        </p:spPr>
      </p:pic>
      <p:pic>
        <p:nvPicPr>
          <p:cNvPr id="69" name="Shape 69"/>
          <p:cNvPicPr preferRelativeResize="0"/>
          <p:nvPr/>
        </p:nvPicPr>
        <p:blipFill>
          <a:blip r:embed="rId5">
            <a:alphaModFix/>
          </a:blip>
          <a:stretch>
            <a:fillRect/>
          </a:stretch>
        </p:blipFill>
        <p:spPr>
          <a:xfrm>
            <a:off x="6850625" y="3464750"/>
            <a:ext cx="2293374" cy="1732175"/>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139525"/>
            <a:ext cx="8229600" cy="726600"/>
          </a:xfrm>
          <a:prstGeom prst="rect">
            <a:avLst/>
          </a:prstGeom>
        </p:spPr>
        <p:txBody>
          <a:bodyPr lIns="91425" tIns="91425" rIns="91425" bIns="91425" anchor="b" anchorCtr="0">
            <a:noAutofit/>
          </a:bodyPr>
          <a:lstStyle/>
          <a:p>
            <a:pPr>
              <a:spcBef>
                <a:spcPts val="0"/>
              </a:spcBef>
              <a:buNone/>
            </a:pPr>
            <a:r>
              <a:rPr lang="en"/>
              <a:t>The problem</a:t>
            </a:r>
          </a:p>
        </p:txBody>
      </p:sp>
      <p:sp>
        <p:nvSpPr>
          <p:cNvPr id="75" name="Shape 7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endParaRPr sz="1200"/>
          </a:p>
          <a:p>
            <a:pPr rtl="0">
              <a:spcBef>
                <a:spcPts val="0"/>
              </a:spcBef>
              <a:buNone/>
            </a:pPr>
            <a:endParaRPr sz="1200"/>
          </a:p>
          <a:p>
            <a:pPr rtl="0">
              <a:spcBef>
                <a:spcPts val="0"/>
              </a:spcBef>
              <a:buNone/>
            </a:pPr>
            <a:endParaRPr sz="1200"/>
          </a:p>
          <a:p>
            <a:pPr rtl="0">
              <a:spcBef>
                <a:spcPts val="0"/>
              </a:spcBef>
              <a:buNone/>
            </a:pPr>
            <a:endParaRPr sz="1200"/>
          </a:p>
          <a:p>
            <a:pPr rtl="0">
              <a:spcBef>
                <a:spcPts val="0"/>
              </a:spcBef>
              <a:buNone/>
            </a:pPr>
            <a:endParaRPr sz="1200"/>
          </a:p>
          <a:p>
            <a:pPr rtl="0">
              <a:spcBef>
                <a:spcPts val="0"/>
              </a:spcBef>
              <a:buNone/>
            </a:pPr>
            <a:endParaRPr sz="1200"/>
          </a:p>
          <a:p>
            <a:pPr rtl="0">
              <a:spcBef>
                <a:spcPts val="0"/>
              </a:spcBef>
              <a:buNone/>
            </a:pPr>
            <a:endParaRPr sz="1200"/>
          </a:p>
          <a:p>
            <a:pPr rtl="0">
              <a:spcBef>
                <a:spcPts val="0"/>
              </a:spcBef>
              <a:buNone/>
            </a:pPr>
            <a:endParaRPr sz="1200"/>
          </a:p>
          <a:p>
            <a:pPr rtl="0">
              <a:spcBef>
                <a:spcPts val="0"/>
              </a:spcBef>
              <a:buNone/>
            </a:pPr>
            <a:endParaRPr sz="1200"/>
          </a:p>
          <a:p>
            <a:pPr rtl="0">
              <a:spcBef>
                <a:spcPts val="0"/>
              </a:spcBef>
              <a:buNone/>
            </a:pPr>
            <a:endParaRPr sz="1200"/>
          </a:p>
          <a:p>
            <a:pPr rtl="0">
              <a:spcBef>
                <a:spcPts val="0"/>
              </a:spcBef>
              <a:buNone/>
            </a:pPr>
            <a:endParaRPr sz="1200"/>
          </a:p>
          <a:p>
            <a:pPr rtl="0">
              <a:spcBef>
                <a:spcPts val="0"/>
              </a:spcBef>
              <a:buNone/>
            </a:pPr>
            <a:endParaRPr sz="1200"/>
          </a:p>
          <a:p>
            <a:pPr>
              <a:spcBef>
                <a:spcPts val="0"/>
              </a:spcBef>
              <a:buNone/>
            </a:pPr>
            <a:endParaRPr sz="1200"/>
          </a:p>
        </p:txBody>
      </p:sp>
      <p:graphicFrame>
        <p:nvGraphicFramePr>
          <p:cNvPr id="76" name="Shape 76"/>
          <p:cNvGraphicFramePr/>
          <p:nvPr/>
        </p:nvGraphicFramePr>
        <p:xfrm>
          <a:off x="417850" y="1157384"/>
          <a:ext cx="8308300" cy="2777330"/>
        </p:xfrm>
        <a:graphic>
          <a:graphicData uri="http://schemas.openxmlformats.org/drawingml/2006/table">
            <a:tbl>
              <a:tblPr>
                <a:noFill/>
                <a:tableStyleId>{39369285-8477-47FF-8470-823C25BE5D50}</a:tableStyleId>
              </a:tblPr>
              <a:tblGrid>
                <a:gridCol w="4154150"/>
                <a:gridCol w="4154150"/>
              </a:tblGrid>
              <a:tr h="326175">
                <a:tc>
                  <a:txBody>
                    <a:bodyPr/>
                    <a:lstStyle/>
                    <a:p>
                      <a:pPr algn="ctr">
                        <a:spcBef>
                          <a:spcPts val="0"/>
                        </a:spcBef>
                        <a:buNone/>
                      </a:pPr>
                      <a:r>
                        <a:rPr lang="en" b="1"/>
                        <a:t>old system</a:t>
                      </a:r>
                    </a:p>
                  </a:txBody>
                  <a:tcPr marL="91425" marR="91425" marT="91425" marB="91425"/>
                </a:tc>
                <a:tc>
                  <a:txBody>
                    <a:bodyPr/>
                    <a:lstStyle/>
                    <a:p>
                      <a:pPr algn="ctr">
                        <a:spcBef>
                          <a:spcPts val="0"/>
                        </a:spcBef>
                        <a:buNone/>
                      </a:pPr>
                      <a:r>
                        <a:rPr lang="en" b="1"/>
                        <a:t>simply buy system</a:t>
                      </a:r>
                    </a:p>
                  </a:txBody>
                  <a:tcPr marL="91425" marR="91425" marT="91425" marB="91425"/>
                </a:tc>
              </a:tr>
              <a:tr h="605975">
                <a:tc>
                  <a:txBody>
                    <a:bodyPr/>
                    <a:lstStyle/>
                    <a:p>
                      <a:pPr marL="457200" lvl="0" indent="-304800" rtl="0">
                        <a:spcBef>
                          <a:spcPts val="600"/>
                        </a:spcBef>
                        <a:buClr>
                          <a:schemeClr val="dk1"/>
                        </a:buClr>
                        <a:buSzPct val="100000"/>
                        <a:buFont typeface="Arial"/>
                        <a:buAutoNum type="arabicPeriod"/>
                      </a:pPr>
                      <a:r>
                        <a:rPr lang="en" sz="1200">
                          <a:solidFill>
                            <a:schemeClr val="dk1"/>
                          </a:solidFill>
                        </a:rPr>
                        <a:t>officer must check expiration date before calculate product. That unconformable to check in case had damage in coupon.</a:t>
                      </a:r>
                    </a:p>
                  </a:txBody>
                  <a:tcPr marL="91425" marR="91425" marT="91425" marB="91425"/>
                </a:tc>
                <a:tc>
                  <a:txBody>
                    <a:bodyPr/>
                    <a:lstStyle/>
                    <a:p>
                      <a:pPr marL="457200" lvl="0" indent="-304800" rtl="0">
                        <a:spcBef>
                          <a:spcPts val="600"/>
                        </a:spcBef>
                        <a:buClr>
                          <a:schemeClr val="dk1"/>
                        </a:buClr>
                        <a:buSzPct val="100000"/>
                        <a:buFont typeface="Arial"/>
                        <a:buAutoNum type="arabicPeriod"/>
                      </a:pPr>
                      <a:r>
                        <a:rPr lang="en" sz="1200">
                          <a:solidFill>
                            <a:schemeClr val="dk1"/>
                          </a:solidFill>
                        </a:rPr>
                        <a:t>customer no need to take the coupon because he can dealing by his finger.</a:t>
                      </a:r>
                    </a:p>
                    <a:p>
                      <a:pPr>
                        <a:spcBef>
                          <a:spcPts val="0"/>
                        </a:spcBef>
                        <a:buNone/>
                      </a:pPr>
                      <a:endParaRPr/>
                    </a:p>
                  </a:txBody>
                  <a:tcPr marL="91425" marR="91425" marT="91425" marB="91425"/>
                </a:tc>
              </a:tr>
              <a:tr h="683750">
                <a:tc>
                  <a:txBody>
                    <a:bodyPr/>
                    <a:lstStyle/>
                    <a:p>
                      <a:pPr rtl="0">
                        <a:spcBef>
                          <a:spcPts val="600"/>
                        </a:spcBef>
                        <a:buNone/>
                      </a:pPr>
                      <a:r>
                        <a:rPr lang="en" sz="1200">
                          <a:solidFill>
                            <a:schemeClr val="dk1"/>
                          </a:solidFill>
                        </a:rPr>
                        <a:t>2.officer must calculate product by himself</a:t>
                      </a:r>
                    </a:p>
                  </a:txBody>
                  <a:tcPr marL="91425" marR="91425" marT="91425" marB="91425"/>
                </a:tc>
                <a:tc>
                  <a:txBody>
                    <a:bodyPr/>
                    <a:lstStyle/>
                    <a:p>
                      <a:pPr rtl="0">
                        <a:spcBef>
                          <a:spcPts val="600"/>
                        </a:spcBef>
                        <a:buNone/>
                      </a:pPr>
                      <a:r>
                        <a:rPr lang="en" sz="1200">
                          <a:solidFill>
                            <a:schemeClr val="dk1"/>
                          </a:solidFill>
                        </a:rPr>
                        <a:t>2.System shall calculate product by give list of menu to officer </a:t>
                      </a:r>
                    </a:p>
                  </a:txBody>
                  <a:tcPr marL="91425" marR="91425" marT="91425" marB="91425"/>
                </a:tc>
              </a:tr>
              <a:tr h="935400">
                <a:tc>
                  <a:txBody>
                    <a:bodyPr/>
                    <a:lstStyle/>
                    <a:p>
                      <a:pPr rtl="0">
                        <a:spcBef>
                          <a:spcPts val="600"/>
                        </a:spcBef>
                        <a:buNone/>
                      </a:pPr>
                      <a:r>
                        <a:rPr lang="en" sz="1200">
                          <a:solidFill>
                            <a:schemeClr val="dk1"/>
                          </a:solidFill>
                        </a:rPr>
                        <a:t>3.officer must get product that sell into the book for do the stock account.</a:t>
                      </a:r>
                    </a:p>
                  </a:txBody>
                  <a:tcPr marL="91425" marR="91425" marT="91425" marB="91425"/>
                </a:tc>
                <a:tc>
                  <a:txBody>
                    <a:bodyPr/>
                    <a:lstStyle/>
                    <a:p>
                      <a:pPr rtl="0">
                        <a:spcBef>
                          <a:spcPts val="600"/>
                        </a:spcBef>
                        <a:buNone/>
                      </a:pPr>
                      <a:r>
                        <a:rPr lang="en" sz="1200">
                          <a:solidFill>
                            <a:schemeClr val="dk1"/>
                          </a:solidFill>
                        </a:rPr>
                        <a:t>3.There are stock product that can show history of dealing</a:t>
                      </a: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a:spcBef>
                <a:spcPts val="0"/>
              </a:spcBef>
              <a:buNone/>
            </a:pPr>
            <a:r>
              <a:rPr lang="en"/>
              <a:t>The problem</a:t>
            </a:r>
          </a:p>
        </p:txBody>
      </p:sp>
      <p:sp>
        <p:nvSpPr>
          <p:cNvPr id="82" name="Shape 8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a:t>.</a:t>
            </a:r>
          </a:p>
        </p:txBody>
      </p:sp>
      <p:graphicFrame>
        <p:nvGraphicFramePr>
          <p:cNvPr id="83" name="Shape 83"/>
          <p:cNvGraphicFramePr/>
          <p:nvPr/>
        </p:nvGraphicFramePr>
        <p:xfrm>
          <a:off x="952500" y="2000250"/>
          <a:ext cx="7239000" cy="1371540"/>
        </p:xfrm>
        <a:graphic>
          <a:graphicData uri="http://schemas.openxmlformats.org/drawingml/2006/table">
            <a:tbl>
              <a:tblPr>
                <a:noFill/>
                <a:tableStyleId>{C3E1614A-DF62-4813-B06B-3FF2543650F9}</a:tableStyleId>
              </a:tblPr>
              <a:tblGrid>
                <a:gridCol w="3619500"/>
                <a:gridCol w="3619500"/>
              </a:tblGrid>
              <a:tr h="381000">
                <a:tc>
                  <a:txBody>
                    <a:bodyPr/>
                    <a:lstStyle/>
                    <a:p>
                      <a:pPr algn="ctr">
                        <a:spcBef>
                          <a:spcPts val="0"/>
                        </a:spcBef>
                        <a:buNone/>
                      </a:pPr>
                      <a:r>
                        <a:rPr lang="en"/>
                        <a:t>Old system</a:t>
                      </a:r>
                    </a:p>
                  </a:txBody>
                  <a:tcPr marL="91425" marR="91425" marT="91425" marB="91425"/>
                </a:tc>
                <a:tc>
                  <a:txBody>
                    <a:bodyPr/>
                    <a:lstStyle/>
                    <a:p>
                      <a:pPr algn="ctr" rtl="0">
                        <a:spcBef>
                          <a:spcPts val="0"/>
                        </a:spcBef>
                        <a:buNone/>
                      </a:pPr>
                      <a:r>
                        <a:rPr lang="en"/>
                        <a:t>Simply buy system</a:t>
                      </a:r>
                    </a:p>
                  </a:txBody>
                  <a:tcPr marL="91425" marR="91425" marT="91425" marB="91425"/>
                </a:tc>
              </a:tr>
              <a:tr h="381000">
                <a:tc>
                  <a:txBody>
                    <a:bodyPr/>
                    <a:lstStyle/>
                    <a:p>
                      <a:pPr rtl="0">
                        <a:spcBef>
                          <a:spcPts val="600"/>
                        </a:spcBef>
                        <a:buNone/>
                      </a:pPr>
                      <a:r>
                        <a:rPr lang="en">
                          <a:solidFill>
                            <a:schemeClr val="dk1"/>
                          </a:solidFill>
                        </a:rPr>
                        <a:t>In case product not fit coupon.</a:t>
                      </a:r>
                    </a:p>
                    <a:p>
                      <a:pPr rtl="0">
                        <a:spcBef>
                          <a:spcPts val="600"/>
                        </a:spcBef>
                        <a:buNone/>
                      </a:pPr>
                      <a:r>
                        <a:rPr lang="en">
                          <a:solidFill>
                            <a:schemeClr val="dk1"/>
                          </a:solidFill>
                        </a:rPr>
                        <a:t> officer can not commute to prison </a:t>
                      </a:r>
                    </a:p>
                    <a:p>
                      <a:pPr rtl="0">
                        <a:spcBef>
                          <a:spcPts val="600"/>
                        </a:spcBef>
                        <a:buNone/>
                      </a:pPr>
                      <a:r>
                        <a:rPr lang="en">
                          <a:solidFill>
                            <a:schemeClr val="dk1"/>
                          </a:solidFill>
                        </a:rPr>
                        <a:t>they will give some product for fill the price.</a:t>
                      </a:r>
                    </a:p>
                  </a:txBody>
                  <a:tcPr marL="91425" marR="91425" marT="91425" marB="91425"/>
                </a:tc>
                <a:tc>
                  <a:txBody>
                    <a:bodyPr/>
                    <a:lstStyle/>
                    <a:p>
                      <a:pPr rtl="0">
                        <a:spcBef>
                          <a:spcPts val="0"/>
                        </a:spcBef>
                        <a:buNone/>
                      </a:pPr>
                      <a:r>
                        <a:rPr lang="en"/>
                        <a:t>System can calculate cash that fair to customer.</a:t>
                      </a:r>
                    </a:p>
                    <a:p>
                      <a:pPr>
                        <a:spcBef>
                          <a:spcPts val="0"/>
                        </a:spcBef>
                        <a:buNone/>
                      </a:pPr>
                      <a:endParaRPr/>
                    </a:p>
                  </a:txBody>
                  <a:tcPr marL="91425" marR="91425" marT="91425" marB="91425"/>
                </a:tc>
              </a:tr>
            </a:tbl>
          </a:graphicData>
        </a:graphic>
      </p:graphicFrame>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685800" y="473108"/>
            <a:ext cx="7772400" cy="2842199"/>
          </a:xfrm>
          <a:prstGeom prst="rect">
            <a:avLst/>
          </a:prstGeom>
        </p:spPr>
        <p:txBody>
          <a:bodyPr lIns="91425" tIns="91425" rIns="91425" bIns="91425" anchor="b" anchorCtr="0">
            <a:noAutofit/>
          </a:bodyPr>
          <a:lstStyle/>
          <a:p>
            <a:pPr lvl="0" algn="ctr" rtl="0">
              <a:spcBef>
                <a:spcPts val="0"/>
              </a:spcBef>
              <a:buNone/>
            </a:pPr>
            <a:r>
              <a:rPr lang="en"/>
              <a:t>Coupon withdrawal</a:t>
            </a:r>
          </a:p>
        </p:txBody>
      </p:sp>
      <p:sp>
        <p:nvSpPr>
          <p:cNvPr id="89" name="Shape 89"/>
          <p:cNvSpPr txBox="1">
            <a:spLocks noGrp="1"/>
          </p:cNvSpPr>
          <p:nvPr>
            <p:ph type="subTitle" idx="1"/>
          </p:nvPr>
        </p:nvSpPr>
        <p:spPr>
          <a:xfrm>
            <a:off x="685800" y="3896921"/>
            <a:ext cx="7772400" cy="460800"/>
          </a:xfrm>
          <a:prstGeom prst="rect">
            <a:avLst/>
          </a:prstGeom>
        </p:spPr>
        <p:txBody>
          <a:bodyPr lIns="91425" tIns="91425" rIns="91425" bIns="91425" anchor="ctr" anchorCtr="0">
            <a:noAutofit/>
          </a:bodyPr>
          <a:lstStyle/>
          <a:p>
            <a:pPr lvl="0" algn="ctr" rtl="0">
              <a:spcBef>
                <a:spcPts val="0"/>
              </a:spcBef>
              <a:buNone/>
            </a:pPr>
            <a:r>
              <a:rPr lang="en"/>
              <a:t>process of Coupon withdrawal</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139527"/>
            <a:ext cx="8229600" cy="857400"/>
          </a:xfrm>
          <a:prstGeom prst="rect">
            <a:avLst/>
          </a:prstGeom>
        </p:spPr>
        <p:txBody>
          <a:bodyPr lIns="91425" tIns="91425" rIns="91425" bIns="91425" anchor="b" anchorCtr="0">
            <a:noAutofit/>
          </a:bodyPr>
          <a:lstStyle/>
          <a:p>
            <a:pPr rtl="0">
              <a:spcBef>
                <a:spcPts val="0"/>
              </a:spcBef>
              <a:buNone/>
            </a:pPr>
            <a:r>
              <a:rPr lang="en" sz="3000" b="0">
                <a:solidFill>
                  <a:srgbClr val="980000"/>
                </a:solidFill>
              </a:rPr>
              <a:t>process of Coupon withdrawal</a:t>
            </a:r>
          </a:p>
        </p:txBody>
      </p:sp>
      <p:sp>
        <p:nvSpPr>
          <p:cNvPr id="95" name="Shape 9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lnSpc>
                <a:spcPct val="127909"/>
              </a:lnSpc>
              <a:spcBef>
                <a:spcPts val="0"/>
              </a:spcBef>
              <a:buNone/>
            </a:pPr>
            <a:r>
              <a:rPr lang="en" sz="1400">
                <a:solidFill>
                  <a:srgbClr val="141823"/>
                </a:solidFill>
              </a:rPr>
              <a:t>Process of coupon withdrawal</a:t>
            </a:r>
          </a:p>
          <a:p>
            <a:pPr rtl="0">
              <a:lnSpc>
                <a:spcPct val="127909"/>
              </a:lnSpc>
              <a:spcBef>
                <a:spcPts val="0"/>
              </a:spcBef>
              <a:buNone/>
            </a:pPr>
            <a:r>
              <a:rPr lang="en" sz="1400">
                <a:solidFill>
                  <a:srgbClr val="141823"/>
                </a:solidFill>
              </a:rPr>
              <a:t>1.Prison require withdrawal coupon</a:t>
            </a:r>
          </a:p>
          <a:p>
            <a:pPr rtl="0">
              <a:lnSpc>
                <a:spcPct val="127909"/>
              </a:lnSpc>
              <a:spcBef>
                <a:spcPts val="0"/>
              </a:spcBef>
              <a:buNone/>
            </a:pPr>
            <a:r>
              <a:rPr lang="en" sz="1400">
                <a:solidFill>
                  <a:srgbClr val="141823"/>
                </a:solidFill>
              </a:rPr>
              <a:t> of the day at header.</a:t>
            </a:r>
          </a:p>
          <a:p>
            <a:pPr rtl="0">
              <a:lnSpc>
                <a:spcPct val="127909"/>
              </a:lnSpc>
              <a:spcBef>
                <a:spcPts val="0"/>
              </a:spcBef>
              <a:buNone/>
            </a:pPr>
            <a:r>
              <a:rPr lang="en" sz="1400">
                <a:solidFill>
                  <a:srgbClr val="141823"/>
                </a:solidFill>
              </a:rPr>
              <a:t>header will get the list of name </a:t>
            </a:r>
          </a:p>
          <a:p>
            <a:pPr rtl="0">
              <a:lnSpc>
                <a:spcPct val="127909"/>
              </a:lnSpc>
              <a:spcBef>
                <a:spcPts val="0"/>
              </a:spcBef>
              <a:buNone/>
            </a:pPr>
            <a:r>
              <a:rPr lang="en" sz="1400">
                <a:solidFill>
                  <a:srgbClr val="141823"/>
                </a:solidFill>
              </a:rPr>
              <a:t>and signature to confirm</a:t>
            </a:r>
          </a:p>
          <a:p>
            <a:pPr rtl="0">
              <a:lnSpc>
                <a:spcPct val="127909"/>
              </a:lnSpc>
              <a:spcBef>
                <a:spcPts val="0"/>
              </a:spcBef>
              <a:buNone/>
            </a:pPr>
            <a:r>
              <a:rPr lang="en" sz="1400">
                <a:solidFill>
                  <a:srgbClr val="141823"/>
                </a:solidFill>
              </a:rPr>
              <a:t>(Prisoner can not withdraw </a:t>
            </a:r>
          </a:p>
          <a:p>
            <a:pPr rtl="0">
              <a:lnSpc>
                <a:spcPct val="127909"/>
              </a:lnSpc>
              <a:spcBef>
                <a:spcPts val="0"/>
              </a:spcBef>
              <a:buNone/>
            </a:pPr>
            <a:r>
              <a:rPr lang="en" sz="1400">
                <a:solidFill>
                  <a:srgbClr val="141823"/>
                </a:solidFill>
              </a:rPr>
              <a:t>more than 200 barth)</a:t>
            </a:r>
          </a:p>
          <a:p>
            <a:pPr rtl="0">
              <a:lnSpc>
                <a:spcPct val="127909"/>
              </a:lnSpc>
              <a:spcBef>
                <a:spcPts val="0"/>
              </a:spcBef>
              <a:buNone/>
            </a:pPr>
            <a:r>
              <a:rPr lang="en" sz="1400">
                <a:solidFill>
                  <a:srgbClr val="141823"/>
                </a:solidFill>
              </a:rPr>
              <a:t>2.The header give the list to officer in store.</a:t>
            </a:r>
          </a:p>
          <a:p>
            <a:pPr rtl="0">
              <a:lnSpc>
                <a:spcPct val="127909"/>
              </a:lnSpc>
              <a:spcBef>
                <a:spcPts val="0"/>
              </a:spcBef>
              <a:buNone/>
            </a:pPr>
            <a:r>
              <a:rPr lang="en" sz="1400">
                <a:solidFill>
                  <a:srgbClr val="141823"/>
                </a:solidFill>
              </a:rPr>
              <a:t>3.officer check withdrawal form list and do the </a:t>
            </a:r>
          </a:p>
          <a:p>
            <a:pPr rtl="0">
              <a:lnSpc>
                <a:spcPct val="127909"/>
              </a:lnSpc>
              <a:spcBef>
                <a:spcPts val="0"/>
              </a:spcBef>
              <a:buNone/>
            </a:pPr>
            <a:r>
              <a:rPr lang="en" sz="1400">
                <a:solidFill>
                  <a:srgbClr val="141823"/>
                </a:solidFill>
              </a:rPr>
              <a:t>finacial in the account book of prison.</a:t>
            </a:r>
          </a:p>
          <a:p>
            <a:pPr rtl="0">
              <a:lnSpc>
                <a:spcPct val="127909"/>
              </a:lnSpc>
              <a:spcBef>
                <a:spcPts val="0"/>
              </a:spcBef>
              <a:buNone/>
            </a:pPr>
            <a:r>
              <a:rPr lang="en" sz="1400">
                <a:solidFill>
                  <a:srgbClr val="141823"/>
                </a:solidFill>
              </a:rPr>
              <a:t>4.officer told prison come to get the coupon.</a:t>
            </a:r>
          </a:p>
          <a:p>
            <a:pPr rtl="0">
              <a:lnSpc>
                <a:spcPct val="127909"/>
              </a:lnSpc>
              <a:spcBef>
                <a:spcPts val="0"/>
              </a:spcBef>
              <a:buNone/>
            </a:pPr>
            <a:r>
              <a:rPr lang="en" sz="1400">
                <a:solidFill>
                  <a:srgbClr val="141823"/>
                </a:solidFill>
              </a:rPr>
              <a:t>and prisoner signature at the account book</a:t>
            </a:r>
          </a:p>
          <a:p>
            <a:pPr>
              <a:spcBef>
                <a:spcPts val="0"/>
              </a:spcBef>
              <a:buNone/>
            </a:pPr>
            <a:endParaRPr sz="1100">
              <a:solidFill>
                <a:srgbClr val="141823"/>
              </a:solidFill>
            </a:endParaRPr>
          </a:p>
        </p:txBody>
      </p:sp>
      <p:pic>
        <p:nvPicPr>
          <p:cNvPr id="96" name="Shape 96"/>
          <p:cNvPicPr preferRelativeResize="0"/>
          <p:nvPr/>
        </p:nvPicPr>
        <p:blipFill rotWithShape="1">
          <a:blip r:embed="rId3">
            <a:alphaModFix/>
          </a:blip>
          <a:srcRect l="8399" t="11227" b="16340"/>
          <a:stretch/>
        </p:blipFill>
        <p:spPr>
          <a:xfrm>
            <a:off x="6748350" y="139525"/>
            <a:ext cx="2248549" cy="3084326"/>
          </a:xfrm>
          <a:prstGeom prst="rect">
            <a:avLst/>
          </a:prstGeom>
          <a:noFill/>
          <a:ln>
            <a:noFill/>
          </a:ln>
        </p:spPr>
      </p:pic>
      <p:pic>
        <p:nvPicPr>
          <p:cNvPr id="97" name="Shape 97"/>
          <p:cNvPicPr preferRelativeResize="0"/>
          <p:nvPr/>
        </p:nvPicPr>
        <p:blipFill rotWithShape="1">
          <a:blip r:embed="rId4">
            <a:alphaModFix/>
          </a:blip>
          <a:srcRect l="4333" t="15174" b="33266"/>
          <a:stretch/>
        </p:blipFill>
        <p:spPr>
          <a:xfrm>
            <a:off x="4536975" y="2214475"/>
            <a:ext cx="2767825" cy="2651948"/>
          </a:xfrm>
          <a:prstGeom prst="rect">
            <a:avLst/>
          </a:prstGeom>
          <a:noFill/>
          <a:ln>
            <a:noFill/>
          </a:ln>
        </p:spPr>
      </p:pic>
      <p:pic>
        <p:nvPicPr>
          <p:cNvPr id="98" name="Shape 98"/>
          <p:cNvPicPr preferRelativeResize="0"/>
          <p:nvPr/>
        </p:nvPicPr>
        <p:blipFill rotWithShape="1">
          <a:blip r:embed="rId5">
            <a:alphaModFix/>
          </a:blip>
          <a:srcRect l="15792" t="32017" r="18048" b="53637"/>
          <a:stretch/>
        </p:blipFill>
        <p:spPr>
          <a:xfrm>
            <a:off x="7036225" y="4288025"/>
            <a:ext cx="1914100" cy="737849"/>
          </a:xfrm>
          <a:prstGeom prst="rect">
            <a:avLst/>
          </a:prstGeom>
          <a:noFill/>
          <a:ln>
            <a:noFill/>
          </a:ln>
        </p:spPr>
      </p:pic>
      <p:pic>
        <p:nvPicPr>
          <p:cNvPr id="99" name="Shape 99"/>
          <p:cNvPicPr preferRelativeResize="0"/>
          <p:nvPr/>
        </p:nvPicPr>
        <p:blipFill rotWithShape="1">
          <a:blip r:embed="rId6">
            <a:alphaModFix/>
          </a:blip>
          <a:srcRect l="26514" t="38252" r="9916" b="50520"/>
          <a:stretch/>
        </p:blipFill>
        <p:spPr>
          <a:xfrm>
            <a:off x="7304800" y="3838925"/>
            <a:ext cx="1839200" cy="577449"/>
          </a:xfrm>
          <a:prstGeom prst="rect">
            <a:avLst/>
          </a:prstGeom>
          <a:noFill/>
          <a:ln>
            <a:noFill/>
          </a:ln>
        </p:spPr>
      </p:pic>
      <p:pic>
        <p:nvPicPr>
          <p:cNvPr id="100" name="Shape 100"/>
          <p:cNvPicPr preferRelativeResize="0"/>
          <p:nvPr/>
        </p:nvPicPr>
        <p:blipFill rotWithShape="1">
          <a:blip r:embed="rId7">
            <a:alphaModFix/>
          </a:blip>
          <a:srcRect t="25777" b="52183"/>
          <a:stretch/>
        </p:blipFill>
        <p:spPr>
          <a:xfrm>
            <a:off x="6955543" y="3154525"/>
            <a:ext cx="2188456" cy="85740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label">
  <a:themeElements>
    <a:clrScheme name="Custom 352">
      <a:dk1>
        <a:srgbClr val="333333"/>
      </a:dk1>
      <a:lt1>
        <a:srgbClr val="FFFFFF"/>
      </a:lt1>
      <a:dk2>
        <a:srgbClr val="800000"/>
      </a:dk2>
      <a:lt2>
        <a:srgbClr val="CCCCCC"/>
      </a:lt2>
      <a:accent1>
        <a:srgbClr val="0E427E"/>
      </a:accent1>
      <a:accent2>
        <a:srgbClr val="C5AF48"/>
      </a:accent2>
      <a:accent3>
        <a:srgbClr val="327C56"/>
      </a:accent3>
      <a:accent4>
        <a:srgbClr val="387B7D"/>
      </a:accent4>
      <a:accent5>
        <a:srgbClr val="BA7436"/>
      </a:accent5>
      <a:accent6>
        <a:srgbClr val="804000"/>
      </a:accent6>
      <a:hlink>
        <a:srgbClr val="1D6B8D"/>
      </a:hlink>
      <a:folHlink>
        <a:srgbClr val="103B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1055</Words>
  <Application>Microsoft Office PowerPoint</Application>
  <PresentationFormat>On-screen Show (16:9)</PresentationFormat>
  <Paragraphs>203</Paragraphs>
  <Slides>30</Slides>
  <Notes>20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label</vt:lpstr>
      <vt:lpstr>Simply BUY</vt:lpstr>
      <vt:lpstr>What is the motivation of the project</vt:lpstr>
      <vt:lpstr>Process of system(present)</vt:lpstr>
      <vt:lpstr>Dealing</vt:lpstr>
      <vt:lpstr>Dealing of coupon</vt:lpstr>
      <vt:lpstr>The problem</vt:lpstr>
      <vt:lpstr>The problem</vt:lpstr>
      <vt:lpstr>Coupon withdrawal</vt:lpstr>
      <vt:lpstr>process of Coupon withdrawal</vt:lpstr>
      <vt:lpstr>Problem</vt:lpstr>
      <vt:lpstr>Problem(Con.)</vt:lpstr>
      <vt:lpstr>Depositing (deposit into account).</vt:lpstr>
      <vt:lpstr>Depositing form famiry</vt:lpstr>
      <vt:lpstr>Problem</vt:lpstr>
      <vt:lpstr>Money income.</vt:lpstr>
      <vt:lpstr>Manage  In the store part</vt:lpstr>
      <vt:lpstr>Management</vt:lpstr>
      <vt:lpstr>Reference concept that have already.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Simply BUY</dc:title>
  <cp:lastModifiedBy>USER</cp:lastModifiedBy>
  <cp:revision>24</cp:revision>
  <dcterms:modified xsi:type="dcterms:W3CDTF">2015-05-20T17:33:18Z</dcterms:modified>
</cp:coreProperties>
</file>