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7" r:id="rId2"/>
    <p:sldId id="273" r:id="rId3"/>
    <p:sldId id="288" r:id="rId4"/>
    <p:sldId id="289" r:id="rId5"/>
    <p:sldId id="291" r:id="rId6"/>
    <p:sldId id="272" r:id="rId7"/>
    <p:sldId id="269" r:id="rId8"/>
    <p:sldId id="270" r:id="rId9"/>
    <p:sldId id="271" r:id="rId10"/>
    <p:sldId id="292" r:id="rId11"/>
    <p:sldId id="293" r:id="rId12"/>
    <p:sldId id="294" r:id="rId13"/>
    <p:sldId id="268" r:id="rId14"/>
    <p:sldId id="259" r:id="rId15"/>
    <p:sldId id="257" r:id="rId16"/>
    <p:sldId id="260" r:id="rId17"/>
    <p:sldId id="295" r:id="rId18"/>
    <p:sldId id="298" r:id="rId19"/>
    <p:sldId id="296" r:id="rId20"/>
    <p:sldId id="258" r:id="rId21"/>
    <p:sldId id="261" r:id="rId22"/>
    <p:sldId id="264" r:id="rId23"/>
    <p:sldId id="297" r:id="rId24"/>
    <p:sldId id="266" r:id="rId25"/>
    <p:sldId id="26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302" y="-102"/>
      </p:cViewPr>
      <p:guideLst>
        <p:guide orient="horz" pos="2190"/>
        <p:guide pos="28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375523" y="2593651"/>
            <a:ext cx="4392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赋值与拷贝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从中序和后序重构</a:t>
            </a:r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后序：</a:t>
            </a:r>
            <a:r>
              <a:rPr lang="zh-CN" altLang="en-US" b="1"/>
              <a:t>左右根</a:t>
            </a:r>
            <a:r>
              <a:rPr lang="zh-CN" altLang="en-US"/>
              <a:t>：</a:t>
            </a:r>
            <a:r>
              <a:rPr lang="en-US" altLang="zh-CN"/>
              <a:t>2 4 5 3 1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</a:p>
          <a:p>
            <a:r>
              <a:rPr lang="zh-CN" altLang="en-US"/>
              <a:t>根据左子树中序的长度：</a:t>
            </a:r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</a:p>
          <a:p>
            <a:r>
              <a:rPr lang="zh-CN" altLang="en-US"/>
              <a:t>右子树后序：</a:t>
            </a:r>
            <a:r>
              <a:rPr lang="en-US" altLang="zh-CN"/>
              <a:t>4 5 3</a:t>
            </a:r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从中序和先序重构</a:t>
            </a:r>
          </a:p>
        </p:txBody>
      </p:sp>
      <p:sp>
        <p:nvSpPr>
          <p:cNvPr id="5" name="椭圆 4"/>
          <p:cNvSpPr/>
          <p:nvPr/>
        </p:nvSpPr>
        <p:spPr>
          <a:xfrm>
            <a:off x="1925320" y="253746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5730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4935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2357120" y="345440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19253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0" name="椭圆 9"/>
          <p:cNvSpPr/>
          <p:nvPr/>
        </p:nvSpPr>
        <p:spPr>
          <a:xfrm>
            <a:off x="2788920" y="436118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141220" y="388620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1412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1709420" y="296926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965700" y="180403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前序：</a:t>
            </a:r>
            <a:r>
              <a:rPr lang="zh-CN" altLang="en-US" b="1"/>
              <a:t>根左右</a:t>
            </a:r>
            <a:r>
              <a:rPr lang="zh-CN" altLang="en-US"/>
              <a:t>：</a:t>
            </a:r>
            <a:r>
              <a:rPr lang="en-US" altLang="zh-CN"/>
              <a:t>1 2 3 4 5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975860" y="2188845"/>
            <a:ext cx="262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中序：</a:t>
            </a:r>
            <a:r>
              <a:rPr lang="zh-CN" altLang="en-US" b="1"/>
              <a:t>左根右</a:t>
            </a:r>
            <a:r>
              <a:rPr lang="zh-CN" altLang="en-US"/>
              <a:t>：</a:t>
            </a:r>
            <a:r>
              <a:rPr lang="en-US" altLang="zh-CN"/>
              <a:t>2 1 4 3 5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975860" y="2832735"/>
            <a:ext cx="269748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</a:p>
          <a:p>
            <a:r>
              <a:rPr lang="zh-CN" altLang="en-US"/>
              <a:t>左子树中序</a:t>
            </a:r>
            <a:r>
              <a:rPr lang="en-US" altLang="zh-CN"/>
              <a:t>:2</a:t>
            </a:r>
          </a:p>
          <a:p>
            <a:r>
              <a:rPr lang="zh-CN" altLang="zh-CN"/>
              <a:t>右子树中序：</a:t>
            </a:r>
            <a:r>
              <a:rPr lang="en-US" altLang="zh-CN"/>
              <a:t>4 3 5</a:t>
            </a:r>
          </a:p>
          <a:p>
            <a:r>
              <a:rPr lang="zh-CN" altLang="en-US"/>
              <a:t>根据左子树中序的长度：</a:t>
            </a:r>
          </a:p>
          <a:p>
            <a:r>
              <a:rPr lang="zh-CN" altLang="en-US"/>
              <a:t>左子树后序：</a:t>
            </a:r>
            <a:r>
              <a:rPr lang="en-US" altLang="zh-CN"/>
              <a:t>2</a:t>
            </a:r>
          </a:p>
          <a:p>
            <a:r>
              <a:rPr lang="zh-CN" altLang="en-US"/>
              <a:t>右子树后序：</a:t>
            </a:r>
            <a:r>
              <a:rPr lang="en-US" altLang="zh-CN"/>
              <a:t>345</a:t>
            </a:r>
          </a:p>
          <a:p>
            <a:endParaRPr lang="en-US" altLang="zh-CN"/>
          </a:p>
          <a:p>
            <a:r>
              <a:rPr lang="zh-CN" altLang="en-US"/>
              <a:t>边界条件：空、单点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从后序和先序重构</a:t>
            </a:r>
          </a:p>
        </p:txBody>
      </p:sp>
      <p:sp>
        <p:nvSpPr>
          <p:cNvPr id="5" name="椭圆 4"/>
          <p:cNvSpPr/>
          <p:nvPr/>
        </p:nvSpPr>
        <p:spPr>
          <a:xfrm>
            <a:off x="2321560" y="2672080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6" name="直接箭头连接符 5"/>
          <p:cNvCxnSpPr>
            <a:stCxn id="8" idx="4"/>
            <a:endCxn id="10" idx="0"/>
          </p:cNvCxnSpPr>
          <p:nvPr/>
        </p:nvCxnSpPr>
        <p:spPr>
          <a:xfrm>
            <a:off x="29692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18897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8" name="椭圆 7"/>
          <p:cNvSpPr/>
          <p:nvPr/>
        </p:nvSpPr>
        <p:spPr>
          <a:xfrm>
            <a:off x="2753360" y="3589020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9" name="椭圆 8"/>
          <p:cNvSpPr/>
          <p:nvPr/>
        </p:nvSpPr>
        <p:spPr>
          <a:xfrm>
            <a:off x="23215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10" name="椭圆 9"/>
          <p:cNvSpPr/>
          <p:nvPr/>
        </p:nvSpPr>
        <p:spPr>
          <a:xfrm>
            <a:off x="3185160" y="4495800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12" name="直接箭头连接符 11"/>
          <p:cNvCxnSpPr>
            <a:stCxn id="8" idx="4"/>
            <a:endCxn id="9" idx="0"/>
          </p:cNvCxnSpPr>
          <p:nvPr/>
        </p:nvCxnSpPr>
        <p:spPr>
          <a:xfrm flipH="1">
            <a:off x="2537460" y="4020820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4"/>
            <a:endCxn id="8" idx="0"/>
          </p:cNvCxnSpPr>
          <p:nvPr/>
        </p:nvCxnSpPr>
        <p:spPr>
          <a:xfrm>
            <a:off x="25374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4"/>
            <a:endCxn id="7" idx="0"/>
          </p:cNvCxnSpPr>
          <p:nvPr/>
        </p:nvCxnSpPr>
        <p:spPr>
          <a:xfrm flipH="1">
            <a:off x="2105660" y="3103880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1742440" y="1236980"/>
            <a:ext cx="2632710" cy="753110"/>
            <a:chOff x="8510" y="1922"/>
            <a:chExt cx="4146" cy="1186"/>
          </a:xfrm>
        </p:grpSpPr>
        <p:sp>
          <p:nvSpPr>
            <p:cNvPr id="15" name="文本框 14"/>
            <p:cNvSpPr txBox="1"/>
            <p:nvPr/>
          </p:nvSpPr>
          <p:spPr>
            <a:xfrm>
              <a:off x="8510" y="1922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前序：</a:t>
              </a:r>
              <a:r>
                <a:rPr lang="zh-CN" altLang="en-US" b="1"/>
                <a:t>根左右</a:t>
              </a:r>
              <a:r>
                <a:rPr lang="zh-CN" altLang="en-US"/>
                <a:t>：</a:t>
              </a:r>
              <a:r>
                <a:rPr lang="en-US" altLang="zh-CN"/>
                <a:t>1 2 3 4 5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526" y="2528"/>
              <a:ext cx="41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后序：</a:t>
              </a:r>
              <a:r>
                <a:rPr lang="zh-CN" altLang="en-US" b="1"/>
                <a:t>左右根</a:t>
              </a:r>
              <a:r>
                <a:rPr lang="zh-CN" altLang="en-US"/>
                <a:t>：</a:t>
              </a:r>
              <a:r>
                <a:rPr lang="en-US" altLang="zh-CN"/>
                <a:t>2 4 5 3 1</a:t>
              </a: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5260340" y="855345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根节点：</a:t>
            </a:r>
            <a:r>
              <a:rPr lang="en-US" altLang="zh-CN"/>
              <a:t>1</a:t>
            </a:r>
          </a:p>
          <a:p>
            <a:r>
              <a:rPr lang="zh-CN" altLang="en-US" b="1"/>
              <a:t>左右子树无法划分</a:t>
            </a:r>
          </a:p>
          <a:p>
            <a:r>
              <a:rPr lang="zh-CN" altLang="en-US"/>
              <a:t>可行解：设定先序遍历</a:t>
            </a:r>
          </a:p>
          <a:p>
            <a:r>
              <a:rPr lang="zh-CN" altLang="en-US"/>
              <a:t>第一个节点为单节点左子树</a:t>
            </a:r>
          </a:p>
        </p:txBody>
      </p:sp>
      <p:sp>
        <p:nvSpPr>
          <p:cNvPr id="2" name="椭圆 1"/>
          <p:cNvSpPr/>
          <p:nvPr/>
        </p:nvSpPr>
        <p:spPr>
          <a:xfrm>
            <a:off x="6407150" y="2395855"/>
            <a:ext cx="431800" cy="431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3" name="直接箭头连接符 2"/>
          <p:cNvCxnSpPr>
            <a:stCxn id="18" idx="4"/>
            <a:endCxn id="20" idx="0"/>
          </p:cNvCxnSpPr>
          <p:nvPr/>
        </p:nvCxnSpPr>
        <p:spPr>
          <a:xfrm>
            <a:off x="7054850" y="3744595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407150" y="4219575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8" name="椭圆 17"/>
          <p:cNvSpPr/>
          <p:nvPr/>
        </p:nvSpPr>
        <p:spPr>
          <a:xfrm>
            <a:off x="6838950" y="3312795"/>
            <a:ext cx="431800" cy="431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9" name="椭圆 18"/>
          <p:cNvSpPr/>
          <p:nvPr/>
        </p:nvSpPr>
        <p:spPr>
          <a:xfrm>
            <a:off x="6838950" y="5150485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0" name="椭圆 19"/>
          <p:cNvSpPr/>
          <p:nvPr/>
        </p:nvSpPr>
        <p:spPr>
          <a:xfrm>
            <a:off x="7270750" y="4219575"/>
            <a:ext cx="431800" cy="431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cxnSp>
        <p:nvCxnSpPr>
          <p:cNvPr id="21" name="直接箭头连接符 20"/>
          <p:cNvCxnSpPr>
            <a:stCxn id="18" idx="4"/>
            <a:endCxn id="11" idx="0"/>
          </p:cNvCxnSpPr>
          <p:nvPr/>
        </p:nvCxnSpPr>
        <p:spPr>
          <a:xfrm flipH="1">
            <a:off x="6623050" y="3744595"/>
            <a:ext cx="431800" cy="4749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" idx="4"/>
            <a:endCxn id="18" idx="0"/>
          </p:cNvCxnSpPr>
          <p:nvPr/>
        </p:nvCxnSpPr>
        <p:spPr>
          <a:xfrm>
            <a:off x="6623050" y="2827655"/>
            <a:ext cx="431800" cy="4851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0" idx="4"/>
            <a:endCxn id="19" idx="0"/>
          </p:cNvCxnSpPr>
          <p:nvPr/>
        </p:nvCxnSpPr>
        <p:spPr>
          <a:xfrm flipH="1">
            <a:off x="7054850" y="4651375"/>
            <a:ext cx="431800" cy="499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83130" y="5884545"/>
            <a:ext cx="327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小结：重构必须用到中序遍历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2857488" y="2500306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背包问题</a:t>
            </a:r>
            <a:endParaRPr lang="zh-CN" altLang="en-US" sz="6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499849" y="1495736"/>
            <a:ext cx="61318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 smtClean="0"/>
              <a:t>子串子序列问题</a:t>
            </a:r>
            <a:endParaRPr lang="zh-CN" altLang="en-US" sz="6600" b="1" dirty="0"/>
          </a:p>
        </p:txBody>
      </p:sp>
      <p:sp>
        <p:nvSpPr>
          <p:cNvPr id="2" name="矩形 1"/>
          <p:cNvSpPr/>
          <p:nvPr/>
        </p:nvSpPr>
        <p:spPr>
          <a:xfrm>
            <a:off x="1731010" y="2820035"/>
            <a:ext cx="5786120" cy="3168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1010" y="2820035"/>
            <a:ext cx="57867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、滑动</a:t>
            </a:r>
            <a:r>
              <a:rPr lang="zh-CN" altLang="en-US" dirty="0"/>
              <a:t>窗口内的最大</a:t>
            </a:r>
            <a:r>
              <a:rPr lang="zh-CN" altLang="en-US" dirty="0" smtClean="0"/>
              <a:t>值</a:t>
            </a:r>
            <a:r>
              <a:rPr lang="en-US" altLang="zh-CN" dirty="0" smtClean="0"/>
              <a:t>-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</a:rPr>
              <a:t>单调队列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上升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</a:t>
            </a:r>
            <a:r>
              <a:rPr lang="zh-CN" altLang="en-US" dirty="0" smtClean="0"/>
              <a:t>子序列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贪心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、最长</a:t>
            </a:r>
            <a:r>
              <a:rPr lang="zh-CN" altLang="en-US" dirty="0" smtClean="0">
                <a:solidFill>
                  <a:srgbClr val="FF0000"/>
                </a:solidFill>
              </a:rPr>
              <a:t>公共子串</a:t>
            </a:r>
            <a:r>
              <a:rPr lang="en-US" altLang="zh-CN" dirty="0" smtClean="0"/>
              <a:t>-</a:t>
            </a:r>
            <a:r>
              <a:rPr lang="zh-CN" altLang="en-US" dirty="0" smtClean="0"/>
              <a:t>动态规划</a:t>
            </a:r>
            <a:r>
              <a:rPr lang="en-US" altLang="zh-CN" dirty="0" smtClean="0"/>
              <a:t>-</a:t>
            </a:r>
            <a:r>
              <a:rPr lang="zh-CN" altLang="en-US" dirty="0" smtClean="0"/>
              <a:t>清空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56464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>
                <a:latin typeface="宋体" panose="02010600030101010101" pitchFamily="2" charset="-122"/>
                <a:ea typeface="宋体" panose="02010600030101010101" pitchFamily="2" charset="-122"/>
              </a:rPr>
              <a:t>滑动窗口的最大值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446151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09714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7226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358255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00659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665720" y="135890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17" name="左中括号 16"/>
          <p:cNvSpPr/>
          <p:nvPr/>
        </p:nvSpPr>
        <p:spPr>
          <a:xfrm>
            <a:off x="4681220" y="126111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左中括号 18"/>
          <p:cNvSpPr/>
          <p:nvPr/>
        </p:nvSpPr>
        <p:spPr>
          <a:xfrm rot="10800000">
            <a:off x="5987415" y="1250950"/>
            <a:ext cx="143510" cy="575945"/>
          </a:xfrm>
          <a:prstGeom prst="leftBracket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3143250" y="135890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47230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510794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57334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69050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01738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31" name="圆角矩形 30"/>
          <p:cNvSpPr/>
          <p:nvPr/>
        </p:nvSpPr>
        <p:spPr>
          <a:xfrm>
            <a:off x="7676515" y="211963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5337810" y="2011680"/>
            <a:ext cx="1449705" cy="585470"/>
            <a:chOff x="7389" y="4088"/>
            <a:chExt cx="2283" cy="922"/>
          </a:xfrm>
        </p:grpSpPr>
        <p:sp>
          <p:nvSpPr>
            <p:cNvPr id="32" name="左中括号 31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左中括号 32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圆角矩形 33"/>
          <p:cNvSpPr/>
          <p:nvPr/>
        </p:nvSpPr>
        <p:spPr>
          <a:xfrm>
            <a:off x="250825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36" name="圆角矩形 35"/>
          <p:cNvSpPr/>
          <p:nvPr/>
        </p:nvSpPr>
        <p:spPr>
          <a:xfrm>
            <a:off x="3144520" y="21196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447230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10794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9" name="圆角矩形 38"/>
          <p:cNvSpPr/>
          <p:nvPr/>
        </p:nvSpPr>
        <p:spPr>
          <a:xfrm>
            <a:off x="57334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6369050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41" name="圆角矩形 40"/>
          <p:cNvSpPr/>
          <p:nvPr/>
        </p:nvSpPr>
        <p:spPr>
          <a:xfrm>
            <a:off x="701738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42" name="圆角矩形 41"/>
          <p:cNvSpPr/>
          <p:nvPr/>
        </p:nvSpPr>
        <p:spPr>
          <a:xfrm>
            <a:off x="7676515" y="2807970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5983605" y="2700020"/>
            <a:ext cx="1449705" cy="585470"/>
            <a:chOff x="7389" y="4088"/>
            <a:chExt cx="2283" cy="922"/>
          </a:xfrm>
        </p:grpSpPr>
        <p:sp>
          <p:nvSpPr>
            <p:cNvPr id="44" name="左中括号 43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左中括号 44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圆角矩形 47"/>
          <p:cNvSpPr/>
          <p:nvPr/>
        </p:nvSpPr>
        <p:spPr>
          <a:xfrm>
            <a:off x="3143250" y="2818130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44723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511556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7410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6376670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3" name="圆角矩形 52"/>
          <p:cNvSpPr/>
          <p:nvPr/>
        </p:nvSpPr>
        <p:spPr>
          <a:xfrm>
            <a:off x="702500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7684135" y="3589655"/>
            <a:ext cx="648335" cy="36004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6637020" y="3481705"/>
            <a:ext cx="1449705" cy="585470"/>
            <a:chOff x="7389" y="4088"/>
            <a:chExt cx="2283" cy="922"/>
          </a:xfrm>
        </p:grpSpPr>
        <p:sp>
          <p:nvSpPr>
            <p:cNvPr id="56" name="左中括号 55"/>
            <p:cNvSpPr/>
            <p:nvPr/>
          </p:nvSpPr>
          <p:spPr>
            <a:xfrm>
              <a:off x="7389" y="4104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左中括号 56"/>
            <p:cNvSpPr/>
            <p:nvPr/>
          </p:nvSpPr>
          <p:spPr>
            <a:xfrm rot="10800000">
              <a:off x="9446" y="4088"/>
              <a:ext cx="226" cy="907"/>
            </a:xfrm>
            <a:prstGeom prst="leftBracket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" name="圆角矩形 58"/>
          <p:cNvSpPr/>
          <p:nvPr/>
        </p:nvSpPr>
        <p:spPr>
          <a:xfrm>
            <a:off x="2506345" y="358965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60" name="圆角矩形 59"/>
          <p:cNvSpPr/>
          <p:nvPr/>
        </p:nvSpPr>
        <p:spPr>
          <a:xfrm>
            <a:off x="3150870" y="3599815"/>
            <a:ext cx="648335" cy="360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62" name="曲线连接符 61"/>
          <p:cNvCxnSpPr/>
          <p:nvPr/>
        </p:nvCxnSpPr>
        <p:spPr>
          <a:xfrm>
            <a:off x="673735" y="2119630"/>
            <a:ext cx="890905" cy="917575"/>
          </a:xfrm>
          <a:prstGeom prst="curvedConnector3">
            <a:avLst>
              <a:gd name="adj1" fmla="val 25516"/>
            </a:avLst>
          </a:prstGeom>
          <a:ln w="571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457325" y="4305935"/>
            <a:ext cx="69837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始终保持队列单调递减</a:t>
            </a:r>
          </a:p>
          <a:p>
            <a:r>
              <a:rPr lang="zh-CN" altLang="en-US"/>
              <a:t>后面的值较大，会无条件清除队列前面的成员</a:t>
            </a:r>
          </a:p>
          <a:p>
            <a:r>
              <a:rPr lang="zh-CN" altLang="en-US"/>
              <a:t>每次迭代，都会无条件的加入当前的索引作为候选的最大值</a:t>
            </a:r>
          </a:p>
          <a:p>
            <a:endParaRPr lang="en-US" altLang="zh-CN"/>
          </a:p>
          <a:p>
            <a:r>
              <a:rPr lang="zh-CN" altLang="en-US" b="1"/>
              <a:t>头部的处理</a:t>
            </a:r>
            <a:r>
              <a:rPr lang="zh-CN" altLang="en-US"/>
              <a:t>：可以不用处理，返回的时候剔除</a:t>
            </a:r>
            <a:r>
              <a:rPr lang="en-US" altLang="zh-CN"/>
              <a:t>k-1</a:t>
            </a:r>
            <a:r>
              <a:rPr lang="zh-CN" altLang="en-US"/>
              <a:t>个值，</a:t>
            </a:r>
            <a:r>
              <a:rPr lang="en-US" altLang="zh-CN"/>
              <a:t>k</a:t>
            </a:r>
            <a:r>
              <a:rPr lang="zh-CN" altLang="en-US"/>
              <a:t>是窗口的宽</a:t>
            </a:r>
          </a:p>
          <a:p>
            <a:r>
              <a:rPr lang="zh-CN" altLang="en-US"/>
              <a:t>注意：在涉及队列弹出的时候，要判空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396536" cy="3000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</a:t>
            </a:r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长上升子序列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4612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000364" y="2857496"/>
            <a:ext cx="285752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3286116" y="2643182"/>
            <a:ext cx="285752" cy="714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571868" y="2143116"/>
            <a:ext cx="285752" cy="121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57620" y="2428868"/>
            <a:ext cx="285752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143372" y="1571612"/>
            <a:ext cx="285752" cy="17859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429124" y="1928802"/>
            <a:ext cx="285752" cy="1428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714876" y="1214422"/>
            <a:ext cx="285752" cy="21431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000628" y="2357430"/>
            <a:ext cx="285752" cy="100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5286380" y="1000108"/>
            <a:ext cx="285752" cy="2357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5572132" y="357166"/>
            <a:ext cx="285752" cy="3000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5857884" y="857232"/>
            <a:ext cx="285752" cy="250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2643174" y="4143380"/>
            <a:ext cx="5011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：以</a:t>
            </a:r>
            <a:r>
              <a:rPr lang="en-US" altLang="zh-CN" dirty="0" err="1" smtClean="0"/>
              <a:t>nums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结尾的最长上升序列，</a:t>
            </a:r>
            <a:r>
              <a:rPr lang="en-US" altLang="zh-CN" dirty="0" smtClean="0"/>
              <a:t>O(N2)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、动规</a:t>
            </a:r>
            <a:r>
              <a:rPr lang="en-US" altLang="zh-CN" dirty="0" smtClean="0"/>
              <a:t>+</a:t>
            </a:r>
            <a:r>
              <a:rPr lang="zh-CN" altLang="en-US" dirty="0" smtClean="0"/>
              <a:t>二分：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1046480" cy="2990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35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最大子串和</a:t>
            </a:r>
            <a:endParaRPr lang="zh-CN" altLang="en-US" sz="135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4499265" y="3021839"/>
            <a:ext cx="4426527" cy="1039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294419" y="2190566"/>
            <a:ext cx="0" cy="83127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160849" y="3032230"/>
            <a:ext cx="309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7326" y="1647416"/>
            <a:ext cx="3406140" cy="3207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350" dirty="0"/>
              <a:t>S</a:t>
            </a:r>
            <a:r>
              <a:rPr lang="en-US" altLang="zh-CN" sz="1350" dirty="0" smtClean="0"/>
              <a:t>:</a:t>
            </a:r>
            <a:r>
              <a:rPr lang="zh-CN" altLang="en-US" sz="1350" dirty="0" smtClean="0"/>
              <a:t>前缀和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I</a:t>
            </a:r>
            <a:r>
              <a:rPr lang="zh-CN" altLang="en-US" sz="1350" dirty="0" smtClean="0"/>
              <a:t>到</a:t>
            </a:r>
            <a:r>
              <a:rPr lang="en-US" altLang="zh-CN" sz="1350" dirty="0" smtClean="0"/>
              <a:t>j</a:t>
            </a:r>
            <a:r>
              <a:rPr lang="zh-CN" altLang="en-US" sz="1350" dirty="0" smtClean="0"/>
              <a:t>闭区间的子串和为</a:t>
            </a:r>
            <a:r>
              <a:rPr lang="en-US" altLang="zh-CN" sz="1350" dirty="0"/>
              <a:t>S</a:t>
            </a:r>
            <a:r>
              <a:rPr lang="en-US" altLang="zh-CN" sz="1350" dirty="0" smtClean="0"/>
              <a:t>[i]-S[j-1]</a:t>
            </a:r>
          </a:p>
          <a:p>
            <a:pPr>
              <a:lnSpc>
                <a:spcPct val="150000"/>
              </a:lnSpc>
            </a:pPr>
            <a:r>
              <a:rPr lang="zh-CN" altLang="en-US" sz="1350" dirty="0"/>
              <a:t>假</a:t>
            </a:r>
            <a:r>
              <a:rPr lang="zh-CN" altLang="en-US" sz="1350" dirty="0" smtClean="0"/>
              <a:t>如求一个宽度为</a:t>
            </a:r>
            <a:r>
              <a:rPr lang="en-US" altLang="zh-CN" sz="1350" dirty="0" smtClean="0"/>
              <a:t>m</a:t>
            </a:r>
            <a:r>
              <a:rPr lang="zh-CN" altLang="en-US" sz="1350" dirty="0" smtClean="0"/>
              <a:t>的区间的最大子串和：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等</a:t>
            </a:r>
            <a:r>
              <a:rPr lang="zh-CN" altLang="en-US" sz="1350" dirty="0" smtClean="0"/>
              <a:t>价于：</a:t>
            </a:r>
            <a:r>
              <a:rPr lang="en-US" altLang="zh-CN" sz="1350" dirty="0" smtClean="0"/>
              <a:t>Max(Si - Sj)  # i-m &lt;= j &lt;= i-1</a:t>
            </a:r>
          </a:p>
          <a:p>
            <a:pPr>
              <a:lnSpc>
                <a:spcPct val="150000"/>
              </a:lnSpc>
            </a:pPr>
            <a:endParaRPr lang="en-US" altLang="zh-CN" sz="1350" dirty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那</a:t>
            </a:r>
            <a:r>
              <a:rPr lang="zh-CN" altLang="en-US" sz="1350" dirty="0" smtClean="0"/>
              <a:t>么在遍历的过程中，我们只要维护一个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zh-CN" altLang="en-US" sz="1350" dirty="0"/>
              <a:t>宽</a:t>
            </a:r>
            <a:r>
              <a:rPr lang="zh-CN" altLang="en-US" sz="1350" dirty="0" smtClean="0"/>
              <a:t>度为</a:t>
            </a:r>
            <a:r>
              <a:rPr lang="en-US" altLang="zh-CN" sz="1350" dirty="0" smtClean="0"/>
              <a:t>&lt;=m</a:t>
            </a:r>
            <a:r>
              <a:rPr lang="zh-CN" altLang="en-US" sz="1350" dirty="0" smtClean="0"/>
              <a:t>的单调队列，每次步进一步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1</a:t>
            </a:r>
            <a:r>
              <a:rPr lang="zh-CN" altLang="en-US" sz="1350" dirty="0" smtClean="0"/>
              <a:t>、判断是否弹出队首元素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、判断</a:t>
            </a:r>
            <a:r>
              <a:rPr lang="zh-CN" altLang="en-US" sz="1350" dirty="0"/>
              <a:t>弹</a:t>
            </a:r>
            <a:r>
              <a:rPr lang="zh-CN" altLang="en-US" sz="1350" dirty="0" smtClean="0"/>
              <a:t>出若干队尾</a:t>
            </a:r>
            <a:endParaRPr lang="en-US" altLang="zh-CN" sz="1350" dirty="0" smtClean="0"/>
          </a:p>
          <a:p>
            <a:pPr>
              <a:lnSpc>
                <a:spcPct val="150000"/>
              </a:lnSpc>
            </a:pPr>
            <a:r>
              <a:rPr lang="en-US" altLang="zh-CN" sz="1350" dirty="0" smtClean="0"/>
              <a:t>2</a:t>
            </a:r>
            <a:r>
              <a:rPr lang="zh-CN" altLang="en-US" sz="1350" dirty="0" smtClean="0"/>
              <a:t>、新元素的索引入队</a:t>
            </a:r>
            <a:endParaRPr lang="en-US" altLang="zh-CN" sz="1350" dirty="0" smtClean="0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956464" y="3032230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847610" y="3021839"/>
            <a:ext cx="0" cy="62324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521678" y="3780374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566213" y="3780167"/>
            <a:ext cx="817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i-m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4956464" y="3343853"/>
            <a:ext cx="1891145" cy="0"/>
          </a:xfrm>
          <a:prstGeom prst="straightConnector1">
            <a:avLst/>
          </a:prstGeom>
          <a:ln w="381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80945" y="3342720"/>
            <a:ext cx="11584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逻辑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748645" y="2000250"/>
            <a:ext cx="2286000" cy="384464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deque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曲线连接符 26"/>
          <p:cNvCxnSpPr/>
          <p:nvPr/>
        </p:nvCxnSpPr>
        <p:spPr>
          <a:xfrm rot="16200000" flipV="1">
            <a:off x="4739783" y="2432565"/>
            <a:ext cx="566914" cy="54918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/>
          <p:nvPr/>
        </p:nvCxnSpPr>
        <p:spPr>
          <a:xfrm rot="5400000" flipH="1" flipV="1">
            <a:off x="6494465" y="2450913"/>
            <a:ext cx="567395" cy="5129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5632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python </a:t>
            </a:r>
            <a:r>
              <a:rPr lang="zh-CN" altLang="zh-CN" dirty="0"/>
              <a:t>赋值</a:t>
            </a:r>
            <a:endParaRPr lang="en-US" altLang="zh-CN" dirty="0"/>
          </a:p>
          <a:p>
            <a:pPr algn="ctr"/>
            <a:r>
              <a:rPr lang="zh-CN" altLang="zh-CN" dirty="0"/>
              <a:t>复杂对象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49215" y="352806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5722620" y="352806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6296025" y="352806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69430" y="352806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9" idx="3"/>
            <a:endCxn id="2" idx="1"/>
          </p:cNvCxnSpPr>
          <p:nvPr/>
        </p:nvCxnSpPr>
        <p:spPr>
          <a:xfrm>
            <a:off x="4487545" y="3343910"/>
            <a:ext cx="661670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10" idx="3"/>
            <a:endCxn id="2" idx="1"/>
          </p:cNvCxnSpPr>
          <p:nvPr/>
        </p:nvCxnSpPr>
        <p:spPr>
          <a:xfrm flipV="1">
            <a:off x="4498340" y="3708400"/>
            <a:ext cx="650875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95445" y="315976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195445" y="377825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5085080" y="4796790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5658485" y="4796790"/>
            <a:ext cx="575945" cy="36004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6231890" y="4796790"/>
            <a:ext cx="575945" cy="36004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805295" y="4796790"/>
            <a:ext cx="575945" cy="36004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7" idx="3"/>
            <a:endCxn id="11" idx="1"/>
          </p:cNvCxnSpPr>
          <p:nvPr/>
        </p:nvCxnSpPr>
        <p:spPr>
          <a:xfrm>
            <a:off x="4495165" y="4612640"/>
            <a:ext cx="589915" cy="3644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1" idx="1"/>
          </p:cNvCxnSpPr>
          <p:nvPr/>
        </p:nvCxnSpPr>
        <p:spPr>
          <a:xfrm flipV="1">
            <a:off x="4505960" y="4977130"/>
            <a:ext cx="579120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3065" y="4428490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203065" y="504698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7381240" y="479679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肘形连接符 19"/>
          <p:cNvCxnSpPr>
            <a:stCxn id="5" idx="3"/>
            <a:endCxn id="19" idx="3"/>
          </p:cNvCxnSpPr>
          <p:nvPr/>
        </p:nvCxnSpPr>
        <p:spPr>
          <a:xfrm>
            <a:off x="7445375" y="3780155"/>
            <a:ext cx="511810" cy="1268730"/>
          </a:xfrm>
          <a:prstGeom prst="bentConnector3">
            <a:avLst>
              <a:gd name="adj1" fmla="val 1465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5141595" y="1391285"/>
            <a:ext cx="575945" cy="360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10</a:t>
            </a:r>
          </a:p>
        </p:txBody>
      </p:sp>
      <p:cxnSp>
        <p:nvCxnSpPr>
          <p:cNvPr id="22" name="直接箭头连接符 21"/>
          <p:cNvCxnSpPr>
            <a:stCxn id="24" idx="3"/>
            <a:endCxn id="21" idx="1"/>
          </p:cNvCxnSpPr>
          <p:nvPr/>
        </p:nvCxnSpPr>
        <p:spPr>
          <a:xfrm>
            <a:off x="4479925" y="1350645"/>
            <a:ext cx="661670" cy="220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5" idx="3"/>
            <a:endCxn id="21" idx="1"/>
          </p:cNvCxnSpPr>
          <p:nvPr/>
        </p:nvCxnSpPr>
        <p:spPr>
          <a:xfrm flipV="1">
            <a:off x="4490720" y="1571625"/>
            <a:ext cx="650875" cy="1822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4187825" y="1166495"/>
            <a:ext cx="29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187825" y="1569720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cxnSp>
        <p:nvCxnSpPr>
          <p:cNvPr id="26" name="直接箭头连接符 25"/>
          <p:cNvCxnSpPr>
            <a:stCxn id="28" idx="3"/>
            <a:endCxn id="29" idx="1"/>
          </p:cNvCxnSpPr>
          <p:nvPr/>
        </p:nvCxnSpPr>
        <p:spPr>
          <a:xfrm flipV="1">
            <a:off x="4498340" y="2343150"/>
            <a:ext cx="64325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195445" y="2192655"/>
            <a:ext cx="30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5141595" y="2162810"/>
            <a:ext cx="575945" cy="36004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20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084570" y="1594485"/>
            <a:ext cx="8705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a=b=10</a:t>
            </a:r>
          </a:p>
          <a:p>
            <a:r>
              <a:rPr lang="en-US" altLang="zh-CN"/>
              <a:t>b+=10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61025" y="4039235"/>
            <a:ext cx="141287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a=b=[1,2,3,4]</a:t>
            </a:r>
          </a:p>
          <a:p>
            <a:r>
              <a:rPr lang="en-US" altLang="zh-CN"/>
              <a:t>b.append(5)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855980" y="3816350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对于复杂对象，如</a:t>
            </a:r>
            <a:r>
              <a:rPr lang="zh-CN" altLang="zh-CN">
                <a:solidFill>
                  <a:srgbClr val="FF0000"/>
                </a:solidFill>
              </a:rPr>
              <a:t>链表和列表</a:t>
            </a:r>
            <a:endParaRPr lang="zh-CN" altLang="zh-CN"/>
          </a:p>
          <a:p>
            <a:r>
              <a:rPr lang="zh-CN" altLang="zh-CN"/>
              <a:t>一方变化，另一方也变化，</a:t>
            </a:r>
          </a:p>
          <a:p>
            <a:r>
              <a:rPr lang="zh-CN" altLang="zh-CN"/>
              <a:t>相当于是引用，别名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835660" y="1421130"/>
            <a:ext cx="29260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对于简单对象，例如</a:t>
            </a:r>
            <a:r>
              <a:rPr lang="zh-CN" altLang="zh-CN">
                <a:solidFill>
                  <a:srgbClr val="FF0000"/>
                </a:solidFill>
              </a:rPr>
              <a:t>数字，</a:t>
            </a:r>
          </a:p>
          <a:p>
            <a:r>
              <a:rPr lang="zh-CN" altLang="zh-CN">
                <a:solidFill>
                  <a:srgbClr val="FF0000"/>
                </a:solidFill>
              </a:rPr>
              <a:t>字符串</a:t>
            </a:r>
            <a:r>
              <a:rPr lang="zh-CN" altLang="zh-CN"/>
              <a:t>，变化的话，地址</a:t>
            </a:r>
          </a:p>
          <a:p>
            <a:r>
              <a:rPr lang="zh-CN" altLang="zh-CN"/>
              <a:t>直接就变了，两个变量没有</a:t>
            </a:r>
          </a:p>
          <a:p>
            <a:r>
              <a:rPr lang="zh-CN" altLang="zh-CN"/>
              <a:t>关系，只是初值相等。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357290" y="1071546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571868" y="1071546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072198" y="1071546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285852" y="3857628"/>
            <a:ext cx="1785950" cy="5000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929190" y="3857628"/>
            <a:ext cx="1785950" cy="5000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6000760" y="3857628"/>
            <a:ext cx="1785950" cy="50006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357290" y="1857364"/>
            <a:ext cx="4069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当我们考虑绿色要不要连接橙色的时候</a:t>
            </a:r>
            <a:endParaRPr lang="en-US" altLang="zh-CN" dirty="0" smtClean="0"/>
          </a:p>
          <a:p>
            <a:r>
              <a:rPr lang="zh-CN" altLang="en-US" dirty="0" smtClean="0"/>
              <a:t>情况一：不干涉下一次</a:t>
            </a:r>
            <a:r>
              <a:rPr lang="en-US" altLang="zh-CN" dirty="0" smtClean="0"/>
              <a:t>OK</a:t>
            </a:r>
          </a:p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4929198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情况二：干涉下一次，但是由于右边界递增，所以不会影响总长度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圆角矩形 32"/>
          <p:cNvSpPr/>
          <p:nvPr/>
        </p:nvSpPr>
        <p:spPr>
          <a:xfrm>
            <a:off x="2071670" y="357166"/>
            <a:ext cx="5143536" cy="6000792"/>
          </a:xfrm>
          <a:prstGeom prst="roundRect">
            <a:avLst>
              <a:gd name="adj" fmla="val 521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4414" cy="42860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编辑距离</a:t>
            </a:r>
            <a:endParaRPr lang="zh-CN" altLang="en-US" b="1" dirty="0"/>
          </a:p>
        </p:txBody>
      </p:sp>
      <p:sp>
        <p:nvSpPr>
          <p:cNvPr id="4" name="圆角矩形 3"/>
          <p:cNvSpPr/>
          <p:nvPr/>
        </p:nvSpPr>
        <p:spPr>
          <a:xfrm>
            <a:off x="3143240" y="928670"/>
            <a:ext cx="2571768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43240" y="121442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8860" y="92867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28860" y="121442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8" name="圆角矩形 7"/>
          <p:cNvSpPr/>
          <p:nvPr/>
        </p:nvSpPr>
        <p:spPr>
          <a:xfrm>
            <a:off x="6572264" y="1223214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143240" y="2357430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143240" y="2643182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428860" y="2357430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428860" y="2643182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4" name="圆角矩形 13"/>
          <p:cNvSpPr/>
          <p:nvPr/>
        </p:nvSpPr>
        <p:spPr>
          <a:xfrm>
            <a:off x="5429256" y="2357430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43240" y="3907041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43240" y="4192793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28860" y="3907041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2428860" y="419279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5429256" y="3907041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6572264" y="4192793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143240" y="571480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dp[i][j-1]+1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43240" y="2000240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dp[i-1][j]+1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143240" y="350043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</a:t>
            </a:r>
            <a:endParaRPr lang="zh-CN" altLang="en-US" dirty="0"/>
          </a:p>
        </p:txBody>
      </p:sp>
      <p:sp>
        <p:nvSpPr>
          <p:cNvPr id="26" name="圆角矩形 25"/>
          <p:cNvSpPr/>
          <p:nvPr/>
        </p:nvSpPr>
        <p:spPr>
          <a:xfrm>
            <a:off x="3143240" y="5264363"/>
            <a:ext cx="2286016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143240" y="5550115"/>
            <a:ext cx="3429024" cy="2857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428860" y="5264363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i</a:t>
            </a:r>
            <a:endParaRPr lang="zh-CN" altLang="en-US" sz="1400" dirty="0"/>
          </a:p>
        </p:txBody>
      </p:sp>
      <p:sp>
        <p:nvSpPr>
          <p:cNvPr id="29" name="TextBox 28"/>
          <p:cNvSpPr txBox="1"/>
          <p:nvPr/>
        </p:nvSpPr>
        <p:spPr>
          <a:xfrm>
            <a:off x="2428860" y="555011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单词</a:t>
            </a:r>
            <a:r>
              <a:rPr lang="en-US" altLang="zh-CN" sz="1400" dirty="0" smtClean="0"/>
              <a:t>j</a:t>
            </a:r>
            <a:endParaRPr lang="zh-CN" altLang="en-US" sz="1400" dirty="0"/>
          </a:p>
        </p:txBody>
      </p:sp>
      <p:sp>
        <p:nvSpPr>
          <p:cNvPr id="30" name="圆角矩形 29"/>
          <p:cNvSpPr/>
          <p:nvPr/>
        </p:nvSpPr>
        <p:spPr>
          <a:xfrm>
            <a:off x="5429256" y="5264363"/>
            <a:ext cx="285752" cy="285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572264" y="5550115"/>
            <a:ext cx="285752" cy="285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143240" y="49071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Dp[i][j] &lt;= dp[i-1][j-1]+1</a:t>
            </a:r>
            <a:endParaRPr lang="zh-CN" altLang="en-US" dirty="0"/>
          </a:p>
        </p:txBody>
      </p:sp>
      <p:cxnSp>
        <p:nvCxnSpPr>
          <p:cNvPr id="36" name="直接连接符 35"/>
          <p:cNvCxnSpPr/>
          <p:nvPr/>
        </p:nvCxnSpPr>
        <p:spPr>
          <a:xfrm>
            <a:off x="2071670" y="1714488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2071670" y="3286124"/>
            <a:ext cx="51435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857620" y="928670"/>
            <a:ext cx="1034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 smtClean="0"/>
              <a:t>图</a:t>
            </a:r>
            <a:endParaRPr lang="zh-CN" altLang="en-US" sz="6600" b="1" dirty="0"/>
          </a:p>
        </p:txBody>
      </p:sp>
      <p:sp>
        <p:nvSpPr>
          <p:cNvPr id="3" name="矩形 2"/>
          <p:cNvSpPr/>
          <p:nvPr/>
        </p:nvSpPr>
        <p:spPr>
          <a:xfrm>
            <a:off x="714348" y="2428868"/>
            <a:ext cx="7786742" cy="39290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144499" y="2483161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/>
              <a:t>位运算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0115" y="601345"/>
            <a:ext cx="4726305" cy="2722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亦或</a:t>
            </a:r>
            <a:r>
              <a:rPr lang="zh-CN" altLang="en-US"/>
              <a:t>：</a:t>
            </a:r>
            <a:r>
              <a:rPr lang="en-US" altLang="zh-CN"/>
              <a:t>a^a=0,  a^0=a,  a^1=~a</a:t>
            </a:r>
          </a:p>
          <a:p>
            <a:pPr algn="l" fontAlgn="auto">
              <a:lnSpc>
                <a:spcPct val="150000"/>
              </a:lnSpc>
            </a:pPr>
            <a:r>
              <a:rPr lang="zh-CN" altLang="zh-CN"/>
              <a:t>判断</a:t>
            </a:r>
            <a:r>
              <a:rPr lang="en-US" altLang="zh-CN"/>
              <a:t>a</a:t>
            </a:r>
            <a:r>
              <a:rPr lang="zh-CN" altLang="zh-CN"/>
              <a:t>从右数</a:t>
            </a:r>
            <a:r>
              <a:rPr lang="zh-CN" altLang="zh-CN">
                <a:solidFill>
                  <a:srgbClr val="FF0000"/>
                </a:solidFill>
              </a:rPr>
              <a:t>第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zh-CN" altLang="zh-CN">
                <a:solidFill>
                  <a:srgbClr val="FF0000"/>
                </a:solidFill>
              </a:rPr>
              <a:t>是否为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/>
              <a:t>：</a:t>
            </a:r>
            <a:r>
              <a:rPr lang="en-US" altLang="zh-CN"/>
              <a:t>a &amp; (</a:t>
            </a:r>
            <a:r>
              <a:rPr lang="en-US" altLang="zh-CN">
                <a:sym typeface="+mn-ea"/>
              </a:rPr>
              <a:t>1 </a:t>
            </a:r>
            <a:r>
              <a:rPr lang="zh-CN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&lt;&lt;= n-1 </a:t>
            </a:r>
            <a:r>
              <a:rPr lang="en-US" altLang="zh-CN"/>
              <a:t>)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n-1</a:t>
            </a:r>
            <a:r>
              <a:rPr lang="en-US" altLang="zh-CN"/>
              <a:t>:</a:t>
            </a:r>
            <a:r>
              <a:rPr lang="zh-CN" altLang="zh-CN"/>
              <a:t>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，该位右边的</a:t>
            </a:r>
            <a:r>
              <a:rPr lang="en-US" altLang="zh-CN"/>
              <a:t>0</a:t>
            </a:r>
            <a:r>
              <a:rPr lang="zh-CN" altLang="en-US"/>
              <a:t>全部变为</a:t>
            </a:r>
            <a:r>
              <a:rPr lang="en-US" altLang="zh-CN"/>
              <a:t>1</a:t>
            </a:r>
          </a:p>
          <a:p>
            <a:pPr algn="l" fontAlgn="auto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</a:rPr>
              <a:t>n&amp;(n-1)</a:t>
            </a:r>
            <a:r>
              <a:rPr lang="zh-CN" altLang="en-US"/>
              <a:t>：最右边的</a:t>
            </a:r>
            <a:r>
              <a:rPr lang="en-US" altLang="zh-CN"/>
              <a:t>1</a:t>
            </a:r>
            <a:r>
              <a:rPr lang="zh-CN" altLang="en-US"/>
              <a:t>变成</a:t>
            </a:r>
            <a:r>
              <a:rPr lang="en-US" altLang="zh-CN"/>
              <a:t>0</a:t>
            </a:r>
            <a:r>
              <a:rPr lang="zh-CN" altLang="en-US"/>
              <a:t>，其余位置不变</a:t>
            </a:r>
          </a:p>
          <a:p>
            <a:pPr algn="l" fontAlgn="auto">
              <a:lnSpc>
                <a:spcPct val="150000"/>
              </a:lnSpc>
            </a:pPr>
            <a:r>
              <a:rPr lang="zh-CN" altLang="en-US"/>
              <a:t>判断</a:t>
            </a:r>
            <a:r>
              <a:rPr lang="zh-CN" altLang="en-US">
                <a:solidFill>
                  <a:srgbClr val="FF0000"/>
                </a:solidFill>
              </a:rPr>
              <a:t>奇偶性</a:t>
            </a:r>
            <a:r>
              <a:rPr lang="zh-CN" altLang="en-US"/>
              <a:t>：</a:t>
            </a:r>
            <a:r>
              <a:rPr lang="en-US" altLang="zh-CN"/>
              <a:t>if a &amp; 1  #</a:t>
            </a:r>
            <a:r>
              <a:rPr lang="zh-CN" altLang="en-US"/>
              <a:t>奇数为</a:t>
            </a:r>
            <a:r>
              <a:rPr lang="en-US" altLang="zh-CN"/>
              <a:t>true</a:t>
            </a:r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7905" y="1358900"/>
            <a:ext cx="6808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数组中，</a:t>
            </a:r>
            <a:r>
              <a:rPr lang="en-US" altLang="zh-CN"/>
              <a:t>a, b</a:t>
            </a:r>
            <a:r>
              <a:rPr lang="zh-CN" altLang="en-US"/>
              <a:t>出现了</a:t>
            </a:r>
            <a:r>
              <a:rPr lang="en-US" altLang="zh-CN"/>
              <a:t>1</a:t>
            </a:r>
            <a:r>
              <a:rPr lang="zh-CN" altLang="en-US"/>
              <a:t>次，其他的都出现了偶数次，找到这两个数字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81405" y="1974850"/>
            <a:ext cx="4293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、所有数字全部亦或得到</a:t>
            </a:r>
            <a:r>
              <a:rPr lang="en-US" altLang="zh-CN"/>
              <a:t>a, b</a:t>
            </a:r>
            <a:r>
              <a:rPr lang="zh-CN" altLang="zh-CN"/>
              <a:t>亦或的结果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73400" y="2517775"/>
            <a:ext cx="2268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  <a:r>
              <a:rPr lang="en-US" altLang="zh-CN" sz="3600">
                <a:solidFill>
                  <a:srgbClr val="FF0000"/>
                </a:solidFill>
              </a:rPr>
              <a:t>11</a:t>
            </a:r>
            <a:r>
              <a:rPr lang="en-US" altLang="zh-CN" sz="3600"/>
              <a:t>00</a:t>
            </a:r>
            <a:r>
              <a:rPr lang="en-US" altLang="zh-CN" sz="3600">
                <a:solidFill>
                  <a:srgbClr val="FF0000"/>
                </a:solidFill>
              </a:rPr>
              <a:t>1</a:t>
            </a:r>
            <a:r>
              <a:rPr lang="en-US" altLang="zh-CN" sz="3600"/>
              <a:t>0</a:t>
            </a:r>
          </a:p>
        </p:txBody>
      </p:sp>
      <p:cxnSp>
        <p:nvCxnSpPr>
          <p:cNvPr id="5" name="曲线连接符 4"/>
          <p:cNvCxnSpPr/>
          <p:nvPr/>
        </p:nvCxnSpPr>
        <p:spPr>
          <a:xfrm>
            <a:off x="4904105" y="2980055"/>
            <a:ext cx="1296035" cy="935990"/>
          </a:xfrm>
          <a:prstGeom prst="curvedConnector3">
            <a:avLst>
              <a:gd name="adj1" fmla="val 122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00140" y="372110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不同</a:t>
            </a:r>
          </a:p>
        </p:txBody>
      </p:sp>
      <p:cxnSp>
        <p:nvCxnSpPr>
          <p:cNvPr id="7" name="曲线连接符 6"/>
          <p:cNvCxnSpPr/>
          <p:nvPr/>
        </p:nvCxnSpPr>
        <p:spPr>
          <a:xfrm>
            <a:off x="4399915" y="2980055"/>
            <a:ext cx="1774825" cy="1512570"/>
          </a:xfrm>
          <a:prstGeom prst="curvedConnector3">
            <a:avLst>
              <a:gd name="adj1" fmla="val 228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196965" y="4288790"/>
            <a:ext cx="2469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说明在这个位置</a:t>
            </a:r>
            <a:r>
              <a:rPr lang="en-US" altLang="zh-CN"/>
              <a:t>ab</a:t>
            </a:r>
            <a:r>
              <a:rPr lang="zh-CN" altLang="en-US"/>
              <a:t>相同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3679825" y="3033395"/>
            <a:ext cx="1205230" cy="16751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2518410" y="4708525"/>
            <a:ext cx="351218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以此为切入点，遍历整个数组</a:t>
            </a:r>
          </a:p>
          <a:p>
            <a:r>
              <a:rPr lang="zh-CN" altLang="en-US"/>
              <a:t>该位为</a:t>
            </a:r>
            <a:r>
              <a:rPr lang="en-US" altLang="zh-CN"/>
              <a:t>0</a:t>
            </a:r>
            <a:r>
              <a:rPr lang="zh-CN" altLang="en-US"/>
              <a:t>分到一组，为</a:t>
            </a:r>
            <a:r>
              <a:rPr lang="en-US" altLang="zh-CN"/>
              <a:t>1</a:t>
            </a:r>
            <a:r>
              <a:rPr lang="zh-CN" altLang="en-US"/>
              <a:t>分到另</a:t>
            </a:r>
          </a:p>
          <a:p>
            <a:r>
              <a:rPr lang="zh-CN" altLang="en-US"/>
              <a:t>一组。</a:t>
            </a:r>
            <a:r>
              <a:rPr lang="zh-CN" altLang="en-US">
                <a:solidFill>
                  <a:srgbClr val="FF0000"/>
                </a:solidFill>
              </a:rPr>
              <a:t>怎么确定这个位置的</a:t>
            </a:r>
            <a:r>
              <a:rPr lang="en-US" altLang="zh-CN">
                <a:solidFill>
                  <a:srgbClr val="FF0000"/>
                </a:solidFill>
              </a:rPr>
              <a:t>binary</a:t>
            </a:r>
          </a:p>
          <a:p>
            <a:r>
              <a:rPr lang="zh-CN" altLang="en-US">
                <a:solidFill>
                  <a:srgbClr val="FF0000"/>
                </a:solidFill>
              </a:rPr>
              <a:t>值呢？和一个只有该位为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的数</a:t>
            </a:r>
            <a:r>
              <a:rPr lang="en-US" altLang="zh-CN">
                <a:solidFill>
                  <a:srgbClr val="FF0000"/>
                </a:solidFill>
              </a:rPr>
              <a:t>&amp;</a:t>
            </a:r>
          </a:p>
          <a:p>
            <a:r>
              <a:rPr lang="zh-CN" altLang="en-US">
                <a:solidFill>
                  <a:srgbClr val="FF0000"/>
                </a:solidFill>
              </a:rPr>
              <a:t>即可。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842135" cy="4286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出现一次的数字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638538" y="2593651"/>
            <a:ext cx="186690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排序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快速排序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955415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307080" y="98044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5248275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544945" y="9696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18058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5896610" y="9690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4603750" y="97980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307080" y="25400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2561590" y="2540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pivot</a:t>
            </a:r>
          </a:p>
        </p:txBody>
      </p:sp>
      <p:sp>
        <p:nvSpPr>
          <p:cNvPr id="49" name="上箭头 48"/>
          <p:cNvSpPr/>
          <p:nvPr/>
        </p:nvSpPr>
        <p:spPr>
          <a:xfrm>
            <a:off x="352361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上箭头 49"/>
          <p:cNvSpPr/>
          <p:nvPr/>
        </p:nvSpPr>
        <p:spPr>
          <a:xfrm>
            <a:off x="7396480" y="1499235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上箭头 50"/>
          <p:cNvSpPr/>
          <p:nvPr/>
        </p:nvSpPr>
        <p:spPr>
          <a:xfrm>
            <a:off x="6113145" y="152019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 rot="16200000">
            <a:off x="6748780" y="158305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圆角矩形 53"/>
          <p:cNvSpPr/>
          <p:nvPr/>
        </p:nvSpPr>
        <p:spPr>
          <a:xfrm>
            <a:off x="3934460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55" name="圆角矩形 54"/>
          <p:cNvSpPr/>
          <p:nvPr/>
        </p:nvSpPr>
        <p:spPr>
          <a:xfrm>
            <a:off x="3286125" y="270002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56" name="圆角矩形 55"/>
          <p:cNvSpPr/>
          <p:nvPr/>
        </p:nvSpPr>
        <p:spPr>
          <a:xfrm>
            <a:off x="5227320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57" name="圆角矩形 56"/>
          <p:cNvSpPr/>
          <p:nvPr/>
        </p:nvSpPr>
        <p:spPr>
          <a:xfrm>
            <a:off x="6523990" y="26892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715962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59" name="圆角矩形 58"/>
          <p:cNvSpPr/>
          <p:nvPr/>
        </p:nvSpPr>
        <p:spPr>
          <a:xfrm>
            <a:off x="5875655" y="26885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0" name="圆角矩形 59"/>
          <p:cNvSpPr/>
          <p:nvPr/>
        </p:nvSpPr>
        <p:spPr>
          <a:xfrm>
            <a:off x="4582795" y="269938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61" name="上箭头 60"/>
          <p:cNvSpPr/>
          <p:nvPr/>
        </p:nvSpPr>
        <p:spPr>
          <a:xfrm>
            <a:off x="350266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上箭头 62"/>
          <p:cNvSpPr/>
          <p:nvPr/>
        </p:nvSpPr>
        <p:spPr>
          <a:xfrm>
            <a:off x="60921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上箭头 63"/>
          <p:cNvSpPr/>
          <p:nvPr/>
        </p:nvSpPr>
        <p:spPr>
          <a:xfrm rot="5400000">
            <a:off x="4590415" y="323977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上箭头 64"/>
          <p:cNvSpPr/>
          <p:nvPr/>
        </p:nvSpPr>
        <p:spPr>
          <a:xfrm>
            <a:off x="5431790" y="323977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圆角矩形 65"/>
          <p:cNvSpPr/>
          <p:nvPr/>
        </p:nvSpPr>
        <p:spPr>
          <a:xfrm>
            <a:off x="3923030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3274695" y="431546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68" name="圆角矩形 67"/>
          <p:cNvSpPr/>
          <p:nvPr/>
        </p:nvSpPr>
        <p:spPr>
          <a:xfrm>
            <a:off x="5215890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69" name="圆角矩形 68"/>
          <p:cNvSpPr/>
          <p:nvPr/>
        </p:nvSpPr>
        <p:spPr>
          <a:xfrm>
            <a:off x="6512560" y="430466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70" name="圆角矩形 69"/>
          <p:cNvSpPr/>
          <p:nvPr/>
        </p:nvSpPr>
        <p:spPr>
          <a:xfrm>
            <a:off x="714819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71" name="圆角矩形 70"/>
          <p:cNvSpPr/>
          <p:nvPr/>
        </p:nvSpPr>
        <p:spPr>
          <a:xfrm>
            <a:off x="5864225" y="430403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4571365" y="4314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76" name="上箭头 75"/>
          <p:cNvSpPr/>
          <p:nvPr/>
        </p:nvSpPr>
        <p:spPr>
          <a:xfrm>
            <a:off x="5431790" y="4855210"/>
            <a:ext cx="215900" cy="647700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圆角矩形 76"/>
          <p:cNvSpPr/>
          <p:nvPr/>
        </p:nvSpPr>
        <p:spPr>
          <a:xfrm>
            <a:off x="3934460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78" name="圆角矩形 77"/>
          <p:cNvSpPr/>
          <p:nvPr/>
        </p:nvSpPr>
        <p:spPr>
          <a:xfrm>
            <a:off x="3286125" y="599821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79" name="圆角矩形 78"/>
          <p:cNvSpPr/>
          <p:nvPr/>
        </p:nvSpPr>
        <p:spPr>
          <a:xfrm>
            <a:off x="5227320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80" name="圆角矩形 79"/>
          <p:cNvSpPr/>
          <p:nvPr/>
        </p:nvSpPr>
        <p:spPr>
          <a:xfrm>
            <a:off x="6523990" y="59874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81" name="圆角矩形 80"/>
          <p:cNvSpPr/>
          <p:nvPr/>
        </p:nvSpPr>
        <p:spPr>
          <a:xfrm>
            <a:off x="715962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82" name="圆角矩形 81"/>
          <p:cNvSpPr/>
          <p:nvPr/>
        </p:nvSpPr>
        <p:spPr>
          <a:xfrm>
            <a:off x="5875655" y="59867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83" name="圆角矩形 82"/>
          <p:cNvSpPr/>
          <p:nvPr/>
        </p:nvSpPr>
        <p:spPr>
          <a:xfrm>
            <a:off x="4582795" y="599757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cxnSp>
        <p:nvCxnSpPr>
          <p:cNvPr id="85" name="肘形连接符 84"/>
          <p:cNvCxnSpPr>
            <a:stCxn id="47" idx="1"/>
            <a:endCxn id="79" idx="0"/>
          </p:cNvCxnSpPr>
          <p:nvPr/>
        </p:nvCxnSpPr>
        <p:spPr>
          <a:xfrm rot="10800000" flipH="1" flipV="1">
            <a:off x="2560955" y="437515"/>
            <a:ext cx="2990215" cy="5559425"/>
          </a:xfrm>
          <a:prstGeom prst="bentConnector4">
            <a:avLst>
              <a:gd name="adj1" fmla="val -7963"/>
              <a:gd name="adj2" fmla="val 9346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307975" y="2208530"/>
            <a:ext cx="20256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/>
              <a:t>一次</a:t>
            </a:r>
            <a:r>
              <a:rPr lang="en-US" altLang="zh-CN"/>
              <a:t>partition</a:t>
            </a:r>
            <a:r>
              <a:rPr lang="zh-CN" altLang="en-US"/>
              <a:t>结束</a:t>
            </a:r>
          </a:p>
          <a:p>
            <a:r>
              <a:rPr lang="zh-CN" altLang="en-US"/>
              <a:t>两个指针相遇</a:t>
            </a:r>
          </a:p>
          <a:p>
            <a:r>
              <a:rPr lang="zh-CN" altLang="en-US"/>
              <a:t>之后把</a:t>
            </a:r>
            <a:r>
              <a:rPr lang="en-US" altLang="zh-CN"/>
              <a:t>pivot</a:t>
            </a:r>
            <a:r>
              <a:rPr lang="zh-CN" altLang="en-US"/>
              <a:t>，放到</a:t>
            </a:r>
          </a:p>
          <a:p>
            <a:r>
              <a:rPr lang="zh-CN" altLang="en-US"/>
              <a:t>指针停止的位置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1539240" cy="44894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dirty="0"/>
              <a:t>归并排序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3813175" y="6400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448810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106035" y="63944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6032500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689725" y="6292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7325360" y="62865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3813175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4448810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5106035" y="271335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5745480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6402705" y="27031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7038340" y="270256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481070" y="12261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446520" y="119443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619500" y="233045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</a:p>
        </p:txBody>
      </p:sp>
      <p:cxnSp>
        <p:nvCxnSpPr>
          <p:cNvPr id="22" name="直接箭头连接符 21"/>
          <p:cNvCxnSpPr>
            <a:stCxn id="3" idx="2"/>
            <a:endCxn id="11" idx="0"/>
          </p:cNvCxnSpPr>
          <p:nvPr/>
        </p:nvCxnSpPr>
        <p:spPr>
          <a:xfrm>
            <a:off x="4209415" y="1072515"/>
            <a:ext cx="0" cy="16414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6" idx="2"/>
          </p:cNvCxnSpPr>
          <p:nvPr/>
        </p:nvCxnSpPr>
        <p:spPr>
          <a:xfrm rot="5400000">
            <a:off x="4854575" y="414655"/>
            <a:ext cx="927100" cy="22205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3813175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26" name="圆角矩形 25"/>
          <p:cNvSpPr/>
          <p:nvPr/>
        </p:nvSpPr>
        <p:spPr>
          <a:xfrm>
            <a:off x="4448810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5106035" y="389128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6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6032500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689725" y="388112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5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7325360" y="388048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8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3813175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33" name="圆角矩形 32"/>
          <p:cNvSpPr/>
          <p:nvPr/>
        </p:nvSpPr>
        <p:spPr>
          <a:xfrm>
            <a:off x="4448810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5106035" y="59651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6" name="圆角矩形 35"/>
          <p:cNvSpPr/>
          <p:nvPr/>
        </p:nvSpPr>
        <p:spPr>
          <a:xfrm>
            <a:off x="5745480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02705" y="5955030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7038340" y="5954395"/>
            <a:ext cx="648335" cy="43243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119245" y="45097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1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6446520" y="4446270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2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3619500" y="5582285"/>
            <a:ext cx="7169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指针</a:t>
            </a:r>
            <a:r>
              <a:rPr lang="en-US" altLang="zh-CN" sz="1200"/>
              <a:t>3</a:t>
            </a:r>
          </a:p>
        </p:txBody>
      </p:sp>
      <p:cxnSp>
        <p:nvCxnSpPr>
          <p:cNvPr id="43" name="肘形连接符 42"/>
          <p:cNvCxnSpPr>
            <a:stCxn id="29" idx="2"/>
          </p:cNvCxnSpPr>
          <p:nvPr/>
        </p:nvCxnSpPr>
        <p:spPr>
          <a:xfrm rot="5400000">
            <a:off x="5476875" y="3691890"/>
            <a:ext cx="987425" cy="2230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25" idx="2"/>
            <a:endCxn id="33" idx="0"/>
          </p:cNvCxnSpPr>
          <p:nvPr/>
        </p:nvCxnSpPr>
        <p:spPr>
          <a:xfrm rot="5400000" flipV="1">
            <a:off x="3706813" y="4826953"/>
            <a:ext cx="1640840" cy="635635"/>
          </a:xfrm>
          <a:prstGeom prst="bentConnector3">
            <a:avLst>
              <a:gd name="adj1" fmla="val 499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上箭头 63"/>
          <p:cNvSpPr/>
          <p:nvPr/>
        </p:nvSpPr>
        <p:spPr>
          <a:xfrm rot="5400000">
            <a:off x="6376670" y="1254125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5400000">
            <a:off x="4239895" y="456946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64840" y="62865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4" name="圆角矩形 43"/>
          <p:cNvSpPr/>
          <p:nvPr/>
        </p:nvSpPr>
        <p:spPr>
          <a:xfrm>
            <a:off x="3164840" y="2713990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5" name="圆角矩形 44"/>
          <p:cNvSpPr/>
          <p:nvPr/>
        </p:nvSpPr>
        <p:spPr>
          <a:xfrm>
            <a:off x="3164840" y="389191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46" name="圆角矩形 45"/>
          <p:cNvSpPr/>
          <p:nvPr/>
        </p:nvSpPr>
        <p:spPr>
          <a:xfrm>
            <a:off x="3164840" y="5965825"/>
            <a:ext cx="648335" cy="432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92710" y="2997835"/>
            <a:ext cx="28130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merge</a:t>
            </a:r>
            <a:r>
              <a:rPr lang="zh-CN" altLang="en-US"/>
              <a:t>的时候，指向</a:t>
            </a:r>
          </a:p>
          <a:p>
            <a:r>
              <a:rPr lang="zh-CN" altLang="en-US"/>
              <a:t>原</a:t>
            </a:r>
            <a:r>
              <a:rPr lang="en-US" altLang="zh-CN"/>
              <a:t>lst</a:t>
            </a:r>
            <a:r>
              <a:rPr lang="zh-CN" altLang="en-US"/>
              <a:t>的指针从需要</a:t>
            </a:r>
            <a:r>
              <a:rPr lang="en-US" altLang="zh-CN"/>
              <a:t>merge</a:t>
            </a:r>
          </a:p>
          <a:p>
            <a:r>
              <a:rPr lang="zh-CN" altLang="en-US"/>
              <a:t>的位置开始而不是从</a:t>
            </a:r>
            <a:r>
              <a:rPr lang="en-US" altLang="zh-CN"/>
              <a:t>0</a:t>
            </a:r>
            <a:r>
              <a:rPr lang="zh-CN" altLang="en-US"/>
              <a:t>开始</a:t>
            </a:r>
          </a:p>
        </p:txBody>
      </p:sp>
      <p:sp>
        <p:nvSpPr>
          <p:cNvPr id="47" name="上箭头 46"/>
          <p:cNvSpPr/>
          <p:nvPr/>
        </p:nvSpPr>
        <p:spPr>
          <a:xfrm rot="5400000">
            <a:off x="4335145" y="211455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上箭头 47"/>
          <p:cNvSpPr/>
          <p:nvPr/>
        </p:nvSpPr>
        <p:spPr>
          <a:xfrm rot="5400000">
            <a:off x="4887595" y="5396230"/>
            <a:ext cx="215900" cy="647700"/>
          </a:xfrm>
          <a:prstGeom prst="upArrow">
            <a:avLst/>
          </a:prstGeom>
          <a:solidFill>
            <a:schemeClr val="bg1"/>
          </a:solidFill>
          <a:ln w="12700" cmpd="sng">
            <a:solidFill>
              <a:srgbClr val="FF0000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076563" y="2562536"/>
            <a:ext cx="270891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/>
              <a:t>二叉树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35" y="1485265"/>
            <a:ext cx="4436745" cy="36468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90495" y="838200"/>
            <a:ext cx="3762375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矩形 109"/>
          <p:cNvSpPr/>
          <p:nvPr/>
        </p:nvSpPr>
        <p:spPr>
          <a:xfrm>
            <a:off x="0" y="0"/>
            <a:ext cx="2247900" cy="42862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逆序列化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95" y="1223645"/>
            <a:ext cx="5514975" cy="44100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160,&quot;width&quot;:592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7685</TotalTime>
  <Words>1060</Words>
  <Application>WPS 演示</Application>
  <PresentationFormat>全屏显示(4:3)</PresentationFormat>
  <Paragraphs>290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652</cp:revision>
  <dcterms:created xsi:type="dcterms:W3CDTF">2020-07-29T07:01:00Z</dcterms:created>
  <dcterms:modified xsi:type="dcterms:W3CDTF">2020-08-27T14:51:09Z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