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73" r:id="rId4"/>
    <p:sldId id="288" r:id="rId5"/>
    <p:sldId id="289" r:id="rId6"/>
    <p:sldId id="291" r:id="rId7"/>
    <p:sldId id="272" r:id="rId8"/>
    <p:sldId id="269" r:id="rId9"/>
    <p:sldId id="270" r:id="rId10"/>
    <p:sldId id="271" r:id="rId11"/>
    <p:sldId id="292" r:id="rId12"/>
    <p:sldId id="293" r:id="rId13"/>
    <p:sldId id="294" r:id="rId14"/>
    <p:sldId id="268" r:id="rId15"/>
    <p:sldId id="259" r:id="rId16"/>
    <p:sldId id="257" r:id="rId17"/>
    <p:sldId id="260" r:id="rId18"/>
    <p:sldId id="295" r:id="rId19"/>
    <p:sldId id="296" r:id="rId20"/>
    <p:sldId id="258" r:id="rId21"/>
    <p:sldId id="261" r:id="rId22"/>
    <p:sldId id="264" r:id="rId23"/>
    <p:sldId id="266" r:id="rId24"/>
    <p:sldId id="26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48" y="-78"/>
      </p:cViewPr>
      <p:guideLst>
        <p:guide orient="horz" pos="219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75523" y="2593651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赋值与拷贝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从中序和后序重构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后序：</a:t>
            </a:r>
            <a:r>
              <a:rPr lang="zh-CN" altLang="en-US" b="1"/>
              <a:t>左右根</a:t>
            </a:r>
            <a:r>
              <a:rPr lang="zh-CN" altLang="en-US"/>
              <a:t>：</a:t>
            </a:r>
            <a:r>
              <a:rPr lang="en-US" altLang="zh-CN"/>
              <a:t>2 4 5 3 1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4 5 3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从中序和先序重构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前序：</a:t>
            </a:r>
            <a:r>
              <a:rPr lang="zh-CN" altLang="en-US" b="1"/>
              <a:t>根左右</a:t>
            </a:r>
            <a:r>
              <a:rPr lang="zh-CN" altLang="en-US"/>
              <a:t>：</a:t>
            </a:r>
            <a:r>
              <a:rPr lang="en-US" altLang="zh-CN"/>
              <a:t>1 2 3 4 5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345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从后序和先序重构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1560" y="267208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9692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897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7533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23215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1851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5374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5374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21056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42440" y="1236980"/>
            <a:ext cx="2632710" cy="753110"/>
            <a:chOff x="8510" y="1922"/>
            <a:chExt cx="4146" cy="1186"/>
          </a:xfrm>
        </p:grpSpPr>
        <p:sp>
          <p:nvSpPr>
            <p:cNvPr id="15" name="文本框 14"/>
            <p:cNvSpPr txBox="1"/>
            <p:nvPr/>
          </p:nvSpPr>
          <p:spPr>
            <a:xfrm>
              <a:off x="8510" y="1922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前序：</a:t>
              </a:r>
              <a:r>
                <a:rPr lang="zh-CN" altLang="en-US" b="1"/>
                <a:t>根左右</a:t>
              </a:r>
              <a:r>
                <a:rPr lang="zh-CN" altLang="en-US"/>
                <a:t>：</a:t>
              </a:r>
              <a:r>
                <a:rPr lang="en-US" altLang="zh-CN"/>
                <a:t>1 2 3 4 5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26" y="2528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后序：</a:t>
              </a:r>
              <a:r>
                <a:rPr lang="zh-CN" altLang="en-US" b="1"/>
                <a:t>左右根</a:t>
              </a:r>
              <a:r>
                <a:rPr lang="zh-CN" altLang="en-US"/>
                <a:t>：</a:t>
              </a:r>
              <a:r>
                <a:rPr lang="en-US" altLang="zh-CN"/>
                <a:t>2 4 5 3 1</a:t>
              </a:r>
              <a:endParaRPr lang="en-US" altLang="zh-CN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60340" y="855345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 b="1"/>
              <a:t>左右子树无法划分</a:t>
            </a:r>
            <a:endParaRPr lang="zh-CN" altLang="en-US" b="1"/>
          </a:p>
          <a:p>
            <a:r>
              <a:rPr lang="zh-CN" altLang="en-US"/>
              <a:t>可行解：设定先序遍历</a:t>
            </a:r>
            <a:endParaRPr lang="zh-CN" altLang="en-US"/>
          </a:p>
          <a:p>
            <a:r>
              <a:rPr lang="zh-CN" altLang="en-US"/>
              <a:t>第一个节点为单节点左子树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6407150" y="2395855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18" idx="4"/>
            <a:endCxn id="20" idx="0"/>
          </p:cNvCxnSpPr>
          <p:nvPr/>
        </p:nvCxnSpPr>
        <p:spPr>
          <a:xfrm>
            <a:off x="7054850" y="3744595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407150" y="4219575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6838950" y="3312795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6838950" y="5150485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7270750" y="4219575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8" idx="4"/>
            <a:endCxn id="11" idx="0"/>
          </p:cNvCxnSpPr>
          <p:nvPr/>
        </p:nvCxnSpPr>
        <p:spPr>
          <a:xfrm flipH="1">
            <a:off x="6623050" y="3744595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4"/>
            <a:endCxn id="18" idx="0"/>
          </p:cNvCxnSpPr>
          <p:nvPr/>
        </p:nvCxnSpPr>
        <p:spPr>
          <a:xfrm>
            <a:off x="6623050" y="2827655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4"/>
            <a:endCxn id="19" idx="0"/>
          </p:cNvCxnSpPr>
          <p:nvPr/>
        </p:nvCxnSpPr>
        <p:spPr>
          <a:xfrm flipH="1">
            <a:off x="7054850" y="4651375"/>
            <a:ext cx="431800" cy="499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83130" y="5884545"/>
            <a:ext cx="327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小结：重构必须用到中序遍历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488" y="2500306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背包问题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99849" y="1495736"/>
            <a:ext cx="6131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子</a:t>
            </a:r>
            <a:r>
              <a:rPr lang="zh-CN" altLang="en-US" sz="6600" b="1" dirty="0" smtClean="0"/>
              <a:t>串子序列问题</a:t>
            </a:r>
            <a:endParaRPr lang="zh-CN" altLang="en-US" sz="6600" b="1" dirty="0"/>
          </a:p>
        </p:txBody>
      </p:sp>
      <p:sp>
        <p:nvSpPr>
          <p:cNvPr id="2" name="矩形 1"/>
          <p:cNvSpPr/>
          <p:nvPr/>
        </p:nvSpPr>
        <p:spPr>
          <a:xfrm>
            <a:off x="1731010" y="2820035"/>
            <a:ext cx="5786120" cy="3168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1010" y="2820035"/>
            <a:ext cx="578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单调队列</a:t>
            </a:r>
            <a:r>
              <a:rPr lang="en-US" altLang="zh-CN"/>
              <a:t>-</a:t>
            </a:r>
            <a:r>
              <a:rPr lang="zh-CN" altLang="en-US"/>
              <a:t>滑动窗口内的最大值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6464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rPr>
              <a:t>滑动窗口的最大值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6151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509714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7226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35825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00659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6657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4681220" y="126111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0800000">
            <a:off x="5987415" y="125095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43250" y="135890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47230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10794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57334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36905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01738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6765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5337810" y="2011680"/>
            <a:ext cx="1449705" cy="585470"/>
            <a:chOff x="7389" y="4088"/>
            <a:chExt cx="2283" cy="922"/>
          </a:xfrm>
        </p:grpSpPr>
        <p:sp>
          <p:nvSpPr>
            <p:cNvPr id="32" name="左中括号 31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左中括号 32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50825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314452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447230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510794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57334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636905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1" name="圆角矩形 40"/>
          <p:cNvSpPr/>
          <p:nvPr/>
        </p:nvSpPr>
        <p:spPr>
          <a:xfrm>
            <a:off x="701738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76765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5983605" y="2700020"/>
            <a:ext cx="1449705" cy="585470"/>
            <a:chOff x="7389" y="4088"/>
            <a:chExt cx="2283" cy="922"/>
          </a:xfrm>
        </p:grpSpPr>
        <p:sp>
          <p:nvSpPr>
            <p:cNvPr id="44" name="左中括号 43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左中括号 44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3143250" y="28181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44723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511556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7410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637667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70250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76841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6637020" y="3481705"/>
            <a:ext cx="1449705" cy="585470"/>
            <a:chOff x="7389" y="4088"/>
            <a:chExt cx="2283" cy="922"/>
          </a:xfrm>
        </p:grpSpPr>
        <p:sp>
          <p:nvSpPr>
            <p:cNvPr id="56" name="左中括号 55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左中括号 56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2506345" y="358965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3150870" y="359981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2" name="曲线连接符 61"/>
          <p:cNvCxnSpPr/>
          <p:nvPr/>
        </p:nvCxnSpPr>
        <p:spPr>
          <a:xfrm>
            <a:off x="673735" y="2119630"/>
            <a:ext cx="890905" cy="917575"/>
          </a:xfrm>
          <a:prstGeom prst="curvedConnector3">
            <a:avLst>
              <a:gd name="adj1" fmla="val 25516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457325" y="4305935"/>
            <a:ext cx="69837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始终保持队列单调递减</a:t>
            </a:r>
            <a:endParaRPr lang="zh-CN" altLang="en-US"/>
          </a:p>
          <a:p>
            <a:r>
              <a:rPr lang="zh-CN" altLang="en-US"/>
              <a:t>后面的值较大，会无条件清除队列前面的成员</a:t>
            </a:r>
            <a:endParaRPr lang="zh-CN" altLang="en-US"/>
          </a:p>
          <a:p>
            <a:r>
              <a:rPr lang="zh-CN" altLang="en-US"/>
              <a:t>每次迭代，都会无条件的加入当前的索引作为候选的最大值</a:t>
            </a:r>
            <a:endParaRPr lang="zh-CN" altLang="en-US"/>
          </a:p>
          <a:p>
            <a:endParaRPr lang="en-US" altLang="zh-CN"/>
          </a:p>
          <a:p>
            <a:r>
              <a:rPr lang="zh-CN" altLang="en-US" b="1"/>
              <a:t>头部的处理</a:t>
            </a:r>
            <a:r>
              <a:rPr lang="zh-CN" altLang="en-US"/>
              <a:t>：可以不用处理，返回的时候剔除</a:t>
            </a:r>
            <a:r>
              <a:rPr lang="en-US" altLang="zh-CN"/>
              <a:t>k-1</a:t>
            </a:r>
            <a:r>
              <a:rPr lang="zh-CN" altLang="en-US"/>
              <a:t>个值，</a:t>
            </a:r>
            <a:r>
              <a:rPr lang="en-US" altLang="zh-CN"/>
              <a:t>k</a:t>
            </a:r>
            <a:r>
              <a:rPr lang="zh-CN" altLang="en-US"/>
              <a:t>是窗口的宽</a:t>
            </a:r>
            <a:endParaRPr lang="zh-CN" altLang="en-US"/>
          </a:p>
          <a:p>
            <a:r>
              <a:rPr lang="zh-CN" altLang="en-US"/>
              <a:t>注意：在涉及队列弹出的时候，要判空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4648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最大子串和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99265" y="3021839"/>
            <a:ext cx="4426527" cy="103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294419" y="2190566"/>
            <a:ext cx="0" cy="83127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0849" y="303223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7326" y="1647416"/>
            <a:ext cx="3406140" cy="3207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S</a:t>
            </a:r>
            <a:r>
              <a:rPr lang="en-US" altLang="zh-CN" sz="1350" dirty="0" smtClean="0"/>
              <a:t>:</a:t>
            </a:r>
            <a:r>
              <a:rPr lang="zh-CN" altLang="en-US" sz="1350" dirty="0" smtClean="0"/>
              <a:t>前缀和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I</a:t>
            </a:r>
            <a:r>
              <a:rPr lang="zh-CN" altLang="en-US" sz="1350" dirty="0" smtClean="0"/>
              <a:t>到</a:t>
            </a:r>
            <a:r>
              <a:rPr lang="en-US" altLang="zh-CN" sz="1350" dirty="0" smtClean="0"/>
              <a:t>j</a:t>
            </a:r>
            <a:r>
              <a:rPr lang="zh-CN" altLang="en-US" sz="1350" dirty="0" smtClean="0"/>
              <a:t>闭区间的子串和为</a:t>
            </a:r>
            <a:r>
              <a:rPr lang="en-US" altLang="zh-CN" sz="1350" dirty="0"/>
              <a:t>S</a:t>
            </a:r>
            <a:r>
              <a:rPr lang="en-US" altLang="zh-CN" sz="1350" dirty="0" smtClean="0"/>
              <a:t>[i]-S[j-1]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假</a:t>
            </a:r>
            <a:r>
              <a:rPr lang="zh-CN" altLang="en-US" sz="1350" dirty="0" smtClean="0"/>
              <a:t>如求一个宽度为</a:t>
            </a:r>
            <a:r>
              <a:rPr lang="en-US" altLang="zh-CN" sz="1350" dirty="0" smtClean="0"/>
              <a:t>m</a:t>
            </a:r>
            <a:r>
              <a:rPr lang="zh-CN" altLang="en-US" sz="1350" dirty="0" smtClean="0"/>
              <a:t>的区间的最大子串和：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等</a:t>
            </a:r>
            <a:r>
              <a:rPr lang="zh-CN" altLang="en-US" sz="1350" dirty="0" smtClean="0"/>
              <a:t>价于：</a:t>
            </a:r>
            <a:r>
              <a:rPr lang="en-US" altLang="zh-CN" sz="1350" dirty="0" smtClean="0"/>
              <a:t>Max(Si - Sj)  # i-m &lt;= j &lt;= i-1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endParaRPr lang="en-US" altLang="zh-CN" sz="1350" dirty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那</a:t>
            </a:r>
            <a:r>
              <a:rPr lang="zh-CN" altLang="en-US" sz="1350" dirty="0" smtClean="0"/>
              <a:t>么在遍历的过程中，我们只要维护一个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宽</a:t>
            </a:r>
            <a:r>
              <a:rPr lang="zh-CN" altLang="en-US" sz="1350" dirty="0" smtClean="0"/>
              <a:t>度为</a:t>
            </a:r>
            <a:r>
              <a:rPr lang="en-US" altLang="zh-CN" sz="1350" dirty="0" smtClean="0"/>
              <a:t>&lt;=m</a:t>
            </a:r>
            <a:r>
              <a:rPr lang="zh-CN" altLang="en-US" sz="1350" dirty="0" smtClean="0"/>
              <a:t>的单调队列，每次步进一步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1</a:t>
            </a:r>
            <a:r>
              <a:rPr lang="zh-CN" altLang="en-US" sz="1350" dirty="0" smtClean="0"/>
              <a:t>、判断是否弹出队首元素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、判断</a:t>
            </a:r>
            <a:r>
              <a:rPr lang="zh-CN" altLang="en-US" sz="1350" dirty="0"/>
              <a:t>弹</a:t>
            </a:r>
            <a:r>
              <a:rPr lang="zh-CN" altLang="en-US" sz="1350" dirty="0" smtClean="0"/>
              <a:t>出若干队尾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、新元素的索引入队</a:t>
            </a:r>
            <a:endParaRPr lang="en-US" altLang="zh-CN" sz="1350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56464" y="3032230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47610" y="3021839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21678" y="3780374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6213" y="3780167"/>
            <a:ext cx="81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56464" y="3343853"/>
            <a:ext cx="1891145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80945" y="3342720"/>
            <a:ext cx="11584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8645" y="2000250"/>
            <a:ext cx="2286000" cy="3844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曲线连接符 26"/>
          <p:cNvCxnSpPr/>
          <p:nvPr/>
        </p:nvCxnSpPr>
        <p:spPr>
          <a:xfrm rot="16200000" flipV="1">
            <a:off x="4739783" y="2432565"/>
            <a:ext cx="566914" cy="549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6494465" y="2450913"/>
            <a:ext cx="567395" cy="512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当我们考虑绿色要不要连接橙色的时候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5632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python </a:t>
            </a:r>
            <a:r>
              <a:rPr lang="zh-CN" altLang="zh-CN" dirty="0"/>
              <a:t>赋值</a:t>
            </a:r>
            <a:endParaRPr lang="en-US" altLang="zh-CN" dirty="0"/>
          </a:p>
          <a:p>
            <a:pPr algn="ctr"/>
            <a:r>
              <a:rPr lang="zh-CN" altLang="zh-CN" dirty="0"/>
              <a:t>复杂对象</a:t>
            </a:r>
            <a:endParaRPr lang="zh-CN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5149215" y="352806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22620" y="352806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296025" y="352806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69430" y="352806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9" idx="3"/>
            <a:endCxn id="2" idx="1"/>
          </p:cNvCxnSpPr>
          <p:nvPr/>
        </p:nvCxnSpPr>
        <p:spPr>
          <a:xfrm>
            <a:off x="4487545" y="3343910"/>
            <a:ext cx="66167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3"/>
            <a:endCxn id="2" idx="1"/>
          </p:cNvCxnSpPr>
          <p:nvPr/>
        </p:nvCxnSpPr>
        <p:spPr>
          <a:xfrm flipV="1">
            <a:off x="4498340" y="3708400"/>
            <a:ext cx="650875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95445" y="315976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195445" y="377825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479679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658485" y="479679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231890" y="479679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5295" y="479679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7" idx="3"/>
            <a:endCxn id="11" idx="1"/>
          </p:cNvCxnSpPr>
          <p:nvPr/>
        </p:nvCxnSpPr>
        <p:spPr>
          <a:xfrm>
            <a:off x="4495165" y="4612640"/>
            <a:ext cx="58991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1" idx="1"/>
          </p:cNvCxnSpPr>
          <p:nvPr/>
        </p:nvCxnSpPr>
        <p:spPr>
          <a:xfrm flipV="1">
            <a:off x="4505960" y="4977130"/>
            <a:ext cx="579120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03065" y="442849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03065" y="504698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381240" y="479679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5" idx="3"/>
            <a:endCxn id="19" idx="3"/>
          </p:cNvCxnSpPr>
          <p:nvPr/>
        </p:nvCxnSpPr>
        <p:spPr>
          <a:xfrm>
            <a:off x="7445375" y="3780155"/>
            <a:ext cx="511810" cy="1268730"/>
          </a:xfrm>
          <a:prstGeom prst="bentConnector3">
            <a:avLst>
              <a:gd name="adj1" fmla="val 146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41595" y="1391285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4" idx="3"/>
            <a:endCxn id="21" idx="1"/>
          </p:cNvCxnSpPr>
          <p:nvPr/>
        </p:nvCxnSpPr>
        <p:spPr>
          <a:xfrm>
            <a:off x="4479925" y="1350645"/>
            <a:ext cx="661670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3"/>
            <a:endCxn id="21" idx="1"/>
          </p:cNvCxnSpPr>
          <p:nvPr/>
        </p:nvCxnSpPr>
        <p:spPr>
          <a:xfrm flipV="1">
            <a:off x="4490720" y="1571625"/>
            <a:ext cx="650875" cy="1822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87825" y="116649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187825" y="156972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8" idx="3"/>
            <a:endCxn id="29" idx="1"/>
          </p:cNvCxnSpPr>
          <p:nvPr/>
        </p:nvCxnSpPr>
        <p:spPr>
          <a:xfrm flipV="1">
            <a:off x="4498340" y="2343150"/>
            <a:ext cx="64325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95445" y="21926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141595" y="216281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084570" y="1594485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a=b=10</a:t>
            </a:r>
            <a:endParaRPr lang="en-US" altLang="zh-CN"/>
          </a:p>
          <a:p>
            <a:r>
              <a:rPr lang="en-US" altLang="zh-CN"/>
              <a:t>b+=10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661025" y="4039235"/>
            <a:ext cx="1412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a=b=[1,2,3,4]</a:t>
            </a:r>
            <a:endParaRPr lang="en-US" altLang="zh-CN"/>
          </a:p>
          <a:p>
            <a:r>
              <a:rPr lang="en-US" altLang="zh-CN"/>
              <a:t>b.append(5)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55980" y="3816350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对于复杂对象，如</a:t>
            </a:r>
            <a:r>
              <a:rPr lang="zh-CN" altLang="zh-CN">
                <a:solidFill>
                  <a:srgbClr val="FF0000"/>
                </a:solidFill>
              </a:rPr>
              <a:t>链表和列表</a:t>
            </a:r>
            <a:endParaRPr lang="zh-CN" altLang="zh-CN"/>
          </a:p>
          <a:p>
            <a:r>
              <a:rPr lang="zh-CN" altLang="zh-CN"/>
              <a:t>一方变化，另一方也变化，</a:t>
            </a:r>
            <a:endParaRPr lang="zh-CN" altLang="zh-CN"/>
          </a:p>
          <a:p>
            <a:r>
              <a:rPr lang="zh-CN" altLang="zh-CN"/>
              <a:t>相当于是引用，别名</a:t>
            </a:r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35660" y="1421130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对于简单对象，例如</a:t>
            </a:r>
            <a:r>
              <a:rPr lang="zh-CN" altLang="zh-CN">
                <a:solidFill>
                  <a:srgbClr val="FF0000"/>
                </a:solidFill>
              </a:rPr>
              <a:t>数字，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字符串</a:t>
            </a:r>
            <a:r>
              <a:rPr lang="zh-CN" altLang="zh-CN"/>
              <a:t>，变化的话，地址</a:t>
            </a:r>
            <a:endParaRPr lang="zh-CN" altLang="zh-CN"/>
          </a:p>
          <a:p>
            <a:r>
              <a:rPr lang="zh-CN" altLang="zh-CN"/>
              <a:t>直接就变了，两个变量没有</a:t>
            </a:r>
            <a:endParaRPr lang="zh-CN" altLang="zh-CN"/>
          </a:p>
          <a:p>
            <a:r>
              <a:rPr lang="zh-CN" altLang="zh-CN"/>
              <a:t>关系，只是初值相等。</a:t>
            </a:r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071670" y="357166"/>
            <a:ext cx="5143536" cy="6000792"/>
          </a:xfrm>
          <a:prstGeom prst="roundRect">
            <a:avLst>
              <a:gd name="adj" fmla="val 52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编辑距离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43240" y="928670"/>
            <a:ext cx="2571768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3240" y="121442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8860" y="9286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1442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1223214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240" y="2357430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240" y="264318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64318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5429256" y="2357430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43240" y="3907041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3240" y="4192793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39070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419279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429256" y="3907041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572264" y="4192793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43240" y="57148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dp[i][j-1]+1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20002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dp[i-1][j]+1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5004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143240" y="5264363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40" y="5550115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8860" y="52643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55011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429256" y="5264363"/>
            <a:ext cx="285752" cy="285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72264" y="5550115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43240" y="49071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dp[i-1][j-1]+1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71670" y="1714488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71670" y="328612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44499" y="2483161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位运算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601345"/>
            <a:ext cx="472630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亦或</a:t>
            </a:r>
            <a:r>
              <a:rPr lang="zh-CN" altLang="en-US"/>
              <a:t>：</a:t>
            </a:r>
            <a:r>
              <a:rPr lang="en-US" altLang="zh-CN"/>
              <a:t>a^a=0,  a^0=a,  a^1=~a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zh-CN"/>
              <a:t>判断</a:t>
            </a:r>
            <a:r>
              <a:rPr lang="en-US" altLang="zh-CN"/>
              <a:t>a</a:t>
            </a:r>
            <a:r>
              <a:rPr lang="zh-CN" altLang="zh-CN"/>
              <a:t>从右数</a:t>
            </a:r>
            <a:r>
              <a:rPr lang="zh-CN" altLang="zh-CN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zh-CN" altLang="zh-CN">
                <a:solidFill>
                  <a:srgbClr val="FF0000"/>
                </a:solidFill>
              </a:rPr>
              <a:t>是否为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：</a:t>
            </a:r>
            <a:r>
              <a:rPr lang="en-US" altLang="zh-CN"/>
              <a:t>a &amp; (</a:t>
            </a:r>
            <a:r>
              <a:rPr lang="en-US" altLang="zh-CN">
                <a:sym typeface="+mn-ea"/>
              </a:rPr>
              <a:t>1 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&lt;&lt;= n-1 </a:t>
            </a:r>
            <a:r>
              <a:rPr lang="en-US" altLang="zh-CN"/>
              <a:t>)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n-1</a:t>
            </a:r>
            <a:r>
              <a:rPr lang="en-US" altLang="zh-CN"/>
              <a:t>:</a:t>
            </a:r>
            <a:r>
              <a:rPr lang="zh-CN" altLang="zh-CN"/>
              <a:t>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，该位右边的</a:t>
            </a:r>
            <a:r>
              <a:rPr lang="en-US" altLang="zh-CN"/>
              <a:t>0</a:t>
            </a:r>
            <a:r>
              <a:rPr lang="zh-CN" altLang="en-US"/>
              <a:t>全部变为</a:t>
            </a:r>
            <a:r>
              <a:rPr lang="en-US" altLang="zh-CN"/>
              <a:t>1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n&amp;(n-1)</a:t>
            </a:r>
            <a:r>
              <a:rPr lang="zh-CN" altLang="en-US"/>
              <a:t>：最右边的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，其余位置不变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判断</a:t>
            </a:r>
            <a:r>
              <a:rPr lang="zh-CN" altLang="en-US">
                <a:solidFill>
                  <a:srgbClr val="FF0000"/>
                </a:solidFill>
              </a:rPr>
              <a:t>奇偶性</a:t>
            </a:r>
            <a:r>
              <a:rPr lang="zh-CN" altLang="en-US"/>
              <a:t>：</a:t>
            </a:r>
            <a:r>
              <a:rPr lang="en-US" altLang="zh-CN"/>
              <a:t>if a &amp; 1  #</a:t>
            </a:r>
            <a:r>
              <a:rPr lang="zh-CN" altLang="en-US"/>
              <a:t>奇数为</a:t>
            </a:r>
            <a:r>
              <a:rPr lang="en-US" altLang="zh-CN"/>
              <a:t>true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905" y="1358900"/>
            <a:ext cx="680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数组中，</a:t>
            </a:r>
            <a:r>
              <a:rPr lang="en-US" altLang="zh-CN"/>
              <a:t>a, b</a:t>
            </a:r>
            <a:r>
              <a:rPr lang="zh-CN" altLang="en-US"/>
              <a:t>出现了</a:t>
            </a:r>
            <a:r>
              <a:rPr lang="en-US" altLang="zh-CN"/>
              <a:t>1</a:t>
            </a:r>
            <a:r>
              <a:rPr lang="zh-CN" altLang="en-US"/>
              <a:t>次，其他的都出现了偶数次，找到这两个数字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405" y="1974850"/>
            <a:ext cx="429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、所有数字全部亦或得到</a:t>
            </a:r>
            <a:r>
              <a:rPr lang="en-US" altLang="zh-CN"/>
              <a:t>a, b</a:t>
            </a:r>
            <a:r>
              <a:rPr lang="zh-CN" altLang="zh-CN"/>
              <a:t>亦或的结果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3400" y="2517775"/>
            <a:ext cx="2268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11</a:t>
            </a:r>
            <a:r>
              <a:rPr lang="en-US" altLang="zh-CN" sz="3600"/>
              <a:t>00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endParaRPr lang="en-US" altLang="zh-CN" sz="3600"/>
          </a:p>
        </p:txBody>
      </p:sp>
      <p:cxnSp>
        <p:nvCxnSpPr>
          <p:cNvPr id="5" name="曲线连接符 4"/>
          <p:cNvCxnSpPr/>
          <p:nvPr/>
        </p:nvCxnSpPr>
        <p:spPr>
          <a:xfrm>
            <a:off x="4904105" y="2980055"/>
            <a:ext cx="1296035" cy="935990"/>
          </a:xfrm>
          <a:prstGeom prst="curvedConnector3">
            <a:avLst>
              <a:gd name="adj1" fmla="val 12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00140" y="372110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>
            <a:off x="4399915" y="2980055"/>
            <a:ext cx="1774825" cy="1512570"/>
          </a:xfrm>
          <a:prstGeom prst="curvedConnector3">
            <a:avLst>
              <a:gd name="adj1" fmla="val 228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96965" y="428879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相同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79825" y="3033395"/>
            <a:ext cx="1205230" cy="16751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18410" y="4708525"/>
            <a:ext cx="35121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以此为切入点，遍历整个数组</a:t>
            </a:r>
            <a:endParaRPr lang="zh-CN" altLang="en-US"/>
          </a:p>
          <a:p>
            <a:r>
              <a:rPr lang="zh-CN" altLang="en-US"/>
              <a:t>该位为</a:t>
            </a:r>
            <a:r>
              <a:rPr lang="en-US" altLang="zh-CN"/>
              <a:t>0</a:t>
            </a:r>
            <a:r>
              <a:rPr lang="zh-CN" altLang="en-US"/>
              <a:t>分到一组，为</a:t>
            </a:r>
            <a:r>
              <a:rPr lang="en-US" altLang="zh-CN"/>
              <a:t>1</a:t>
            </a:r>
            <a:r>
              <a:rPr lang="zh-CN" altLang="en-US"/>
              <a:t>分到另</a:t>
            </a:r>
            <a:endParaRPr lang="zh-CN" altLang="en-US"/>
          </a:p>
          <a:p>
            <a:r>
              <a:rPr lang="zh-CN" altLang="en-US"/>
              <a:t>一组。</a:t>
            </a:r>
            <a:r>
              <a:rPr lang="zh-CN" altLang="en-US">
                <a:solidFill>
                  <a:srgbClr val="FF0000"/>
                </a:solidFill>
              </a:rPr>
              <a:t>怎么确定这个位置的</a:t>
            </a:r>
            <a:r>
              <a:rPr lang="en-US" altLang="zh-CN">
                <a:solidFill>
                  <a:srgbClr val="FF0000"/>
                </a:solidFill>
              </a:rPr>
              <a:t>binary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值呢？和一个只有该位为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的数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即可。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出现一次的数字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638538" y="259365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排序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/>
              <a:t>快速排序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955415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07080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8275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44945" y="9696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18058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589661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4603750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307080" y="25400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2561590" y="2540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pivot</a:t>
            </a:r>
            <a:endParaRPr lang="en-US" altLang="zh-CN"/>
          </a:p>
        </p:txBody>
      </p:sp>
      <p:sp>
        <p:nvSpPr>
          <p:cNvPr id="49" name="上箭头 48"/>
          <p:cNvSpPr/>
          <p:nvPr/>
        </p:nvSpPr>
        <p:spPr>
          <a:xfrm>
            <a:off x="352361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>
            <a:off x="7396480" y="1499235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611314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 rot="16200000">
            <a:off x="6748780" y="158305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934460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3286125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5227320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圆角矩形 56"/>
          <p:cNvSpPr/>
          <p:nvPr/>
        </p:nvSpPr>
        <p:spPr>
          <a:xfrm>
            <a:off x="6523990" y="26892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8" name="圆角矩形 57"/>
          <p:cNvSpPr/>
          <p:nvPr/>
        </p:nvSpPr>
        <p:spPr>
          <a:xfrm>
            <a:off x="715962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9" name="圆角矩形 58"/>
          <p:cNvSpPr/>
          <p:nvPr/>
        </p:nvSpPr>
        <p:spPr>
          <a:xfrm>
            <a:off x="587565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4582795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1" name="上箭头 60"/>
          <p:cNvSpPr/>
          <p:nvPr/>
        </p:nvSpPr>
        <p:spPr>
          <a:xfrm>
            <a:off x="350266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60921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上箭头 63"/>
          <p:cNvSpPr/>
          <p:nvPr/>
        </p:nvSpPr>
        <p:spPr>
          <a:xfrm rot="5400000">
            <a:off x="4590415" y="323977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54317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923030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7" name="圆角矩形 66"/>
          <p:cNvSpPr/>
          <p:nvPr/>
        </p:nvSpPr>
        <p:spPr>
          <a:xfrm>
            <a:off x="3274695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5215890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6512560" y="430466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0" name="圆角矩形 69"/>
          <p:cNvSpPr/>
          <p:nvPr/>
        </p:nvSpPr>
        <p:spPr>
          <a:xfrm>
            <a:off x="714819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586422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2" name="圆角矩形 71"/>
          <p:cNvSpPr/>
          <p:nvPr/>
        </p:nvSpPr>
        <p:spPr>
          <a:xfrm>
            <a:off x="4571365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6" name="上箭头 75"/>
          <p:cNvSpPr/>
          <p:nvPr/>
        </p:nvSpPr>
        <p:spPr>
          <a:xfrm>
            <a:off x="5431790" y="485521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3934460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3286125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27320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0" name="圆角矩形 79"/>
          <p:cNvSpPr/>
          <p:nvPr/>
        </p:nvSpPr>
        <p:spPr>
          <a:xfrm>
            <a:off x="6523990" y="59874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1" name="圆角矩形 80"/>
          <p:cNvSpPr/>
          <p:nvPr/>
        </p:nvSpPr>
        <p:spPr>
          <a:xfrm>
            <a:off x="715962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2" name="圆角矩形 81"/>
          <p:cNvSpPr/>
          <p:nvPr/>
        </p:nvSpPr>
        <p:spPr>
          <a:xfrm>
            <a:off x="587565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3" name="圆角矩形 82"/>
          <p:cNvSpPr/>
          <p:nvPr/>
        </p:nvSpPr>
        <p:spPr>
          <a:xfrm>
            <a:off x="4582795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5" name="肘形连接符 84"/>
          <p:cNvCxnSpPr>
            <a:stCxn id="47" idx="1"/>
            <a:endCxn id="79" idx="0"/>
          </p:cNvCxnSpPr>
          <p:nvPr/>
        </p:nvCxnSpPr>
        <p:spPr>
          <a:xfrm rot="10800000" flipH="1" flipV="1">
            <a:off x="2560955" y="437515"/>
            <a:ext cx="2990215" cy="5559425"/>
          </a:xfrm>
          <a:prstGeom prst="bentConnector4">
            <a:avLst>
              <a:gd name="adj1" fmla="val -7963"/>
              <a:gd name="adj2" fmla="val 93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07975" y="2208530"/>
            <a:ext cx="2025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一次</a:t>
            </a:r>
            <a:r>
              <a:rPr lang="en-US" altLang="zh-CN"/>
              <a:t>partition</a:t>
            </a:r>
            <a:r>
              <a:rPr lang="zh-CN" altLang="en-US"/>
              <a:t>结束</a:t>
            </a:r>
            <a:endParaRPr lang="zh-CN" altLang="en-US"/>
          </a:p>
          <a:p>
            <a:r>
              <a:rPr lang="zh-CN" altLang="en-US"/>
              <a:t>两个指针相遇</a:t>
            </a:r>
            <a:endParaRPr lang="zh-CN" altLang="en-US"/>
          </a:p>
          <a:p>
            <a:r>
              <a:rPr lang="zh-CN" altLang="en-US"/>
              <a:t>之后把</a:t>
            </a:r>
            <a:r>
              <a:rPr lang="en-US" altLang="zh-CN"/>
              <a:t>pivot</a:t>
            </a:r>
            <a:r>
              <a:rPr lang="zh-CN" altLang="en-US"/>
              <a:t>，放到</a:t>
            </a:r>
            <a:endParaRPr lang="zh-CN" altLang="en-US"/>
          </a:p>
          <a:p>
            <a:r>
              <a:rPr lang="zh-CN" altLang="en-US"/>
              <a:t>指针停止的位置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/>
              <a:t>归并排序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813175" y="6400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448810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06035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032500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89725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325360" y="62865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813175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4448810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106035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745480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402705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038340" y="270256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481070" y="12261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6446520" y="119443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3619500" y="233045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22" name="直接箭头连接符 21"/>
          <p:cNvCxnSpPr>
            <a:stCxn id="3" idx="2"/>
            <a:endCxn id="11" idx="0"/>
          </p:cNvCxnSpPr>
          <p:nvPr/>
        </p:nvCxnSpPr>
        <p:spPr>
          <a:xfrm>
            <a:off x="4209415" y="1072515"/>
            <a:ext cx="0" cy="1641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</p:cNvCxnSpPr>
          <p:nvPr/>
        </p:nvCxnSpPr>
        <p:spPr>
          <a:xfrm rot="5400000">
            <a:off x="4854575" y="414655"/>
            <a:ext cx="927100" cy="2220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813175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48810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5106035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032500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89725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325360" y="38804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3813175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48810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106035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5745480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02705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7038340" y="59543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119245" y="45097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6446520" y="44462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41" name="文本框 40"/>
          <p:cNvSpPr txBox="1"/>
          <p:nvPr/>
        </p:nvSpPr>
        <p:spPr>
          <a:xfrm>
            <a:off x="3619500" y="55822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43" name="肘形连接符 42"/>
          <p:cNvCxnSpPr>
            <a:stCxn id="29" idx="2"/>
          </p:cNvCxnSpPr>
          <p:nvPr/>
        </p:nvCxnSpPr>
        <p:spPr>
          <a:xfrm rot="5400000">
            <a:off x="5476875" y="3691890"/>
            <a:ext cx="987425" cy="2230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2"/>
            <a:endCxn id="33" idx="0"/>
          </p:cNvCxnSpPr>
          <p:nvPr/>
        </p:nvCxnSpPr>
        <p:spPr>
          <a:xfrm rot="5400000" flipV="1">
            <a:off x="3706813" y="4826953"/>
            <a:ext cx="1640840" cy="635635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箭头 63"/>
          <p:cNvSpPr/>
          <p:nvPr/>
        </p:nvSpPr>
        <p:spPr>
          <a:xfrm rot="5400000">
            <a:off x="6376670" y="125412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5400000">
            <a:off x="4239895" y="456946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164840" y="62865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3164840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3164840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164840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92710" y="2997835"/>
            <a:ext cx="2813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merge</a:t>
            </a:r>
            <a:r>
              <a:rPr lang="zh-CN" altLang="en-US"/>
              <a:t>的时候，指向</a:t>
            </a:r>
            <a:endParaRPr lang="zh-CN" altLang="en-US"/>
          </a:p>
          <a:p>
            <a:r>
              <a:rPr lang="zh-CN" altLang="en-US"/>
              <a:t>原</a:t>
            </a:r>
            <a:r>
              <a:rPr lang="en-US" altLang="zh-CN"/>
              <a:t>lst</a:t>
            </a:r>
            <a:r>
              <a:rPr lang="zh-CN" altLang="en-US"/>
              <a:t>的</a:t>
            </a:r>
            <a:r>
              <a:rPr lang="zh-CN" altLang="en-US"/>
              <a:t>指针从需要</a:t>
            </a:r>
            <a:r>
              <a:rPr lang="en-US" altLang="zh-CN"/>
              <a:t>merge</a:t>
            </a:r>
            <a:endParaRPr lang="en-US" altLang="zh-CN"/>
          </a:p>
          <a:p>
            <a:r>
              <a:rPr lang="zh-CN" altLang="en-US"/>
              <a:t>的位置开始而不是从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47" name="上箭头 46"/>
          <p:cNvSpPr/>
          <p:nvPr/>
        </p:nvSpPr>
        <p:spPr>
          <a:xfrm rot="5400000">
            <a:off x="4335145" y="211455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 rot="5400000">
            <a:off x="4887595" y="539623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6563" y="2562536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二叉树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1485265"/>
            <a:ext cx="4436745" cy="3646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0495" y="838200"/>
            <a:ext cx="37623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1223645"/>
            <a:ext cx="5514975" cy="4410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160,&quot;width&quot;:592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WPS 演示</Application>
  <PresentationFormat>全屏显示(4:3)</PresentationFormat>
  <Paragraphs>517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30</cp:revision>
  <dcterms:created xsi:type="dcterms:W3CDTF">2020-07-29T07:01:00Z</dcterms:created>
  <dcterms:modified xsi:type="dcterms:W3CDTF">2020-08-21T13:35:10Z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