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7" r:id="rId2"/>
    <p:sldId id="273" r:id="rId3"/>
    <p:sldId id="288" r:id="rId4"/>
    <p:sldId id="289" r:id="rId5"/>
    <p:sldId id="291" r:id="rId6"/>
    <p:sldId id="272" r:id="rId7"/>
    <p:sldId id="269" r:id="rId8"/>
    <p:sldId id="270" r:id="rId9"/>
    <p:sldId id="271" r:id="rId10"/>
    <p:sldId id="292" r:id="rId11"/>
    <p:sldId id="293" r:id="rId12"/>
    <p:sldId id="294" r:id="rId13"/>
    <p:sldId id="268" r:id="rId14"/>
    <p:sldId id="259" r:id="rId15"/>
    <p:sldId id="257" r:id="rId16"/>
    <p:sldId id="260" r:id="rId17"/>
    <p:sldId id="295" r:id="rId18"/>
    <p:sldId id="298" r:id="rId19"/>
    <p:sldId id="296" r:id="rId20"/>
    <p:sldId id="258" r:id="rId21"/>
    <p:sldId id="312" r:id="rId22"/>
    <p:sldId id="261" r:id="rId23"/>
    <p:sldId id="264" r:id="rId24"/>
    <p:sldId id="297" r:id="rId25"/>
    <p:sldId id="266" r:id="rId26"/>
    <p:sldId id="265" r:id="rId27"/>
    <p:sldId id="324" r:id="rId28"/>
    <p:sldId id="325" r:id="rId29"/>
    <p:sldId id="326" r:id="rId30"/>
    <p:sldId id="318" r:id="rId31"/>
    <p:sldId id="319" r:id="rId32"/>
    <p:sldId id="323" r:id="rId33"/>
    <p:sldId id="320" r:id="rId34"/>
    <p:sldId id="321" r:id="rId35"/>
    <p:sldId id="322" r:id="rId36"/>
    <p:sldId id="327" r:id="rId37"/>
    <p:sldId id="328" r:id="rId38"/>
    <p:sldId id="329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1">
          <p15:clr>
            <a:srgbClr val="A4A3A4"/>
          </p15:clr>
        </p15:guide>
        <p15:guide id="2" pos="27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20"/>
      </p:cViewPr>
      <p:guideLst>
        <p:guide orient="horz" pos="2261"/>
        <p:guide pos="27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75523" y="2593651"/>
            <a:ext cx="439293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/>
              <a:t>赋值与拷贝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247900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从中序和后序重构</a:t>
            </a:r>
          </a:p>
        </p:txBody>
      </p:sp>
      <p:sp>
        <p:nvSpPr>
          <p:cNvPr id="5" name="椭圆 4"/>
          <p:cNvSpPr/>
          <p:nvPr/>
        </p:nvSpPr>
        <p:spPr>
          <a:xfrm>
            <a:off x="1925320" y="2537460"/>
            <a:ext cx="431800" cy="431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cxnSp>
        <p:nvCxnSpPr>
          <p:cNvPr id="6" name="直接箭头连接符 5"/>
          <p:cNvCxnSpPr>
            <a:stCxn id="8" idx="4"/>
            <a:endCxn id="10" idx="0"/>
          </p:cNvCxnSpPr>
          <p:nvPr/>
        </p:nvCxnSpPr>
        <p:spPr>
          <a:xfrm>
            <a:off x="2573020" y="3886200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493520" y="3454400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8" name="椭圆 7"/>
          <p:cNvSpPr/>
          <p:nvPr/>
        </p:nvSpPr>
        <p:spPr>
          <a:xfrm>
            <a:off x="2357120" y="3454400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9" name="椭圆 8"/>
          <p:cNvSpPr/>
          <p:nvPr/>
        </p:nvSpPr>
        <p:spPr>
          <a:xfrm>
            <a:off x="1925320" y="4361180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10" name="椭圆 9"/>
          <p:cNvSpPr/>
          <p:nvPr/>
        </p:nvSpPr>
        <p:spPr>
          <a:xfrm>
            <a:off x="2788920" y="4361180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</a:p>
        </p:txBody>
      </p:sp>
      <p:cxnSp>
        <p:nvCxnSpPr>
          <p:cNvPr id="12" name="直接箭头连接符 11"/>
          <p:cNvCxnSpPr>
            <a:stCxn id="8" idx="4"/>
            <a:endCxn id="9" idx="0"/>
          </p:cNvCxnSpPr>
          <p:nvPr/>
        </p:nvCxnSpPr>
        <p:spPr>
          <a:xfrm flipH="1">
            <a:off x="2141220" y="3886200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4"/>
            <a:endCxn id="8" idx="0"/>
          </p:cNvCxnSpPr>
          <p:nvPr/>
        </p:nvCxnSpPr>
        <p:spPr>
          <a:xfrm>
            <a:off x="2141220" y="2969260"/>
            <a:ext cx="431800" cy="485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4"/>
            <a:endCxn id="7" idx="0"/>
          </p:cNvCxnSpPr>
          <p:nvPr/>
        </p:nvCxnSpPr>
        <p:spPr>
          <a:xfrm flipH="1">
            <a:off x="1709420" y="2969260"/>
            <a:ext cx="431800" cy="485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965700" y="1804035"/>
            <a:ext cx="2623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中序：</a:t>
            </a:r>
            <a:r>
              <a:rPr lang="zh-CN" altLang="en-US" b="1"/>
              <a:t>左根右</a:t>
            </a:r>
            <a:r>
              <a:rPr lang="zh-CN" altLang="en-US"/>
              <a:t>：</a:t>
            </a:r>
            <a:r>
              <a:rPr lang="en-US" altLang="zh-CN"/>
              <a:t>2 1 4 3 5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975860" y="2188845"/>
            <a:ext cx="2623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后序：</a:t>
            </a:r>
            <a:r>
              <a:rPr lang="zh-CN" altLang="en-US" b="1"/>
              <a:t>左右根</a:t>
            </a:r>
            <a:r>
              <a:rPr lang="zh-CN" altLang="en-US"/>
              <a:t>：</a:t>
            </a:r>
            <a:r>
              <a:rPr lang="en-US" altLang="zh-CN"/>
              <a:t>2 4 5 3 1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975860" y="2832735"/>
            <a:ext cx="26974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根节点：</a:t>
            </a:r>
            <a:r>
              <a:rPr lang="en-US" altLang="zh-CN"/>
              <a:t>1</a:t>
            </a:r>
          </a:p>
          <a:p>
            <a:r>
              <a:rPr lang="zh-CN" altLang="en-US"/>
              <a:t>左子树中序</a:t>
            </a:r>
            <a:r>
              <a:rPr lang="en-US" altLang="zh-CN"/>
              <a:t>:2</a:t>
            </a:r>
          </a:p>
          <a:p>
            <a:r>
              <a:rPr lang="zh-CN" altLang="zh-CN"/>
              <a:t>右子树中序：</a:t>
            </a:r>
            <a:r>
              <a:rPr lang="en-US" altLang="zh-CN"/>
              <a:t>4 3 5</a:t>
            </a:r>
          </a:p>
          <a:p>
            <a:r>
              <a:rPr lang="zh-CN" altLang="en-US"/>
              <a:t>根据左子树中序的长度：</a:t>
            </a:r>
          </a:p>
          <a:p>
            <a:r>
              <a:rPr lang="zh-CN" altLang="en-US"/>
              <a:t>左子树后序：</a:t>
            </a:r>
            <a:r>
              <a:rPr lang="en-US" altLang="zh-CN"/>
              <a:t>2</a:t>
            </a:r>
          </a:p>
          <a:p>
            <a:r>
              <a:rPr lang="zh-CN" altLang="en-US"/>
              <a:t>右子树后序：</a:t>
            </a:r>
            <a:r>
              <a:rPr lang="en-US" altLang="zh-CN"/>
              <a:t>4 5 3</a:t>
            </a:r>
          </a:p>
          <a:p>
            <a:endParaRPr lang="en-US" altLang="zh-CN"/>
          </a:p>
          <a:p>
            <a:r>
              <a:rPr lang="zh-CN" altLang="en-US"/>
              <a:t>边界条件：空、单点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247900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从中序和先序重构</a:t>
            </a:r>
          </a:p>
        </p:txBody>
      </p:sp>
      <p:sp>
        <p:nvSpPr>
          <p:cNvPr id="5" name="椭圆 4"/>
          <p:cNvSpPr/>
          <p:nvPr/>
        </p:nvSpPr>
        <p:spPr>
          <a:xfrm>
            <a:off x="1925320" y="2537460"/>
            <a:ext cx="431800" cy="431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cxnSp>
        <p:nvCxnSpPr>
          <p:cNvPr id="6" name="直接箭头连接符 5"/>
          <p:cNvCxnSpPr>
            <a:stCxn id="8" idx="4"/>
            <a:endCxn id="10" idx="0"/>
          </p:cNvCxnSpPr>
          <p:nvPr/>
        </p:nvCxnSpPr>
        <p:spPr>
          <a:xfrm>
            <a:off x="2573020" y="3886200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493520" y="3454400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8" name="椭圆 7"/>
          <p:cNvSpPr/>
          <p:nvPr/>
        </p:nvSpPr>
        <p:spPr>
          <a:xfrm>
            <a:off x="2357120" y="3454400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9" name="椭圆 8"/>
          <p:cNvSpPr/>
          <p:nvPr/>
        </p:nvSpPr>
        <p:spPr>
          <a:xfrm>
            <a:off x="1925320" y="4361180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10" name="椭圆 9"/>
          <p:cNvSpPr/>
          <p:nvPr/>
        </p:nvSpPr>
        <p:spPr>
          <a:xfrm>
            <a:off x="2788920" y="4361180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</a:p>
        </p:txBody>
      </p:sp>
      <p:cxnSp>
        <p:nvCxnSpPr>
          <p:cNvPr id="12" name="直接箭头连接符 11"/>
          <p:cNvCxnSpPr>
            <a:stCxn id="8" idx="4"/>
            <a:endCxn id="9" idx="0"/>
          </p:cNvCxnSpPr>
          <p:nvPr/>
        </p:nvCxnSpPr>
        <p:spPr>
          <a:xfrm flipH="1">
            <a:off x="2141220" y="3886200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4"/>
            <a:endCxn id="8" idx="0"/>
          </p:cNvCxnSpPr>
          <p:nvPr/>
        </p:nvCxnSpPr>
        <p:spPr>
          <a:xfrm>
            <a:off x="2141220" y="2969260"/>
            <a:ext cx="431800" cy="485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4"/>
            <a:endCxn id="7" idx="0"/>
          </p:cNvCxnSpPr>
          <p:nvPr/>
        </p:nvCxnSpPr>
        <p:spPr>
          <a:xfrm flipH="1">
            <a:off x="1709420" y="2969260"/>
            <a:ext cx="431800" cy="485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965700" y="1804035"/>
            <a:ext cx="2623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前序：</a:t>
            </a:r>
            <a:r>
              <a:rPr lang="zh-CN" altLang="en-US" b="1"/>
              <a:t>根左右</a:t>
            </a:r>
            <a:r>
              <a:rPr lang="zh-CN" altLang="en-US"/>
              <a:t>：</a:t>
            </a:r>
            <a:r>
              <a:rPr lang="en-US" altLang="zh-CN"/>
              <a:t>1 2 3 4 5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975860" y="2188845"/>
            <a:ext cx="2623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中序：</a:t>
            </a:r>
            <a:r>
              <a:rPr lang="zh-CN" altLang="en-US" b="1"/>
              <a:t>左根右</a:t>
            </a:r>
            <a:r>
              <a:rPr lang="zh-CN" altLang="en-US"/>
              <a:t>：</a:t>
            </a:r>
            <a:r>
              <a:rPr lang="en-US" altLang="zh-CN"/>
              <a:t>2 1 4 3 5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975860" y="2832735"/>
            <a:ext cx="26974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根节点：</a:t>
            </a:r>
            <a:r>
              <a:rPr lang="en-US" altLang="zh-CN"/>
              <a:t>1</a:t>
            </a:r>
          </a:p>
          <a:p>
            <a:r>
              <a:rPr lang="zh-CN" altLang="en-US"/>
              <a:t>左子树中序</a:t>
            </a:r>
            <a:r>
              <a:rPr lang="en-US" altLang="zh-CN"/>
              <a:t>:2</a:t>
            </a:r>
          </a:p>
          <a:p>
            <a:r>
              <a:rPr lang="zh-CN" altLang="zh-CN"/>
              <a:t>右子树中序：</a:t>
            </a:r>
            <a:r>
              <a:rPr lang="en-US" altLang="zh-CN"/>
              <a:t>4 3 5</a:t>
            </a:r>
          </a:p>
          <a:p>
            <a:r>
              <a:rPr lang="zh-CN" altLang="en-US"/>
              <a:t>根据左子树中序的长度：</a:t>
            </a:r>
          </a:p>
          <a:p>
            <a:r>
              <a:rPr lang="zh-CN" altLang="en-US"/>
              <a:t>左子树后序：</a:t>
            </a:r>
            <a:r>
              <a:rPr lang="en-US" altLang="zh-CN"/>
              <a:t>2</a:t>
            </a:r>
          </a:p>
          <a:p>
            <a:r>
              <a:rPr lang="zh-CN" altLang="en-US"/>
              <a:t>右子树后序：</a:t>
            </a:r>
            <a:r>
              <a:rPr lang="en-US" altLang="zh-CN"/>
              <a:t>345</a:t>
            </a:r>
          </a:p>
          <a:p>
            <a:endParaRPr lang="en-US" altLang="zh-CN"/>
          </a:p>
          <a:p>
            <a:r>
              <a:rPr lang="zh-CN" altLang="en-US"/>
              <a:t>边界条件：空、单点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247900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从后序和先序重构</a:t>
            </a:r>
          </a:p>
        </p:txBody>
      </p:sp>
      <p:sp>
        <p:nvSpPr>
          <p:cNvPr id="5" name="椭圆 4"/>
          <p:cNvSpPr/>
          <p:nvPr/>
        </p:nvSpPr>
        <p:spPr>
          <a:xfrm>
            <a:off x="2321560" y="2672080"/>
            <a:ext cx="431800" cy="431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cxnSp>
        <p:nvCxnSpPr>
          <p:cNvPr id="6" name="直接箭头连接符 5"/>
          <p:cNvCxnSpPr>
            <a:stCxn id="8" idx="4"/>
            <a:endCxn id="10" idx="0"/>
          </p:cNvCxnSpPr>
          <p:nvPr/>
        </p:nvCxnSpPr>
        <p:spPr>
          <a:xfrm>
            <a:off x="2969260" y="4020820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889760" y="3589020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8" name="椭圆 7"/>
          <p:cNvSpPr/>
          <p:nvPr/>
        </p:nvSpPr>
        <p:spPr>
          <a:xfrm>
            <a:off x="2753360" y="3589020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9" name="椭圆 8"/>
          <p:cNvSpPr/>
          <p:nvPr/>
        </p:nvSpPr>
        <p:spPr>
          <a:xfrm>
            <a:off x="2321560" y="4495800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10" name="椭圆 9"/>
          <p:cNvSpPr/>
          <p:nvPr/>
        </p:nvSpPr>
        <p:spPr>
          <a:xfrm>
            <a:off x="3185160" y="4495800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</a:p>
        </p:txBody>
      </p:sp>
      <p:cxnSp>
        <p:nvCxnSpPr>
          <p:cNvPr id="12" name="直接箭头连接符 11"/>
          <p:cNvCxnSpPr>
            <a:stCxn id="8" idx="4"/>
            <a:endCxn id="9" idx="0"/>
          </p:cNvCxnSpPr>
          <p:nvPr/>
        </p:nvCxnSpPr>
        <p:spPr>
          <a:xfrm flipH="1">
            <a:off x="2537460" y="4020820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4"/>
            <a:endCxn id="8" idx="0"/>
          </p:cNvCxnSpPr>
          <p:nvPr/>
        </p:nvCxnSpPr>
        <p:spPr>
          <a:xfrm>
            <a:off x="2537460" y="3103880"/>
            <a:ext cx="431800" cy="485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4"/>
            <a:endCxn id="7" idx="0"/>
          </p:cNvCxnSpPr>
          <p:nvPr/>
        </p:nvCxnSpPr>
        <p:spPr>
          <a:xfrm flipH="1">
            <a:off x="2105660" y="3103880"/>
            <a:ext cx="431800" cy="485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742440" y="1236980"/>
            <a:ext cx="2632710" cy="753110"/>
            <a:chOff x="8510" y="1922"/>
            <a:chExt cx="4146" cy="1186"/>
          </a:xfrm>
        </p:grpSpPr>
        <p:sp>
          <p:nvSpPr>
            <p:cNvPr id="15" name="文本框 14"/>
            <p:cNvSpPr txBox="1"/>
            <p:nvPr/>
          </p:nvSpPr>
          <p:spPr>
            <a:xfrm>
              <a:off x="8510" y="1922"/>
              <a:ext cx="41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前序：</a:t>
              </a:r>
              <a:r>
                <a:rPr lang="zh-CN" altLang="en-US" b="1"/>
                <a:t>根左右</a:t>
              </a:r>
              <a:r>
                <a:rPr lang="zh-CN" altLang="en-US"/>
                <a:t>：</a:t>
              </a:r>
              <a:r>
                <a:rPr lang="en-US" altLang="zh-CN"/>
                <a:t>1 </a:t>
              </a:r>
              <a:r>
                <a:rPr lang="en-US" altLang="zh-CN">
                  <a:solidFill>
                    <a:srgbClr val="FF0000"/>
                  </a:solidFill>
                </a:rPr>
                <a:t>2</a:t>
              </a:r>
              <a:r>
                <a:rPr lang="en-US" altLang="zh-CN"/>
                <a:t> 3 4 5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26" y="2528"/>
              <a:ext cx="41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后序：</a:t>
              </a:r>
              <a:r>
                <a:rPr lang="zh-CN" altLang="en-US" b="1"/>
                <a:t>左右根</a:t>
              </a:r>
              <a:r>
                <a:rPr lang="zh-CN" altLang="en-US"/>
                <a:t>：</a:t>
              </a:r>
              <a:r>
                <a:rPr lang="en-US" altLang="zh-CN">
                  <a:solidFill>
                    <a:srgbClr val="FF0000"/>
                  </a:solidFill>
                </a:rPr>
                <a:t>2</a:t>
              </a:r>
              <a:r>
                <a:rPr lang="en-US" altLang="zh-CN"/>
                <a:t> 4 5 3 1</a:t>
              </a: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260340" y="855345"/>
            <a:ext cx="315468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根节点：</a:t>
            </a:r>
            <a:r>
              <a:rPr lang="en-US" altLang="zh-CN"/>
              <a:t>1</a:t>
            </a:r>
          </a:p>
          <a:p>
            <a:r>
              <a:rPr lang="zh-CN" altLang="en-US" b="1"/>
              <a:t>左右子树无法划分</a:t>
            </a:r>
          </a:p>
          <a:p>
            <a:r>
              <a:rPr lang="zh-CN" altLang="en-US"/>
              <a:t>可行解：找到左子树的根节点</a:t>
            </a:r>
          </a:p>
          <a:p>
            <a:r>
              <a:rPr lang="zh-CN" altLang="en-US"/>
              <a:t>根据这个根节点可以在后序中</a:t>
            </a:r>
          </a:p>
          <a:p>
            <a:r>
              <a:rPr lang="zh-CN" altLang="en-US"/>
              <a:t>切分出左右子树</a:t>
            </a:r>
          </a:p>
          <a:p>
            <a:endParaRPr lang="zh-CN" altLang="en-US"/>
          </a:p>
          <a:p>
            <a:r>
              <a:rPr lang="zh-CN" altLang="en-US"/>
              <a:t>当然一棵树也可能根本就没有</a:t>
            </a:r>
          </a:p>
          <a:p>
            <a:r>
              <a:rPr lang="zh-CN" altLang="en-US"/>
              <a:t>左子树，所以答案不是唯一的</a:t>
            </a:r>
          </a:p>
          <a:p>
            <a:r>
              <a:rPr lang="zh-CN" altLang="en-US"/>
              <a:t>只是这种算法可以求出一种解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857488" y="2500306"/>
            <a:ext cx="3550920" cy="1660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 smtClean="0"/>
              <a:t>动态规划</a:t>
            </a:r>
          </a:p>
          <a:p>
            <a:pPr algn="ctr"/>
            <a:r>
              <a:rPr lang="zh-CN" altLang="en-US" sz="3600" dirty="0" smtClean="0"/>
              <a:t>背包问题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357290" y="642918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9" name="直接箭头连接符 48"/>
          <p:cNvCxnSpPr/>
          <p:nvPr/>
        </p:nvCxnSpPr>
        <p:spPr>
          <a:xfrm rot="10800000">
            <a:off x="571472" y="5070565"/>
            <a:ext cx="7929618" cy="4195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2857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1 0</a:t>
            </a:r>
            <a:endParaRPr lang="zh-CN" altLang="en-US" dirty="0"/>
          </a:p>
        </p:txBody>
      </p:sp>
      <p:sp>
        <p:nvSpPr>
          <p:cNvPr id="74" name="椭圆 73"/>
          <p:cNvSpPr/>
          <p:nvPr/>
        </p:nvSpPr>
        <p:spPr>
          <a:xfrm>
            <a:off x="1162598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1 1</a:t>
            </a:r>
            <a:endParaRPr lang="zh-CN" altLang="en-US" dirty="0"/>
          </a:p>
        </p:txBody>
      </p:sp>
      <p:sp>
        <p:nvSpPr>
          <p:cNvPr id="75" name="椭圆 74"/>
          <p:cNvSpPr/>
          <p:nvPr/>
        </p:nvSpPr>
        <p:spPr>
          <a:xfrm>
            <a:off x="201985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1 2</a:t>
            </a:r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287711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1 3</a:t>
            </a:r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>
            <a:off x="3786182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1 4</a:t>
            </a:r>
            <a:endParaRPr lang="zh-CN" altLang="en-US" dirty="0"/>
          </a:p>
        </p:txBody>
      </p:sp>
      <p:sp>
        <p:nvSpPr>
          <p:cNvPr id="78" name="椭圆 77"/>
          <p:cNvSpPr/>
          <p:nvPr/>
        </p:nvSpPr>
        <p:spPr>
          <a:xfrm>
            <a:off x="4714876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1 5</a:t>
            </a:r>
            <a:endParaRPr lang="zh-CN" altLang="en-US" dirty="0"/>
          </a:p>
        </p:txBody>
      </p:sp>
      <p:sp>
        <p:nvSpPr>
          <p:cNvPr id="79" name="椭圆 78"/>
          <p:cNvSpPr/>
          <p:nvPr/>
        </p:nvSpPr>
        <p:spPr>
          <a:xfrm>
            <a:off x="564357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1 6</a:t>
            </a:r>
            <a:endParaRPr lang="zh-CN" altLang="en-US" dirty="0"/>
          </a:p>
        </p:txBody>
      </p:sp>
      <p:sp>
        <p:nvSpPr>
          <p:cNvPr id="80" name="椭圆 79"/>
          <p:cNvSpPr/>
          <p:nvPr/>
        </p:nvSpPr>
        <p:spPr>
          <a:xfrm>
            <a:off x="657226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1 7</a:t>
            </a:r>
            <a:endParaRPr lang="zh-CN" altLang="en-US" dirty="0"/>
          </a:p>
        </p:txBody>
      </p:sp>
      <p:sp>
        <p:nvSpPr>
          <p:cNvPr id="81" name="椭圆 80"/>
          <p:cNvSpPr/>
          <p:nvPr/>
        </p:nvSpPr>
        <p:spPr>
          <a:xfrm>
            <a:off x="29647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2 0</a:t>
            </a:r>
            <a:endParaRPr lang="zh-CN" altLang="en-US" dirty="0"/>
          </a:p>
        </p:txBody>
      </p:sp>
      <p:sp>
        <p:nvSpPr>
          <p:cNvPr id="82" name="椭圆 81"/>
          <p:cNvSpPr/>
          <p:nvPr/>
        </p:nvSpPr>
        <p:spPr>
          <a:xfrm>
            <a:off x="1173356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2 1</a:t>
            </a:r>
            <a:endParaRPr lang="zh-CN" altLang="en-US" dirty="0"/>
          </a:p>
        </p:txBody>
      </p:sp>
      <p:sp>
        <p:nvSpPr>
          <p:cNvPr id="83" name="椭圆 82"/>
          <p:cNvSpPr/>
          <p:nvPr/>
        </p:nvSpPr>
        <p:spPr>
          <a:xfrm>
            <a:off x="2030612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2 2</a:t>
            </a:r>
            <a:endParaRPr lang="zh-CN" altLang="en-US" dirty="0"/>
          </a:p>
        </p:txBody>
      </p:sp>
      <p:sp>
        <p:nvSpPr>
          <p:cNvPr id="84" name="椭圆 83"/>
          <p:cNvSpPr/>
          <p:nvPr/>
        </p:nvSpPr>
        <p:spPr>
          <a:xfrm>
            <a:off x="288786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2 3</a:t>
            </a:r>
            <a:endParaRPr lang="zh-CN" altLang="en-US" dirty="0"/>
          </a:p>
        </p:txBody>
      </p:sp>
      <p:sp>
        <p:nvSpPr>
          <p:cNvPr id="85" name="椭圆 84"/>
          <p:cNvSpPr/>
          <p:nvPr/>
        </p:nvSpPr>
        <p:spPr>
          <a:xfrm>
            <a:off x="379694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2 4</a:t>
            </a:r>
            <a:endParaRPr lang="zh-CN" altLang="en-US" dirty="0"/>
          </a:p>
        </p:txBody>
      </p:sp>
      <p:sp>
        <p:nvSpPr>
          <p:cNvPr id="86" name="椭圆 85"/>
          <p:cNvSpPr/>
          <p:nvPr/>
        </p:nvSpPr>
        <p:spPr>
          <a:xfrm>
            <a:off x="4725634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2 5</a:t>
            </a:r>
            <a:endParaRPr lang="zh-CN" altLang="en-US" dirty="0"/>
          </a:p>
        </p:txBody>
      </p:sp>
      <p:sp>
        <p:nvSpPr>
          <p:cNvPr id="87" name="椭圆 86"/>
          <p:cNvSpPr/>
          <p:nvPr/>
        </p:nvSpPr>
        <p:spPr>
          <a:xfrm>
            <a:off x="5654328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2 6</a:t>
            </a:r>
            <a:endParaRPr lang="zh-CN" altLang="en-US" dirty="0"/>
          </a:p>
        </p:txBody>
      </p:sp>
      <p:sp>
        <p:nvSpPr>
          <p:cNvPr id="88" name="椭圆 87"/>
          <p:cNvSpPr/>
          <p:nvPr/>
        </p:nvSpPr>
        <p:spPr>
          <a:xfrm>
            <a:off x="6583022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2 7</a:t>
            </a:r>
            <a:endParaRPr lang="zh-CN" altLang="en-US" dirty="0"/>
          </a:p>
        </p:txBody>
      </p:sp>
      <p:sp>
        <p:nvSpPr>
          <p:cNvPr id="89" name="椭圆 88"/>
          <p:cNvSpPr/>
          <p:nvPr/>
        </p:nvSpPr>
        <p:spPr>
          <a:xfrm>
            <a:off x="74295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1 8</a:t>
            </a:r>
            <a:endParaRPr lang="zh-CN" altLang="en-US" dirty="0"/>
          </a:p>
        </p:txBody>
      </p:sp>
      <p:sp>
        <p:nvSpPr>
          <p:cNvPr id="90" name="椭圆 89"/>
          <p:cNvSpPr/>
          <p:nvPr/>
        </p:nvSpPr>
        <p:spPr>
          <a:xfrm>
            <a:off x="742952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2 8</a:t>
            </a:r>
            <a:endParaRPr lang="zh-CN" altLang="en-US" dirty="0"/>
          </a:p>
        </p:txBody>
      </p:sp>
      <p:cxnSp>
        <p:nvCxnSpPr>
          <p:cNvPr id="92" name="直接箭头连接符 91"/>
          <p:cNvCxnSpPr>
            <a:stCxn id="89" idx="4"/>
            <a:endCxn id="90" idx="0"/>
          </p:cNvCxnSpPr>
          <p:nvPr/>
        </p:nvCxnSpPr>
        <p:spPr>
          <a:xfrm rot="5400000">
            <a:off x="7129983" y="3073215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rot="5400000">
            <a:off x="6288711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rot="5400000">
            <a:off x="5360017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rot="5400000">
            <a:off x="4431323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rot="5400000">
            <a:off x="3502629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77" idx="4"/>
            <a:endCxn id="90" idx="0"/>
          </p:cNvCxnSpPr>
          <p:nvPr/>
        </p:nvCxnSpPr>
        <p:spPr>
          <a:xfrm rot="16200000" flipH="1">
            <a:off x="5308314" y="1251546"/>
            <a:ext cx="1283074" cy="3643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76" idx="4"/>
          </p:cNvCxnSpPr>
          <p:nvPr/>
        </p:nvCxnSpPr>
        <p:spPr>
          <a:xfrm rot="16200000" flipH="1">
            <a:off x="4469869" y="1180919"/>
            <a:ext cx="1280264" cy="3781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75" idx="4"/>
          </p:cNvCxnSpPr>
          <p:nvPr/>
        </p:nvCxnSpPr>
        <p:spPr>
          <a:xfrm rot="16200000" flipH="1">
            <a:off x="3541175" y="1252357"/>
            <a:ext cx="1280264" cy="3638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74" idx="4"/>
            <a:endCxn id="86" idx="0"/>
          </p:cNvCxnSpPr>
          <p:nvPr/>
        </p:nvCxnSpPr>
        <p:spPr>
          <a:xfrm rot="16200000" flipH="1">
            <a:off x="2644579" y="1291697"/>
            <a:ext cx="1283074" cy="3563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73" idx="4"/>
            <a:endCxn id="85" idx="0"/>
          </p:cNvCxnSpPr>
          <p:nvPr/>
        </p:nvCxnSpPr>
        <p:spPr>
          <a:xfrm rot="16200000" flipH="1">
            <a:off x="1741793" y="1317605"/>
            <a:ext cx="1283074" cy="3511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0" y="0"/>
            <a:ext cx="1071538" cy="428604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</a:t>
            </a:r>
            <a:r>
              <a:rPr lang="zh-CN" altLang="en-US" dirty="0" smtClean="0"/>
              <a:t>背包</a:t>
            </a:r>
            <a:endParaRPr lang="zh-CN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929058" y="51435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更新方向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357290" y="642918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9" name="直接箭头连接符 48"/>
          <p:cNvCxnSpPr/>
          <p:nvPr/>
        </p:nvCxnSpPr>
        <p:spPr>
          <a:xfrm flipV="1">
            <a:off x="357158" y="5072074"/>
            <a:ext cx="8215370" cy="268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1162598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1 1</a:t>
            </a:r>
            <a:endParaRPr lang="zh-CN" altLang="en-US" dirty="0"/>
          </a:p>
        </p:txBody>
      </p:sp>
      <p:sp>
        <p:nvSpPr>
          <p:cNvPr id="65" name="椭圆 64"/>
          <p:cNvSpPr/>
          <p:nvPr/>
        </p:nvSpPr>
        <p:spPr>
          <a:xfrm>
            <a:off x="201985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1 2</a:t>
            </a:r>
            <a:endParaRPr lang="zh-CN" altLang="en-US" dirty="0"/>
          </a:p>
        </p:txBody>
      </p:sp>
      <p:sp>
        <p:nvSpPr>
          <p:cNvPr id="66" name="椭圆 65"/>
          <p:cNvSpPr/>
          <p:nvPr/>
        </p:nvSpPr>
        <p:spPr>
          <a:xfrm>
            <a:off x="287711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1 3</a:t>
            </a:r>
            <a:endParaRPr lang="zh-CN" altLang="en-US" dirty="0"/>
          </a:p>
        </p:txBody>
      </p:sp>
      <p:sp>
        <p:nvSpPr>
          <p:cNvPr id="67" name="椭圆 66"/>
          <p:cNvSpPr/>
          <p:nvPr/>
        </p:nvSpPr>
        <p:spPr>
          <a:xfrm>
            <a:off x="3786182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1 4</a:t>
            </a:r>
            <a:endParaRPr lang="zh-CN" altLang="en-US" dirty="0"/>
          </a:p>
        </p:txBody>
      </p:sp>
      <p:sp>
        <p:nvSpPr>
          <p:cNvPr id="68" name="椭圆 67"/>
          <p:cNvSpPr/>
          <p:nvPr/>
        </p:nvSpPr>
        <p:spPr>
          <a:xfrm>
            <a:off x="4714876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1 5</a:t>
            </a:r>
            <a:endParaRPr lang="zh-CN" altLang="en-US" dirty="0"/>
          </a:p>
        </p:txBody>
      </p:sp>
      <p:sp>
        <p:nvSpPr>
          <p:cNvPr id="69" name="椭圆 68"/>
          <p:cNvSpPr/>
          <p:nvPr/>
        </p:nvSpPr>
        <p:spPr>
          <a:xfrm>
            <a:off x="564357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1 6</a:t>
            </a:r>
            <a:endParaRPr lang="zh-CN" altLang="en-US" dirty="0"/>
          </a:p>
        </p:txBody>
      </p:sp>
      <p:sp>
        <p:nvSpPr>
          <p:cNvPr id="70" name="椭圆 69"/>
          <p:cNvSpPr/>
          <p:nvPr/>
        </p:nvSpPr>
        <p:spPr>
          <a:xfrm>
            <a:off x="657226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1 7</a:t>
            </a:r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1173356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2 1</a:t>
            </a:r>
            <a:endParaRPr lang="zh-CN" altLang="en-US" dirty="0"/>
          </a:p>
        </p:txBody>
      </p:sp>
      <p:sp>
        <p:nvSpPr>
          <p:cNvPr id="72" name="椭圆 71"/>
          <p:cNvSpPr/>
          <p:nvPr/>
        </p:nvSpPr>
        <p:spPr>
          <a:xfrm>
            <a:off x="2030612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2 2</a:t>
            </a:r>
            <a:endParaRPr lang="zh-CN" altLang="en-US" dirty="0"/>
          </a:p>
        </p:txBody>
      </p:sp>
      <p:sp>
        <p:nvSpPr>
          <p:cNvPr id="73" name="椭圆 72"/>
          <p:cNvSpPr/>
          <p:nvPr/>
        </p:nvSpPr>
        <p:spPr>
          <a:xfrm>
            <a:off x="288786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2 3</a:t>
            </a:r>
            <a:endParaRPr lang="zh-CN" altLang="en-US" dirty="0"/>
          </a:p>
        </p:txBody>
      </p:sp>
      <p:sp>
        <p:nvSpPr>
          <p:cNvPr id="74" name="椭圆 73"/>
          <p:cNvSpPr/>
          <p:nvPr/>
        </p:nvSpPr>
        <p:spPr>
          <a:xfrm>
            <a:off x="379694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2 4</a:t>
            </a:r>
            <a:endParaRPr lang="zh-CN" altLang="en-US" dirty="0"/>
          </a:p>
        </p:txBody>
      </p:sp>
      <p:sp>
        <p:nvSpPr>
          <p:cNvPr id="75" name="椭圆 74"/>
          <p:cNvSpPr/>
          <p:nvPr/>
        </p:nvSpPr>
        <p:spPr>
          <a:xfrm>
            <a:off x="4725634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2 5</a:t>
            </a:r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5654328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2 6</a:t>
            </a:r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>
            <a:off x="6583022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2 7</a:t>
            </a:r>
            <a:endParaRPr lang="zh-CN" altLang="en-US" dirty="0"/>
          </a:p>
        </p:txBody>
      </p:sp>
      <p:sp>
        <p:nvSpPr>
          <p:cNvPr id="78" name="椭圆 77"/>
          <p:cNvSpPr/>
          <p:nvPr/>
        </p:nvSpPr>
        <p:spPr>
          <a:xfrm>
            <a:off x="74295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1 8</a:t>
            </a:r>
            <a:endParaRPr lang="zh-CN" altLang="en-US" dirty="0"/>
          </a:p>
        </p:txBody>
      </p:sp>
      <p:sp>
        <p:nvSpPr>
          <p:cNvPr id="79" name="椭圆 78"/>
          <p:cNvSpPr/>
          <p:nvPr/>
        </p:nvSpPr>
        <p:spPr>
          <a:xfrm>
            <a:off x="742952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2 8</a:t>
            </a:r>
            <a:endParaRPr lang="zh-CN" altLang="en-US" dirty="0"/>
          </a:p>
        </p:txBody>
      </p:sp>
      <p:cxnSp>
        <p:nvCxnSpPr>
          <p:cNvPr id="80" name="直接箭头连接符 79"/>
          <p:cNvCxnSpPr>
            <a:stCxn id="78" idx="4"/>
            <a:endCxn id="79" idx="0"/>
          </p:cNvCxnSpPr>
          <p:nvPr/>
        </p:nvCxnSpPr>
        <p:spPr>
          <a:xfrm rot="5400000">
            <a:off x="7129983" y="3073215"/>
            <a:ext cx="1283074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rot="5400000">
            <a:off x="6288711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rot="5400000">
            <a:off x="5360017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rot="5400000">
            <a:off x="4431323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rot="5400000">
            <a:off x="3502629" y="3069611"/>
            <a:ext cx="1283074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7" idx="4"/>
            <a:endCxn id="79" idx="0"/>
          </p:cNvCxnSpPr>
          <p:nvPr/>
        </p:nvCxnSpPr>
        <p:spPr>
          <a:xfrm rot="16200000" flipH="1">
            <a:off x="5308314" y="1251546"/>
            <a:ext cx="1283074" cy="364333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66" idx="4"/>
          </p:cNvCxnSpPr>
          <p:nvPr/>
        </p:nvCxnSpPr>
        <p:spPr>
          <a:xfrm rot="16200000" flipH="1">
            <a:off x="4469869" y="1180919"/>
            <a:ext cx="1280264" cy="3781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65" idx="4"/>
          </p:cNvCxnSpPr>
          <p:nvPr/>
        </p:nvCxnSpPr>
        <p:spPr>
          <a:xfrm rot="16200000" flipH="1">
            <a:off x="3541175" y="1252357"/>
            <a:ext cx="1280264" cy="3638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64" idx="4"/>
            <a:endCxn id="75" idx="0"/>
          </p:cNvCxnSpPr>
          <p:nvPr/>
        </p:nvCxnSpPr>
        <p:spPr>
          <a:xfrm rot="16200000" flipH="1">
            <a:off x="2644579" y="1291697"/>
            <a:ext cx="1283074" cy="3563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endCxn id="74" idx="0"/>
          </p:cNvCxnSpPr>
          <p:nvPr/>
        </p:nvCxnSpPr>
        <p:spPr>
          <a:xfrm rot="16200000" flipH="1">
            <a:off x="1741793" y="1317605"/>
            <a:ext cx="1283074" cy="351122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0" y="0"/>
            <a:ext cx="1142976" cy="428604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完全背包</a:t>
            </a:r>
            <a:endParaRPr lang="zh-CN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929058" y="51435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更新方向</a:t>
            </a:r>
            <a:endParaRPr lang="zh-CN" altLang="en-US" dirty="0"/>
          </a:p>
        </p:txBody>
      </p:sp>
      <p:sp>
        <p:nvSpPr>
          <p:cNvPr id="92" name="椭圆 91"/>
          <p:cNvSpPr/>
          <p:nvPr/>
        </p:nvSpPr>
        <p:spPr>
          <a:xfrm>
            <a:off x="2857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1 0</a:t>
            </a:r>
            <a:endParaRPr lang="zh-CN" altLang="en-US" dirty="0"/>
          </a:p>
        </p:txBody>
      </p:sp>
      <p:sp>
        <p:nvSpPr>
          <p:cNvPr id="93" name="椭圆 92"/>
          <p:cNvSpPr/>
          <p:nvPr/>
        </p:nvSpPr>
        <p:spPr>
          <a:xfrm>
            <a:off x="29647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2 0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499849" y="1495736"/>
            <a:ext cx="629666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 smtClean="0"/>
              <a:t>动态规划</a:t>
            </a:r>
            <a:r>
              <a:rPr lang="en-US" altLang="zh-CN" sz="6600" b="1" dirty="0" smtClean="0"/>
              <a:t>-</a:t>
            </a:r>
            <a:r>
              <a:rPr lang="zh-CN" altLang="en-US" sz="2800" dirty="0" smtClean="0"/>
              <a:t>子串子序列问题</a:t>
            </a:r>
          </a:p>
        </p:txBody>
      </p:sp>
      <p:sp>
        <p:nvSpPr>
          <p:cNvPr id="2" name="矩形 1"/>
          <p:cNvSpPr/>
          <p:nvPr/>
        </p:nvSpPr>
        <p:spPr>
          <a:xfrm>
            <a:off x="1731010" y="2820035"/>
            <a:ext cx="5786120" cy="31686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31010" y="2820035"/>
            <a:ext cx="57867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、滑动</a:t>
            </a:r>
            <a:r>
              <a:rPr lang="zh-CN" altLang="en-US" dirty="0"/>
              <a:t>窗口内的最大</a:t>
            </a:r>
            <a:r>
              <a:rPr lang="zh-CN" altLang="en-US" dirty="0" smtClean="0"/>
              <a:t>值</a:t>
            </a:r>
            <a:r>
              <a:rPr lang="en-US" altLang="zh-CN" dirty="0" smtClean="0"/>
              <a:t>-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单调队列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、最长</a:t>
            </a:r>
            <a:r>
              <a:rPr lang="zh-CN" altLang="en-US" dirty="0" smtClean="0">
                <a:solidFill>
                  <a:srgbClr val="FF0000"/>
                </a:solidFill>
              </a:rPr>
              <a:t>上升</a:t>
            </a:r>
            <a:r>
              <a:rPr lang="zh-CN" altLang="en-US" dirty="0" smtClean="0"/>
              <a:t>子序列</a:t>
            </a:r>
            <a:r>
              <a:rPr lang="en-US" altLang="zh-CN" dirty="0" smtClean="0"/>
              <a:t>-</a:t>
            </a:r>
            <a:r>
              <a:rPr lang="zh-CN" altLang="en-US" dirty="0" smtClean="0"/>
              <a:t>动态规划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、最长</a:t>
            </a:r>
            <a:r>
              <a:rPr lang="zh-CN" altLang="en-US" dirty="0" smtClean="0">
                <a:solidFill>
                  <a:srgbClr val="FF0000"/>
                </a:solidFill>
              </a:rPr>
              <a:t>公共</a:t>
            </a:r>
            <a:r>
              <a:rPr lang="zh-CN" altLang="en-US" dirty="0" smtClean="0"/>
              <a:t>子序列</a:t>
            </a:r>
            <a:r>
              <a:rPr lang="en-US" altLang="zh-CN" dirty="0" smtClean="0"/>
              <a:t>-</a:t>
            </a:r>
            <a:r>
              <a:rPr lang="zh-CN" altLang="en-US" dirty="0" smtClean="0"/>
              <a:t>动态规划</a:t>
            </a:r>
            <a:r>
              <a:rPr lang="en-US" altLang="zh-CN" dirty="0" smtClean="0"/>
              <a:t>-</a:t>
            </a:r>
            <a:r>
              <a:rPr lang="zh-CN" altLang="en-US" dirty="0" smtClean="0"/>
              <a:t>贪心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、最长</a:t>
            </a:r>
            <a:r>
              <a:rPr lang="zh-CN" altLang="en-US" dirty="0" smtClean="0">
                <a:solidFill>
                  <a:srgbClr val="FF0000"/>
                </a:solidFill>
              </a:rPr>
              <a:t>公共子串</a:t>
            </a:r>
            <a:r>
              <a:rPr lang="en-US" altLang="zh-CN" dirty="0" smtClean="0"/>
              <a:t>-</a:t>
            </a:r>
            <a:r>
              <a:rPr lang="zh-CN" altLang="en-US" dirty="0" smtClean="0"/>
              <a:t>动态规划</a:t>
            </a:r>
            <a:r>
              <a:rPr lang="en-US" altLang="zh-CN" dirty="0" smtClean="0"/>
              <a:t>-</a:t>
            </a:r>
            <a:r>
              <a:rPr lang="zh-CN" altLang="en-US" dirty="0" smtClean="0"/>
              <a:t>清空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564640" cy="299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b="1" dirty="0">
                <a:latin typeface="宋体" panose="02010600030101010101" pitchFamily="2" charset="-122"/>
                <a:ea typeface="宋体" panose="02010600030101010101" pitchFamily="2" charset="-122"/>
              </a:rPr>
              <a:t>滑动窗口的最大值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4461510" y="135890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5097145" y="135890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722620" y="135890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358255" y="135890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006590" y="135890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7665720" y="135890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17" name="左中括号 16"/>
          <p:cNvSpPr/>
          <p:nvPr/>
        </p:nvSpPr>
        <p:spPr>
          <a:xfrm>
            <a:off x="4681220" y="1261110"/>
            <a:ext cx="143510" cy="575945"/>
          </a:xfrm>
          <a:prstGeom prst="leftBracket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中括号 18"/>
          <p:cNvSpPr/>
          <p:nvPr/>
        </p:nvSpPr>
        <p:spPr>
          <a:xfrm rot="10800000">
            <a:off x="5987415" y="1250950"/>
            <a:ext cx="143510" cy="575945"/>
          </a:xfrm>
          <a:prstGeom prst="leftBracket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143250" y="1358900"/>
            <a:ext cx="648335" cy="3600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4472305" y="211963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5107940" y="211963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5733415" y="211963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6369050" y="211963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7017385" y="211963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7676515" y="211963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5337810" y="2011680"/>
            <a:ext cx="1449705" cy="585470"/>
            <a:chOff x="7389" y="4088"/>
            <a:chExt cx="2283" cy="922"/>
          </a:xfrm>
        </p:grpSpPr>
        <p:sp>
          <p:nvSpPr>
            <p:cNvPr id="32" name="左中括号 31"/>
            <p:cNvSpPr/>
            <p:nvPr/>
          </p:nvSpPr>
          <p:spPr>
            <a:xfrm>
              <a:off x="7389" y="4104"/>
              <a:ext cx="226" cy="907"/>
            </a:xfrm>
            <a:prstGeom prst="leftBracket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左中括号 32"/>
            <p:cNvSpPr/>
            <p:nvPr/>
          </p:nvSpPr>
          <p:spPr>
            <a:xfrm rot="10800000">
              <a:off x="9446" y="4088"/>
              <a:ext cx="226" cy="907"/>
            </a:xfrm>
            <a:prstGeom prst="leftBracket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圆角矩形 33"/>
          <p:cNvSpPr/>
          <p:nvPr/>
        </p:nvSpPr>
        <p:spPr>
          <a:xfrm>
            <a:off x="2508250" y="2119630"/>
            <a:ext cx="648335" cy="3600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3144520" y="2119630"/>
            <a:ext cx="648335" cy="3600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4472305" y="280797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5107940" y="280797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5733415" y="280797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6369050" y="280797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7017385" y="280797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7676515" y="280797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5983605" y="2700020"/>
            <a:ext cx="1449705" cy="585470"/>
            <a:chOff x="7389" y="4088"/>
            <a:chExt cx="2283" cy="922"/>
          </a:xfrm>
        </p:grpSpPr>
        <p:sp>
          <p:nvSpPr>
            <p:cNvPr id="44" name="左中括号 43"/>
            <p:cNvSpPr/>
            <p:nvPr/>
          </p:nvSpPr>
          <p:spPr>
            <a:xfrm>
              <a:off x="7389" y="4104"/>
              <a:ext cx="226" cy="907"/>
            </a:xfrm>
            <a:prstGeom prst="leftBracket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左中括号 44"/>
            <p:cNvSpPr/>
            <p:nvPr/>
          </p:nvSpPr>
          <p:spPr>
            <a:xfrm rot="10800000">
              <a:off x="9446" y="4088"/>
              <a:ext cx="226" cy="907"/>
            </a:xfrm>
            <a:prstGeom prst="leftBracket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圆角矩形 47"/>
          <p:cNvSpPr/>
          <p:nvPr/>
        </p:nvSpPr>
        <p:spPr>
          <a:xfrm>
            <a:off x="3143250" y="2818130"/>
            <a:ext cx="648335" cy="3600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4472305" y="3589655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5115560" y="3589655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5741035" y="3589655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6376670" y="3589655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7025005" y="3589655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7684135" y="3589655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6637020" y="3481705"/>
            <a:ext cx="1449705" cy="585470"/>
            <a:chOff x="7389" y="4088"/>
            <a:chExt cx="2283" cy="922"/>
          </a:xfrm>
        </p:grpSpPr>
        <p:sp>
          <p:nvSpPr>
            <p:cNvPr id="56" name="左中括号 55"/>
            <p:cNvSpPr/>
            <p:nvPr/>
          </p:nvSpPr>
          <p:spPr>
            <a:xfrm>
              <a:off x="7389" y="4104"/>
              <a:ext cx="226" cy="907"/>
            </a:xfrm>
            <a:prstGeom prst="leftBracket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左中括号 56"/>
            <p:cNvSpPr/>
            <p:nvPr/>
          </p:nvSpPr>
          <p:spPr>
            <a:xfrm rot="10800000">
              <a:off x="9446" y="4088"/>
              <a:ext cx="226" cy="907"/>
            </a:xfrm>
            <a:prstGeom prst="leftBracket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圆角矩形 58"/>
          <p:cNvSpPr/>
          <p:nvPr/>
        </p:nvSpPr>
        <p:spPr>
          <a:xfrm>
            <a:off x="2506345" y="3589655"/>
            <a:ext cx="648335" cy="3600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3150870" y="3599815"/>
            <a:ext cx="648335" cy="3600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cxnSp>
        <p:nvCxnSpPr>
          <p:cNvPr id="62" name="曲线连接符 61"/>
          <p:cNvCxnSpPr/>
          <p:nvPr/>
        </p:nvCxnSpPr>
        <p:spPr>
          <a:xfrm>
            <a:off x="673735" y="2119630"/>
            <a:ext cx="890905" cy="917575"/>
          </a:xfrm>
          <a:prstGeom prst="curvedConnector3">
            <a:avLst>
              <a:gd name="adj1" fmla="val 25516"/>
            </a:avLst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1457325" y="4305935"/>
            <a:ext cx="698373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始终保持队列单调递减</a:t>
            </a:r>
          </a:p>
          <a:p>
            <a:r>
              <a:rPr lang="zh-CN" altLang="en-US"/>
              <a:t>后面的值较大，会无条件清除队列前面的成员</a:t>
            </a:r>
          </a:p>
          <a:p>
            <a:r>
              <a:rPr lang="zh-CN" altLang="en-US"/>
              <a:t>每次迭代，都会无条件的加入当前的索引作为候选的最大值</a:t>
            </a:r>
          </a:p>
          <a:p>
            <a:endParaRPr lang="en-US" altLang="zh-CN"/>
          </a:p>
          <a:p>
            <a:r>
              <a:rPr lang="zh-CN" altLang="en-US" b="1"/>
              <a:t>头部的处理</a:t>
            </a:r>
            <a:r>
              <a:rPr lang="zh-CN" altLang="en-US"/>
              <a:t>：可以不用处理，返回的时候剔除</a:t>
            </a:r>
            <a:r>
              <a:rPr lang="en-US" altLang="zh-CN"/>
              <a:t>k-1</a:t>
            </a:r>
            <a:r>
              <a:rPr lang="zh-CN" altLang="en-US"/>
              <a:t>个值，</a:t>
            </a:r>
            <a:r>
              <a:rPr lang="en-US" altLang="zh-CN"/>
              <a:t>k</a:t>
            </a:r>
            <a:r>
              <a:rPr lang="zh-CN" altLang="en-US"/>
              <a:t>是窗口的宽</a:t>
            </a:r>
          </a:p>
          <a:p>
            <a:r>
              <a:rPr lang="zh-CN" altLang="en-US"/>
              <a:t>注意：在涉及队列弹出的时候，要判空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396536" cy="3000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最长上升子序列</a:t>
            </a:r>
            <a:endParaRPr lang="zh-CN" altLang="en-US" sz="135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714612" y="857232"/>
            <a:ext cx="285752" cy="250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000364" y="2857496"/>
            <a:ext cx="285752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3286116" y="2643182"/>
            <a:ext cx="285752" cy="714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3571868" y="2143116"/>
            <a:ext cx="285752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3857620" y="2428868"/>
            <a:ext cx="285752" cy="928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143372" y="1571612"/>
            <a:ext cx="285752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429124" y="1928802"/>
            <a:ext cx="285752" cy="1428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714876" y="1214422"/>
            <a:ext cx="285752" cy="2143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000628" y="2357430"/>
            <a:ext cx="285752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286380" y="1000108"/>
            <a:ext cx="285752" cy="2357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572132" y="357166"/>
            <a:ext cx="285752" cy="30003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5857884" y="857232"/>
            <a:ext cx="285752" cy="250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2643174" y="4143380"/>
            <a:ext cx="5011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：以</a:t>
            </a:r>
            <a:r>
              <a:rPr lang="en-US" altLang="zh-CN" dirty="0" err="1" smtClean="0"/>
              <a:t>nums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结尾的最长上升序列，</a:t>
            </a:r>
            <a:r>
              <a:rPr lang="en-US" altLang="zh-CN" dirty="0" smtClean="0"/>
              <a:t>O(N2)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、动规</a:t>
            </a:r>
            <a:r>
              <a:rPr lang="en-US" altLang="zh-CN" dirty="0" smtClean="0"/>
              <a:t>+</a:t>
            </a:r>
            <a:r>
              <a:rPr lang="zh-CN" altLang="en-US" dirty="0" smtClean="0"/>
              <a:t>二分：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046480" cy="299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最大子串和</a:t>
            </a:r>
            <a:endParaRPr lang="zh-CN" altLang="en-US" sz="135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4499265" y="3021839"/>
            <a:ext cx="4426527" cy="1039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7294419" y="2190566"/>
            <a:ext cx="0" cy="831272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160849" y="3032230"/>
            <a:ext cx="309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7326" y="1647416"/>
            <a:ext cx="3406140" cy="3207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50" dirty="0"/>
              <a:t>S</a:t>
            </a:r>
            <a:r>
              <a:rPr lang="en-US" altLang="zh-CN" sz="1350" dirty="0" smtClean="0"/>
              <a:t>:</a:t>
            </a:r>
            <a:r>
              <a:rPr lang="zh-CN" altLang="en-US" sz="1350" dirty="0" smtClean="0"/>
              <a:t>前缀和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en-US" altLang="zh-CN" sz="1350" dirty="0" smtClean="0"/>
              <a:t>I</a:t>
            </a:r>
            <a:r>
              <a:rPr lang="zh-CN" altLang="en-US" sz="1350" dirty="0" smtClean="0"/>
              <a:t>到</a:t>
            </a:r>
            <a:r>
              <a:rPr lang="en-US" altLang="zh-CN" sz="1350" dirty="0" smtClean="0"/>
              <a:t>j</a:t>
            </a:r>
            <a:r>
              <a:rPr lang="zh-CN" altLang="en-US" sz="1350" dirty="0" smtClean="0"/>
              <a:t>闭区间的子串和为</a:t>
            </a:r>
            <a:r>
              <a:rPr lang="en-US" altLang="zh-CN" sz="1350" dirty="0"/>
              <a:t>S</a:t>
            </a:r>
            <a:r>
              <a:rPr lang="en-US" altLang="zh-CN" sz="1350" dirty="0" smtClean="0"/>
              <a:t>[i]-S[j-1]</a:t>
            </a:r>
          </a:p>
          <a:p>
            <a:pPr>
              <a:lnSpc>
                <a:spcPct val="150000"/>
              </a:lnSpc>
            </a:pPr>
            <a:r>
              <a:rPr lang="zh-CN" altLang="en-US" sz="1350" dirty="0"/>
              <a:t>假</a:t>
            </a:r>
            <a:r>
              <a:rPr lang="zh-CN" altLang="en-US" sz="1350" dirty="0" smtClean="0"/>
              <a:t>如求一个宽度为</a:t>
            </a:r>
            <a:r>
              <a:rPr lang="en-US" altLang="zh-CN" sz="1350" dirty="0" smtClean="0"/>
              <a:t>m</a:t>
            </a:r>
            <a:r>
              <a:rPr lang="zh-CN" altLang="en-US" sz="1350" dirty="0" smtClean="0"/>
              <a:t>的区间的最大子串和：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zh-CN" altLang="en-US" sz="1350" dirty="0"/>
              <a:t>等</a:t>
            </a:r>
            <a:r>
              <a:rPr lang="zh-CN" altLang="en-US" sz="1350" dirty="0" smtClean="0"/>
              <a:t>价于：</a:t>
            </a:r>
            <a:r>
              <a:rPr lang="en-US" altLang="zh-CN" sz="1350" dirty="0" smtClean="0"/>
              <a:t>Max(Si - Sj)  # i-m &lt;= j &lt;= i-1</a:t>
            </a:r>
          </a:p>
          <a:p>
            <a:pPr>
              <a:lnSpc>
                <a:spcPct val="150000"/>
              </a:lnSpc>
            </a:pPr>
            <a:endParaRPr lang="en-US" altLang="zh-CN" sz="1350" dirty="0"/>
          </a:p>
          <a:p>
            <a:pPr>
              <a:lnSpc>
                <a:spcPct val="150000"/>
              </a:lnSpc>
            </a:pPr>
            <a:r>
              <a:rPr lang="zh-CN" altLang="en-US" sz="1350" dirty="0"/>
              <a:t>那</a:t>
            </a:r>
            <a:r>
              <a:rPr lang="zh-CN" altLang="en-US" sz="1350" dirty="0" smtClean="0"/>
              <a:t>么在遍历的过程中，我们只要维护一个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zh-CN" altLang="en-US" sz="1350" dirty="0"/>
              <a:t>宽</a:t>
            </a:r>
            <a:r>
              <a:rPr lang="zh-CN" altLang="en-US" sz="1350" dirty="0" smtClean="0"/>
              <a:t>度为</a:t>
            </a:r>
            <a:r>
              <a:rPr lang="en-US" altLang="zh-CN" sz="1350" dirty="0" smtClean="0"/>
              <a:t>&lt;=m</a:t>
            </a:r>
            <a:r>
              <a:rPr lang="zh-CN" altLang="en-US" sz="1350" dirty="0" smtClean="0"/>
              <a:t>的单调队列，每次步进一步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en-US" altLang="zh-CN" sz="1350" dirty="0" smtClean="0"/>
              <a:t>1</a:t>
            </a:r>
            <a:r>
              <a:rPr lang="zh-CN" altLang="en-US" sz="1350" dirty="0" smtClean="0"/>
              <a:t>、判断是否弹出队首元素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en-US" altLang="zh-CN" sz="1350" dirty="0" smtClean="0"/>
              <a:t>2</a:t>
            </a:r>
            <a:r>
              <a:rPr lang="zh-CN" altLang="en-US" sz="1350" dirty="0" smtClean="0"/>
              <a:t>、判断</a:t>
            </a:r>
            <a:r>
              <a:rPr lang="zh-CN" altLang="en-US" sz="1350" dirty="0"/>
              <a:t>弹</a:t>
            </a:r>
            <a:r>
              <a:rPr lang="zh-CN" altLang="en-US" sz="1350" dirty="0" smtClean="0"/>
              <a:t>出若干队尾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en-US" altLang="zh-CN" sz="1350" dirty="0" smtClean="0"/>
              <a:t>2</a:t>
            </a:r>
            <a:r>
              <a:rPr lang="zh-CN" altLang="en-US" sz="1350" dirty="0" smtClean="0"/>
              <a:t>、新元素的索引入队</a:t>
            </a:r>
            <a:endParaRPr lang="en-US" altLang="zh-CN" sz="1350" dirty="0" smtClean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956464" y="3032230"/>
            <a:ext cx="0" cy="623248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847610" y="3021839"/>
            <a:ext cx="0" cy="623248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521678" y="3780374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566213" y="3780167"/>
            <a:ext cx="817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i-m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956464" y="3343853"/>
            <a:ext cx="1891145" cy="0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480945" y="3342720"/>
            <a:ext cx="11584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逻辑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748645" y="2000250"/>
            <a:ext cx="2286000" cy="384464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曲线连接符 26"/>
          <p:cNvCxnSpPr/>
          <p:nvPr/>
        </p:nvCxnSpPr>
        <p:spPr>
          <a:xfrm rot="16200000" flipV="1">
            <a:off x="4739783" y="2432565"/>
            <a:ext cx="566914" cy="5491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 rot="5400000" flipH="1" flipV="1">
            <a:off x="6494465" y="2450913"/>
            <a:ext cx="567395" cy="5129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0" y="0"/>
            <a:ext cx="2247900" cy="56324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python </a:t>
            </a:r>
            <a:r>
              <a:rPr lang="zh-CN" altLang="zh-CN" dirty="0"/>
              <a:t>赋值</a:t>
            </a:r>
            <a:endParaRPr lang="en-US" altLang="zh-CN" dirty="0"/>
          </a:p>
          <a:p>
            <a:pPr algn="ctr"/>
            <a:r>
              <a:rPr lang="zh-CN" altLang="zh-CN" dirty="0"/>
              <a:t>复杂对象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5149215" y="3528060"/>
            <a:ext cx="575945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722620" y="3528060"/>
            <a:ext cx="575945" cy="3600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296025" y="3528060"/>
            <a:ext cx="575945" cy="36004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869430" y="3528060"/>
            <a:ext cx="575945" cy="3600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9" idx="3"/>
            <a:endCxn id="2" idx="1"/>
          </p:cNvCxnSpPr>
          <p:nvPr/>
        </p:nvCxnSpPr>
        <p:spPr>
          <a:xfrm>
            <a:off x="4487545" y="3343910"/>
            <a:ext cx="661670" cy="3644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0" idx="3"/>
            <a:endCxn id="2" idx="1"/>
          </p:cNvCxnSpPr>
          <p:nvPr/>
        </p:nvCxnSpPr>
        <p:spPr>
          <a:xfrm flipV="1">
            <a:off x="4498340" y="3708400"/>
            <a:ext cx="650875" cy="2540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195445" y="3159760"/>
            <a:ext cx="29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195445" y="3778250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5085080" y="4796790"/>
            <a:ext cx="575945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658485" y="4796790"/>
            <a:ext cx="575945" cy="3600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231890" y="4796790"/>
            <a:ext cx="575945" cy="36004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805295" y="4796790"/>
            <a:ext cx="575945" cy="3600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7" idx="3"/>
            <a:endCxn id="11" idx="1"/>
          </p:cNvCxnSpPr>
          <p:nvPr/>
        </p:nvCxnSpPr>
        <p:spPr>
          <a:xfrm>
            <a:off x="4495165" y="4612640"/>
            <a:ext cx="589915" cy="3644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8" idx="3"/>
            <a:endCxn id="11" idx="1"/>
          </p:cNvCxnSpPr>
          <p:nvPr/>
        </p:nvCxnSpPr>
        <p:spPr>
          <a:xfrm flipV="1">
            <a:off x="4505960" y="4977130"/>
            <a:ext cx="579120" cy="2540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203065" y="4428490"/>
            <a:ext cx="29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203065" y="5046980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7381240" y="4796790"/>
            <a:ext cx="575945" cy="3600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肘形连接符 19"/>
          <p:cNvCxnSpPr>
            <a:stCxn id="5" idx="3"/>
            <a:endCxn id="19" idx="3"/>
          </p:cNvCxnSpPr>
          <p:nvPr/>
        </p:nvCxnSpPr>
        <p:spPr>
          <a:xfrm>
            <a:off x="7445375" y="3780155"/>
            <a:ext cx="511810" cy="1268730"/>
          </a:xfrm>
          <a:prstGeom prst="bentConnector3">
            <a:avLst>
              <a:gd name="adj1" fmla="val 1465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5141595" y="1391285"/>
            <a:ext cx="575945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10</a:t>
            </a:r>
          </a:p>
        </p:txBody>
      </p:sp>
      <p:cxnSp>
        <p:nvCxnSpPr>
          <p:cNvPr id="22" name="直接箭头连接符 21"/>
          <p:cNvCxnSpPr>
            <a:stCxn id="24" idx="3"/>
            <a:endCxn id="21" idx="1"/>
          </p:cNvCxnSpPr>
          <p:nvPr/>
        </p:nvCxnSpPr>
        <p:spPr>
          <a:xfrm>
            <a:off x="4479925" y="1350645"/>
            <a:ext cx="661670" cy="2209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5" idx="3"/>
            <a:endCxn id="21" idx="1"/>
          </p:cNvCxnSpPr>
          <p:nvPr/>
        </p:nvCxnSpPr>
        <p:spPr>
          <a:xfrm flipV="1">
            <a:off x="4490720" y="1571625"/>
            <a:ext cx="650875" cy="18224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187825" y="1166495"/>
            <a:ext cx="29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187825" y="1569720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</a:p>
        </p:txBody>
      </p:sp>
      <p:cxnSp>
        <p:nvCxnSpPr>
          <p:cNvPr id="26" name="直接箭头连接符 25"/>
          <p:cNvCxnSpPr>
            <a:stCxn id="28" idx="3"/>
            <a:endCxn id="29" idx="1"/>
          </p:cNvCxnSpPr>
          <p:nvPr/>
        </p:nvCxnSpPr>
        <p:spPr>
          <a:xfrm flipV="1">
            <a:off x="4498340" y="2343150"/>
            <a:ext cx="643255" cy="336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195445" y="2192655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5141595" y="2162810"/>
            <a:ext cx="575945" cy="3600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20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084570" y="1594485"/>
            <a:ext cx="8705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a=b=10</a:t>
            </a:r>
          </a:p>
          <a:p>
            <a:r>
              <a:rPr lang="en-US" altLang="zh-CN"/>
              <a:t>b+=10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661025" y="4039235"/>
            <a:ext cx="14128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a=b=[1,2,3,4]</a:t>
            </a:r>
          </a:p>
          <a:p>
            <a:r>
              <a:rPr lang="en-US" altLang="zh-CN"/>
              <a:t>b.append(5)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855980" y="3816350"/>
            <a:ext cx="3154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对于复杂对象，如</a:t>
            </a:r>
            <a:r>
              <a:rPr lang="zh-CN" altLang="zh-CN">
                <a:solidFill>
                  <a:srgbClr val="FF0000"/>
                </a:solidFill>
              </a:rPr>
              <a:t>链表和列表</a:t>
            </a:r>
            <a:endParaRPr lang="zh-CN" altLang="zh-CN"/>
          </a:p>
          <a:p>
            <a:r>
              <a:rPr lang="zh-CN" altLang="zh-CN"/>
              <a:t>一方变化，另一方也变化，</a:t>
            </a:r>
          </a:p>
          <a:p>
            <a:r>
              <a:rPr lang="zh-CN" altLang="zh-CN"/>
              <a:t>相当于是引用，别名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35660" y="1421130"/>
            <a:ext cx="2926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对于简单对象，例如</a:t>
            </a:r>
            <a:r>
              <a:rPr lang="zh-CN" altLang="zh-CN">
                <a:solidFill>
                  <a:srgbClr val="FF0000"/>
                </a:solidFill>
              </a:rPr>
              <a:t>数字，</a:t>
            </a:r>
          </a:p>
          <a:p>
            <a:r>
              <a:rPr lang="zh-CN" altLang="zh-CN">
                <a:solidFill>
                  <a:srgbClr val="FF0000"/>
                </a:solidFill>
              </a:rPr>
              <a:t>字符串</a:t>
            </a:r>
            <a:r>
              <a:rPr lang="zh-CN" altLang="zh-CN"/>
              <a:t>，变化的话，地址</a:t>
            </a:r>
          </a:p>
          <a:p>
            <a:r>
              <a:rPr lang="zh-CN" altLang="zh-CN"/>
              <a:t>直接就变了，两个变量没有</a:t>
            </a:r>
          </a:p>
          <a:p>
            <a:r>
              <a:rPr lang="zh-CN" altLang="zh-CN"/>
              <a:t>关系，只是初值相等。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357290" y="1071546"/>
            <a:ext cx="1785950" cy="5000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571868" y="1071546"/>
            <a:ext cx="1785950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072198" y="1071546"/>
            <a:ext cx="1785950" cy="5000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285852" y="3857628"/>
            <a:ext cx="1785950" cy="5000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929190" y="3857628"/>
            <a:ext cx="1785950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000760" y="3857628"/>
            <a:ext cx="1785950" cy="5000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57290" y="1857364"/>
            <a:ext cx="4069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当我们考虑绿色要不要连接橙色的时候</a:t>
            </a:r>
            <a:endParaRPr lang="en-US" altLang="zh-CN" dirty="0" smtClean="0"/>
          </a:p>
          <a:p>
            <a:r>
              <a:rPr lang="zh-CN" altLang="en-US" dirty="0" smtClean="0"/>
              <a:t>情况一：不干涉下一次</a:t>
            </a:r>
            <a:r>
              <a:rPr lang="en-US" altLang="zh-CN" dirty="0" smtClean="0"/>
              <a:t>OK</a:t>
            </a:r>
          </a:p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85852" y="4929198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情况二：干涉下一次，但是由于右边界递增，所以不会影响总长度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56590" y="2247265"/>
            <a:ext cx="3724275" cy="14763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970" y="2247265"/>
            <a:ext cx="3543300" cy="15335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055" y="4591050"/>
            <a:ext cx="3352800" cy="178117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0"/>
            <a:ext cx="1214414" cy="42860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约瑟夫环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409315" y="781685"/>
            <a:ext cx="232537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x = f(m-1, n)</a:t>
            </a:r>
          </a:p>
          <a:p>
            <a:r>
              <a:rPr lang="en-US" altLang="zh-CN"/>
              <a:t>f(m, n) = (m%n + x) % n</a:t>
            </a:r>
          </a:p>
          <a:p>
            <a:r>
              <a:rPr lang="en-US" altLang="zh-CN"/>
              <a:t>             = (m+x)%n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32"/>
          <p:cNvSpPr/>
          <p:nvPr/>
        </p:nvSpPr>
        <p:spPr>
          <a:xfrm>
            <a:off x="2071670" y="357166"/>
            <a:ext cx="5143536" cy="6000792"/>
          </a:xfrm>
          <a:prstGeom prst="roundRect">
            <a:avLst>
              <a:gd name="adj" fmla="val 521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4414" cy="42860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编辑距离</a:t>
            </a:r>
            <a:endParaRPr lang="zh-CN" altLang="en-US" b="1" dirty="0"/>
          </a:p>
        </p:txBody>
      </p:sp>
      <p:sp>
        <p:nvSpPr>
          <p:cNvPr id="4" name="圆角矩形 3"/>
          <p:cNvSpPr/>
          <p:nvPr/>
        </p:nvSpPr>
        <p:spPr>
          <a:xfrm>
            <a:off x="3143240" y="928670"/>
            <a:ext cx="2571768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143240" y="1214422"/>
            <a:ext cx="3429024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28860" y="928670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i</a:t>
            </a:r>
            <a:endParaRPr lang="zh-CN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428860" y="1214422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6572264" y="1223214"/>
            <a:ext cx="285752" cy="285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143240" y="2357430"/>
            <a:ext cx="2286016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143240" y="2643182"/>
            <a:ext cx="3429024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428860" y="2357430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i</a:t>
            </a:r>
            <a:endParaRPr lang="zh-CN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428860" y="2643182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14" name="圆角矩形 13"/>
          <p:cNvSpPr/>
          <p:nvPr/>
        </p:nvSpPr>
        <p:spPr>
          <a:xfrm>
            <a:off x="5429256" y="2357430"/>
            <a:ext cx="285752" cy="285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143240" y="3907041"/>
            <a:ext cx="2286016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143240" y="4192793"/>
            <a:ext cx="3429024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28860" y="3907041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i</a:t>
            </a:r>
            <a:endParaRPr lang="zh-CN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428860" y="4192793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19" name="圆角矩形 18"/>
          <p:cNvSpPr/>
          <p:nvPr/>
        </p:nvSpPr>
        <p:spPr>
          <a:xfrm>
            <a:off x="5429256" y="3907041"/>
            <a:ext cx="285752" cy="285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6572264" y="4192793"/>
            <a:ext cx="285752" cy="285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143240" y="571480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Dp[i][j] &lt;= dp[i][j-1]+1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143240" y="2000240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Dp[i][j] &lt;= dp[i-1][j]+1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43240" y="350043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Dp[i][j] &lt;= dp[i-1][j-1]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3143240" y="5264363"/>
            <a:ext cx="2286016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3143240" y="5550115"/>
            <a:ext cx="3429024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428860" y="5264363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i</a:t>
            </a:r>
            <a:endParaRPr lang="zh-CN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28860" y="5550115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30" name="圆角矩形 29"/>
          <p:cNvSpPr/>
          <p:nvPr/>
        </p:nvSpPr>
        <p:spPr>
          <a:xfrm>
            <a:off x="5429256" y="5264363"/>
            <a:ext cx="285752" cy="285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572264" y="5550115"/>
            <a:ext cx="285752" cy="285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143240" y="490717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Dp[i][j] &lt;= dp[i-1][j-1]+1</a:t>
            </a:r>
            <a:endParaRPr lang="zh-CN" altLang="en-US" dirty="0"/>
          </a:p>
        </p:txBody>
      </p:sp>
      <p:cxnSp>
        <p:nvCxnSpPr>
          <p:cNvPr id="36" name="直接连接符 35"/>
          <p:cNvCxnSpPr/>
          <p:nvPr/>
        </p:nvCxnSpPr>
        <p:spPr>
          <a:xfrm>
            <a:off x="2071670" y="1714488"/>
            <a:ext cx="51435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071670" y="3286124"/>
            <a:ext cx="51435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857620" y="928670"/>
            <a:ext cx="1034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 smtClean="0"/>
              <a:t>图</a:t>
            </a:r>
            <a:endParaRPr lang="zh-CN" altLang="en-US" sz="6600" b="1" dirty="0"/>
          </a:p>
        </p:txBody>
      </p:sp>
      <p:sp>
        <p:nvSpPr>
          <p:cNvPr id="3" name="矩形 2"/>
          <p:cNvSpPr/>
          <p:nvPr/>
        </p:nvSpPr>
        <p:spPr>
          <a:xfrm>
            <a:off x="714348" y="2428868"/>
            <a:ext cx="7786742" cy="39290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144499" y="2483161"/>
            <a:ext cx="270891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/>
              <a:t>位运算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0115" y="601345"/>
            <a:ext cx="6604213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、亦</a:t>
            </a:r>
            <a:r>
              <a:rPr lang="zh-CN" altLang="en-US" dirty="0">
                <a:solidFill>
                  <a:srgbClr val="FF0000"/>
                </a:solidFill>
              </a:rPr>
              <a:t>或</a:t>
            </a:r>
            <a:r>
              <a:rPr lang="zh-CN" altLang="en-US" dirty="0"/>
              <a:t>：</a:t>
            </a:r>
            <a:r>
              <a:rPr lang="en-US" altLang="zh-CN" dirty="0"/>
              <a:t>a^a=0,  a^0=a,  a^1=~a</a:t>
            </a:r>
          </a:p>
          <a:p>
            <a:pPr algn="l" fontAlgn="auto"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判</a:t>
            </a:r>
            <a:r>
              <a:rPr lang="zh-CN" altLang="zh-CN" dirty="0"/>
              <a:t>断</a:t>
            </a:r>
            <a:r>
              <a:rPr lang="en-US" altLang="zh-CN" dirty="0"/>
              <a:t>a</a:t>
            </a:r>
            <a:r>
              <a:rPr lang="zh-CN" altLang="zh-CN" dirty="0"/>
              <a:t>从右数</a:t>
            </a:r>
            <a:r>
              <a:rPr lang="zh-CN" altLang="zh-CN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位</a:t>
            </a:r>
            <a:r>
              <a:rPr lang="zh-CN" altLang="zh-CN" dirty="0">
                <a:solidFill>
                  <a:srgbClr val="FF0000"/>
                </a:solidFill>
              </a:rPr>
              <a:t>是否为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/>
              <a:t>：</a:t>
            </a:r>
            <a:r>
              <a:rPr lang="en-US" altLang="zh-CN" dirty="0"/>
              <a:t>a &amp; (</a:t>
            </a:r>
            <a:r>
              <a:rPr lang="en-US" altLang="zh-CN" dirty="0">
                <a:sym typeface="+mn-ea"/>
              </a:rPr>
              <a:t>1 </a:t>
            </a:r>
            <a:r>
              <a:rPr lang="zh-CN" altLang="zh-CN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&lt;&lt;= n-1 </a:t>
            </a:r>
            <a:r>
              <a:rPr lang="en-US" altLang="zh-CN" dirty="0"/>
              <a:t>)</a:t>
            </a:r>
          </a:p>
          <a:p>
            <a:pPr algn="l" fontAlgn="auto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n-1</a:t>
            </a:r>
            <a:r>
              <a:rPr lang="en-US" altLang="zh-CN" dirty="0"/>
              <a:t>:</a:t>
            </a:r>
            <a:r>
              <a:rPr lang="zh-CN" altLang="zh-CN" dirty="0"/>
              <a:t>最右边的</a:t>
            </a:r>
            <a:r>
              <a:rPr lang="en-US" altLang="zh-CN" dirty="0"/>
              <a:t>1</a:t>
            </a:r>
            <a:r>
              <a:rPr lang="zh-CN" altLang="en-US" dirty="0"/>
              <a:t>变成</a:t>
            </a:r>
            <a:r>
              <a:rPr lang="en-US" altLang="zh-CN" dirty="0"/>
              <a:t>0</a:t>
            </a:r>
            <a:r>
              <a:rPr lang="zh-CN" altLang="en-US" dirty="0"/>
              <a:t>，该位右边的</a:t>
            </a:r>
            <a:r>
              <a:rPr lang="en-US" altLang="zh-CN" dirty="0"/>
              <a:t>0</a:t>
            </a:r>
            <a:r>
              <a:rPr lang="zh-CN" altLang="en-US" dirty="0"/>
              <a:t>全部变为</a:t>
            </a:r>
            <a:r>
              <a:rPr lang="en-US" altLang="zh-CN" dirty="0"/>
              <a:t>1</a:t>
            </a:r>
          </a:p>
          <a:p>
            <a:pPr algn="l" fontAlgn="auto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&amp;(n-1)</a:t>
            </a:r>
            <a:r>
              <a:rPr lang="zh-CN" altLang="en-US" dirty="0"/>
              <a:t>：最右边的</a:t>
            </a:r>
            <a:r>
              <a:rPr lang="en-US" altLang="zh-CN" dirty="0"/>
              <a:t>1</a:t>
            </a:r>
            <a:r>
              <a:rPr lang="zh-CN" altLang="en-US" dirty="0"/>
              <a:t>变成</a:t>
            </a:r>
            <a:r>
              <a:rPr lang="en-US" altLang="zh-CN" dirty="0"/>
              <a:t>0</a:t>
            </a:r>
            <a:r>
              <a:rPr lang="zh-CN" altLang="en-US" dirty="0"/>
              <a:t>，其余位置不变</a:t>
            </a:r>
          </a:p>
          <a:p>
            <a:pPr algn="l" fontAlgn="auto">
              <a:lnSpc>
                <a:spcPct val="150000"/>
              </a:lnSpc>
            </a:pPr>
            <a:r>
              <a:rPr lang="en-US" altLang="zh-CN" dirty="0" smtClean="0"/>
              <a:t>5</a:t>
            </a:r>
            <a:r>
              <a:rPr lang="zh-CN" altLang="en-US" dirty="0" smtClean="0"/>
              <a:t>、判</a:t>
            </a:r>
            <a:r>
              <a:rPr lang="zh-CN" altLang="en-US" dirty="0"/>
              <a:t>断</a:t>
            </a:r>
            <a:r>
              <a:rPr lang="zh-CN" altLang="en-US" dirty="0">
                <a:solidFill>
                  <a:srgbClr val="FF0000"/>
                </a:solidFill>
              </a:rPr>
              <a:t>奇偶性</a:t>
            </a:r>
            <a:r>
              <a:rPr lang="zh-CN" altLang="en-US" dirty="0"/>
              <a:t>：</a:t>
            </a:r>
            <a:r>
              <a:rPr lang="en-US" altLang="zh-CN" dirty="0"/>
              <a:t>if a &amp; 1  #</a:t>
            </a:r>
            <a:r>
              <a:rPr lang="zh-CN" altLang="en-US" dirty="0"/>
              <a:t>奇数为</a:t>
            </a:r>
            <a:r>
              <a:rPr lang="en-US" altLang="zh-CN" dirty="0"/>
              <a:t>true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17905" y="1358900"/>
            <a:ext cx="68084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数组中，</a:t>
            </a:r>
            <a:r>
              <a:rPr lang="en-US" altLang="zh-CN"/>
              <a:t>a, b</a:t>
            </a:r>
            <a:r>
              <a:rPr lang="zh-CN" altLang="en-US"/>
              <a:t>出现了</a:t>
            </a:r>
            <a:r>
              <a:rPr lang="en-US" altLang="zh-CN"/>
              <a:t>1</a:t>
            </a:r>
            <a:r>
              <a:rPr lang="zh-CN" altLang="en-US"/>
              <a:t>次，其他的都出现了偶数次，找到这两个数字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81405" y="1974850"/>
            <a:ext cx="4293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、所有数字全部亦或得到</a:t>
            </a:r>
            <a:r>
              <a:rPr lang="en-US" altLang="zh-CN"/>
              <a:t>a, b</a:t>
            </a:r>
            <a:r>
              <a:rPr lang="zh-CN" altLang="zh-CN"/>
              <a:t>亦或的结果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073400" y="2517775"/>
            <a:ext cx="22688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0</a:t>
            </a:r>
            <a:r>
              <a:rPr lang="en-US" altLang="zh-CN" sz="3600">
                <a:solidFill>
                  <a:srgbClr val="FF0000"/>
                </a:solidFill>
              </a:rPr>
              <a:t>1</a:t>
            </a:r>
            <a:r>
              <a:rPr lang="en-US" altLang="zh-CN" sz="3600"/>
              <a:t>0</a:t>
            </a:r>
            <a:r>
              <a:rPr lang="en-US" altLang="zh-CN" sz="3600">
                <a:solidFill>
                  <a:srgbClr val="FF0000"/>
                </a:solidFill>
              </a:rPr>
              <a:t>11</a:t>
            </a:r>
            <a:r>
              <a:rPr lang="en-US" altLang="zh-CN" sz="3600"/>
              <a:t>00</a:t>
            </a:r>
            <a:r>
              <a:rPr lang="en-US" altLang="zh-CN" sz="3600">
                <a:solidFill>
                  <a:srgbClr val="FF0000"/>
                </a:solidFill>
              </a:rPr>
              <a:t>1</a:t>
            </a:r>
            <a:r>
              <a:rPr lang="en-US" altLang="zh-CN" sz="3600"/>
              <a:t>0</a:t>
            </a:r>
          </a:p>
        </p:txBody>
      </p:sp>
      <p:cxnSp>
        <p:nvCxnSpPr>
          <p:cNvPr id="5" name="曲线连接符 4"/>
          <p:cNvCxnSpPr/>
          <p:nvPr/>
        </p:nvCxnSpPr>
        <p:spPr>
          <a:xfrm>
            <a:off x="4904105" y="2980055"/>
            <a:ext cx="1296035" cy="935990"/>
          </a:xfrm>
          <a:prstGeom prst="curvedConnector3">
            <a:avLst>
              <a:gd name="adj1" fmla="val 122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00140" y="3721100"/>
            <a:ext cx="2469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说明在这个位置</a:t>
            </a:r>
            <a:r>
              <a:rPr lang="en-US" altLang="zh-CN"/>
              <a:t>ab</a:t>
            </a:r>
            <a:r>
              <a:rPr lang="zh-CN" altLang="en-US"/>
              <a:t>不同</a:t>
            </a:r>
          </a:p>
        </p:txBody>
      </p:sp>
      <p:cxnSp>
        <p:nvCxnSpPr>
          <p:cNvPr id="7" name="曲线连接符 6"/>
          <p:cNvCxnSpPr/>
          <p:nvPr/>
        </p:nvCxnSpPr>
        <p:spPr>
          <a:xfrm>
            <a:off x="4399915" y="2980055"/>
            <a:ext cx="1774825" cy="1512570"/>
          </a:xfrm>
          <a:prstGeom prst="curvedConnector3">
            <a:avLst>
              <a:gd name="adj1" fmla="val 228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196965" y="4288790"/>
            <a:ext cx="2469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说明在这个位置</a:t>
            </a:r>
            <a:r>
              <a:rPr lang="en-US" altLang="zh-CN"/>
              <a:t>ab</a:t>
            </a:r>
            <a:r>
              <a:rPr lang="zh-CN" altLang="en-US"/>
              <a:t>相同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3679825" y="3033395"/>
            <a:ext cx="1205230" cy="167513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518410" y="4708525"/>
            <a:ext cx="351218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以此为切入点，遍历整个数组</a:t>
            </a:r>
          </a:p>
          <a:p>
            <a:r>
              <a:rPr lang="zh-CN" altLang="en-US"/>
              <a:t>该位为</a:t>
            </a:r>
            <a:r>
              <a:rPr lang="en-US" altLang="zh-CN"/>
              <a:t>0</a:t>
            </a:r>
            <a:r>
              <a:rPr lang="zh-CN" altLang="en-US"/>
              <a:t>分到一组，为</a:t>
            </a:r>
            <a:r>
              <a:rPr lang="en-US" altLang="zh-CN"/>
              <a:t>1</a:t>
            </a:r>
            <a:r>
              <a:rPr lang="zh-CN" altLang="en-US"/>
              <a:t>分到另</a:t>
            </a:r>
          </a:p>
          <a:p>
            <a:r>
              <a:rPr lang="zh-CN" altLang="en-US"/>
              <a:t>一组。</a:t>
            </a:r>
            <a:r>
              <a:rPr lang="zh-CN" altLang="en-US">
                <a:solidFill>
                  <a:srgbClr val="FF0000"/>
                </a:solidFill>
              </a:rPr>
              <a:t>怎么确定这个位置的</a:t>
            </a:r>
            <a:r>
              <a:rPr lang="en-US" altLang="zh-CN">
                <a:solidFill>
                  <a:srgbClr val="FF0000"/>
                </a:solidFill>
              </a:rPr>
              <a:t>binary</a:t>
            </a:r>
          </a:p>
          <a:p>
            <a:r>
              <a:rPr lang="zh-CN" altLang="en-US">
                <a:solidFill>
                  <a:srgbClr val="FF0000"/>
                </a:solidFill>
              </a:rPr>
              <a:t>值呢？和一个只有该位为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的数</a:t>
            </a:r>
            <a:r>
              <a:rPr lang="en-US" altLang="zh-CN">
                <a:solidFill>
                  <a:srgbClr val="FF0000"/>
                </a:solidFill>
              </a:rPr>
              <a:t>&amp;</a:t>
            </a:r>
          </a:p>
          <a:p>
            <a:r>
              <a:rPr lang="zh-CN" altLang="en-US">
                <a:solidFill>
                  <a:srgbClr val="FF0000"/>
                </a:solidFill>
              </a:rPr>
              <a:t>即可。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1842135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出现一次的数字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" y="0"/>
            <a:ext cx="1043608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快速乘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755576" y="836712"/>
            <a:ext cx="7704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考</a:t>
            </a:r>
            <a:r>
              <a:rPr lang="zh-CN" altLang="en-US" dirty="0">
                <a:solidFill>
                  <a:srgbClr val="FF0000"/>
                </a:solidFill>
              </a:rPr>
              <a:t>虑 A 和 B 两数相</a:t>
            </a:r>
            <a:r>
              <a:rPr lang="zh-CN" altLang="en-US" dirty="0" smtClean="0">
                <a:solidFill>
                  <a:srgbClr val="FF0000"/>
                </a:solidFill>
              </a:rPr>
              <a:t>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其</a:t>
            </a:r>
            <a:r>
              <a:rPr lang="zh-CN" altLang="en-US" dirty="0"/>
              <a:t>实就是将 B 二进制展开，如果 B 的二进制表示下第 </a:t>
            </a:r>
            <a:r>
              <a:rPr lang="zh-CN" altLang="en-US" dirty="0" smtClean="0"/>
              <a:t>i </a:t>
            </a:r>
            <a:r>
              <a:rPr lang="zh-CN" altLang="en-US" dirty="0"/>
              <a:t>位为 1，那么这一位对最后结果的贡献就是 A*(1&lt;&lt;i</a:t>
            </a:r>
            <a:r>
              <a:rPr lang="zh-CN" altLang="en-US" dirty="0" smtClean="0"/>
              <a:t>) ，</a:t>
            </a:r>
            <a:r>
              <a:rPr lang="zh-CN" altLang="en-US" dirty="0"/>
              <a:t>即 A&lt;&lt;</a:t>
            </a:r>
            <a:r>
              <a:rPr lang="zh-CN" altLang="en-US" dirty="0" smtClean="0"/>
              <a:t>i。</a:t>
            </a:r>
            <a:r>
              <a:rPr lang="zh-CN" altLang="en-US" dirty="0"/>
              <a:t>我们遍历 B 二进制展开下的每一位，将所有贡献累加起来就是最后的答案，这个方法也被称作「俄罗斯农民乘</a:t>
            </a:r>
            <a:r>
              <a:rPr lang="zh-CN" altLang="en-US" dirty="0" smtClean="0"/>
              <a:t>法」</a:t>
            </a:r>
            <a:r>
              <a:rPr lang="en-US" altLang="zh-CN" dirty="0" smtClean="0"/>
              <a:t>, </a:t>
            </a:r>
            <a:r>
              <a:rPr lang="zh-CN" altLang="en-US" dirty="0" smtClean="0"/>
              <a:t>例如计算下面的</a:t>
            </a:r>
            <a:r>
              <a:rPr lang="en-US" altLang="zh-CN" smtClean="0"/>
              <a:t>1+2+3+...+n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778" y="2924944"/>
            <a:ext cx="43624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59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2339752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只出现一次的数字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4181452" y="423616"/>
            <a:ext cx="46085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dirty="0" smtClean="0">
                <a:latin typeface="+mn-ea"/>
                <a:cs typeface="Courier New" panose="02070309020205020404" pitchFamily="49" charset="0"/>
              </a:rPr>
              <a:t>统</a:t>
            </a:r>
            <a:r>
              <a:rPr lang="zh-CN" altLang="zh-CN" sz="1400" dirty="0">
                <a:latin typeface="+mn-ea"/>
                <a:cs typeface="Courier New" panose="02070309020205020404" pitchFamily="49" charset="0"/>
              </a:rPr>
              <a:t>计各个二进制位 数字1 出现的次数</a:t>
            </a:r>
            <a:br>
              <a:rPr lang="zh-CN" altLang="zh-CN" sz="1400" dirty="0">
                <a:latin typeface="+mn-ea"/>
                <a:cs typeface="Courier New" panose="02070309020205020404" pitchFamily="49" charset="0"/>
              </a:rPr>
            </a:br>
            <a:r>
              <a:rPr lang="zh-CN" altLang="zh-CN" sz="1400" dirty="0" smtClean="0">
                <a:latin typeface="+mn-ea"/>
                <a:cs typeface="Courier New" panose="02070309020205020404" pitchFamily="49" charset="0"/>
              </a:rPr>
              <a:t>定</a:t>
            </a:r>
            <a:r>
              <a:rPr lang="zh-CN" altLang="zh-CN" sz="1400" dirty="0">
                <a:latin typeface="+mn-ea"/>
                <a:cs typeface="Courier New" panose="02070309020205020404" pitchFamily="49" charset="0"/>
              </a:rPr>
              <a:t>义two one 表示某一位 1的个数除以3取余后的结果</a:t>
            </a:r>
            <a:br>
              <a:rPr lang="zh-CN" altLang="zh-CN" sz="1400" dirty="0">
                <a:latin typeface="+mn-ea"/>
                <a:cs typeface="Courier New" panose="02070309020205020404" pitchFamily="49" charset="0"/>
              </a:rPr>
            </a:br>
            <a:r>
              <a:rPr lang="zh-CN" altLang="zh-CN" sz="1400" dirty="0" smtClean="0">
                <a:latin typeface="+mn-ea"/>
                <a:cs typeface="Courier New" panose="02070309020205020404" pitchFamily="49" charset="0"/>
              </a:rPr>
              <a:t>t</a:t>
            </a:r>
            <a:r>
              <a:rPr lang="zh-CN" altLang="zh-CN" sz="1400" dirty="0">
                <a:latin typeface="+mn-ea"/>
                <a:cs typeface="Courier New" panose="02070309020205020404" pitchFamily="49" charset="0"/>
              </a:rPr>
              <a:t>wo one 含义：</a:t>
            </a:r>
            <a:br>
              <a:rPr lang="zh-CN" altLang="zh-CN" sz="1400" dirty="0">
                <a:latin typeface="+mn-ea"/>
                <a:cs typeface="Courier New" panose="02070309020205020404" pitchFamily="49" charset="0"/>
              </a:rPr>
            </a:br>
            <a:r>
              <a:rPr lang="zh-CN" altLang="zh-CN" sz="1400" dirty="0" smtClean="0">
                <a:latin typeface="+mn-ea"/>
                <a:cs typeface="Courier New" panose="02070309020205020404" pitchFamily="49" charset="0"/>
              </a:rPr>
              <a:t>0   </a:t>
            </a:r>
            <a:r>
              <a:rPr lang="zh-CN" altLang="zh-CN" sz="1400" dirty="0">
                <a:latin typeface="+mn-ea"/>
                <a:cs typeface="Courier New" panose="02070309020205020404" pitchFamily="49" charset="0"/>
              </a:rPr>
              <a:t>0   该位 取余后 有0个1</a:t>
            </a:r>
            <a:br>
              <a:rPr lang="zh-CN" altLang="zh-CN" sz="1400" dirty="0">
                <a:latin typeface="+mn-ea"/>
                <a:cs typeface="Courier New" panose="02070309020205020404" pitchFamily="49" charset="0"/>
              </a:rPr>
            </a:br>
            <a:r>
              <a:rPr lang="zh-CN" altLang="zh-CN" sz="1400" dirty="0" smtClean="0">
                <a:latin typeface="+mn-ea"/>
                <a:cs typeface="Courier New" panose="02070309020205020404" pitchFamily="49" charset="0"/>
              </a:rPr>
              <a:t>0   </a:t>
            </a:r>
            <a:r>
              <a:rPr lang="zh-CN" altLang="zh-CN" sz="1400" dirty="0">
                <a:latin typeface="+mn-ea"/>
                <a:cs typeface="Courier New" panose="02070309020205020404" pitchFamily="49" charset="0"/>
              </a:rPr>
              <a:t>1   该位 取余后 有1个1</a:t>
            </a:r>
            <a:br>
              <a:rPr lang="zh-CN" altLang="zh-CN" sz="1400" dirty="0">
                <a:latin typeface="+mn-ea"/>
                <a:cs typeface="Courier New" panose="02070309020205020404" pitchFamily="49" charset="0"/>
              </a:rPr>
            </a:br>
            <a:r>
              <a:rPr lang="zh-CN" altLang="zh-CN" sz="1400" dirty="0" smtClean="0">
                <a:latin typeface="+mn-ea"/>
                <a:cs typeface="Courier New" panose="02070309020205020404" pitchFamily="49" charset="0"/>
              </a:rPr>
              <a:t>1   </a:t>
            </a:r>
            <a:r>
              <a:rPr lang="zh-CN" altLang="zh-CN" sz="1400" dirty="0">
                <a:latin typeface="+mn-ea"/>
                <a:cs typeface="Courier New" panose="02070309020205020404" pitchFamily="49" charset="0"/>
              </a:rPr>
              <a:t>0   该位 取余后 有2个</a:t>
            </a:r>
            <a:r>
              <a:rPr lang="zh-CN" altLang="zh-CN" sz="1400" dirty="0" smtClean="0">
                <a:latin typeface="+mn-ea"/>
                <a:cs typeface="Courier New" panose="02070309020205020404" pitchFamily="49" charset="0"/>
              </a:rPr>
              <a:t>1</a:t>
            </a:r>
            <a:endParaRPr lang="zh-CN" altLang="en-US" sz="14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90887"/>
            <a:ext cx="3371850" cy="29241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914006"/>
            <a:ext cx="3248025" cy="2400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7944" y="1988840"/>
            <a:ext cx="3168352" cy="169545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4067944" y="4354846"/>
            <a:ext cx="3980822" cy="1786276"/>
            <a:chOff x="4181452" y="4354846"/>
            <a:chExt cx="3980822" cy="1786276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181452" y="4365104"/>
              <a:ext cx="3198860" cy="169545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36520" y="4387362"/>
              <a:ext cx="705415" cy="175376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7"/>
            <a:srcRect r="7556"/>
            <a:stretch/>
          </p:blipFill>
          <p:spPr>
            <a:xfrm>
              <a:off x="7513475" y="4354846"/>
              <a:ext cx="648799" cy="1705708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6"/>
          <a:srcRect l="10712"/>
          <a:stretch/>
        </p:blipFill>
        <p:spPr>
          <a:xfrm>
            <a:off x="7542550" y="2005707"/>
            <a:ext cx="629850" cy="1753760"/>
          </a:xfrm>
          <a:prstGeom prst="rect">
            <a:avLst/>
          </a:prstGeom>
        </p:spPr>
      </p:pic>
      <p:cxnSp>
        <p:nvCxnSpPr>
          <p:cNvPr id="18" name="曲线连接符 17"/>
          <p:cNvCxnSpPr>
            <a:stCxn id="15" idx="2"/>
            <a:endCxn id="9" idx="0"/>
          </p:cNvCxnSpPr>
          <p:nvPr/>
        </p:nvCxnSpPr>
        <p:spPr>
          <a:xfrm rot="5400000">
            <a:off x="6952651" y="3482537"/>
            <a:ext cx="627895" cy="11817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6354" y="3895377"/>
            <a:ext cx="2971800" cy="2381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4454" y="6314306"/>
            <a:ext cx="29337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51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2339752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只出现一次的数字</a:t>
            </a:r>
            <a:endParaRPr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30964" y="1097628"/>
            <a:ext cx="1947774" cy="16954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/>
          <a:srcRect l="10712"/>
          <a:stretch/>
        </p:blipFill>
        <p:spPr>
          <a:xfrm>
            <a:off x="4784992" y="1114495"/>
            <a:ext cx="629850" cy="1753760"/>
          </a:xfrm>
          <a:prstGeom prst="rect">
            <a:avLst/>
          </a:prstGeom>
        </p:spPr>
      </p:pic>
      <p:cxnSp>
        <p:nvCxnSpPr>
          <p:cNvPr id="18" name="曲线连接符 17"/>
          <p:cNvCxnSpPr>
            <a:stCxn id="15" idx="2"/>
          </p:cNvCxnSpPr>
          <p:nvPr/>
        </p:nvCxnSpPr>
        <p:spPr>
          <a:xfrm rot="5400000">
            <a:off x="4195093" y="2591325"/>
            <a:ext cx="627895" cy="11817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796" y="3004165"/>
            <a:ext cx="2971800" cy="2381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6896" y="5423094"/>
            <a:ext cx="2933700" cy="2571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324843" y="1260446"/>
            <a:ext cx="1847557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If ones == 0: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num == 0: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twos = twos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num == 1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twos = ~twos</a:t>
            </a:r>
          </a:p>
          <a:p>
            <a:r>
              <a:rPr lang="en-US" altLang="zh-CN" dirty="0" smtClean="0"/>
              <a:t>If ones == 1: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twos = 0     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269477" y="3708718"/>
            <a:ext cx="195816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If ones == 0:</a:t>
            </a:r>
          </a:p>
          <a:p>
            <a:r>
              <a:rPr lang="en-US" altLang="zh-CN" dirty="0" smtClean="0"/>
              <a:t>    twos=twos^num</a:t>
            </a:r>
          </a:p>
          <a:p>
            <a:r>
              <a:rPr lang="en-US" altLang="zh-CN" dirty="0" smtClean="0"/>
              <a:t>If ones == 1:</a:t>
            </a:r>
          </a:p>
          <a:p>
            <a:r>
              <a:rPr lang="en-US" altLang="zh-CN" dirty="0" smtClean="0"/>
              <a:t>    twos = 0     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940152" y="5301208"/>
            <a:ext cx="26266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wos=twos ^num &amp; ~ones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17" idx="2"/>
            <a:endCxn id="20" idx="0"/>
          </p:cNvCxnSpPr>
          <p:nvPr/>
        </p:nvCxnSpPr>
        <p:spPr>
          <a:xfrm>
            <a:off x="7248560" y="4909047"/>
            <a:ext cx="4900" cy="392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" idx="2"/>
            <a:endCxn id="17" idx="0"/>
          </p:cNvCxnSpPr>
          <p:nvPr/>
        </p:nvCxnSpPr>
        <p:spPr>
          <a:xfrm flipH="1">
            <a:off x="7248560" y="3291771"/>
            <a:ext cx="62" cy="416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5955" y="3586766"/>
            <a:ext cx="2816879" cy="1636719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467544" y="170080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先计算</a:t>
            </a:r>
            <a:r>
              <a:rPr lang="en-US" altLang="zh-CN" dirty="0" smtClean="0"/>
              <a:t>ones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179512" y="4405125"/>
            <a:ext cx="223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更新</a:t>
            </a:r>
            <a:r>
              <a:rPr lang="en-US" altLang="zh-CN" dirty="0" smtClean="0"/>
              <a:t>ones</a:t>
            </a:r>
            <a:r>
              <a:rPr lang="zh-CN" altLang="en-US" dirty="0" smtClean="0"/>
              <a:t>，计算</a:t>
            </a:r>
            <a:r>
              <a:rPr lang="en-US" altLang="zh-CN" dirty="0" smtClean="0"/>
              <a:t>twos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2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638538" y="2593651"/>
            <a:ext cx="186690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/>
              <a:t>排序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723494" y="2483161"/>
            <a:ext cx="355092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/>
              <a:t>矩阵操作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27705" y="2051050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672840" y="2065655"/>
            <a:ext cx="432435" cy="4324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095750" y="2065655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29455" y="2059305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27705" y="2483485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72205" y="2487930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95115" y="2487930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28820" y="2481580"/>
            <a:ext cx="432435" cy="4324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29610" y="2893695"/>
            <a:ext cx="432435" cy="4324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74110" y="2898140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097020" y="2898140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30725" y="2891790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228975" y="3315970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672840" y="3314065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096385" y="3320415"/>
            <a:ext cx="432435" cy="4324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530090" y="3314065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602990" y="1657350"/>
            <a:ext cx="537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(i, j)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963160" y="2487930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(j, n-1-i)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043680" y="4019550"/>
            <a:ext cx="1287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(n-1-i, n-1-j)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941830" y="2513330"/>
            <a:ext cx="912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(n-1-j, i)</a:t>
            </a:r>
          </a:p>
        </p:txBody>
      </p:sp>
      <p:cxnSp>
        <p:nvCxnSpPr>
          <p:cNvPr id="22" name="曲线连接符 21"/>
          <p:cNvCxnSpPr>
            <a:stCxn id="18" idx="0"/>
            <a:endCxn id="20" idx="3"/>
          </p:cNvCxnSpPr>
          <p:nvPr/>
        </p:nvCxnSpPr>
        <p:spPr>
          <a:xfrm rot="16200000" flipH="1">
            <a:off x="3328035" y="2200910"/>
            <a:ext cx="2546350" cy="1459865"/>
          </a:xfrm>
          <a:prstGeom prst="curvedConnector4">
            <a:avLst>
              <a:gd name="adj1" fmla="val -14127"/>
              <a:gd name="adj2" fmla="val 180969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491605" y="202565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中心对称</a:t>
            </a:r>
          </a:p>
        </p:txBody>
      </p:sp>
      <p:cxnSp>
        <p:nvCxnSpPr>
          <p:cNvPr id="24" name="曲线连接符 23"/>
          <p:cNvCxnSpPr>
            <a:stCxn id="19" idx="3"/>
            <a:endCxn id="21" idx="2"/>
          </p:cNvCxnSpPr>
          <p:nvPr/>
        </p:nvCxnSpPr>
        <p:spPr>
          <a:xfrm flipH="1">
            <a:off x="2398395" y="2672080"/>
            <a:ext cx="3484245" cy="209550"/>
          </a:xfrm>
          <a:prstGeom prst="curvedConnector4">
            <a:avLst>
              <a:gd name="adj1" fmla="val -6834"/>
              <a:gd name="adj2" fmla="val 1272727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672840" y="53879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中心对称</a:t>
            </a:r>
          </a:p>
        </p:txBody>
      </p:sp>
      <p:cxnSp>
        <p:nvCxnSpPr>
          <p:cNvPr id="26" name="曲线连接符 25"/>
          <p:cNvCxnSpPr>
            <a:stCxn id="18" idx="3"/>
            <a:endCxn id="19" idx="0"/>
          </p:cNvCxnSpPr>
          <p:nvPr/>
        </p:nvCxnSpPr>
        <p:spPr>
          <a:xfrm>
            <a:off x="4140200" y="1841500"/>
            <a:ext cx="1282700" cy="64643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105660" y="1380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第一个的行第</a:t>
            </a:r>
          </a:p>
          <a:p>
            <a:r>
              <a:rPr lang="zh-CN" altLang="zh-CN"/>
              <a:t>二个的列互补</a:t>
            </a:r>
          </a:p>
        </p:txBody>
      </p:sp>
      <p:sp>
        <p:nvSpPr>
          <p:cNvPr id="35" name="矩形 34"/>
          <p:cNvSpPr/>
          <p:nvPr/>
        </p:nvSpPr>
        <p:spPr>
          <a:xfrm>
            <a:off x="0" y="0"/>
            <a:ext cx="1842135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矩阵旋转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1842135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接雨水</a:t>
            </a:r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64310" y="1111885"/>
            <a:ext cx="5546090" cy="208153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485" y="4103370"/>
            <a:ext cx="6463030" cy="169164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3491865" y="2205355"/>
            <a:ext cx="1296035" cy="431800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4572000" y="3054350"/>
            <a:ext cx="0" cy="68770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317875" y="1289685"/>
            <a:ext cx="0" cy="90995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970780" y="1234440"/>
            <a:ext cx="0" cy="56578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877185" y="93408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左边界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538345" y="8870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右边界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565504" y="2483161"/>
            <a:ext cx="186690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/>
              <a:t>链表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193415" y="137668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3809365" y="137668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436745" y="137668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052695" y="137668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517900" y="1952625"/>
            <a:ext cx="0" cy="64325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4760595" y="1952625"/>
            <a:ext cx="0" cy="64325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276600" y="2595880"/>
            <a:ext cx="59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left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465955" y="2595880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right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5052695" y="32258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5701030" y="137668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355715" y="1377315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3276600" y="322580"/>
            <a:ext cx="91884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back=2</a:t>
            </a:r>
          </a:p>
        </p:txBody>
      </p:sp>
      <p:cxnSp>
        <p:nvCxnSpPr>
          <p:cNvPr id="15" name="直接箭头连接符 14"/>
          <p:cNvCxnSpPr>
            <a:stCxn id="11" idx="3"/>
            <a:endCxn id="12" idx="0"/>
          </p:cNvCxnSpPr>
          <p:nvPr/>
        </p:nvCxnSpPr>
        <p:spPr>
          <a:xfrm>
            <a:off x="5701030" y="610870"/>
            <a:ext cx="324485" cy="76581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0"/>
            <a:endCxn id="11" idx="1"/>
          </p:cNvCxnSpPr>
          <p:nvPr/>
        </p:nvCxnSpPr>
        <p:spPr>
          <a:xfrm flipV="1">
            <a:off x="4761230" y="610870"/>
            <a:ext cx="291465" cy="76581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182620" y="468376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425950" y="468376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3507105" y="5259705"/>
            <a:ext cx="0" cy="64325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749800" y="5259705"/>
            <a:ext cx="0" cy="64325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265805" y="5902960"/>
            <a:ext cx="59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left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455160" y="5902960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right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5687695" y="362966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6336030" y="468376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6990715" y="4684395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3265805" y="3629660"/>
            <a:ext cx="91884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back=2</a:t>
            </a:r>
          </a:p>
        </p:txBody>
      </p:sp>
      <p:cxnSp>
        <p:nvCxnSpPr>
          <p:cNvPr id="29" name="直接箭头连接符 28"/>
          <p:cNvCxnSpPr>
            <a:stCxn id="25" idx="3"/>
            <a:endCxn id="26" idx="0"/>
          </p:cNvCxnSpPr>
          <p:nvPr/>
        </p:nvCxnSpPr>
        <p:spPr>
          <a:xfrm>
            <a:off x="6264275" y="3917950"/>
            <a:ext cx="324485" cy="76581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9" idx="3"/>
            <a:endCxn id="25" idx="1"/>
          </p:cNvCxnSpPr>
          <p:nvPr/>
        </p:nvCxnSpPr>
        <p:spPr>
          <a:xfrm flipV="1">
            <a:off x="5074285" y="3917950"/>
            <a:ext cx="613410" cy="105410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8" idx="3"/>
            <a:endCxn id="19" idx="0"/>
          </p:cNvCxnSpPr>
          <p:nvPr/>
        </p:nvCxnSpPr>
        <p:spPr>
          <a:xfrm>
            <a:off x="4184650" y="3917950"/>
            <a:ext cx="565785" cy="76581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17" idx="0"/>
            <a:endCxn id="28" idx="1"/>
          </p:cNvCxnSpPr>
          <p:nvPr/>
        </p:nvCxnSpPr>
        <p:spPr>
          <a:xfrm rot="16200000" flipV="1">
            <a:off x="3003550" y="4180205"/>
            <a:ext cx="765810" cy="241300"/>
          </a:xfrm>
          <a:prstGeom prst="curvedConnector4">
            <a:avLst>
              <a:gd name="adj1" fmla="val 31177"/>
              <a:gd name="adj2" fmla="val 233158"/>
            </a:avLst>
          </a:prstGeom>
          <a:ln w="412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0" y="0"/>
            <a:ext cx="1842135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b="1" dirty="0"/>
              <a:t>链表</a:t>
            </a:r>
            <a:r>
              <a:rPr lang="en-US" altLang="zh-CN" b="1" dirty="0"/>
              <a:t>partition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1688465" y="94361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647565" y="94361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3369945" y="1519555"/>
            <a:ext cx="0" cy="643255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967095" y="1519555"/>
            <a:ext cx="0" cy="643255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128645" y="2162810"/>
            <a:ext cx="59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left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638165" y="2162810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right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5643245" y="944245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6557645" y="94361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7212330" y="944245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3128645" y="943610"/>
            <a:ext cx="91884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back=2</a:t>
            </a:r>
          </a:p>
        </p:txBody>
      </p:sp>
      <p:cxnSp>
        <p:nvCxnSpPr>
          <p:cNvPr id="29" name="直接箭头连接符 28"/>
          <p:cNvCxnSpPr>
            <a:stCxn id="25" idx="3"/>
            <a:endCxn id="26" idx="1"/>
          </p:cNvCxnSpPr>
          <p:nvPr/>
        </p:nvCxnSpPr>
        <p:spPr>
          <a:xfrm flipV="1">
            <a:off x="6291580" y="1231900"/>
            <a:ext cx="266065" cy="63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9" idx="3"/>
            <a:endCxn id="25" idx="1"/>
          </p:cNvCxnSpPr>
          <p:nvPr/>
        </p:nvCxnSpPr>
        <p:spPr>
          <a:xfrm>
            <a:off x="5295900" y="1231900"/>
            <a:ext cx="347345" cy="63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8" idx="3"/>
            <a:endCxn id="19" idx="1"/>
          </p:cNvCxnSpPr>
          <p:nvPr/>
        </p:nvCxnSpPr>
        <p:spPr>
          <a:xfrm>
            <a:off x="4047490" y="1231900"/>
            <a:ext cx="600075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17" idx="3"/>
            <a:endCxn id="28" idx="1"/>
          </p:cNvCxnSpPr>
          <p:nvPr/>
        </p:nvCxnSpPr>
        <p:spPr>
          <a:xfrm>
            <a:off x="2336800" y="1231900"/>
            <a:ext cx="791845" cy="3175"/>
          </a:xfrm>
          <a:prstGeom prst="curvedConnector2">
            <a:avLst/>
          </a:prstGeom>
          <a:ln w="412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0" y="0"/>
            <a:ext cx="1842135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b="1" dirty="0"/>
              <a:t>链表</a:t>
            </a:r>
            <a:r>
              <a:rPr lang="en-US" altLang="zh-CN" b="1" dirty="0"/>
              <a:t>partition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46380" y="2912745"/>
            <a:ext cx="865187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思路：类比快拍的</a:t>
            </a:r>
            <a:r>
              <a:rPr lang="en-US" altLang="zh-CN"/>
              <a:t>partition</a:t>
            </a:r>
            <a:r>
              <a:rPr lang="zh-CN" altLang="en-US"/>
              <a:t>，寻找符合下面条件的两个指针：</a:t>
            </a:r>
          </a:p>
          <a:p>
            <a:pPr algn="l"/>
            <a:r>
              <a:rPr lang="zh-CN" altLang="en-US"/>
              <a:t>左指针</a:t>
            </a:r>
            <a:r>
              <a:rPr lang="en-US" altLang="zh-CN"/>
              <a:t>l</a:t>
            </a:r>
            <a:r>
              <a:rPr lang="zh-CN" altLang="en-US"/>
              <a:t>：</a:t>
            </a:r>
            <a:r>
              <a:rPr lang="en-US" altLang="zh-CN"/>
              <a:t>l.val &lt; x</a:t>
            </a:r>
            <a:r>
              <a:rPr lang="zh-CN" altLang="en-US"/>
              <a:t>，</a:t>
            </a:r>
            <a:r>
              <a:rPr lang="en-US" altLang="zh-CN"/>
              <a:t>l.next.val &gt;= X</a:t>
            </a:r>
          </a:p>
          <a:p>
            <a:pPr algn="l"/>
            <a:r>
              <a:rPr lang="zh-CN" altLang="en-US"/>
              <a:t>右指针</a:t>
            </a:r>
            <a:r>
              <a:rPr lang="en-US" altLang="zh-CN"/>
              <a:t>r</a:t>
            </a:r>
            <a:r>
              <a:rPr lang="zh-CN" altLang="zh-CN"/>
              <a:t>：</a:t>
            </a:r>
            <a:r>
              <a:rPr lang="en-US" altLang="zh-CN"/>
              <a:t>r.val &gt;= x</a:t>
            </a:r>
            <a:r>
              <a:rPr lang="zh-CN" altLang="en-US"/>
              <a:t>，</a:t>
            </a:r>
            <a:r>
              <a:rPr lang="en-US" altLang="zh-CN"/>
              <a:t>r.next.val &lt;= x</a:t>
            </a:r>
          </a:p>
          <a:p>
            <a:pPr algn="l"/>
            <a:r>
              <a:rPr lang="zh-CN" altLang="en-US"/>
              <a:t>如果这样的话，我们则执行一次链表的节点交换然后两个指针分别后移一位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但是实际链表头部的情况多种多样，为了避免讨论可以添加伪头</a:t>
            </a:r>
            <a:r>
              <a:rPr lang="en-US" altLang="zh-CN"/>
              <a:t>p_head</a:t>
            </a:r>
            <a:r>
              <a:rPr lang="zh-CN" altLang="en-US"/>
              <a:t>，强制首节点</a:t>
            </a:r>
          </a:p>
          <a:p>
            <a:pPr algn="l"/>
            <a:r>
              <a:rPr lang="zh-CN" altLang="en-US"/>
              <a:t>为合法左指针，然后搜索</a:t>
            </a:r>
            <a:r>
              <a:rPr lang="zh-CN" altLang="en-US">
                <a:sym typeface="+mn-ea"/>
              </a:rPr>
              <a:t>合法</a:t>
            </a:r>
            <a:r>
              <a:rPr lang="zh-CN" altLang="en-US"/>
              <a:t>右指针的位置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一旦找不到合法的右指针位置，说明已经不需要</a:t>
            </a:r>
            <a:r>
              <a:rPr lang="en-US" altLang="zh-CN"/>
              <a:t>partition</a:t>
            </a:r>
            <a:r>
              <a:rPr lang="zh-CN" altLang="en-US"/>
              <a:t>，返回</a:t>
            </a:r>
            <a:r>
              <a:rPr lang="en-US" altLang="zh-CN"/>
              <a:t>p_head.next</a:t>
            </a:r>
            <a:r>
              <a:rPr lang="zh-CN" altLang="zh-CN"/>
              <a:t>即可。</a:t>
            </a:r>
          </a:p>
          <a:p>
            <a:pPr algn="l"/>
            <a:endParaRPr lang="zh-CN" altLang="zh-CN"/>
          </a:p>
          <a:p>
            <a:pPr algn="l"/>
            <a:r>
              <a:rPr lang="zh-CN" altLang="zh-CN"/>
              <a:t>当然，用值交换的方式会更简单：只要右指针发现一个小于</a:t>
            </a:r>
            <a:r>
              <a:rPr lang="en-US" altLang="zh-CN"/>
              <a:t>pivot</a:t>
            </a:r>
            <a:r>
              <a:rPr lang="zh-CN" altLang="en-US"/>
              <a:t>的值，就和左</a:t>
            </a:r>
          </a:p>
          <a:p>
            <a:pPr algn="l"/>
            <a:r>
              <a:rPr lang="zh-CN" altLang="en-US"/>
              <a:t>指针交换，左指针交换后右移。</a:t>
            </a:r>
            <a:endParaRPr lang="zh-CN" altLang="zh-CN"/>
          </a:p>
          <a:p>
            <a:pPr algn="l"/>
            <a:endParaRPr lang="zh-CN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81825" y="2483161"/>
            <a:ext cx="1034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 smtClean="0"/>
              <a:t>堆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5993748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842135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数据流的中位数</a:t>
            </a:r>
            <a:endParaRPr lang="en-US" altLang="zh-CN" b="1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842135" y="1196752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842135" y="1772816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842135" y="1196752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788024" y="1196752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788024" y="1772816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228184" y="1196752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037877" y="130011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10,  9,  7, 5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4989190" y="130064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-4, -3, -1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3995936" y="22768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30" name="曲线连接符 29"/>
          <p:cNvCxnSpPr>
            <a:stCxn id="28" idx="1"/>
            <a:endCxn id="22" idx="1"/>
          </p:cNvCxnSpPr>
          <p:nvPr/>
        </p:nvCxnSpPr>
        <p:spPr>
          <a:xfrm rot="10800000">
            <a:off x="2037878" y="1484784"/>
            <a:ext cx="1958059" cy="976754"/>
          </a:xfrm>
          <a:prstGeom prst="curvedConnector3">
            <a:avLst>
              <a:gd name="adj1" fmla="val 137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851372" y="2996952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1851372" y="3573016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1851372" y="2996952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797261" y="2996952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797261" y="3573016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237421" y="2996952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047114" y="310031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10,  9,  7, 6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004048" y="310084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-4, -3, -1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4057604" y="3100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65" name="直接连接符 64"/>
          <p:cNvCxnSpPr/>
          <p:nvPr/>
        </p:nvCxnSpPr>
        <p:spPr>
          <a:xfrm>
            <a:off x="1840319" y="4158371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840319" y="4734435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1840319" y="4158371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4786208" y="4158371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4786208" y="4734435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6226368" y="4158371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2036061" y="426173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10,  9,  7, 6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4798366" y="4262263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-5,-4, -3, -1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stCxn id="64" idx="3"/>
            <a:endCxn id="46" idx="1"/>
          </p:cNvCxnSpPr>
          <p:nvPr/>
        </p:nvCxnSpPr>
        <p:spPr>
          <a:xfrm>
            <a:off x="4359290" y="3284984"/>
            <a:ext cx="644758" cy="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1619672" y="5589240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需要往大顶堆里面填充数据，首先从小顶堆过一遍</a:t>
            </a:r>
            <a:endParaRPr lang="en-US" altLang="zh-CN" dirty="0" smtClean="0"/>
          </a:p>
          <a:p>
            <a:r>
              <a:rPr lang="zh-CN" altLang="en-US" dirty="0"/>
              <a:t>然</a:t>
            </a:r>
            <a:r>
              <a:rPr lang="zh-CN" altLang="en-US" dirty="0" smtClean="0"/>
              <a:t>后把弹出是数据，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到大顶堆。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17140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842135" cy="62068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数</a:t>
            </a:r>
            <a:r>
              <a:rPr lang="zh-CN" altLang="en-US" b="1" dirty="0" smtClean="0"/>
              <a:t>据窗口内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的众数</a:t>
            </a:r>
            <a:endParaRPr lang="en-US" altLang="zh-CN" b="1" dirty="0"/>
          </a:p>
        </p:txBody>
      </p:sp>
      <p:sp>
        <p:nvSpPr>
          <p:cNvPr id="78" name="文本框 77"/>
          <p:cNvSpPr txBox="1"/>
          <p:nvPr/>
        </p:nvSpPr>
        <p:spPr>
          <a:xfrm>
            <a:off x="1619672" y="5589240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需要往大顶堆里面填充数据，首先从小顶堆过一遍</a:t>
            </a:r>
            <a:endParaRPr lang="en-US" altLang="zh-CN" dirty="0" smtClean="0"/>
          </a:p>
          <a:p>
            <a:r>
              <a:rPr lang="zh-CN" altLang="en-US" dirty="0"/>
              <a:t>然</a:t>
            </a:r>
            <a:r>
              <a:rPr lang="zh-CN" altLang="en-US" dirty="0" smtClean="0"/>
              <a:t>后把弹出是数据，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到大顶堆。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21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0" y="0"/>
            <a:ext cx="1539240" cy="44894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快速排序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3955415" y="98044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307080" y="98044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248275" y="97980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544945" y="96964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7180580" y="96901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5896610" y="96901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4603750" y="97980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3307080" y="25400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2561590" y="2540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pivot</a:t>
            </a:r>
          </a:p>
        </p:txBody>
      </p:sp>
      <p:sp>
        <p:nvSpPr>
          <p:cNvPr id="49" name="上箭头 48"/>
          <p:cNvSpPr/>
          <p:nvPr/>
        </p:nvSpPr>
        <p:spPr>
          <a:xfrm>
            <a:off x="3523615" y="1520190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上箭头 49"/>
          <p:cNvSpPr/>
          <p:nvPr/>
        </p:nvSpPr>
        <p:spPr>
          <a:xfrm>
            <a:off x="7396480" y="1499235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上箭头 50"/>
          <p:cNvSpPr/>
          <p:nvPr/>
        </p:nvSpPr>
        <p:spPr>
          <a:xfrm>
            <a:off x="6113145" y="1520190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上箭头 52"/>
          <p:cNvSpPr/>
          <p:nvPr/>
        </p:nvSpPr>
        <p:spPr>
          <a:xfrm rot="16200000">
            <a:off x="6748780" y="1583055"/>
            <a:ext cx="215900" cy="647700"/>
          </a:xfrm>
          <a:prstGeom prst="upArrow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3934460" y="270002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3286125" y="270002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5227320" y="269938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</a:p>
        </p:txBody>
      </p:sp>
      <p:sp>
        <p:nvSpPr>
          <p:cNvPr id="57" name="圆角矩形 56"/>
          <p:cNvSpPr/>
          <p:nvPr/>
        </p:nvSpPr>
        <p:spPr>
          <a:xfrm>
            <a:off x="6523990" y="268922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</a:p>
        </p:txBody>
      </p:sp>
      <p:sp>
        <p:nvSpPr>
          <p:cNvPr id="58" name="圆角矩形 57"/>
          <p:cNvSpPr/>
          <p:nvPr/>
        </p:nvSpPr>
        <p:spPr>
          <a:xfrm>
            <a:off x="7159625" y="268859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</a:p>
        </p:txBody>
      </p:sp>
      <p:sp>
        <p:nvSpPr>
          <p:cNvPr id="59" name="圆角矩形 58"/>
          <p:cNvSpPr/>
          <p:nvPr/>
        </p:nvSpPr>
        <p:spPr>
          <a:xfrm>
            <a:off x="5875655" y="268859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0" name="圆角矩形 59"/>
          <p:cNvSpPr/>
          <p:nvPr/>
        </p:nvSpPr>
        <p:spPr>
          <a:xfrm>
            <a:off x="4582795" y="269938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61" name="上箭头 60"/>
          <p:cNvSpPr/>
          <p:nvPr/>
        </p:nvSpPr>
        <p:spPr>
          <a:xfrm>
            <a:off x="3502660" y="3239770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上箭头 62"/>
          <p:cNvSpPr/>
          <p:nvPr/>
        </p:nvSpPr>
        <p:spPr>
          <a:xfrm>
            <a:off x="6092190" y="3239770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上箭头 63"/>
          <p:cNvSpPr/>
          <p:nvPr/>
        </p:nvSpPr>
        <p:spPr>
          <a:xfrm rot="5400000">
            <a:off x="4590415" y="3239770"/>
            <a:ext cx="215900" cy="647700"/>
          </a:xfrm>
          <a:prstGeom prst="upArrow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上箭头 64"/>
          <p:cNvSpPr/>
          <p:nvPr/>
        </p:nvSpPr>
        <p:spPr>
          <a:xfrm>
            <a:off x="5431790" y="3239770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3923030" y="431546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3274695" y="431546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68" name="圆角矩形 67"/>
          <p:cNvSpPr/>
          <p:nvPr/>
        </p:nvSpPr>
        <p:spPr>
          <a:xfrm>
            <a:off x="5215890" y="431482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9" name="圆角矩形 68"/>
          <p:cNvSpPr/>
          <p:nvPr/>
        </p:nvSpPr>
        <p:spPr>
          <a:xfrm>
            <a:off x="6512560" y="430466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</a:p>
        </p:txBody>
      </p:sp>
      <p:sp>
        <p:nvSpPr>
          <p:cNvPr id="70" name="圆角矩形 69"/>
          <p:cNvSpPr/>
          <p:nvPr/>
        </p:nvSpPr>
        <p:spPr>
          <a:xfrm>
            <a:off x="7148195" y="430403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</a:p>
        </p:txBody>
      </p:sp>
      <p:sp>
        <p:nvSpPr>
          <p:cNvPr id="71" name="圆角矩形 70"/>
          <p:cNvSpPr/>
          <p:nvPr/>
        </p:nvSpPr>
        <p:spPr>
          <a:xfrm>
            <a:off x="5864225" y="430403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</a:p>
        </p:txBody>
      </p:sp>
      <p:sp>
        <p:nvSpPr>
          <p:cNvPr id="72" name="圆角矩形 71"/>
          <p:cNvSpPr/>
          <p:nvPr/>
        </p:nvSpPr>
        <p:spPr>
          <a:xfrm>
            <a:off x="4571365" y="431482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76" name="上箭头 75"/>
          <p:cNvSpPr/>
          <p:nvPr/>
        </p:nvSpPr>
        <p:spPr>
          <a:xfrm>
            <a:off x="5431790" y="4855210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圆角矩形 76"/>
          <p:cNvSpPr/>
          <p:nvPr/>
        </p:nvSpPr>
        <p:spPr>
          <a:xfrm>
            <a:off x="3934460" y="599821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3286125" y="599821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5227320" y="599757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80" name="圆角矩形 79"/>
          <p:cNvSpPr/>
          <p:nvPr/>
        </p:nvSpPr>
        <p:spPr>
          <a:xfrm>
            <a:off x="6523990" y="598741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</a:p>
        </p:txBody>
      </p:sp>
      <p:sp>
        <p:nvSpPr>
          <p:cNvPr id="81" name="圆角矩形 80"/>
          <p:cNvSpPr/>
          <p:nvPr/>
        </p:nvSpPr>
        <p:spPr>
          <a:xfrm>
            <a:off x="7159625" y="598678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</a:p>
        </p:txBody>
      </p:sp>
      <p:sp>
        <p:nvSpPr>
          <p:cNvPr id="82" name="圆角矩形 81"/>
          <p:cNvSpPr/>
          <p:nvPr/>
        </p:nvSpPr>
        <p:spPr>
          <a:xfrm>
            <a:off x="5875655" y="598678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</a:p>
        </p:txBody>
      </p:sp>
      <p:sp>
        <p:nvSpPr>
          <p:cNvPr id="83" name="圆角矩形 82"/>
          <p:cNvSpPr/>
          <p:nvPr/>
        </p:nvSpPr>
        <p:spPr>
          <a:xfrm>
            <a:off x="4582795" y="599757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cxnSp>
        <p:nvCxnSpPr>
          <p:cNvPr id="85" name="肘形连接符 84"/>
          <p:cNvCxnSpPr>
            <a:stCxn id="47" idx="1"/>
            <a:endCxn id="79" idx="0"/>
          </p:cNvCxnSpPr>
          <p:nvPr/>
        </p:nvCxnSpPr>
        <p:spPr>
          <a:xfrm rot="10800000" flipH="1" flipV="1">
            <a:off x="2560955" y="437515"/>
            <a:ext cx="2990215" cy="5559425"/>
          </a:xfrm>
          <a:prstGeom prst="bentConnector4">
            <a:avLst>
              <a:gd name="adj1" fmla="val -7963"/>
              <a:gd name="adj2" fmla="val 93466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307975" y="2208530"/>
            <a:ext cx="20256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一次</a:t>
            </a:r>
            <a:r>
              <a:rPr lang="en-US" altLang="zh-CN"/>
              <a:t>partition</a:t>
            </a:r>
            <a:r>
              <a:rPr lang="zh-CN" altLang="en-US"/>
              <a:t>结束</a:t>
            </a:r>
          </a:p>
          <a:p>
            <a:r>
              <a:rPr lang="zh-CN" altLang="en-US"/>
              <a:t>两个指针相遇</a:t>
            </a:r>
          </a:p>
          <a:p>
            <a:r>
              <a:rPr lang="zh-CN" altLang="en-US"/>
              <a:t>之后把</a:t>
            </a:r>
            <a:r>
              <a:rPr lang="en-US" altLang="zh-CN"/>
              <a:t>pivot</a:t>
            </a:r>
            <a:r>
              <a:rPr lang="zh-CN" altLang="en-US"/>
              <a:t>，放到</a:t>
            </a:r>
          </a:p>
          <a:p>
            <a:r>
              <a:rPr lang="zh-CN" altLang="en-US"/>
              <a:t>指针停止的位置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0" y="0"/>
            <a:ext cx="1539240" cy="44894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归并排序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3813175" y="64008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448810" y="63944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106035" y="63944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032500" y="629285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689725" y="629285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7325360" y="628650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813175" y="271399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448810" y="271335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106035" y="271335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5745480" y="2703195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6402705" y="2703195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7038340" y="2702560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3481070" y="1226185"/>
            <a:ext cx="716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指针</a:t>
            </a:r>
            <a:r>
              <a:rPr lang="en-US" altLang="zh-CN" sz="1200"/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446520" y="1194435"/>
            <a:ext cx="716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指针</a:t>
            </a:r>
            <a:r>
              <a:rPr lang="en-US" altLang="zh-CN" sz="1200"/>
              <a:t>2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619500" y="2330450"/>
            <a:ext cx="716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指针</a:t>
            </a:r>
            <a:r>
              <a:rPr lang="en-US" altLang="zh-CN" sz="1200"/>
              <a:t>3</a:t>
            </a:r>
          </a:p>
        </p:txBody>
      </p:sp>
      <p:cxnSp>
        <p:nvCxnSpPr>
          <p:cNvPr id="22" name="直接箭头连接符 21"/>
          <p:cNvCxnSpPr>
            <a:stCxn id="3" idx="2"/>
            <a:endCxn id="11" idx="0"/>
          </p:cNvCxnSpPr>
          <p:nvPr/>
        </p:nvCxnSpPr>
        <p:spPr>
          <a:xfrm>
            <a:off x="4209415" y="1072515"/>
            <a:ext cx="0" cy="16414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2"/>
          </p:cNvCxnSpPr>
          <p:nvPr/>
        </p:nvCxnSpPr>
        <p:spPr>
          <a:xfrm rot="5400000">
            <a:off x="4854575" y="414655"/>
            <a:ext cx="927100" cy="22205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3813175" y="389191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4448810" y="389128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5106035" y="389128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6032500" y="3881120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6689725" y="3881120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7325360" y="3880485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3813175" y="596582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4448810" y="596519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5106035" y="596519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6" name="圆角矩形 35"/>
          <p:cNvSpPr/>
          <p:nvPr/>
        </p:nvSpPr>
        <p:spPr>
          <a:xfrm>
            <a:off x="5745480" y="5955030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7" name="圆角矩形 36"/>
          <p:cNvSpPr/>
          <p:nvPr/>
        </p:nvSpPr>
        <p:spPr>
          <a:xfrm>
            <a:off x="6402705" y="5955030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7038340" y="5954395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4119245" y="4509770"/>
            <a:ext cx="716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指针</a:t>
            </a:r>
            <a:r>
              <a:rPr lang="en-US" altLang="zh-CN" sz="1200"/>
              <a:t>1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6446520" y="4446270"/>
            <a:ext cx="716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指针</a:t>
            </a:r>
            <a:r>
              <a:rPr lang="en-US" altLang="zh-CN" sz="1200"/>
              <a:t>2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3619500" y="5582285"/>
            <a:ext cx="716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指针</a:t>
            </a:r>
            <a:r>
              <a:rPr lang="en-US" altLang="zh-CN" sz="1200"/>
              <a:t>3</a:t>
            </a:r>
          </a:p>
        </p:txBody>
      </p:sp>
      <p:cxnSp>
        <p:nvCxnSpPr>
          <p:cNvPr id="43" name="肘形连接符 42"/>
          <p:cNvCxnSpPr>
            <a:stCxn id="29" idx="2"/>
          </p:cNvCxnSpPr>
          <p:nvPr/>
        </p:nvCxnSpPr>
        <p:spPr>
          <a:xfrm rot="5400000">
            <a:off x="5476875" y="3691890"/>
            <a:ext cx="987425" cy="22301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5" idx="2"/>
            <a:endCxn id="33" idx="0"/>
          </p:cNvCxnSpPr>
          <p:nvPr/>
        </p:nvCxnSpPr>
        <p:spPr>
          <a:xfrm rot="5400000" flipV="1">
            <a:off x="3706813" y="4826953"/>
            <a:ext cx="1640840" cy="635635"/>
          </a:xfrm>
          <a:prstGeom prst="bentConnector3">
            <a:avLst>
              <a:gd name="adj1" fmla="val 499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上箭头 63"/>
          <p:cNvSpPr/>
          <p:nvPr/>
        </p:nvSpPr>
        <p:spPr>
          <a:xfrm rot="5400000">
            <a:off x="6376670" y="1254125"/>
            <a:ext cx="215900" cy="647700"/>
          </a:xfrm>
          <a:prstGeom prst="upArrow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上箭头 17"/>
          <p:cNvSpPr/>
          <p:nvPr/>
        </p:nvSpPr>
        <p:spPr>
          <a:xfrm rot="5400000">
            <a:off x="4239895" y="4569460"/>
            <a:ext cx="215900" cy="647700"/>
          </a:xfrm>
          <a:prstGeom prst="upArrow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3164840" y="62865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3164840" y="271399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3164840" y="389191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3164840" y="596582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92710" y="2997835"/>
            <a:ext cx="28130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在</a:t>
            </a:r>
            <a:r>
              <a:rPr lang="en-US" altLang="zh-CN"/>
              <a:t>merge</a:t>
            </a:r>
            <a:r>
              <a:rPr lang="zh-CN" altLang="en-US"/>
              <a:t>的时候，指向</a:t>
            </a:r>
          </a:p>
          <a:p>
            <a:r>
              <a:rPr lang="zh-CN" altLang="en-US"/>
              <a:t>原</a:t>
            </a:r>
            <a:r>
              <a:rPr lang="en-US" altLang="zh-CN"/>
              <a:t>lst</a:t>
            </a:r>
            <a:r>
              <a:rPr lang="zh-CN" altLang="en-US"/>
              <a:t>的指针从需要</a:t>
            </a:r>
            <a:r>
              <a:rPr lang="en-US" altLang="zh-CN"/>
              <a:t>merge</a:t>
            </a:r>
          </a:p>
          <a:p>
            <a:r>
              <a:rPr lang="zh-CN" altLang="en-US"/>
              <a:t>的位置开始而不是从</a:t>
            </a:r>
            <a:r>
              <a:rPr lang="en-US" altLang="zh-CN"/>
              <a:t>0</a:t>
            </a:r>
            <a:r>
              <a:rPr lang="zh-CN" altLang="en-US"/>
              <a:t>开始</a:t>
            </a:r>
          </a:p>
        </p:txBody>
      </p:sp>
      <p:sp>
        <p:nvSpPr>
          <p:cNvPr id="47" name="上箭头 46"/>
          <p:cNvSpPr/>
          <p:nvPr/>
        </p:nvSpPr>
        <p:spPr>
          <a:xfrm rot="5400000">
            <a:off x="4335145" y="2114550"/>
            <a:ext cx="215900" cy="647700"/>
          </a:xfrm>
          <a:prstGeom prst="upArrow">
            <a:avLst/>
          </a:prstGeom>
          <a:solidFill>
            <a:schemeClr val="bg1"/>
          </a:solidFill>
          <a:ln w="12700" cmpd="sng">
            <a:solidFill>
              <a:srgbClr val="FF0000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上箭头 47"/>
          <p:cNvSpPr/>
          <p:nvPr/>
        </p:nvSpPr>
        <p:spPr>
          <a:xfrm rot="5400000">
            <a:off x="4887595" y="5396230"/>
            <a:ext cx="215900" cy="647700"/>
          </a:xfrm>
          <a:prstGeom prst="upArrow">
            <a:avLst/>
          </a:prstGeom>
          <a:solidFill>
            <a:schemeClr val="bg1"/>
          </a:solidFill>
          <a:ln w="12700" cmpd="sng">
            <a:solidFill>
              <a:srgbClr val="FF0000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076563" y="2562536"/>
            <a:ext cx="270891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/>
              <a:t>二叉树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0" y="0"/>
            <a:ext cx="2247900" cy="42862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序列化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035" y="1485265"/>
            <a:ext cx="4436745" cy="36468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0" y="0"/>
            <a:ext cx="2247900" cy="42862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逆序列化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90495" y="838200"/>
            <a:ext cx="3762375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0" y="0"/>
            <a:ext cx="2247900" cy="42862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逆序列化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195" y="1223645"/>
            <a:ext cx="5514975" cy="44100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160,&quot;width&quot;:592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325,&quot;width&quot;:586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370,&quot;width&quot;:631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2115</Words>
  <Application>Microsoft Office PowerPoint</Application>
  <PresentationFormat>全屏显示(4:3)</PresentationFormat>
  <Paragraphs>384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4" baseType="lpstr">
      <vt:lpstr>宋体</vt:lpstr>
      <vt:lpstr>Arial</vt:lpstr>
      <vt:lpstr>Calibri</vt:lpstr>
      <vt:lpstr>Courier New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</dc:creator>
  <cp:lastModifiedBy>rbx</cp:lastModifiedBy>
  <cp:revision>667</cp:revision>
  <dcterms:created xsi:type="dcterms:W3CDTF">2020-07-29T07:01:00Z</dcterms:created>
  <dcterms:modified xsi:type="dcterms:W3CDTF">2021-03-15T05:13:59Z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