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87" r:id="rId3"/>
    <p:sldId id="273" r:id="rId4"/>
    <p:sldId id="288" r:id="rId5"/>
    <p:sldId id="289" r:id="rId6"/>
    <p:sldId id="291" r:id="rId7"/>
    <p:sldId id="272" r:id="rId8"/>
    <p:sldId id="269" r:id="rId9"/>
    <p:sldId id="270" r:id="rId10"/>
    <p:sldId id="271" r:id="rId11"/>
    <p:sldId id="292" r:id="rId12"/>
    <p:sldId id="293" r:id="rId13"/>
    <p:sldId id="294" r:id="rId14"/>
    <p:sldId id="268" r:id="rId15"/>
    <p:sldId id="259" r:id="rId16"/>
    <p:sldId id="257" r:id="rId17"/>
    <p:sldId id="260" r:id="rId18"/>
    <p:sldId id="295" r:id="rId19"/>
    <p:sldId id="298" r:id="rId20"/>
    <p:sldId id="296" r:id="rId21"/>
    <p:sldId id="258" r:id="rId22"/>
    <p:sldId id="312" r:id="rId23"/>
    <p:sldId id="261" r:id="rId24"/>
    <p:sldId id="264" r:id="rId25"/>
    <p:sldId id="297" r:id="rId26"/>
    <p:sldId id="266" r:id="rId27"/>
    <p:sldId id="265" r:id="rId28"/>
    <p:sldId id="318" r:id="rId29"/>
    <p:sldId id="319" r:id="rId30"/>
    <p:sldId id="323" r:id="rId31"/>
    <p:sldId id="320" r:id="rId32"/>
    <p:sldId id="321" r:id="rId33"/>
    <p:sldId id="322" r:id="rId34"/>
    <p:sldId id="327" r:id="rId35"/>
    <p:sldId id="328" r:id="rId36"/>
    <p:sldId id="329" r:id="rId37"/>
    <p:sldId id="330" r:id="rId38"/>
    <p:sldId id="33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2" y="-102"/>
      </p:cViewPr>
      <p:guideLst>
        <p:guide orient="horz" pos="2301"/>
        <p:guide pos="2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从中序和后序重构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从后序和先序重构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3 4 5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4 5 3 1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31546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 b="1"/>
              <a:t>左右子树无法划分</a:t>
            </a:r>
            <a:endParaRPr lang="zh-CN" altLang="en-US" b="1"/>
          </a:p>
          <a:p>
            <a:r>
              <a:rPr lang="zh-CN" altLang="en-US"/>
              <a:t>可行解：找到左子树的根节点</a:t>
            </a:r>
            <a:endParaRPr lang="zh-CN" altLang="en-US"/>
          </a:p>
          <a:p>
            <a:r>
              <a:rPr lang="zh-CN" altLang="en-US"/>
              <a:t>根据这个根节点可以在后序中</a:t>
            </a:r>
            <a:endParaRPr lang="zh-CN" altLang="en-US"/>
          </a:p>
          <a:p>
            <a:r>
              <a:rPr lang="zh-CN" altLang="en-US"/>
              <a:t>切分出左右子树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当然一棵树也可能根本就没有</a:t>
            </a:r>
            <a:endParaRPr lang="zh-CN" altLang="en-US"/>
          </a:p>
          <a:p>
            <a:r>
              <a:rPr lang="zh-CN" altLang="en-US"/>
              <a:t>左子树，所以答案不是唯一的</a:t>
            </a:r>
            <a:endParaRPr lang="zh-CN" altLang="en-US"/>
          </a:p>
          <a:p>
            <a:r>
              <a:rPr lang="zh-CN" altLang="en-US"/>
              <a:t>只是这种算法可以求出一种解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5092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endParaRPr lang="zh-CN" altLang="en-US" sz="6600" b="1" dirty="0" smtClean="0"/>
          </a:p>
          <a:p>
            <a:pPr algn="ctr"/>
            <a:r>
              <a:rPr lang="zh-CN" altLang="en-US" sz="3600" dirty="0" smtClean="0"/>
              <a:t>背包问题</a:t>
            </a:r>
            <a:endParaRPr lang="zh-CN" altLang="en-US" sz="3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29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r>
              <a:rPr lang="en-US" altLang="zh-CN" sz="6600" b="1" dirty="0" smtClean="0"/>
              <a:t>-</a:t>
            </a:r>
            <a:r>
              <a:rPr lang="zh-CN" altLang="en-US" sz="2800" dirty="0" smtClean="0"/>
              <a:t>子串子序列问题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、滑动</a:t>
            </a:r>
            <a:r>
              <a:rPr lang="zh-CN" altLang="en-US" dirty="0"/>
              <a:t>窗口内的最大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上升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公共子串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始终保持队列单调递减</a:t>
            </a:r>
            <a:endParaRPr lang="zh-CN" altLang="en-US"/>
          </a:p>
          <a:p>
            <a:r>
              <a:rPr lang="zh-CN" altLang="en-US"/>
              <a:t>后面的值较大，会无条件清除队列前面的成员</a:t>
            </a:r>
            <a:endParaRPr lang="zh-CN" altLang="en-US"/>
          </a:p>
          <a:p>
            <a:r>
              <a:rPr lang="zh-CN" altLang="en-US"/>
              <a:t>每次迭代，都会无条件的加入当前的索引作为候选的最大值</a:t>
            </a:r>
            <a:endParaRPr lang="zh-CN" altLang="en-US"/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  <a:endParaRPr lang="zh-CN" altLang="en-US"/>
          </a:p>
          <a:p>
            <a:r>
              <a:rPr lang="zh-CN" altLang="en-US"/>
              <a:t>注意：在涉及队列弹出的时候，要判空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长上升子序列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4612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0364" y="2857496"/>
            <a:ext cx="28575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86116" y="2643182"/>
            <a:ext cx="285752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71868" y="2143116"/>
            <a:ext cx="28575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57620" y="2428868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143372" y="1571612"/>
            <a:ext cx="28575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29124" y="1928802"/>
            <a:ext cx="28575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14876" y="1214422"/>
            <a:ext cx="285752" cy="2143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00628" y="2357430"/>
            <a:ext cx="285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286380" y="1000108"/>
            <a:ext cx="285752" cy="2357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72132" y="357166"/>
            <a:ext cx="285752" cy="3000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857884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43174" y="4143380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结尾的最长上升序列，</a:t>
            </a:r>
            <a:r>
              <a:rPr lang="en-US" altLang="zh-CN" dirty="0" smtClean="0"/>
              <a:t>O(N2)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、动规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  <a:endParaRPr lang="zh-CN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a=b=10</a:t>
            </a:r>
            <a:endParaRPr lang="en-US" altLang="zh-CN"/>
          </a:p>
          <a:p>
            <a:r>
              <a:rPr lang="en-US" altLang="zh-CN"/>
              <a:t>b+=10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a=b=[1,2,3,4]</a:t>
            </a:r>
            <a:endParaRPr lang="en-US" altLang="zh-CN"/>
          </a:p>
          <a:p>
            <a:r>
              <a:rPr lang="en-US" altLang="zh-CN"/>
              <a:t>b.append(5)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  <a:endParaRPr lang="zh-CN" altLang="zh-CN"/>
          </a:p>
          <a:p>
            <a:r>
              <a:rPr lang="zh-CN" altLang="zh-CN"/>
              <a:t>相当于是引用，别名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  <a:endParaRPr lang="zh-CN" altLang="zh-CN"/>
          </a:p>
          <a:p>
            <a:r>
              <a:rPr lang="zh-CN" altLang="zh-CN"/>
              <a:t>直接就变了，两个变量没有</a:t>
            </a:r>
            <a:endParaRPr lang="zh-CN" altLang="zh-CN"/>
          </a:p>
          <a:p>
            <a:r>
              <a:rPr lang="zh-CN" altLang="zh-CN"/>
              <a:t>关系，只是初值相等。</a:t>
            </a:r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6590" y="2247265"/>
            <a:ext cx="3724275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2247265"/>
            <a:ext cx="3543300" cy="153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55" y="4591050"/>
            <a:ext cx="3352800" cy="1781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约瑟夫环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09315" y="781685"/>
            <a:ext cx="2325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f(m-1, n)</a:t>
            </a:r>
            <a:endParaRPr lang="en-US" altLang="zh-CN"/>
          </a:p>
          <a:p>
            <a:r>
              <a:rPr lang="en-US" altLang="zh-CN"/>
              <a:t>f(m, n) = (m%n + x) % n</a:t>
            </a:r>
            <a:endParaRPr lang="en-US" altLang="zh-CN"/>
          </a:p>
          <a:p>
            <a:r>
              <a:rPr lang="en-US" altLang="zh-CN"/>
              <a:t>             = (m+x)%n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57620" y="928670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图</a:t>
            </a:r>
            <a:endParaRPr lang="zh-CN" alt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2428868"/>
            <a:ext cx="7786742" cy="392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endParaRPr lang="en-US" altLang="zh-CN" sz="3600"/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以此为切入点，遍历整个数组</a:t>
            </a:r>
            <a:endParaRPr lang="zh-CN" altLang="en-US"/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  <a:endParaRPr lang="zh-CN" altLang="en-US"/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出现一次的数字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23494" y="2483161"/>
            <a:ext cx="35509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矩阵操作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705" y="205105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72840" y="206565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5750" y="206565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29455" y="205930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7705" y="248348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220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9511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28820" y="2481580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9610" y="289369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411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9702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0725" y="289179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8975" y="331597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7284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96385" y="332041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3009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02990" y="1657350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(i, j)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963160" y="248793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(j, n-1-i)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043680" y="40195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(n-1-i, n-1-j)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41830" y="2513330"/>
            <a:ext cx="91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(n-1-j, i)</a:t>
            </a:r>
            <a:endParaRPr lang="en-US" altLang="zh-CN"/>
          </a:p>
        </p:txBody>
      </p:sp>
      <p:cxnSp>
        <p:nvCxnSpPr>
          <p:cNvPr id="22" name="曲线连接符 21"/>
          <p:cNvCxnSpPr>
            <a:stCxn id="18" idx="0"/>
            <a:endCxn id="20" idx="3"/>
          </p:cNvCxnSpPr>
          <p:nvPr/>
        </p:nvCxnSpPr>
        <p:spPr>
          <a:xfrm rot="16200000" flipH="1">
            <a:off x="3328035" y="2200910"/>
            <a:ext cx="2546350" cy="1459865"/>
          </a:xfrm>
          <a:prstGeom prst="curvedConnector4">
            <a:avLst>
              <a:gd name="adj1" fmla="val -14127"/>
              <a:gd name="adj2" fmla="val 1809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91605" y="2025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4" name="曲线连接符 23"/>
          <p:cNvCxnSpPr>
            <a:stCxn id="19" idx="3"/>
            <a:endCxn id="21" idx="2"/>
          </p:cNvCxnSpPr>
          <p:nvPr/>
        </p:nvCxnSpPr>
        <p:spPr>
          <a:xfrm flipH="1">
            <a:off x="2398395" y="2672080"/>
            <a:ext cx="3484245" cy="209550"/>
          </a:xfrm>
          <a:prstGeom prst="curvedConnector4">
            <a:avLst>
              <a:gd name="adj1" fmla="val -6834"/>
              <a:gd name="adj2" fmla="val 12727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72840" y="5387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6" name="曲线连接符 25"/>
          <p:cNvCxnSpPr>
            <a:stCxn id="18" idx="3"/>
            <a:endCxn id="19" idx="0"/>
          </p:cNvCxnSpPr>
          <p:nvPr/>
        </p:nvCxnSpPr>
        <p:spPr>
          <a:xfrm>
            <a:off x="4140200" y="1841500"/>
            <a:ext cx="1282700" cy="64643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05660" y="1380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第一个的行第</a:t>
            </a:r>
            <a:endParaRPr lang="zh-CN" altLang="zh-CN"/>
          </a:p>
          <a:p>
            <a:r>
              <a:rPr lang="zh-CN" altLang="zh-CN"/>
              <a:t>二个的列互补</a:t>
            </a:r>
            <a:endParaRPr lang="zh-CN" altLang="zh-CN"/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矩阵旋转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接雨水</a:t>
            </a:r>
            <a:endParaRPr lang="zh-CN" altLang="en-US" b="1" dirty="0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4310" y="1111885"/>
            <a:ext cx="5546090" cy="20815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85" y="4103370"/>
            <a:ext cx="6463030" cy="16916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491865" y="2205355"/>
            <a:ext cx="1296035" cy="431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572000" y="3054350"/>
            <a:ext cx="0" cy="6877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17875" y="1289685"/>
            <a:ext cx="0" cy="9099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70780" y="1234440"/>
            <a:ext cx="0" cy="5657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7185" y="934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左边界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38345" y="8870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右边界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65504" y="248316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链表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9341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80936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3674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05269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517900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60595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6600" y="259588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65955" y="259588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52695" y="3225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701030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355715" y="137731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276600" y="32258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1" idx="3"/>
            <a:endCxn id="12" idx="0"/>
          </p:cNvCxnSpPr>
          <p:nvPr/>
        </p:nvCxnSpPr>
        <p:spPr>
          <a:xfrm>
            <a:off x="5701030" y="61087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11" idx="1"/>
          </p:cNvCxnSpPr>
          <p:nvPr/>
        </p:nvCxnSpPr>
        <p:spPr>
          <a:xfrm flipV="1">
            <a:off x="4761230" y="610870"/>
            <a:ext cx="29146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8262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42595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507105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9800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65805" y="590296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455160" y="590296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87695" y="36296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33603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990715" y="468439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265805" y="362966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0"/>
          </p:cNvCxnSpPr>
          <p:nvPr/>
        </p:nvCxnSpPr>
        <p:spPr>
          <a:xfrm>
            <a:off x="6264275" y="391795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 flipV="1">
            <a:off x="5074285" y="3917950"/>
            <a:ext cx="613410" cy="10541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0"/>
          </p:cNvCxnSpPr>
          <p:nvPr/>
        </p:nvCxnSpPr>
        <p:spPr>
          <a:xfrm>
            <a:off x="4184650" y="3917950"/>
            <a:ext cx="5657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0"/>
            <a:endCxn id="28" idx="1"/>
          </p:cNvCxnSpPr>
          <p:nvPr/>
        </p:nvCxnSpPr>
        <p:spPr>
          <a:xfrm rot="16200000" flipV="1">
            <a:off x="3003550" y="4180205"/>
            <a:ext cx="765810" cy="241300"/>
          </a:xfrm>
          <a:prstGeom prst="curvedConnector4">
            <a:avLst>
              <a:gd name="adj1" fmla="val 31177"/>
              <a:gd name="adj2" fmla="val 233158"/>
            </a:avLst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6884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6475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6994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6709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28645" y="21628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638165" y="216281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43245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55764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2123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128645" y="94361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6291580" y="1231900"/>
            <a:ext cx="26606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5295900" y="1231900"/>
            <a:ext cx="34734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1"/>
          </p:cNvCxnSpPr>
          <p:nvPr/>
        </p:nvCxnSpPr>
        <p:spPr>
          <a:xfrm>
            <a:off x="4047490" y="1231900"/>
            <a:ext cx="60007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3"/>
            <a:endCxn id="28" idx="1"/>
          </p:cNvCxnSpPr>
          <p:nvPr/>
        </p:nvCxnSpPr>
        <p:spPr>
          <a:xfrm>
            <a:off x="2336800" y="1231900"/>
            <a:ext cx="791845" cy="3175"/>
          </a:xfrm>
          <a:prstGeom prst="curvedConnector2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6380" y="2912745"/>
            <a:ext cx="8651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思路：类比快拍的</a:t>
            </a:r>
            <a:r>
              <a:rPr lang="en-US" altLang="zh-CN"/>
              <a:t>partition</a:t>
            </a:r>
            <a:r>
              <a:rPr lang="zh-CN" altLang="en-US"/>
              <a:t>，</a:t>
            </a:r>
            <a:r>
              <a:rPr lang="zh-CN" altLang="en-US"/>
              <a:t>寻找符合下面条件的两个指针：</a:t>
            </a:r>
            <a:endParaRPr lang="zh-CN" altLang="en-US"/>
          </a:p>
          <a:p>
            <a:pPr algn="l"/>
            <a:r>
              <a:rPr lang="zh-CN" altLang="en-US"/>
              <a:t>左指针</a:t>
            </a:r>
            <a:r>
              <a:rPr lang="en-US" altLang="zh-CN"/>
              <a:t>l</a:t>
            </a:r>
            <a:r>
              <a:rPr lang="zh-CN" altLang="en-US"/>
              <a:t>：</a:t>
            </a:r>
            <a:r>
              <a:rPr lang="en-US" altLang="zh-CN"/>
              <a:t>l.val &lt; x</a:t>
            </a:r>
            <a:r>
              <a:rPr lang="zh-CN" altLang="en-US"/>
              <a:t>，</a:t>
            </a:r>
            <a:r>
              <a:rPr lang="en-US" altLang="zh-CN"/>
              <a:t>l.</a:t>
            </a:r>
            <a:r>
              <a:rPr lang="en-US" altLang="zh-CN"/>
              <a:t>next.val &gt;= X</a:t>
            </a:r>
            <a:endParaRPr lang="en-US" altLang="zh-CN"/>
          </a:p>
          <a:p>
            <a:pPr algn="l"/>
            <a:r>
              <a:rPr lang="zh-CN" altLang="en-US"/>
              <a:t>右指针</a:t>
            </a:r>
            <a:r>
              <a:rPr lang="en-US" altLang="zh-CN"/>
              <a:t>r</a:t>
            </a:r>
            <a:r>
              <a:rPr lang="zh-CN" altLang="zh-CN"/>
              <a:t>：</a:t>
            </a:r>
            <a:r>
              <a:rPr lang="en-US" altLang="zh-CN"/>
              <a:t>r.val &gt;= x</a:t>
            </a:r>
            <a:r>
              <a:rPr lang="zh-CN" altLang="en-US"/>
              <a:t>，</a:t>
            </a:r>
            <a:r>
              <a:rPr lang="en-US" altLang="zh-CN"/>
              <a:t>r.next.val &lt;= x</a:t>
            </a:r>
            <a:endParaRPr lang="en-US" altLang="zh-CN"/>
          </a:p>
          <a:p>
            <a:pPr algn="l"/>
            <a:r>
              <a:rPr lang="zh-CN" altLang="en-US"/>
              <a:t>如果这样的话，我们则执行一次链表的节点交换然后两个指针分别后移一位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但是实际链表头部的情况多种多样，为了避免讨论可以添加伪头</a:t>
            </a:r>
            <a:r>
              <a:rPr lang="en-US" altLang="zh-CN"/>
              <a:t>p_head</a:t>
            </a:r>
            <a:r>
              <a:rPr lang="zh-CN" altLang="en-US"/>
              <a:t>，强制首节点</a:t>
            </a:r>
            <a:endParaRPr lang="zh-CN" altLang="en-US"/>
          </a:p>
          <a:p>
            <a:pPr algn="l"/>
            <a:r>
              <a:rPr lang="zh-CN" altLang="en-US"/>
              <a:t>为合法左指针，然后搜索</a:t>
            </a:r>
            <a:r>
              <a:rPr lang="zh-CN" altLang="en-US">
                <a:sym typeface="+mn-ea"/>
              </a:rPr>
              <a:t>合法</a:t>
            </a:r>
            <a:r>
              <a:rPr lang="zh-CN" altLang="en-US"/>
              <a:t>右指针的位置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一旦找不到合法的右指针位置，说明已经不需要</a:t>
            </a:r>
            <a:r>
              <a:rPr lang="en-US" altLang="zh-CN"/>
              <a:t>partition</a:t>
            </a:r>
            <a:r>
              <a:rPr lang="zh-CN" altLang="en-US"/>
              <a:t>，返回</a:t>
            </a:r>
            <a:r>
              <a:rPr lang="en-US" altLang="zh-CN"/>
              <a:t>p_head.next</a:t>
            </a:r>
            <a:r>
              <a:rPr lang="zh-CN" altLang="zh-CN"/>
              <a:t>即可。</a:t>
            </a:r>
            <a:endParaRPr lang="zh-CN" altLang="zh-CN"/>
          </a:p>
          <a:p>
            <a:pPr algn="l"/>
            <a:endParaRPr lang="zh-CN" altLang="zh-CN"/>
          </a:p>
          <a:p>
            <a:pPr algn="l"/>
            <a:r>
              <a:rPr lang="zh-CN" altLang="zh-CN"/>
              <a:t>当然，用值交换的方式会更简单：只要右指针发现一个小于</a:t>
            </a:r>
            <a:r>
              <a:rPr lang="en-US" altLang="zh-CN"/>
              <a:t>pivot</a:t>
            </a:r>
            <a:r>
              <a:rPr lang="zh-CN" altLang="en-US"/>
              <a:t>的值，就和左</a:t>
            </a:r>
            <a:endParaRPr lang="zh-CN" altLang="en-US"/>
          </a:p>
          <a:p>
            <a:pPr algn="l"/>
            <a:r>
              <a:rPr lang="zh-CN" altLang="en-US"/>
              <a:t>指针交换，左指针交换后右移。</a:t>
            </a:r>
            <a:endParaRPr lang="zh-CN" altLang="zh-CN"/>
          </a:p>
          <a:p>
            <a:pPr algn="l"/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548130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72478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19" idx="2"/>
          </p:cNvCxnSpPr>
          <p:nvPr/>
        </p:nvCxnSpPr>
        <p:spPr>
          <a:xfrm flipV="1">
            <a:off x="3048635" y="1519555"/>
            <a:ext cx="635" cy="101473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7" idx="2"/>
          </p:cNvCxnSpPr>
          <p:nvPr/>
        </p:nvCxnSpPr>
        <p:spPr>
          <a:xfrm flipV="1">
            <a:off x="6633845" y="1520190"/>
            <a:ext cx="0" cy="101409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50185" y="253428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9357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137150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30936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4584065" y="1231900"/>
            <a:ext cx="55308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3373120" y="1231900"/>
            <a:ext cx="562610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19" idx="1"/>
          </p:cNvCxnSpPr>
          <p:nvPr/>
        </p:nvCxnSpPr>
        <p:spPr>
          <a:xfrm>
            <a:off x="2196465" y="1231900"/>
            <a:ext cx="52832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035" y="1949450"/>
            <a:ext cx="677545" cy="58483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0" y="0"/>
            <a:ext cx="215265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删除倒数第</a:t>
            </a:r>
            <a:r>
              <a:rPr lang="en-US" altLang="zh-CN" b="1" dirty="0"/>
              <a:t>n</a:t>
            </a:r>
            <a:r>
              <a:rPr lang="zh-CN" altLang="en-US" b="1" dirty="0"/>
              <a:t>个节点</a:t>
            </a:r>
            <a:endParaRPr lang="zh-CN" altLang="en-US" b="1" dirty="0"/>
          </a:p>
        </p:txBody>
      </p:sp>
      <p:cxnSp>
        <p:nvCxnSpPr>
          <p:cNvPr id="2" name="直接箭头连接符 1"/>
          <p:cNvCxnSpPr>
            <a:stCxn id="26" idx="3"/>
            <a:endCxn id="27" idx="1"/>
          </p:cNvCxnSpPr>
          <p:nvPr/>
        </p:nvCxnSpPr>
        <p:spPr>
          <a:xfrm>
            <a:off x="5785485" y="1231900"/>
            <a:ext cx="52387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4260215" y="1519555"/>
            <a:ext cx="0" cy="10140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34760" y="25336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14045" y="3228975"/>
            <a:ext cx="773176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假如想删除倒数第三个节点的话</a:t>
            </a:r>
            <a:endParaRPr lang="zh-CN" altLang="zh-CN"/>
          </a:p>
          <a:p>
            <a:pPr algn="l"/>
            <a:r>
              <a:rPr lang="zh-CN" altLang="zh-CN"/>
              <a:t>首先把两个指针拉开距离为</a:t>
            </a:r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zh-CN" altLang="en-US"/>
              <a:t>然后两指针一起后移直到</a:t>
            </a:r>
            <a:r>
              <a:rPr lang="en-US" altLang="zh-CN"/>
              <a:t>right</a:t>
            </a:r>
            <a:r>
              <a:rPr lang="zh-CN" altLang="en-US"/>
              <a:t>指向末节点</a:t>
            </a:r>
            <a:endParaRPr lang="zh-CN" altLang="en-US"/>
          </a:p>
          <a:p>
            <a:pPr algn="l"/>
            <a:r>
              <a:rPr lang="zh-CN" altLang="en-US"/>
              <a:t>此时的情形如图所示：我们直接把</a:t>
            </a:r>
            <a:r>
              <a:rPr lang="en-US" altLang="zh-CN"/>
              <a:t>left.next</a:t>
            </a:r>
            <a:r>
              <a:rPr lang="zh-CN" altLang="en-US"/>
              <a:t>设定为</a:t>
            </a:r>
            <a:r>
              <a:rPr lang="en-US" altLang="zh-CN"/>
              <a:t>left.next.next</a:t>
            </a:r>
            <a:r>
              <a:rPr lang="zh-CN" altLang="en-US"/>
              <a:t>即可</a:t>
            </a:r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特例</a:t>
            </a:r>
            <a:r>
              <a:rPr lang="zh-CN" altLang="en-US"/>
              <a:t>：要删除头结点(即删除倒数第5个节点)，判断方法为第二步时right为空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84300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560955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095750" y="2052320"/>
            <a:ext cx="0" cy="6223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71900" y="267462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slow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771900" y="147637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4973320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145530" y="147637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4420235" y="1764030"/>
            <a:ext cx="55308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3209290" y="1764030"/>
            <a:ext cx="562610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19" idx="1"/>
          </p:cNvCxnSpPr>
          <p:nvPr/>
        </p:nvCxnSpPr>
        <p:spPr>
          <a:xfrm>
            <a:off x="2032635" y="1764030"/>
            <a:ext cx="52832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18046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环形链表</a:t>
            </a:r>
            <a:endParaRPr lang="zh-CN" altLang="en-US" b="1" dirty="0"/>
          </a:p>
        </p:txBody>
      </p:sp>
      <p:cxnSp>
        <p:nvCxnSpPr>
          <p:cNvPr id="2" name="直接箭头连接符 1"/>
          <p:cNvCxnSpPr>
            <a:stCxn id="26" idx="3"/>
            <a:endCxn id="27" idx="1"/>
          </p:cNvCxnSpPr>
          <p:nvPr/>
        </p:nvCxnSpPr>
        <p:spPr>
          <a:xfrm>
            <a:off x="5621655" y="1764030"/>
            <a:ext cx="52387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6470015" y="2051685"/>
            <a:ext cx="0" cy="70485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202045" y="267462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84300" y="3401060"/>
            <a:ext cx="7269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假设慢指针入环的时候是这种态势：那么快指针距离慢指针两步的距离</a:t>
            </a:r>
            <a:endParaRPr lang="zh-CN" altLang="zh-CN"/>
          </a:p>
          <a:p>
            <a:pPr algn="l"/>
            <a:r>
              <a:rPr lang="zh-CN" altLang="zh-CN"/>
              <a:t>又因为每一步距离</a:t>
            </a:r>
            <a:r>
              <a:rPr lang="en-US" altLang="zh-CN"/>
              <a:t>dis</a:t>
            </a:r>
            <a:r>
              <a:rPr lang="zh-CN" altLang="en-US"/>
              <a:t>缩小</a:t>
            </a:r>
            <a:r>
              <a:rPr lang="en-US" altLang="zh-CN"/>
              <a:t>1</a:t>
            </a:r>
            <a:r>
              <a:rPr lang="zh-CN" altLang="en-US"/>
              <a:t>，所以两步之后，两个指针重合。</a:t>
            </a:r>
            <a:endParaRPr lang="zh-CN" altLang="en-US"/>
          </a:p>
          <a:p>
            <a:pPr algn="l"/>
            <a:r>
              <a:rPr lang="zh-CN" altLang="en-US"/>
              <a:t>总之：只要将快慢指针的速度差设置为</a:t>
            </a:r>
            <a:r>
              <a:rPr lang="en-US" altLang="zh-CN"/>
              <a:t>1</a:t>
            </a:r>
            <a:r>
              <a:rPr lang="zh-CN" altLang="en-US"/>
              <a:t>，那么快指针肯定可以在环内</a:t>
            </a:r>
            <a:endParaRPr lang="zh-CN" altLang="en-US"/>
          </a:p>
          <a:p>
            <a:pPr algn="l"/>
            <a:r>
              <a:rPr lang="zh-CN" altLang="en-US"/>
              <a:t>追上慢指针。</a:t>
            </a:r>
            <a:endParaRPr lang="zh-CN" altLang="en-US"/>
          </a:p>
        </p:txBody>
      </p:sp>
      <p:cxnSp>
        <p:nvCxnSpPr>
          <p:cNvPr id="7" name="肘形连接符 6"/>
          <p:cNvCxnSpPr>
            <a:stCxn id="8" idx="3"/>
            <a:endCxn id="25" idx="0"/>
          </p:cNvCxnSpPr>
          <p:nvPr/>
        </p:nvCxnSpPr>
        <p:spPr>
          <a:xfrm flipH="1" flipV="1">
            <a:off x="4096385" y="1476375"/>
            <a:ext cx="3884930" cy="287655"/>
          </a:xfrm>
          <a:prstGeom prst="bentConnector4">
            <a:avLst>
              <a:gd name="adj1" fmla="val -6129"/>
              <a:gd name="adj2" fmla="val 29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332980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27" idx="3"/>
            <a:endCxn id="8" idx="1"/>
          </p:cNvCxnSpPr>
          <p:nvPr/>
        </p:nvCxnSpPr>
        <p:spPr>
          <a:xfrm flipV="1">
            <a:off x="6793865" y="1764030"/>
            <a:ext cx="53911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5191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V="1">
            <a:off x="6043295" y="3357880"/>
            <a:ext cx="455930" cy="56769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92557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slow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17" idx="3"/>
            <a:endCxn id="5" idx="1"/>
          </p:cNvCxnSpPr>
          <p:nvPr/>
        </p:nvCxnSpPr>
        <p:spPr>
          <a:xfrm>
            <a:off x="1715770" y="1981200"/>
            <a:ext cx="28257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226885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环形链表求入环节点</a:t>
            </a:r>
            <a:endParaRPr lang="en-US" altLang="zh-CN" b="1" dirty="0"/>
          </a:p>
        </p:txBody>
      </p:sp>
      <p:cxnSp>
        <p:nvCxnSpPr>
          <p:cNvPr id="3" name="直接箭头连接符 2"/>
          <p:cNvCxnSpPr>
            <a:endCxn id="18" idx="2"/>
          </p:cNvCxnSpPr>
          <p:nvPr/>
        </p:nvCxnSpPr>
        <p:spPr>
          <a:xfrm flipH="1" flipV="1">
            <a:off x="6501765" y="3345815"/>
            <a:ext cx="626745" cy="66230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832600" y="392557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49045" y="4515485"/>
            <a:ext cx="66459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zh-CN"/>
              <a:t>、检查链表是否有环路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、如果有环的话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、在快慢指针碰撞的位时候，重新在</a:t>
            </a:r>
            <a:r>
              <a:rPr lang="en-US" altLang="zh-CN"/>
              <a:t>head</a:t>
            </a:r>
            <a:r>
              <a:rPr lang="zh-CN" altLang="en-US"/>
              <a:t>放置一个指针</a:t>
            </a:r>
            <a:r>
              <a:rPr lang="en-US" altLang="zh-CN"/>
              <a:t>p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、继续移动</a:t>
            </a:r>
            <a:r>
              <a:rPr lang="en-US" altLang="zh-CN"/>
              <a:t>slow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两个指针，直到</a:t>
            </a:r>
            <a:r>
              <a:rPr lang="en-US" altLang="zh-CN"/>
              <a:t>slow</a:t>
            </a:r>
            <a:r>
              <a:rPr lang="zh-CN" altLang="en-US"/>
              <a:t>与</a:t>
            </a:r>
            <a:r>
              <a:rPr lang="en-US" altLang="zh-CN"/>
              <a:t>p</a:t>
            </a:r>
            <a:r>
              <a:rPr lang="zh-CN" altLang="en-US"/>
              <a:t>碰撞的时候即为所求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9834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63715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28358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921760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568190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130165" y="659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319520" y="659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130165" y="298767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6319520" y="298767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7261860" y="136207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261225" y="245681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</a:t>
            </a:r>
            <a:endParaRPr lang="en-US" altLang="zh-CN" sz="1000"/>
          </a:p>
        </p:txBody>
      </p:sp>
      <p:cxnSp>
        <p:nvCxnSpPr>
          <p:cNvPr id="24" name="直接箭头连接符 23"/>
          <p:cNvCxnSpPr>
            <a:stCxn id="5" idx="3"/>
            <a:endCxn id="10" idx="1"/>
          </p:cNvCxnSpPr>
          <p:nvPr/>
        </p:nvCxnSpPr>
        <p:spPr>
          <a:xfrm>
            <a:off x="2362200" y="1981200"/>
            <a:ext cx="27495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>
          <a:xfrm>
            <a:off x="3001010" y="1981200"/>
            <a:ext cx="28257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2" idx="1"/>
          </p:cNvCxnSpPr>
          <p:nvPr/>
        </p:nvCxnSpPr>
        <p:spPr>
          <a:xfrm>
            <a:off x="3647440" y="1981200"/>
            <a:ext cx="27432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4285615" y="1981200"/>
            <a:ext cx="28257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0"/>
            <a:endCxn id="14" idx="1"/>
          </p:cNvCxnSpPr>
          <p:nvPr/>
        </p:nvCxnSpPr>
        <p:spPr>
          <a:xfrm flipV="1">
            <a:off x="4750435" y="838200"/>
            <a:ext cx="379730" cy="9639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3"/>
            <a:endCxn id="15" idx="1"/>
          </p:cNvCxnSpPr>
          <p:nvPr/>
        </p:nvCxnSpPr>
        <p:spPr>
          <a:xfrm>
            <a:off x="5494020" y="838200"/>
            <a:ext cx="8255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0" idx="0"/>
          </p:cNvCxnSpPr>
          <p:nvPr/>
        </p:nvCxnSpPr>
        <p:spPr>
          <a:xfrm>
            <a:off x="6683375" y="838200"/>
            <a:ext cx="760730" cy="52387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2"/>
            <a:endCxn id="21" idx="0"/>
          </p:cNvCxnSpPr>
          <p:nvPr/>
        </p:nvCxnSpPr>
        <p:spPr>
          <a:xfrm flipH="1">
            <a:off x="7443470" y="1720215"/>
            <a:ext cx="635" cy="7366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2"/>
            <a:endCxn id="18" idx="3"/>
          </p:cNvCxnSpPr>
          <p:nvPr/>
        </p:nvCxnSpPr>
        <p:spPr>
          <a:xfrm flipH="1">
            <a:off x="6683375" y="2814955"/>
            <a:ext cx="760095" cy="35179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  <a:endCxn id="13" idx="2"/>
          </p:cNvCxnSpPr>
          <p:nvPr/>
        </p:nvCxnSpPr>
        <p:spPr>
          <a:xfrm flipH="1" flipV="1">
            <a:off x="4750435" y="2160270"/>
            <a:ext cx="379730" cy="100647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1"/>
            <a:endCxn id="16" idx="3"/>
          </p:cNvCxnSpPr>
          <p:nvPr/>
        </p:nvCxnSpPr>
        <p:spPr>
          <a:xfrm flipH="1">
            <a:off x="5494020" y="3166745"/>
            <a:ext cx="8255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5191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797675" y="4147185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slow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17" idx="3"/>
            <a:endCxn id="5" idx="1"/>
          </p:cNvCxnSpPr>
          <p:nvPr/>
        </p:nvCxnSpPr>
        <p:spPr>
          <a:xfrm>
            <a:off x="1715770" y="1981200"/>
            <a:ext cx="28257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226885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环形链表求入环节点</a:t>
            </a:r>
            <a:endParaRPr lang="en-US" altLang="zh-CN" b="1" dirty="0"/>
          </a:p>
        </p:txBody>
      </p:sp>
      <p:cxnSp>
        <p:nvCxnSpPr>
          <p:cNvPr id="3" name="直接箭头连接符 2"/>
          <p:cNvCxnSpPr>
            <a:endCxn id="18" idx="2"/>
          </p:cNvCxnSpPr>
          <p:nvPr/>
        </p:nvCxnSpPr>
        <p:spPr>
          <a:xfrm flipH="1" flipV="1">
            <a:off x="6501765" y="3345815"/>
            <a:ext cx="626745" cy="66230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832600" y="392557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49045" y="4293870"/>
            <a:ext cx="599376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假设开始的时候 </a:t>
            </a:r>
            <a:r>
              <a:rPr lang="en-US" altLang="zh-CN"/>
              <a:t>fast</a:t>
            </a:r>
            <a:r>
              <a:rPr lang="zh-CN" altLang="en-US"/>
              <a:t>、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slow</a:t>
            </a:r>
            <a:r>
              <a:rPr lang="zh-CN" altLang="en-US"/>
              <a:t>都开同一位置</a:t>
            </a:r>
            <a:endParaRPr lang="zh-CN" altLang="en-US"/>
          </a:p>
          <a:p>
            <a:pPr algn="l"/>
            <a:r>
              <a:rPr lang="en-US" altLang="zh-CN"/>
              <a:t>fast</a:t>
            </a:r>
            <a:r>
              <a:rPr lang="zh-CN" altLang="en-US"/>
              <a:t>：</a:t>
            </a:r>
            <a:r>
              <a:rPr lang="en-US" altLang="zh-CN"/>
              <a:t>a+(b+c)*n+b</a:t>
            </a:r>
            <a:endParaRPr lang="en-US" altLang="zh-CN"/>
          </a:p>
          <a:p>
            <a:pPr algn="l"/>
            <a:r>
              <a:rPr lang="en-US" altLang="zh-CN"/>
              <a:t>slow</a:t>
            </a:r>
            <a:r>
              <a:rPr lang="zh-CN" altLang="en-US"/>
              <a:t>：</a:t>
            </a:r>
            <a:r>
              <a:rPr lang="en-US" altLang="zh-CN"/>
              <a:t>a+b</a:t>
            </a:r>
            <a:endParaRPr lang="en-US" altLang="zh-CN"/>
          </a:p>
          <a:p>
            <a:pPr algn="l"/>
            <a:r>
              <a:rPr lang="zh-CN" altLang="en-US"/>
              <a:t>所以：</a:t>
            </a:r>
            <a:r>
              <a:rPr lang="en-US" altLang="zh-CN">
                <a:sym typeface="+mn-ea"/>
              </a:rPr>
              <a:t>(b+c)*n = a+b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a = </a:t>
            </a:r>
            <a:r>
              <a:rPr lang="en-US" altLang="zh-CN">
                <a:sym typeface="+mn-ea"/>
              </a:rPr>
              <a:t>(b+c)*n-b = (b+c)*(n-1) + c</a:t>
            </a:r>
            <a:endParaRPr lang="en-US" altLang="zh-CN">
              <a:sym typeface="+mn-ea"/>
            </a:endParaRPr>
          </a:p>
          <a:p>
            <a:pPr algn="l"/>
            <a:r>
              <a:rPr lang="zh-CN" altLang="zh-CN"/>
              <a:t>所以，一个指针走完</a:t>
            </a:r>
            <a:r>
              <a:rPr lang="en-US" altLang="zh-CN"/>
              <a:t>a</a:t>
            </a:r>
            <a:r>
              <a:rPr lang="zh-CN" altLang="en-US"/>
              <a:t>的时间，</a:t>
            </a:r>
            <a:r>
              <a:rPr lang="en-US" altLang="zh-CN"/>
              <a:t>slow</a:t>
            </a:r>
            <a:r>
              <a:rPr lang="zh-CN" altLang="en-US"/>
              <a:t>指针会走</a:t>
            </a:r>
            <a:r>
              <a:rPr lang="en-US" altLang="zh-CN">
                <a:sym typeface="+mn-ea"/>
              </a:rPr>
              <a:t> (b+c)*(n-1) + c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连个指针刚好在入口碰撞。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9834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63715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283585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921760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568190" y="1802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130165" y="659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319520" y="659130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130165" y="298767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6319520" y="298767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7261860" y="136207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261225" y="2456815"/>
            <a:ext cx="363855" cy="3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</a:t>
            </a:r>
            <a:endParaRPr lang="en-US" altLang="zh-CN" sz="1000"/>
          </a:p>
        </p:txBody>
      </p:sp>
      <p:cxnSp>
        <p:nvCxnSpPr>
          <p:cNvPr id="24" name="直接箭头连接符 23"/>
          <p:cNvCxnSpPr>
            <a:stCxn id="5" idx="3"/>
            <a:endCxn id="10" idx="1"/>
          </p:cNvCxnSpPr>
          <p:nvPr/>
        </p:nvCxnSpPr>
        <p:spPr>
          <a:xfrm>
            <a:off x="2362200" y="1981200"/>
            <a:ext cx="27495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>
          <a:xfrm>
            <a:off x="3001010" y="1981200"/>
            <a:ext cx="28257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2" idx="1"/>
          </p:cNvCxnSpPr>
          <p:nvPr/>
        </p:nvCxnSpPr>
        <p:spPr>
          <a:xfrm>
            <a:off x="3647440" y="1981200"/>
            <a:ext cx="27432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4285615" y="1981200"/>
            <a:ext cx="282575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0"/>
            <a:endCxn id="14" idx="1"/>
          </p:cNvCxnSpPr>
          <p:nvPr/>
        </p:nvCxnSpPr>
        <p:spPr>
          <a:xfrm flipV="1">
            <a:off x="4750435" y="838200"/>
            <a:ext cx="379730" cy="9639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3"/>
            <a:endCxn id="15" idx="1"/>
          </p:cNvCxnSpPr>
          <p:nvPr/>
        </p:nvCxnSpPr>
        <p:spPr>
          <a:xfrm>
            <a:off x="5494020" y="838200"/>
            <a:ext cx="8255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0" idx="0"/>
          </p:cNvCxnSpPr>
          <p:nvPr/>
        </p:nvCxnSpPr>
        <p:spPr>
          <a:xfrm>
            <a:off x="6683375" y="838200"/>
            <a:ext cx="760730" cy="52387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2"/>
            <a:endCxn id="21" idx="0"/>
          </p:cNvCxnSpPr>
          <p:nvPr/>
        </p:nvCxnSpPr>
        <p:spPr>
          <a:xfrm flipH="1">
            <a:off x="7443470" y="1720215"/>
            <a:ext cx="635" cy="7366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2"/>
            <a:endCxn id="18" idx="3"/>
          </p:cNvCxnSpPr>
          <p:nvPr/>
        </p:nvCxnSpPr>
        <p:spPr>
          <a:xfrm flipH="1">
            <a:off x="6683375" y="2814955"/>
            <a:ext cx="760095" cy="35179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  <a:endCxn id="13" idx="2"/>
          </p:cNvCxnSpPr>
          <p:nvPr/>
        </p:nvCxnSpPr>
        <p:spPr>
          <a:xfrm flipH="1" flipV="1">
            <a:off x="4750435" y="2160270"/>
            <a:ext cx="379730" cy="100647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1"/>
            <a:endCxn id="16" idx="3"/>
          </p:cNvCxnSpPr>
          <p:nvPr/>
        </p:nvCxnSpPr>
        <p:spPr>
          <a:xfrm flipH="1">
            <a:off x="5494020" y="3166745"/>
            <a:ext cx="8255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/>
          <p:cNvSpPr/>
          <p:nvPr/>
        </p:nvSpPr>
        <p:spPr>
          <a:xfrm rot="5400000">
            <a:off x="2983230" y="35560"/>
            <a:ext cx="297180" cy="3235960"/>
          </a:xfrm>
          <a:prstGeom prst="leftBrace">
            <a:avLst>
              <a:gd name="adj1" fmla="val 1707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18" idx="2"/>
            <a:endCxn id="13" idx="2"/>
          </p:cNvCxnSpPr>
          <p:nvPr/>
        </p:nvCxnSpPr>
        <p:spPr>
          <a:xfrm rot="5400000" flipH="1">
            <a:off x="5033645" y="1877060"/>
            <a:ext cx="1185545" cy="1751330"/>
          </a:xfrm>
          <a:prstGeom prst="curvedConnector3">
            <a:avLst>
              <a:gd name="adj1" fmla="val -42233"/>
            </a:avLst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8" idx="3"/>
            <a:endCxn id="2" idx="0"/>
          </p:cNvCxnSpPr>
          <p:nvPr/>
        </p:nvCxnSpPr>
        <p:spPr>
          <a:xfrm flipH="1" flipV="1">
            <a:off x="4749800" y="1802130"/>
            <a:ext cx="1933575" cy="1364615"/>
          </a:xfrm>
          <a:prstGeom prst="curvedConnector5">
            <a:avLst>
              <a:gd name="adj1" fmla="val -85944"/>
              <a:gd name="adj2" fmla="val 210051"/>
              <a:gd name="adj3" fmla="val 124334"/>
            </a:avLst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85770" y="113601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797800" y="42862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064760" y="3639820"/>
            <a:ext cx="27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226885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环形链表求入环节点</a:t>
            </a:r>
            <a:endParaRPr lang="en-US" altLang="zh-CN" b="1" dirty="0"/>
          </a:p>
        </p:txBody>
      </p:sp>
      <p:sp>
        <p:nvSpPr>
          <p:cNvPr id="7" name="图片 3"/>
          <p:cNvSpPr/>
          <p:nvPr/>
        </p:nvSpPr>
        <p:spPr>
          <a:xfrm>
            <a:off x="2088833" y="1706563"/>
            <a:ext cx="5260975" cy="2413635"/>
          </a:xfrm>
        </p:spPr>
      </p:sp>
      <p:sp>
        <p:nvSpPr>
          <p:cNvPr id="8" name="图片 3"/>
          <p:cNvSpPr/>
          <p:nvPr/>
        </p:nvSpPr>
        <p:spPr>
          <a:xfrm>
            <a:off x="2215833" y="1833563"/>
            <a:ext cx="5260975" cy="2413635"/>
          </a:xfrm>
        </p:spPr>
      </p:sp>
      <p:sp>
        <p:nvSpPr>
          <p:cNvPr id="22" name="矩形 21"/>
          <p:cNvSpPr/>
          <p:nvPr/>
        </p:nvSpPr>
        <p:spPr>
          <a:xfrm>
            <a:off x="2346960" y="1834515"/>
            <a:ext cx="3662680" cy="2286000"/>
          </a:xfrm>
          <a:prstGeom prst="rect">
            <a:avLst/>
          </a:prstGeom>
          <a:ln w="666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46985" y="435737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309370" y="196786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Ht-1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30" idx="3"/>
            <a:endCxn id="71" idx="2"/>
          </p:cNvCxnSpPr>
          <p:nvPr/>
        </p:nvCxnSpPr>
        <p:spPr>
          <a:xfrm flipV="1">
            <a:off x="1896745" y="2145665"/>
            <a:ext cx="206946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528435" y="1967865"/>
            <a:ext cx="40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Ht</a:t>
            </a:r>
            <a:endParaRPr lang="en-US" altLang="zh-CN"/>
          </a:p>
        </p:txBody>
      </p:sp>
      <p:cxnSp>
        <p:nvCxnSpPr>
          <p:cNvPr id="44" name="直接箭头连接符 43"/>
          <p:cNvCxnSpPr>
            <a:endCxn id="90" idx="0"/>
          </p:cNvCxnSpPr>
          <p:nvPr/>
        </p:nvCxnSpPr>
        <p:spPr>
          <a:xfrm>
            <a:off x="2734310" y="2150110"/>
            <a:ext cx="0" cy="6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0" idx="2"/>
            <a:endCxn id="50" idx="1"/>
          </p:cNvCxnSpPr>
          <p:nvPr/>
        </p:nvCxnSpPr>
        <p:spPr>
          <a:xfrm flipV="1">
            <a:off x="2772410" y="2865755"/>
            <a:ext cx="114109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199130" y="3138170"/>
            <a:ext cx="3397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rt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3913505" y="2681605"/>
            <a:ext cx="3498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zt</a:t>
            </a:r>
            <a:endParaRPr lang="en-US" altLang="zh-CN"/>
          </a:p>
        </p:txBody>
      </p:sp>
      <p:sp>
        <p:nvSpPr>
          <p:cNvPr id="55" name="椭圆 54"/>
          <p:cNvSpPr/>
          <p:nvPr/>
        </p:nvSpPr>
        <p:spPr>
          <a:xfrm>
            <a:off x="3247390" y="3728720"/>
            <a:ext cx="243840" cy="243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6" name="椭圆 55"/>
          <p:cNvSpPr/>
          <p:nvPr/>
        </p:nvSpPr>
        <p:spPr>
          <a:xfrm>
            <a:off x="3331210" y="38125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387340" y="2744470"/>
            <a:ext cx="243840" cy="243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7" name="椭圆 66"/>
          <p:cNvSpPr/>
          <p:nvPr/>
        </p:nvSpPr>
        <p:spPr>
          <a:xfrm>
            <a:off x="5471160" y="282829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320030" y="3153410"/>
            <a:ext cx="37719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nt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29" idx="0"/>
            <a:endCxn id="90" idx="4"/>
          </p:cNvCxnSpPr>
          <p:nvPr/>
        </p:nvCxnSpPr>
        <p:spPr>
          <a:xfrm flipV="1">
            <a:off x="2734310" y="2907665"/>
            <a:ext cx="0" cy="144970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0"/>
            <a:endCxn id="66" idx="4"/>
          </p:cNvCxnSpPr>
          <p:nvPr/>
        </p:nvCxnSpPr>
        <p:spPr>
          <a:xfrm flipV="1">
            <a:off x="5508625" y="2988310"/>
            <a:ext cx="635" cy="1651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0" idx="3"/>
            <a:endCxn id="66" idx="2"/>
          </p:cNvCxnSpPr>
          <p:nvPr/>
        </p:nvCxnSpPr>
        <p:spPr>
          <a:xfrm>
            <a:off x="4263390" y="2865755"/>
            <a:ext cx="112395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966210" y="2023745"/>
            <a:ext cx="243840" cy="243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2" name="椭圆 71"/>
          <p:cNvSpPr/>
          <p:nvPr/>
        </p:nvSpPr>
        <p:spPr>
          <a:xfrm>
            <a:off x="4050030" y="210756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50" idx="0"/>
            <a:endCxn id="71" idx="4"/>
          </p:cNvCxnSpPr>
          <p:nvPr/>
        </p:nvCxnSpPr>
        <p:spPr>
          <a:xfrm flipH="1" flipV="1">
            <a:off x="4088130" y="2267585"/>
            <a:ext cx="635" cy="4140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6"/>
            <a:endCxn id="76" idx="2"/>
          </p:cNvCxnSpPr>
          <p:nvPr/>
        </p:nvCxnSpPr>
        <p:spPr>
          <a:xfrm>
            <a:off x="4210050" y="2145665"/>
            <a:ext cx="1177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endCxn id="55" idx="2"/>
          </p:cNvCxnSpPr>
          <p:nvPr/>
        </p:nvCxnSpPr>
        <p:spPr>
          <a:xfrm rot="5400000" flipV="1">
            <a:off x="2267585" y="2870835"/>
            <a:ext cx="1700530" cy="258445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5387340" y="2023745"/>
            <a:ext cx="243840" cy="243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7" name="加号 76"/>
          <p:cNvSpPr/>
          <p:nvPr/>
        </p:nvSpPr>
        <p:spPr>
          <a:xfrm>
            <a:off x="5400040" y="2037080"/>
            <a:ext cx="217170" cy="217170"/>
          </a:xfrm>
          <a:prstGeom prst="mathPlus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66" idx="0"/>
            <a:endCxn id="76" idx="4"/>
          </p:cNvCxnSpPr>
          <p:nvPr/>
        </p:nvCxnSpPr>
        <p:spPr>
          <a:xfrm flipV="1">
            <a:off x="5509260" y="2267585"/>
            <a:ext cx="0" cy="47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6"/>
            <a:endCxn id="43" idx="1"/>
          </p:cNvCxnSpPr>
          <p:nvPr/>
        </p:nvCxnSpPr>
        <p:spPr>
          <a:xfrm>
            <a:off x="5631180" y="2145665"/>
            <a:ext cx="897255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378200" y="2267585"/>
            <a:ext cx="535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1-zt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49" idx="2"/>
            <a:endCxn id="55" idx="0"/>
          </p:cNvCxnSpPr>
          <p:nvPr/>
        </p:nvCxnSpPr>
        <p:spPr>
          <a:xfrm>
            <a:off x="3369310" y="3506470"/>
            <a:ext cx="0" cy="2222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5" idx="6"/>
            <a:endCxn id="62" idx="2"/>
          </p:cNvCxnSpPr>
          <p:nvPr/>
        </p:nvCxnSpPr>
        <p:spPr>
          <a:xfrm flipV="1">
            <a:off x="3491230" y="3521710"/>
            <a:ext cx="2017395" cy="328930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358005" y="3482340"/>
            <a:ext cx="60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tanh</a:t>
            </a:r>
            <a:endParaRPr lang="en-US" altLang="zh-CN"/>
          </a:p>
        </p:txBody>
      </p:sp>
      <p:cxnSp>
        <p:nvCxnSpPr>
          <p:cNvPr id="89" name="肘形连接符 88"/>
          <p:cNvCxnSpPr>
            <a:stCxn id="90" idx="2"/>
            <a:endCxn id="49" idx="0"/>
          </p:cNvCxnSpPr>
          <p:nvPr/>
        </p:nvCxnSpPr>
        <p:spPr>
          <a:xfrm>
            <a:off x="2772410" y="2869565"/>
            <a:ext cx="596900" cy="268605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 flipH="1">
            <a:off x="2696210" y="283146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1" name="肘形连接符 90"/>
          <p:cNvCxnSpPr>
            <a:stCxn id="30" idx="3"/>
            <a:endCxn id="90" idx="0"/>
          </p:cNvCxnSpPr>
          <p:nvPr/>
        </p:nvCxnSpPr>
        <p:spPr>
          <a:xfrm>
            <a:off x="1896745" y="2152015"/>
            <a:ext cx="837565" cy="679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快速排序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pivot</a:t>
            </a:r>
            <a:endParaRPr lang="en-US" altLang="zh-CN"/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两个指针相遇</a:t>
            </a:r>
            <a:endParaRPr lang="zh-CN" altLang="en-US"/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  <a:endParaRPr lang="zh-CN" altLang="en-US"/>
          </a:p>
          <a:p>
            <a:r>
              <a:rPr lang="zh-CN" altLang="en-US"/>
              <a:t>指针停止的位置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归并排序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  <a:endParaRPr lang="zh-CN" altLang="en-US"/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的指针从需要</a:t>
            </a:r>
            <a:r>
              <a:rPr lang="en-US" altLang="zh-CN"/>
              <a:t>merge</a:t>
            </a:r>
            <a:endParaRPr lang="en-US" altLang="zh-CN"/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60,&quot;width&quot;:5925}"/>
</p:tagLst>
</file>

<file path=ppt/tags/tag2.xml><?xml version="1.0" encoding="utf-8"?>
<p:tagLst xmlns:p="http://schemas.openxmlformats.org/presentationml/2006/main">
  <p:tag name="KSO_WM_UNIT_PLACING_PICTURE_USER_VIEWPORT" val="{&quot;height&quot;:2325,&quot;width&quot;:5865}"/>
</p:tagLst>
</file>

<file path=ppt/tags/tag3.xml><?xml version="1.0" encoding="utf-8"?>
<p:tagLst xmlns:p="http://schemas.openxmlformats.org/presentationml/2006/main">
  <p:tag name="KSO_WM_UNIT_PLACING_PICTURE_USER_VIEWPORT" val="{&quot;height&quot;:2370,&quot;width&quot;:63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2808</Words>
  <Application>WPS 演示</Application>
  <PresentationFormat>全屏显示(4:3)</PresentationFormat>
  <Paragraphs>767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涛涛</cp:lastModifiedBy>
  <cp:revision>662</cp:revision>
  <dcterms:created xsi:type="dcterms:W3CDTF">2020-07-29T07:01:00Z</dcterms:created>
  <dcterms:modified xsi:type="dcterms:W3CDTF">2021-01-17T13:26:13Z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