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3"/>
    <p:sldId id="273" r:id="rId4"/>
    <p:sldId id="288" r:id="rId5"/>
    <p:sldId id="289" r:id="rId6"/>
    <p:sldId id="291" r:id="rId7"/>
    <p:sldId id="272" r:id="rId8"/>
    <p:sldId id="269" r:id="rId9"/>
    <p:sldId id="270" r:id="rId10"/>
    <p:sldId id="271" r:id="rId11"/>
    <p:sldId id="292" r:id="rId12"/>
    <p:sldId id="293" r:id="rId13"/>
    <p:sldId id="294" r:id="rId14"/>
    <p:sldId id="268" r:id="rId15"/>
    <p:sldId id="259" r:id="rId16"/>
    <p:sldId id="257" r:id="rId17"/>
    <p:sldId id="260" r:id="rId18"/>
    <p:sldId id="295" r:id="rId19"/>
    <p:sldId id="298" r:id="rId20"/>
    <p:sldId id="296" r:id="rId21"/>
    <p:sldId id="258" r:id="rId22"/>
    <p:sldId id="312" r:id="rId23"/>
    <p:sldId id="261" r:id="rId24"/>
    <p:sldId id="264" r:id="rId25"/>
    <p:sldId id="297" r:id="rId26"/>
    <p:sldId id="266" r:id="rId27"/>
    <p:sldId id="265" r:id="rId28"/>
    <p:sldId id="318" r:id="rId29"/>
    <p:sldId id="319" r:id="rId30"/>
    <p:sldId id="323" r:id="rId31"/>
    <p:sldId id="320" r:id="rId32"/>
    <p:sldId id="321" r:id="rId33"/>
    <p:sldId id="322" r:id="rId34"/>
    <p:sldId id="327" r:id="rId35"/>
    <p:sldId id="32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02" y="-102"/>
      </p:cViewPr>
      <p:guideLst>
        <p:guide orient="horz" pos="2261"/>
        <p:guide pos="27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75523" y="2593651"/>
            <a:ext cx="43929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赋值与拷贝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从中序和后序重构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25320" y="253746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5730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4935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571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19253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27889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1412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1412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17094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65700" y="180403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中序：</a:t>
            </a:r>
            <a:r>
              <a:rPr lang="zh-CN" altLang="en-US" b="1"/>
              <a:t>左根右</a:t>
            </a:r>
            <a:r>
              <a:rPr lang="zh-CN" altLang="en-US"/>
              <a:t>：</a:t>
            </a:r>
            <a:r>
              <a:rPr lang="en-US" altLang="zh-CN"/>
              <a:t>2 1 4 3 5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975860" y="218884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后序：</a:t>
            </a:r>
            <a:r>
              <a:rPr lang="zh-CN" altLang="en-US" b="1"/>
              <a:t>左右根</a:t>
            </a:r>
            <a:r>
              <a:rPr lang="zh-CN" altLang="en-US"/>
              <a:t>：</a:t>
            </a:r>
            <a:r>
              <a:rPr lang="en-US" altLang="zh-CN"/>
              <a:t>2 4 5 3 1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975860" y="2832735"/>
            <a:ext cx="26974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根节点：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左子树中序</a:t>
            </a:r>
            <a:r>
              <a:rPr lang="en-US" altLang="zh-CN"/>
              <a:t>:2</a:t>
            </a:r>
            <a:endParaRPr lang="en-US" altLang="zh-CN"/>
          </a:p>
          <a:p>
            <a:r>
              <a:rPr lang="zh-CN" altLang="zh-CN"/>
              <a:t>右子树中序：</a:t>
            </a:r>
            <a:r>
              <a:rPr lang="en-US" altLang="zh-CN"/>
              <a:t>4 3 5</a:t>
            </a:r>
            <a:endParaRPr lang="en-US" altLang="zh-CN"/>
          </a:p>
          <a:p>
            <a:r>
              <a:rPr lang="zh-CN" altLang="en-US"/>
              <a:t>根据左子树中序的长度：</a:t>
            </a:r>
            <a:endParaRPr lang="zh-CN" altLang="en-US"/>
          </a:p>
          <a:p>
            <a:r>
              <a:rPr lang="zh-CN" altLang="en-US"/>
              <a:t>左子树后序：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右子树后序：</a:t>
            </a:r>
            <a:r>
              <a:rPr lang="en-US" altLang="zh-CN"/>
              <a:t>4 5 3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边界条件：空、单点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从中序和先序重构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25320" y="253746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5730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4935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571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19253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27889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1412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1412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17094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65700" y="180403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前序：</a:t>
            </a:r>
            <a:r>
              <a:rPr lang="zh-CN" altLang="en-US" b="1"/>
              <a:t>根左右</a:t>
            </a:r>
            <a:r>
              <a:rPr lang="zh-CN" altLang="en-US"/>
              <a:t>：</a:t>
            </a:r>
            <a:r>
              <a:rPr lang="en-US" altLang="zh-CN"/>
              <a:t>1 2 3 4 5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975860" y="218884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中序：</a:t>
            </a:r>
            <a:r>
              <a:rPr lang="zh-CN" altLang="en-US" b="1"/>
              <a:t>左根右</a:t>
            </a:r>
            <a:r>
              <a:rPr lang="zh-CN" altLang="en-US"/>
              <a:t>：</a:t>
            </a:r>
            <a:r>
              <a:rPr lang="en-US" altLang="zh-CN"/>
              <a:t>2 1 4 3 5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975860" y="2832735"/>
            <a:ext cx="26974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根节点：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左子树中序</a:t>
            </a:r>
            <a:r>
              <a:rPr lang="en-US" altLang="zh-CN"/>
              <a:t>:2</a:t>
            </a:r>
            <a:endParaRPr lang="en-US" altLang="zh-CN"/>
          </a:p>
          <a:p>
            <a:r>
              <a:rPr lang="zh-CN" altLang="zh-CN"/>
              <a:t>右子树中序：</a:t>
            </a:r>
            <a:r>
              <a:rPr lang="en-US" altLang="zh-CN"/>
              <a:t>4 3 5</a:t>
            </a:r>
            <a:endParaRPr lang="en-US" altLang="zh-CN"/>
          </a:p>
          <a:p>
            <a:r>
              <a:rPr lang="zh-CN" altLang="en-US"/>
              <a:t>根据左子树中序的长度：</a:t>
            </a:r>
            <a:endParaRPr lang="zh-CN" altLang="en-US"/>
          </a:p>
          <a:p>
            <a:r>
              <a:rPr lang="zh-CN" altLang="en-US"/>
              <a:t>左子树后序：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右子树后序：</a:t>
            </a:r>
            <a:r>
              <a:rPr lang="en-US" altLang="zh-CN"/>
              <a:t>345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边界条件：空、单点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从后序和先序重构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321560" y="267208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969260" y="402082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889760" y="358902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753360" y="358902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2321560" y="449580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185160" y="449580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537460" y="402082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537460" y="310388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2105660" y="310388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742440" y="1236980"/>
            <a:ext cx="2632710" cy="753110"/>
            <a:chOff x="8510" y="1922"/>
            <a:chExt cx="4146" cy="1186"/>
          </a:xfrm>
        </p:grpSpPr>
        <p:sp>
          <p:nvSpPr>
            <p:cNvPr id="15" name="文本框 14"/>
            <p:cNvSpPr txBox="1"/>
            <p:nvPr/>
          </p:nvSpPr>
          <p:spPr>
            <a:xfrm>
              <a:off x="8510" y="1922"/>
              <a:ext cx="41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前序：</a:t>
              </a:r>
              <a:r>
                <a:rPr lang="zh-CN" altLang="en-US" b="1"/>
                <a:t>根左右</a:t>
              </a:r>
              <a:r>
                <a:rPr lang="zh-CN" altLang="en-US"/>
                <a:t>：</a:t>
              </a:r>
              <a:r>
                <a:rPr lang="en-US" altLang="zh-CN"/>
                <a:t>1 </a:t>
              </a:r>
              <a:r>
                <a:rPr lang="en-US" altLang="zh-CN">
                  <a:solidFill>
                    <a:srgbClr val="FF0000"/>
                  </a:solidFill>
                </a:rPr>
                <a:t>2</a:t>
              </a:r>
              <a:r>
                <a:rPr lang="en-US" altLang="zh-CN"/>
                <a:t> 3 4 5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26" y="2528"/>
              <a:ext cx="41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后序：</a:t>
              </a:r>
              <a:r>
                <a:rPr lang="zh-CN" altLang="en-US" b="1"/>
                <a:t>左右根</a:t>
              </a:r>
              <a:r>
                <a:rPr lang="zh-CN" altLang="en-US"/>
                <a:t>：</a:t>
              </a:r>
              <a:r>
                <a:rPr lang="en-US" altLang="zh-CN">
                  <a:solidFill>
                    <a:srgbClr val="FF0000"/>
                  </a:solidFill>
                </a:rPr>
                <a:t>2</a:t>
              </a:r>
              <a:r>
                <a:rPr lang="en-US" altLang="zh-CN"/>
                <a:t> 4 5 3 1</a:t>
              </a:r>
              <a:endParaRPr lang="en-US" altLang="zh-CN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260340" y="855345"/>
            <a:ext cx="31546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根节点：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 b="1"/>
              <a:t>左右子树无法划分</a:t>
            </a:r>
            <a:endParaRPr lang="zh-CN" altLang="en-US" b="1"/>
          </a:p>
          <a:p>
            <a:r>
              <a:rPr lang="zh-CN" altLang="en-US"/>
              <a:t>可行解：找到左子树的根节点</a:t>
            </a:r>
            <a:endParaRPr lang="zh-CN" altLang="en-US"/>
          </a:p>
          <a:p>
            <a:r>
              <a:rPr lang="zh-CN" altLang="en-US"/>
              <a:t>根据这个根节点可以在后序中</a:t>
            </a:r>
            <a:endParaRPr lang="zh-CN" altLang="en-US"/>
          </a:p>
          <a:p>
            <a:r>
              <a:rPr lang="zh-CN" altLang="en-US"/>
              <a:t>切分出左右子树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当然一棵树也可能根本就没有</a:t>
            </a:r>
            <a:endParaRPr lang="zh-CN" altLang="en-US"/>
          </a:p>
          <a:p>
            <a:r>
              <a:rPr lang="zh-CN" altLang="en-US"/>
              <a:t>左子树，所以答案不是唯一的</a:t>
            </a:r>
            <a:endParaRPr lang="zh-CN" altLang="en-US"/>
          </a:p>
          <a:p>
            <a:r>
              <a:rPr lang="zh-CN" altLang="en-US"/>
              <a:t>只是这种算法可以求出一种解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488" y="2500306"/>
            <a:ext cx="3550920" cy="1660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/>
              <a:t>动态规划</a:t>
            </a:r>
            <a:endParaRPr lang="zh-CN" altLang="en-US" sz="6600" b="1" dirty="0" smtClean="0"/>
          </a:p>
          <a:p>
            <a:pPr algn="ctr"/>
            <a:r>
              <a:rPr lang="zh-CN" altLang="en-US" sz="3600" dirty="0" smtClean="0"/>
              <a:t>背包问题</a:t>
            </a:r>
            <a:endParaRPr lang="zh-CN" altLang="en-US" sz="3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rot="10800000">
            <a:off x="571472" y="5070565"/>
            <a:ext cx="7929618" cy="4195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  <p:sp>
        <p:nvSpPr>
          <p:cNvPr id="82" name="椭圆 81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9" idx="4"/>
            <a:endCxn id="90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7" idx="4"/>
            <a:endCxn id="90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7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4" idx="4"/>
            <a:endCxn id="86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4"/>
            <a:endCxn id="85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0" y="0"/>
            <a:ext cx="1071538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flipV="1">
            <a:off x="357158" y="5072074"/>
            <a:ext cx="8215370" cy="26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8" idx="4"/>
            <a:endCxn id="79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7" idx="4"/>
            <a:endCxn id="79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4" idx="4"/>
            <a:endCxn id="75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4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0" y="0"/>
            <a:ext cx="1142976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完全背包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  <p:sp>
        <p:nvSpPr>
          <p:cNvPr id="92" name="椭圆 91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99849" y="1495736"/>
            <a:ext cx="629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/>
              <a:t>动态规划</a:t>
            </a:r>
            <a:r>
              <a:rPr lang="en-US" altLang="zh-CN" sz="6600" b="1" dirty="0" smtClean="0"/>
              <a:t>-</a:t>
            </a:r>
            <a:r>
              <a:rPr lang="zh-CN" altLang="en-US" sz="2800" dirty="0" smtClean="0"/>
              <a:t>子串子序列问题</a:t>
            </a:r>
            <a:endParaRPr lang="zh-CN" altLang="en-US" sz="2800" dirty="0" smtClean="0"/>
          </a:p>
        </p:txBody>
      </p:sp>
      <p:sp>
        <p:nvSpPr>
          <p:cNvPr id="2" name="矩形 1"/>
          <p:cNvSpPr/>
          <p:nvPr/>
        </p:nvSpPr>
        <p:spPr>
          <a:xfrm>
            <a:off x="1731010" y="2820035"/>
            <a:ext cx="5786120" cy="3168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1010" y="2820035"/>
            <a:ext cx="5786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、滑动</a:t>
            </a:r>
            <a:r>
              <a:rPr lang="zh-CN" altLang="en-US" dirty="0"/>
              <a:t>窗口内的最大</a:t>
            </a:r>
            <a:r>
              <a:rPr lang="zh-CN" altLang="en-US" dirty="0" smtClean="0"/>
              <a:t>值</a:t>
            </a:r>
            <a:r>
              <a:rPr lang="en-US" altLang="zh-CN" dirty="0" smtClean="0"/>
              <a:t>-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单调队列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、最长</a:t>
            </a:r>
            <a:r>
              <a:rPr lang="zh-CN" altLang="en-US" dirty="0" smtClean="0">
                <a:solidFill>
                  <a:srgbClr val="FF0000"/>
                </a:solidFill>
              </a:rPr>
              <a:t>上升</a:t>
            </a:r>
            <a:r>
              <a:rPr lang="zh-CN" altLang="en-US" dirty="0" smtClean="0"/>
              <a:t>子序列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、最长</a:t>
            </a:r>
            <a:r>
              <a:rPr lang="zh-CN" altLang="en-US" dirty="0" smtClean="0">
                <a:solidFill>
                  <a:srgbClr val="FF0000"/>
                </a:solidFill>
              </a:rPr>
              <a:t>公共</a:t>
            </a:r>
            <a:r>
              <a:rPr lang="zh-CN" altLang="en-US" dirty="0" smtClean="0"/>
              <a:t>子序列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r>
              <a:rPr lang="en-US" altLang="zh-CN" dirty="0" smtClean="0"/>
              <a:t>-</a:t>
            </a:r>
            <a:r>
              <a:rPr lang="zh-CN" altLang="en-US" dirty="0" smtClean="0"/>
              <a:t>贪心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、最长</a:t>
            </a:r>
            <a:r>
              <a:rPr lang="zh-CN" altLang="en-US" dirty="0" smtClean="0">
                <a:solidFill>
                  <a:srgbClr val="FF0000"/>
                </a:solidFill>
              </a:rPr>
              <a:t>公共子串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清空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64640" cy="299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latin typeface="宋体" panose="02010600030101010101" pitchFamily="2" charset="-122"/>
                <a:ea typeface="宋体" panose="02010600030101010101" pitchFamily="2" charset="-122"/>
              </a:rPr>
              <a:t>滑动窗口的最大值</a:t>
            </a:r>
            <a:endParaRPr lang="zh-CN" altLang="en-US" sz="13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46151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5097145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72262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358255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00659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766572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左中括号 16"/>
          <p:cNvSpPr/>
          <p:nvPr/>
        </p:nvSpPr>
        <p:spPr>
          <a:xfrm>
            <a:off x="4681220" y="1261110"/>
            <a:ext cx="143510" cy="575945"/>
          </a:xfrm>
          <a:prstGeom prst="lef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中括号 18"/>
          <p:cNvSpPr/>
          <p:nvPr/>
        </p:nvSpPr>
        <p:spPr>
          <a:xfrm rot="10800000">
            <a:off x="5987415" y="1250950"/>
            <a:ext cx="143510" cy="575945"/>
          </a:xfrm>
          <a:prstGeom prst="lef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143250" y="135890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47230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107940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573341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6369050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01738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767651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5337810" y="2011680"/>
            <a:ext cx="1449705" cy="585470"/>
            <a:chOff x="7389" y="4088"/>
            <a:chExt cx="2283" cy="922"/>
          </a:xfrm>
        </p:grpSpPr>
        <p:sp>
          <p:nvSpPr>
            <p:cNvPr id="32" name="左中括号 31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左中括号 32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2508250" y="21196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6" name="圆角矩形 35"/>
          <p:cNvSpPr/>
          <p:nvPr/>
        </p:nvSpPr>
        <p:spPr>
          <a:xfrm>
            <a:off x="3144520" y="21196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447230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5107940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9" name="圆角矩形 38"/>
          <p:cNvSpPr/>
          <p:nvPr/>
        </p:nvSpPr>
        <p:spPr>
          <a:xfrm>
            <a:off x="573341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0" name="圆角矩形 39"/>
          <p:cNvSpPr/>
          <p:nvPr/>
        </p:nvSpPr>
        <p:spPr>
          <a:xfrm>
            <a:off x="6369050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1" name="圆角矩形 40"/>
          <p:cNvSpPr/>
          <p:nvPr/>
        </p:nvSpPr>
        <p:spPr>
          <a:xfrm>
            <a:off x="701738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2" name="圆角矩形 41"/>
          <p:cNvSpPr/>
          <p:nvPr/>
        </p:nvSpPr>
        <p:spPr>
          <a:xfrm>
            <a:off x="767651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43" name="组合 42"/>
          <p:cNvGrpSpPr/>
          <p:nvPr/>
        </p:nvGrpSpPr>
        <p:grpSpPr>
          <a:xfrm>
            <a:off x="5983605" y="2700020"/>
            <a:ext cx="1449705" cy="585470"/>
            <a:chOff x="7389" y="4088"/>
            <a:chExt cx="2283" cy="922"/>
          </a:xfrm>
        </p:grpSpPr>
        <p:sp>
          <p:nvSpPr>
            <p:cNvPr id="44" name="左中括号 43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左中括号 44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圆角矩形 47"/>
          <p:cNvSpPr/>
          <p:nvPr/>
        </p:nvSpPr>
        <p:spPr>
          <a:xfrm>
            <a:off x="3143250" y="28181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9" name="圆角矩形 48"/>
          <p:cNvSpPr/>
          <p:nvPr/>
        </p:nvSpPr>
        <p:spPr>
          <a:xfrm>
            <a:off x="447230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0" name="圆角矩形 49"/>
          <p:cNvSpPr/>
          <p:nvPr/>
        </p:nvSpPr>
        <p:spPr>
          <a:xfrm>
            <a:off x="5115560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574103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2" name="圆角矩形 51"/>
          <p:cNvSpPr/>
          <p:nvPr/>
        </p:nvSpPr>
        <p:spPr>
          <a:xfrm>
            <a:off x="6376670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3" name="圆角矩形 52"/>
          <p:cNvSpPr/>
          <p:nvPr/>
        </p:nvSpPr>
        <p:spPr>
          <a:xfrm>
            <a:off x="702500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4" name="圆角矩形 53"/>
          <p:cNvSpPr/>
          <p:nvPr/>
        </p:nvSpPr>
        <p:spPr>
          <a:xfrm>
            <a:off x="768413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>
            <a:off x="6637020" y="3481705"/>
            <a:ext cx="1449705" cy="585470"/>
            <a:chOff x="7389" y="4088"/>
            <a:chExt cx="2283" cy="922"/>
          </a:xfrm>
        </p:grpSpPr>
        <p:sp>
          <p:nvSpPr>
            <p:cNvPr id="56" name="左中括号 55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左中括号 56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圆角矩形 58"/>
          <p:cNvSpPr/>
          <p:nvPr/>
        </p:nvSpPr>
        <p:spPr>
          <a:xfrm>
            <a:off x="2506345" y="3589655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0" name="圆角矩形 59"/>
          <p:cNvSpPr/>
          <p:nvPr/>
        </p:nvSpPr>
        <p:spPr>
          <a:xfrm>
            <a:off x="3150870" y="3599815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2" name="曲线连接符 61"/>
          <p:cNvCxnSpPr/>
          <p:nvPr/>
        </p:nvCxnSpPr>
        <p:spPr>
          <a:xfrm>
            <a:off x="673735" y="2119630"/>
            <a:ext cx="890905" cy="917575"/>
          </a:xfrm>
          <a:prstGeom prst="curvedConnector3">
            <a:avLst>
              <a:gd name="adj1" fmla="val 25516"/>
            </a:avLst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457325" y="4305935"/>
            <a:ext cx="69837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始终保持队列单调递减</a:t>
            </a:r>
            <a:endParaRPr lang="zh-CN" altLang="en-US"/>
          </a:p>
          <a:p>
            <a:r>
              <a:rPr lang="zh-CN" altLang="en-US"/>
              <a:t>后面的值较大，会无条件清除队列前面的成员</a:t>
            </a:r>
            <a:endParaRPr lang="zh-CN" altLang="en-US"/>
          </a:p>
          <a:p>
            <a:r>
              <a:rPr lang="zh-CN" altLang="en-US"/>
              <a:t>每次迭代，都会无条件的加入当前的索引作为候选的最大值</a:t>
            </a:r>
            <a:endParaRPr lang="zh-CN" altLang="en-US"/>
          </a:p>
          <a:p>
            <a:endParaRPr lang="en-US" altLang="zh-CN"/>
          </a:p>
          <a:p>
            <a:r>
              <a:rPr lang="zh-CN" altLang="en-US" b="1"/>
              <a:t>头部的处理</a:t>
            </a:r>
            <a:r>
              <a:rPr lang="zh-CN" altLang="en-US"/>
              <a:t>：可以不用处理，返回的时候剔除</a:t>
            </a:r>
            <a:r>
              <a:rPr lang="en-US" altLang="zh-CN"/>
              <a:t>k-1</a:t>
            </a:r>
            <a:r>
              <a:rPr lang="zh-CN" altLang="en-US"/>
              <a:t>个值，</a:t>
            </a:r>
            <a:r>
              <a:rPr lang="en-US" altLang="zh-CN"/>
              <a:t>k</a:t>
            </a:r>
            <a:r>
              <a:rPr lang="zh-CN" altLang="en-US"/>
              <a:t>是窗口的宽</a:t>
            </a:r>
            <a:endParaRPr lang="zh-CN" altLang="en-US"/>
          </a:p>
          <a:p>
            <a:r>
              <a:rPr lang="zh-CN" altLang="en-US"/>
              <a:t>注意：在涉及队列弹出的时候，要判空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396536" cy="300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</a:t>
            </a:r>
            <a:r>
              <a:rPr lang="zh-CN" altLang="en-US" sz="13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长上升子序列</a:t>
            </a:r>
            <a:endParaRPr lang="zh-CN" altLang="en-US" sz="13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14612" y="857232"/>
            <a:ext cx="285752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000364" y="2857496"/>
            <a:ext cx="285752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286116" y="2643182"/>
            <a:ext cx="285752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571868" y="2143116"/>
            <a:ext cx="28575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857620" y="2428868"/>
            <a:ext cx="285752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143372" y="1571612"/>
            <a:ext cx="285752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429124" y="1928802"/>
            <a:ext cx="285752" cy="1428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14876" y="1214422"/>
            <a:ext cx="285752" cy="2143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000628" y="2357430"/>
            <a:ext cx="28575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286380" y="1000108"/>
            <a:ext cx="285752" cy="2357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572132" y="357166"/>
            <a:ext cx="285752" cy="30003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857884" y="857232"/>
            <a:ext cx="285752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643174" y="4143380"/>
            <a:ext cx="501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：以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结尾的最长上升序列，</a:t>
            </a:r>
            <a:r>
              <a:rPr lang="en-US" altLang="zh-CN" dirty="0" smtClean="0"/>
              <a:t>O(N2)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、动规</a:t>
            </a:r>
            <a:r>
              <a:rPr lang="en-US" altLang="zh-CN" dirty="0" smtClean="0"/>
              <a:t>+</a:t>
            </a:r>
            <a:r>
              <a:rPr lang="zh-CN" altLang="en-US" dirty="0" smtClean="0"/>
              <a:t>二分：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046480" cy="299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最大子串和</a:t>
            </a:r>
            <a:endParaRPr lang="zh-CN" altLang="en-US" sz="13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99265" y="3021839"/>
            <a:ext cx="4426527" cy="1039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294419" y="2190566"/>
            <a:ext cx="0" cy="83127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60849" y="3032230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7326" y="1647416"/>
            <a:ext cx="3406140" cy="3207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50" dirty="0"/>
              <a:t>S</a:t>
            </a:r>
            <a:r>
              <a:rPr lang="en-US" altLang="zh-CN" sz="1350" dirty="0" smtClean="0"/>
              <a:t>:</a:t>
            </a:r>
            <a:r>
              <a:rPr lang="zh-CN" altLang="en-US" sz="1350" dirty="0" smtClean="0"/>
              <a:t>前缀和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I</a:t>
            </a:r>
            <a:r>
              <a:rPr lang="zh-CN" altLang="en-US" sz="1350" dirty="0" smtClean="0"/>
              <a:t>到</a:t>
            </a:r>
            <a:r>
              <a:rPr lang="en-US" altLang="zh-CN" sz="1350" dirty="0" smtClean="0"/>
              <a:t>j</a:t>
            </a:r>
            <a:r>
              <a:rPr lang="zh-CN" altLang="en-US" sz="1350" dirty="0" smtClean="0"/>
              <a:t>闭区间的子串和为</a:t>
            </a:r>
            <a:r>
              <a:rPr lang="en-US" altLang="zh-CN" sz="1350" dirty="0"/>
              <a:t>S</a:t>
            </a:r>
            <a:r>
              <a:rPr lang="en-US" altLang="zh-CN" sz="1350" dirty="0" smtClean="0"/>
              <a:t>[i]-S[j-1]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假</a:t>
            </a:r>
            <a:r>
              <a:rPr lang="zh-CN" altLang="en-US" sz="1350" dirty="0" smtClean="0"/>
              <a:t>如求一个宽度为</a:t>
            </a:r>
            <a:r>
              <a:rPr lang="en-US" altLang="zh-CN" sz="1350" dirty="0" smtClean="0"/>
              <a:t>m</a:t>
            </a:r>
            <a:r>
              <a:rPr lang="zh-CN" altLang="en-US" sz="1350" dirty="0" smtClean="0"/>
              <a:t>的区间的最大子串和：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等</a:t>
            </a:r>
            <a:r>
              <a:rPr lang="zh-CN" altLang="en-US" sz="1350" dirty="0" smtClean="0"/>
              <a:t>价于：</a:t>
            </a:r>
            <a:r>
              <a:rPr lang="en-US" altLang="zh-CN" sz="1350" dirty="0" smtClean="0"/>
              <a:t>Max(Si - Sj)  # i-m &lt;= j &lt;= i-1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endParaRPr lang="en-US" altLang="zh-CN" sz="1350" dirty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那</a:t>
            </a:r>
            <a:r>
              <a:rPr lang="zh-CN" altLang="en-US" sz="1350" dirty="0" smtClean="0"/>
              <a:t>么在遍历的过程中，我们只要维护一个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宽</a:t>
            </a:r>
            <a:r>
              <a:rPr lang="zh-CN" altLang="en-US" sz="1350" dirty="0" smtClean="0"/>
              <a:t>度为</a:t>
            </a:r>
            <a:r>
              <a:rPr lang="en-US" altLang="zh-CN" sz="1350" dirty="0" smtClean="0"/>
              <a:t>&lt;=m</a:t>
            </a:r>
            <a:r>
              <a:rPr lang="zh-CN" altLang="en-US" sz="1350" dirty="0" smtClean="0"/>
              <a:t>的单调队列，每次步进一步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1</a:t>
            </a:r>
            <a:r>
              <a:rPr lang="zh-CN" altLang="en-US" sz="1350" dirty="0" smtClean="0"/>
              <a:t>、判断是否弹出队首元素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2</a:t>
            </a:r>
            <a:r>
              <a:rPr lang="zh-CN" altLang="en-US" sz="1350" dirty="0" smtClean="0"/>
              <a:t>、判断</a:t>
            </a:r>
            <a:r>
              <a:rPr lang="zh-CN" altLang="en-US" sz="1350" dirty="0"/>
              <a:t>弹</a:t>
            </a:r>
            <a:r>
              <a:rPr lang="zh-CN" altLang="en-US" sz="1350" dirty="0" smtClean="0"/>
              <a:t>出若干队尾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2</a:t>
            </a:r>
            <a:r>
              <a:rPr lang="zh-CN" altLang="en-US" sz="1350" dirty="0" smtClean="0"/>
              <a:t>、新元素的索引入队</a:t>
            </a:r>
            <a:endParaRPr lang="en-US" altLang="zh-CN" sz="1350" dirty="0" smtClean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956464" y="3032230"/>
            <a:ext cx="0" cy="62324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847610" y="3021839"/>
            <a:ext cx="0" cy="62324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21678" y="3780374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66213" y="3780167"/>
            <a:ext cx="81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i-m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56464" y="3343853"/>
            <a:ext cx="1891145" cy="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480945" y="3342720"/>
            <a:ext cx="11584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748645" y="2000250"/>
            <a:ext cx="2286000" cy="3844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曲线连接符 26"/>
          <p:cNvCxnSpPr/>
          <p:nvPr/>
        </p:nvCxnSpPr>
        <p:spPr>
          <a:xfrm rot="16200000" flipV="1">
            <a:off x="4739783" y="2432565"/>
            <a:ext cx="566914" cy="549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5400000" flipH="1" flipV="1">
            <a:off x="6494465" y="2450913"/>
            <a:ext cx="567395" cy="5129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5632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 </a:t>
            </a:r>
            <a:r>
              <a:rPr lang="zh-CN" altLang="zh-CN" dirty="0"/>
              <a:t>赋值</a:t>
            </a:r>
            <a:endParaRPr lang="en-US" altLang="zh-CN" dirty="0"/>
          </a:p>
          <a:p>
            <a:pPr algn="ctr"/>
            <a:r>
              <a:rPr lang="zh-CN" altLang="zh-CN" dirty="0"/>
              <a:t>复杂对象</a:t>
            </a:r>
            <a:endParaRPr lang="zh-CN" altLang="zh-CN" dirty="0"/>
          </a:p>
        </p:txBody>
      </p:sp>
      <p:sp>
        <p:nvSpPr>
          <p:cNvPr id="2" name="圆角矩形 1"/>
          <p:cNvSpPr/>
          <p:nvPr/>
        </p:nvSpPr>
        <p:spPr>
          <a:xfrm>
            <a:off x="5149215" y="3528060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722620" y="3528060"/>
            <a:ext cx="575945" cy="3600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296025" y="3528060"/>
            <a:ext cx="575945" cy="3600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869430" y="3528060"/>
            <a:ext cx="575945" cy="360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9" idx="3"/>
            <a:endCxn id="2" idx="1"/>
          </p:cNvCxnSpPr>
          <p:nvPr/>
        </p:nvCxnSpPr>
        <p:spPr>
          <a:xfrm>
            <a:off x="4487545" y="3343910"/>
            <a:ext cx="661670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3"/>
            <a:endCxn id="2" idx="1"/>
          </p:cNvCxnSpPr>
          <p:nvPr/>
        </p:nvCxnSpPr>
        <p:spPr>
          <a:xfrm flipV="1">
            <a:off x="4498340" y="3708400"/>
            <a:ext cx="650875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95445" y="315976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195445" y="377825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85080" y="4796790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658485" y="4796790"/>
            <a:ext cx="575945" cy="3600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231890" y="4796790"/>
            <a:ext cx="575945" cy="3600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805295" y="4796790"/>
            <a:ext cx="575945" cy="360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7" idx="3"/>
            <a:endCxn id="11" idx="1"/>
          </p:cNvCxnSpPr>
          <p:nvPr/>
        </p:nvCxnSpPr>
        <p:spPr>
          <a:xfrm>
            <a:off x="4495165" y="4612640"/>
            <a:ext cx="589915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1" idx="1"/>
          </p:cNvCxnSpPr>
          <p:nvPr/>
        </p:nvCxnSpPr>
        <p:spPr>
          <a:xfrm flipV="1">
            <a:off x="4505960" y="4977130"/>
            <a:ext cx="579120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03065" y="442849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203065" y="504698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7381240" y="4796790"/>
            <a:ext cx="575945" cy="360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5" idx="3"/>
            <a:endCxn id="19" idx="3"/>
          </p:cNvCxnSpPr>
          <p:nvPr/>
        </p:nvCxnSpPr>
        <p:spPr>
          <a:xfrm>
            <a:off x="7445375" y="3780155"/>
            <a:ext cx="511810" cy="1268730"/>
          </a:xfrm>
          <a:prstGeom prst="bentConnector3">
            <a:avLst>
              <a:gd name="adj1" fmla="val 1465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141595" y="1391285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cxnSp>
        <p:nvCxnSpPr>
          <p:cNvPr id="22" name="直接箭头连接符 21"/>
          <p:cNvCxnSpPr>
            <a:stCxn id="24" idx="3"/>
            <a:endCxn id="21" idx="1"/>
          </p:cNvCxnSpPr>
          <p:nvPr/>
        </p:nvCxnSpPr>
        <p:spPr>
          <a:xfrm>
            <a:off x="4479925" y="1350645"/>
            <a:ext cx="661670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5" idx="3"/>
            <a:endCxn id="21" idx="1"/>
          </p:cNvCxnSpPr>
          <p:nvPr/>
        </p:nvCxnSpPr>
        <p:spPr>
          <a:xfrm flipV="1">
            <a:off x="4490720" y="1571625"/>
            <a:ext cx="650875" cy="1822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187825" y="1166495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187825" y="156972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8" idx="3"/>
            <a:endCxn id="29" idx="1"/>
          </p:cNvCxnSpPr>
          <p:nvPr/>
        </p:nvCxnSpPr>
        <p:spPr>
          <a:xfrm flipV="1">
            <a:off x="4498340" y="2343150"/>
            <a:ext cx="643255" cy="336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195445" y="21926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5141595" y="2162810"/>
            <a:ext cx="575945" cy="360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084570" y="1594485"/>
            <a:ext cx="8705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a=b=10</a:t>
            </a:r>
            <a:endParaRPr lang="en-US" altLang="zh-CN"/>
          </a:p>
          <a:p>
            <a:r>
              <a:rPr lang="en-US" altLang="zh-CN"/>
              <a:t>b+=10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5661025" y="4039235"/>
            <a:ext cx="1412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a=b=[1,2,3,4]</a:t>
            </a:r>
            <a:endParaRPr lang="en-US" altLang="zh-CN"/>
          </a:p>
          <a:p>
            <a:r>
              <a:rPr lang="en-US" altLang="zh-CN"/>
              <a:t>b.append(5)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855980" y="3816350"/>
            <a:ext cx="3154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对于复杂对象，如</a:t>
            </a:r>
            <a:r>
              <a:rPr lang="zh-CN" altLang="zh-CN">
                <a:solidFill>
                  <a:srgbClr val="FF0000"/>
                </a:solidFill>
              </a:rPr>
              <a:t>链表和列表</a:t>
            </a:r>
            <a:endParaRPr lang="zh-CN" altLang="zh-CN"/>
          </a:p>
          <a:p>
            <a:r>
              <a:rPr lang="zh-CN" altLang="zh-CN"/>
              <a:t>一方变化，另一方也变化，</a:t>
            </a:r>
            <a:endParaRPr lang="zh-CN" altLang="zh-CN"/>
          </a:p>
          <a:p>
            <a:r>
              <a:rPr lang="zh-CN" altLang="zh-CN"/>
              <a:t>相当于是引用，别名</a:t>
            </a:r>
            <a:endParaRPr lang="zh-CN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835660" y="1421130"/>
            <a:ext cx="2926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对于简单对象，例如</a:t>
            </a:r>
            <a:r>
              <a:rPr lang="zh-CN" altLang="zh-CN">
                <a:solidFill>
                  <a:srgbClr val="FF0000"/>
                </a:solidFill>
              </a:rPr>
              <a:t>数字，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zh-CN" altLang="zh-CN">
                <a:solidFill>
                  <a:srgbClr val="FF0000"/>
                </a:solidFill>
              </a:rPr>
              <a:t>字符串</a:t>
            </a:r>
            <a:r>
              <a:rPr lang="zh-CN" altLang="zh-CN"/>
              <a:t>，变化的话，地址</a:t>
            </a:r>
            <a:endParaRPr lang="zh-CN" altLang="zh-CN"/>
          </a:p>
          <a:p>
            <a:r>
              <a:rPr lang="zh-CN" altLang="zh-CN"/>
              <a:t>直接就变了，两个变量没有</a:t>
            </a:r>
            <a:endParaRPr lang="zh-CN" altLang="zh-CN"/>
          </a:p>
          <a:p>
            <a:r>
              <a:rPr lang="zh-CN" altLang="zh-CN"/>
              <a:t>关系，只是初值相等。</a:t>
            </a:r>
            <a:endParaRPr lang="zh-CN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57290" y="1071546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571868" y="1071546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72198" y="1071546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85852" y="3857628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929190" y="3857628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000760" y="3857628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57290" y="1857364"/>
            <a:ext cx="4069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当我们考虑绿色要不要连接橙色的时候</a:t>
            </a:r>
            <a:endParaRPr lang="en-US" altLang="zh-CN" dirty="0" smtClean="0"/>
          </a:p>
          <a:p>
            <a:r>
              <a:rPr lang="zh-CN" altLang="en-US" dirty="0" smtClean="0"/>
              <a:t>情况一：不干涉下一次</a:t>
            </a:r>
            <a:r>
              <a:rPr lang="en-US" altLang="zh-CN" dirty="0" smtClean="0"/>
              <a:t>OK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5852" y="492919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情况二：干涉下一次，但是由于右边界递增，所以不会影响总长度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6590" y="2247265"/>
            <a:ext cx="3724275" cy="1476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970" y="2247265"/>
            <a:ext cx="3543300" cy="1533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055" y="4591050"/>
            <a:ext cx="3352800" cy="17811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0"/>
            <a:ext cx="1214414" cy="4286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约瑟夫环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409315" y="781685"/>
            <a:ext cx="23253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f(m-1, n)</a:t>
            </a:r>
            <a:endParaRPr lang="en-US" altLang="zh-CN"/>
          </a:p>
          <a:p>
            <a:r>
              <a:rPr lang="en-US" altLang="zh-CN"/>
              <a:t>f(m, n) = (m%n + x) % n</a:t>
            </a:r>
            <a:endParaRPr lang="en-US" altLang="zh-CN"/>
          </a:p>
          <a:p>
            <a:r>
              <a:rPr lang="en-US" altLang="zh-CN"/>
              <a:t>             = (m+x)%n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2071670" y="357166"/>
            <a:ext cx="5143536" cy="6000792"/>
          </a:xfrm>
          <a:prstGeom prst="roundRect">
            <a:avLst>
              <a:gd name="adj" fmla="val 521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4414" cy="4286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编辑距离</a:t>
            </a:r>
            <a:endParaRPr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3143240" y="928670"/>
            <a:ext cx="2571768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143240" y="1214422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28860" y="92867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28860" y="1214422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6572264" y="1223214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143240" y="2357430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143240" y="2643182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28860" y="235743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28860" y="2643182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5429256" y="2357430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143240" y="3907041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143240" y="4192793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28860" y="390704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8860" y="4192793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5429256" y="3907041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572264" y="4192793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143240" y="57148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dp[i][j-1]+1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43240" y="200024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dp[i-1][j]+1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43240" y="350043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dp[i-1][j-1]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143240" y="5264363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143240" y="5550115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8860" y="526436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28860" y="555011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30" name="圆角矩形 29"/>
          <p:cNvSpPr/>
          <p:nvPr/>
        </p:nvSpPr>
        <p:spPr>
          <a:xfrm>
            <a:off x="5429256" y="5264363"/>
            <a:ext cx="285752" cy="285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572264" y="5550115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143240" y="49071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dp[i-1][j-1]+1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2071670" y="1714488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071670" y="3286124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857620" y="928670"/>
            <a:ext cx="1034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 smtClean="0"/>
              <a:t>图</a:t>
            </a:r>
            <a:endParaRPr lang="zh-CN" altLang="en-US" sz="6600" b="1" dirty="0"/>
          </a:p>
        </p:txBody>
      </p:sp>
      <p:sp>
        <p:nvSpPr>
          <p:cNvPr id="3" name="矩形 2"/>
          <p:cNvSpPr/>
          <p:nvPr/>
        </p:nvSpPr>
        <p:spPr>
          <a:xfrm>
            <a:off x="714348" y="2428868"/>
            <a:ext cx="7786742" cy="3929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144499" y="2483161"/>
            <a:ext cx="27089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/>
              <a:t>位运算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0115" y="601345"/>
            <a:ext cx="4726305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亦或</a:t>
            </a:r>
            <a:r>
              <a:rPr lang="zh-CN" altLang="en-US"/>
              <a:t>：</a:t>
            </a:r>
            <a:r>
              <a:rPr lang="en-US" altLang="zh-CN"/>
              <a:t>a^a=0,  a^0=a,  a^1=~a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zh-CN" altLang="zh-CN"/>
              <a:t>判断</a:t>
            </a:r>
            <a:r>
              <a:rPr lang="en-US" altLang="zh-CN"/>
              <a:t>a</a:t>
            </a:r>
            <a:r>
              <a:rPr lang="zh-CN" altLang="zh-CN"/>
              <a:t>从右数</a:t>
            </a:r>
            <a:r>
              <a:rPr lang="zh-CN" altLang="zh-CN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  <a:r>
              <a:rPr lang="zh-CN" altLang="zh-CN">
                <a:solidFill>
                  <a:srgbClr val="FF0000"/>
                </a:solidFill>
              </a:rPr>
              <a:t>是否为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：</a:t>
            </a:r>
            <a:r>
              <a:rPr lang="en-US" altLang="zh-CN"/>
              <a:t>a &amp; (</a:t>
            </a:r>
            <a:r>
              <a:rPr lang="en-US" altLang="zh-CN">
                <a:sym typeface="+mn-ea"/>
              </a:rPr>
              <a:t>1 </a:t>
            </a:r>
            <a:r>
              <a:rPr lang="zh-CN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&lt;&lt;= n-1 </a:t>
            </a:r>
            <a:r>
              <a:rPr lang="en-US" altLang="zh-CN"/>
              <a:t>)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n-1</a:t>
            </a:r>
            <a:r>
              <a:rPr lang="en-US" altLang="zh-CN"/>
              <a:t>:</a:t>
            </a:r>
            <a:r>
              <a:rPr lang="zh-CN" altLang="zh-CN"/>
              <a:t>最右边的</a:t>
            </a:r>
            <a:r>
              <a:rPr lang="en-US" altLang="zh-CN"/>
              <a:t>1</a:t>
            </a:r>
            <a:r>
              <a:rPr lang="zh-CN" altLang="en-US"/>
              <a:t>变成</a:t>
            </a:r>
            <a:r>
              <a:rPr lang="en-US" altLang="zh-CN"/>
              <a:t>0</a:t>
            </a:r>
            <a:r>
              <a:rPr lang="zh-CN" altLang="en-US"/>
              <a:t>，该位右边的</a:t>
            </a:r>
            <a:r>
              <a:rPr lang="en-US" altLang="zh-CN"/>
              <a:t>0</a:t>
            </a:r>
            <a:r>
              <a:rPr lang="zh-CN" altLang="en-US"/>
              <a:t>全部变为</a:t>
            </a:r>
            <a:r>
              <a:rPr lang="en-US" altLang="zh-CN"/>
              <a:t>1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n&amp;(n-1)</a:t>
            </a:r>
            <a:r>
              <a:rPr lang="zh-CN" altLang="en-US"/>
              <a:t>：最右边的</a:t>
            </a:r>
            <a:r>
              <a:rPr lang="en-US" altLang="zh-CN"/>
              <a:t>1</a:t>
            </a:r>
            <a:r>
              <a:rPr lang="zh-CN" altLang="en-US"/>
              <a:t>变成</a:t>
            </a:r>
            <a:r>
              <a:rPr lang="en-US" altLang="zh-CN"/>
              <a:t>0</a:t>
            </a:r>
            <a:r>
              <a:rPr lang="zh-CN" altLang="en-US"/>
              <a:t>，其余位置不变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判断</a:t>
            </a:r>
            <a:r>
              <a:rPr lang="zh-CN" altLang="en-US">
                <a:solidFill>
                  <a:srgbClr val="FF0000"/>
                </a:solidFill>
              </a:rPr>
              <a:t>奇偶性</a:t>
            </a:r>
            <a:r>
              <a:rPr lang="zh-CN" altLang="en-US"/>
              <a:t>：</a:t>
            </a:r>
            <a:r>
              <a:rPr lang="en-US" altLang="zh-CN"/>
              <a:t>if a &amp; 1  #</a:t>
            </a:r>
            <a:r>
              <a:rPr lang="zh-CN" altLang="en-US"/>
              <a:t>奇数为</a:t>
            </a:r>
            <a:r>
              <a:rPr lang="en-US" altLang="zh-CN"/>
              <a:t>true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7905" y="1358900"/>
            <a:ext cx="6808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数组中，</a:t>
            </a:r>
            <a:r>
              <a:rPr lang="en-US" altLang="zh-CN"/>
              <a:t>a, b</a:t>
            </a:r>
            <a:r>
              <a:rPr lang="zh-CN" altLang="en-US"/>
              <a:t>出现了</a:t>
            </a:r>
            <a:r>
              <a:rPr lang="en-US" altLang="zh-CN"/>
              <a:t>1</a:t>
            </a:r>
            <a:r>
              <a:rPr lang="zh-CN" altLang="en-US"/>
              <a:t>次，其他的都出现了偶数次，找到这两个数字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1405" y="1974850"/>
            <a:ext cx="429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、所有数字全部亦或得到</a:t>
            </a:r>
            <a:r>
              <a:rPr lang="en-US" altLang="zh-CN"/>
              <a:t>a, b</a:t>
            </a:r>
            <a:r>
              <a:rPr lang="zh-CN" altLang="zh-CN"/>
              <a:t>亦或的结果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073400" y="2517775"/>
            <a:ext cx="2268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0</a:t>
            </a:r>
            <a:r>
              <a:rPr lang="en-US" altLang="zh-CN" sz="3600">
                <a:solidFill>
                  <a:srgbClr val="FF0000"/>
                </a:solidFill>
              </a:rPr>
              <a:t>1</a:t>
            </a:r>
            <a:r>
              <a:rPr lang="en-US" altLang="zh-CN" sz="3600"/>
              <a:t>0</a:t>
            </a:r>
            <a:r>
              <a:rPr lang="en-US" altLang="zh-CN" sz="3600">
                <a:solidFill>
                  <a:srgbClr val="FF0000"/>
                </a:solidFill>
              </a:rPr>
              <a:t>11</a:t>
            </a:r>
            <a:r>
              <a:rPr lang="en-US" altLang="zh-CN" sz="3600"/>
              <a:t>00</a:t>
            </a:r>
            <a:r>
              <a:rPr lang="en-US" altLang="zh-CN" sz="3600">
                <a:solidFill>
                  <a:srgbClr val="FF0000"/>
                </a:solidFill>
              </a:rPr>
              <a:t>1</a:t>
            </a:r>
            <a:r>
              <a:rPr lang="en-US" altLang="zh-CN" sz="3600"/>
              <a:t>0</a:t>
            </a:r>
            <a:endParaRPr lang="en-US" altLang="zh-CN" sz="3600"/>
          </a:p>
        </p:txBody>
      </p:sp>
      <p:cxnSp>
        <p:nvCxnSpPr>
          <p:cNvPr id="5" name="曲线连接符 4"/>
          <p:cNvCxnSpPr/>
          <p:nvPr/>
        </p:nvCxnSpPr>
        <p:spPr>
          <a:xfrm>
            <a:off x="4904105" y="2980055"/>
            <a:ext cx="1296035" cy="935990"/>
          </a:xfrm>
          <a:prstGeom prst="curvedConnector3">
            <a:avLst>
              <a:gd name="adj1" fmla="val 12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00140" y="3721100"/>
            <a:ext cx="2469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说明在这个位置</a:t>
            </a:r>
            <a:r>
              <a:rPr lang="en-US" altLang="zh-CN"/>
              <a:t>ab</a:t>
            </a:r>
            <a:r>
              <a:rPr lang="zh-CN" altLang="en-US"/>
              <a:t>不同</a:t>
            </a:r>
            <a:endParaRPr lang="zh-CN" altLang="en-US"/>
          </a:p>
        </p:txBody>
      </p:sp>
      <p:cxnSp>
        <p:nvCxnSpPr>
          <p:cNvPr id="7" name="曲线连接符 6"/>
          <p:cNvCxnSpPr/>
          <p:nvPr/>
        </p:nvCxnSpPr>
        <p:spPr>
          <a:xfrm>
            <a:off x="4399915" y="2980055"/>
            <a:ext cx="1774825" cy="1512570"/>
          </a:xfrm>
          <a:prstGeom prst="curvedConnector3">
            <a:avLst>
              <a:gd name="adj1" fmla="val 228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196965" y="4288790"/>
            <a:ext cx="2469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说明在这个位置</a:t>
            </a:r>
            <a:r>
              <a:rPr lang="en-US" altLang="zh-CN"/>
              <a:t>ab</a:t>
            </a:r>
            <a:r>
              <a:rPr lang="zh-CN" altLang="en-US"/>
              <a:t>相同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679825" y="3033395"/>
            <a:ext cx="1205230" cy="167513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18410" y="4708525"/>
            <a:ext cx="351218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以此为切入点，遍历整个数组</a:t>
            </a:r>
            <a:endParaRPr lang="zh-CN" altLang="en-US"/>
          </a:p>
          <a:p>
            <a:r>
              <a:rPr lang="zh-CN" altLang="en-US"/>
              <a:t>该位为</a:t>
            </a:r>
            <a:r>
              <a:rPr lang="en-US" altLang="zh-CN"/>
              <a:t>0</a:t>
            </a:r>
            <a:r>
              <a:rPr lang="zh-CN" altLang="en-US"/>
              <a:t>分到一组，为</a:t>
            </a:r>
            <a:r>
              <a:rPr lang="en-US" altLang="zh-CN"/>
              <a:t>1</a:t>
            </a:r>
            <a:r>
              <a:rPr lang="zh-CN" altLang="en-US"/>
              <a:t>分到另</a:t>
            </a:r>
            <a:endParaRPr lang="zh-CN" altLang="en-US"/>
          </a:p>
          <a:p>
            <a:r>
              <a:rPr lang="zh-CN" altLang="en-US"/>
              <a:t>一组。</a:t>
            </a:r>
            <a:r>
              <a:rPr lang="zh-CN" altLang="en-US">
                <a:solidFill>
                  <a:srgbClr val="FF0000"/>
                </a:solidFill>
              </a:rPr>
              <a:t>怎么确定这个位置的</a:t>
            </a:r>
            <a:r>
              <a:rPr lang="en-US" altLang="zh-CN">
                <a:solidFill>
                  <a:srgbClr val="FF0000"/>
                </a:solidFill>
              </a:rPr>
              <a:t>binary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值呢？和一个只有该位为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的数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即可。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出现一次的数字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723494" y="2483161"/>
            <a:ext cx="355092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/>
              <a:t>矩阵操作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7705" y="205105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72840" y="2065655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5750" y="206565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29455" y="205930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27705" y="248348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72205" y="248793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95115" y="248793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28820" y="2481580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29610" y="2893695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74110" y="289814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97020" y="289814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30725" y="289179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28975" y="331597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672840" y="331406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096385" y="3320415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530090" y="331406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602990" y="1657350"/>
            <a:ext cx="53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(i, j)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963160" y="248793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(j, n-1-i)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043680" y="4019550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(n-1-i, n-1-j)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941830" y="2513330"/>
            <a:ext cx="912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(n-1-j, i)</a:t>
            </a:r>
            <a:endParaRPr lang="en-US" altLang="zh-CN"/>
          </a:p>
        </p:txBody>
      </p:sp>
      <p:cxnSp>
        <p:nvCxnSpPr>
          <p:cNvPr id="22" name="曲线连接符 21"/>
          <p:cNvCxnSpPr>
            <a:stCxn id="18" idx="0"/>
            <a:endCxn id="20" idx="3"/>
          </p:cNvCxnSpPr>
          <p:nvPr/>
        </p:nvCxnSpPr>
        <p:spPr>
          <a:xfrm rot="16200000" flipH="1">
            <a:off x="3328035" y="2200910"/>
            <a:ext cx="2546350" cy="1459865"/>
          </a:xfrm>
          <a:prstGeom prst="curvedConnector4">
            <a:avLst>
              <a:gd name="adj1" fmla="val -14127"/>
              <a:gd name="adj2" fmla="val 18096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91605" y="20256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中心对称</a:t>
            </a:r>
            <a:endParaRPr lang="zh-CN" altLang="zh-CN"/>
          </a:p>
        </p:txBody>
      </p:sp>
      <p:cxnSp>
        <p:nvCxnSpPr>
          <p:cNvPr id="24" name="曲线连接符 23"/>
          <p:cNvCxnSpPr>
            <a:stCxn id="19" idx="3"/>
            <a:endCxn id="21" idx="2"/>
          </p:cNvCxnSpPr>
          <p:nvPr/>
        </p:nvCxnSpPr>
        <p:spPr>
          <a:xfrm flipH="1">
            <a:off x="2398395" y="2672080"/>
            <a:ext cx="3484245" cy="209550"/>
          </a:xfrm>
          <a:prstGeom prst="curvedConnector4">
            <a:avLst>
              <a:gd name="adj1" fmla="val -6834"/>
              <a:gd name="adj2" fmla="val 127272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672840" y="53879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中心对称</a:t>
            </a:r>
            <a:endParaRPr lang="zh-CN" altLang="zh-CN"/>
          </a:p>
        </p:txBody>
      </p:sp>
      <p:cxnSp>
        <p:nvCxnSpPr>
          <p:cNvPr id="26" name="曲线连接符 25"/>
          <p:cNvCxnSpPr>
            <a:stCxn id="18" idx="3"/>
            <a:endCxn id="19" idx="0"/>
          </p:cNvCxnSpPr>
          <p:nvPr/>
        </p:nvCxnSpPr>
        <p:spPr>
          <a:xfrm>
            <a:off x="4140200" y="1841500"/>
            <a:ext cx="1282700" cy="64643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05660" y="1380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第一个的行第</a:t>
            </a:r>
            <a:endParaRPr lang="zh-CN" altLang="zh-CN"/>
          </a:p>
          <a:p>
            <a:r>
              <a:rPr lang="zh-CN" altLang="zh-CN"/>
              <a:t>二个的列互补</a:t>
            </a:r>
            <a:endParaRPr lang="zh-CN" altLang="zh-CN"/>
          </a:p>
        </p:txBody>
      </p:sp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矩阵旋转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接雨水</a:t>
            </a:r>
            <a:endParaRPr lang="zh-CN" altLang="en-US" b="1" dirty="0"/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4310" y="1111885"/>
            <a:ext cx="5546090" cy="208153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485" y="4103370"/>
            <a:ext cx="6463030" cy="169164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3491865" y="2205355"/>
            <a:ext cx="1296035" cy="4318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4572000" y="3054350"/>
            <a:ext cx="0" cy="68770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317875" y="1289685"/>
            <a:ext cx="0" cy="9099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970780" y="1234440"/>
            <a:ext cx="0" cy="56578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77185" y="9340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左边界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538345" y="8870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右边界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638538" y="2593651"/>
            <a:ext cx="186690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排序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565504" y="2483161"/>
            <a:ext cx="186690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/>
              <a:t>链表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19341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380936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43674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05269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517900" y="195262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760595" y="195262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76600" y="2595880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465955" y="2595880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52695" y="3225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5701030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6355715" y="137731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276600" y="322580"/>
            <a:ext cx="91884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back=2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11" idx="3"/>
            <a:endCxn id="12" idx="0"/>
          </p:cNvCxnSpPr>
          <p:nvPr/>
        </p:nvCxnSpPr>
        <p:spPr>
          <a:xfrm>
            <a:off x="5701030" y="610870"/>
            <a:ext cx="32448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0"/>
            <a:endCxn id="11" idx="1"/>
          </p:cNvCxnSpPr>
          <p:nvPr/>
        </p:nvCxnSpPr>
        <p:spPr>
          <a:xfrm flipV="1">
            <a:off x="4761230" y="610870"/>
            <a:ext cx="29146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182620" y="46837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4425950" y="46837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507105" y="525970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749800" y="525970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65805" y="5902960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4455160" y="5902960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5687695" y="36296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6336030" y="46837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6990715" y="468439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3265805" y="3629660"/>
            <a:ext cx="91884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back=2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25" idx="3"/>
            <a:endCxn id="26" idx="0"/>
          </p:cNvCxnSpPr>
          <p:nvPr/>
        </p:nvCxnSpPr>
        <p:spPr>
          <a:xfrm>
            <a:off x="6264275" y="3917950"/>
            <a:ext cx="32448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3"/>
            <a:endCxn id="25" idx="1"/>
          </p:cNvCxnSpPr>
          <p:nvPr/>
        </p:nvCxnSpPr>
        <p:spPr>
          <a:xfrm flipV="1">
            <a:off x="5074285" y="3917950"/>
            <a:ext cx="613410" cy="10541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3"/>
            <a:endCxn id="19" idx="0"/>
          </p:cNvCxnSpPr>
          <p:nvPr/>
        </p:nvCxnSpPr>
        <p:spPr>
          <a:xfrm>
            <a:off x="4184650" y="3917950"/>
            <a:ext cx="56578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7" idx="0"/>
            <a:endCxn id="28" idx="1"/>
          </p:cNvCxnSpPr>
          <p:nvPr/>
        </p:nvCxnSpPr>
        <p:spPr>
          <a:xfrm rot="16200000" flipV="1">
            <a:off x="3003550" y="4180205"/>
            <a:ext cx="765810" cy="241300"/>
          </a:xfrm>
          <a:prstGeom prst="curvedConnector4">
            <a:avLst>
              <a:gd name="adj1" fmla="val 31177"/>
              <a:gd name="adj2" fmla="val 233158"/>
            </a:avLst>
          </a:prstGeom>
          <a:ln w="412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b="1" dirty="0"/>
              <a:t>链表</a:t>
            </a:r>
            <a:r>
              <a:rPr lang="en-US" altLang="zh-CN" b="1" dirty="0"/>
              <a:t>partition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688465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4647565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369945" y="151955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967095" y="151955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28645" y="2162810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638165" y="2162810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5643245" y="94424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6557645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7212330" y="94424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3128645" y="943610"/>
            <a:ext cx="91884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back=2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25" idx="3"/>
            <a:endCxn id="26" idx="1"/>
          </p:cNvCxnSpPr>
          <p:nvPr/>
        </p:nvCxnSpPr>
        <p:spPr>
          <a:xfrm flipV="1">
            <a:off x="6291580" y="1231900"/>
            <a:ext cx="26606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3"/>
            <a:endCxn id="25" idx="1"/>
          </p:cNvCxnSpPr>
          <p:nvPr/>
        </p:nvCxnSpPr>
        <p:spPr>
          <a:xfrm>
            <a:off x="5295900" y="1231900"/>
            <a:ext cx="34734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3"/>
            <a:endCxn id="19" idx="1"/>
          </p:cNvCxnSpPr>
          <p:nvPr/>
        </p:nvCxnSpPr>
        <p:spPr>
          <a:xfrm>
            <a:off x="4047490" y="1231900"/>
            <a:ext cx="600075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7" idx="3"/>
            <a:endCxn id="28" idx="1"/>
          </p:cNvCxnSpPr>
          <p:nvPr/>
        </p:nvCxnSpPr>
        <p:spPr>
          <a:xfrm>
            <a:off x="2336800" y="1231900"/>
            <a:ext cx="791845" cy="3175"/>
          </a:xfrm>
          <a:prstGeom prst="curvedConnector2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b="1" dirty="0"/>
              <a:t>链表</a:t>
            </a:r>
            <a:r>
              <a:rPr lang="en-US" altLang="zh-CN" b="1" dirty="0"/>
              <a:t>partition</a:t>
            </a:r>
            <a:endParaRPr lang="en-US" altLang="zh-CN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46380" y="2912745"/>
            <a:ext cx="86518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思路：类比快拍的</a:t>
            </a:r>
            <a:r>
              <a:rPr lang="en-US" altLang="zh-CN"/>
              <a:t>partition</a:t>
            </a:r>
            <a:r>
              <a:rPr lang="zh-CN" altLang="en-US"/>
              <a:t>，</a:t>
            </a:r>
            <a:r>
              <a:rPr lang="zh-CN" altLang="en-US"/>
              <a:t>寻找符合下面条件的两个指针：</a:t>
            </a:r>
            <a:endParaRPr lang="zh-CN" altLang="en-US"/>
          </a:p>
          <a:p>
            <a:pPr algn="l"/>
            <a:r>
              <a:rPr lang="zh-CN" altLang="en-US"/>
              <a:t>左指针</a:t>
            </a:r>
            <a:r>
              <a:rPr lang="en-US" altLang="zh-CN"/>
              <a:t>l</a:t>
            </a:r>
            <a:r>
              <a:rPr lang="zh-CN" altLang="en-US"/>
              <a:t>：</a:t>
            </a:r>
            <a:r>
              <a:rPr lang="en-US" altLang="zh-CN"/>
              <a:t>l.val &lt; x</a:t>
            </a:r>
            <a:r>
              <a:rPr lang="zh-CN" altLang="en-US"/>
              <a:t>，</a:t>
            </a:r>
            <a:r>
              <a:rPr lang="en-US" altLang="zh-CN"/>
              <a:t>l.</a:t>
            </a:r>
            <a:r>
              <a:rPr lang="en-US" altLang="zh-CN"/>
              <a:t>next.val &gt;= X</a:t>
            </a:r>
            <a:endParaRPr lang="en-US" altLang="zh-CN"/>
          </a:p>
          <a:p>
            <a:pPr algn="l"/>
            <a:r>
              <a:rPr lang="zh-CN" altLang="en-US"/>
              <a:t>右指针</a:t>
            </a:r>
            <a:r>
              <a:rPr lang="en-US" altLang="zh-CN"/>
              <a:t>r</a:t>
            </a:r>
            <a:r>
              <a:rPr lang="zh-CN" altLang="zh-CN"/>
              <a:t>：</a:t>
            </a:r>
            <a:r>
              <a:rPr lang="en-US" altLang="zh-CN"/>
              <a:t>r.val &gt;= x</a:t>
            </a:r>
            <a:r>
              <a:rPr lang="zh-CN" altLang="en-US"/>
              <a:t>，</a:t>
            </a:r>
            <a:r>
              <a:rPr lang="en-US" altLang="zh-CN"/>
              <a:t>r.next.val &lt;= x</a:t>
            </a:r>
            <a:endParaRPr lang="en-US" altLang="zh-CN"/>
          </a:p>
          <a:p>
            <a:pPr algn="l"/>
            <a:r>
              <a:rPr lang="zh-CN" altLang="en-US"/>
              <a:t>如果这样的话，我们则执行一次链表的节点交换然后两个指针分别后移一位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但是实际链表头部的情况多种多样，为了避免讨论可以添加伪头</a:t>
            </a:r>
            <a:r>
              <a:rPr lang="en-US" altLang="zh-CN"/>
              <a:t>p_head</a:t>
            </a:r>
            <a:r>
              <a:rPr lang="zh-CN" altLang="en-US"/>
              <a:t>，强制首节点</a:t>
            </a:r>
            <a:endParaRPr lang="zh-CN" altLang="en-US"/>
          </a:p>
          <a:p>
            <a:pPr algn="l"/>
            <a:r>
              <a:rPr lang="zh-CN" altLang="en-US"/>
              <a:t>为合法左指针，然后搜索</a:t>
            </a:r>
            <a:r>
              <a:rPr lang="zh-CN" altLang="en-US">
                <a:sym typeface="+mn-ea"/>
              </a:rPr>
              <a:t>合法</a:t>
            </a:r>
            <a:r>
              <a:rPr lang="zh-CN" altLang="en-US"/>
              <a:t>右指针的位置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一旦找不到合法的右指针位置，说明已经不需要</a:t>
            </a:r>
            <a:r>
              <a:rPr lang="en-US" altLang="zh-CN"/>
              <a:t>partition</a:t>
            </a:r>
            <a:r>
              <a:rPr lang="zh-CN" altLang="en-US"/>
              <a:t>，返回</a:t>
            </a:r>
            <a:r>
              <a:rPr lang="en-US" altLang="zh-CN"/>
              <a:t>p_head.next</a:t>
            </a:r>
            <a:r>
              <a:rPr lang="zh-CN" altLang="zh-CN"/>
              <a:t>即可。</a:t>
            </a:r>
            <a:endParaRPr lang="zh-CN" altLang="zh-CN"/>
          </a:p>
          <a:p>
            <a:pPr algn="l"/>
            <a:endParaRPr lang="zh-CN" altLang="zh-CN"/>
          </a:p>
          <a:p>
            <a:pPr algn="l"/>
            <a:r>
              <a:rPr lang="zh-CN" altLang="zh-CN"/>
              <a:t>当然，用值交换的方式会更简单：只要右指针发现一个小于</a:t>
            </a:r>
            <a:r>
              <a:rPr lang="en-US" altLang="zh-CN"/>
              <a:t>pivot</a:t>
            </a:r>
            <a:r>
              <a:rPr lang="zh-CN" altLang="en-US"/>
              <a:t>的值，就和左</a:t>
            </a:r>
            <a:endParaRPr lang="zh-CN" altLang="en-US"/>
          </a:p>
          <a:p>
            <a:pPr algn="l"/>
            <a:r>
              <a:rPr lang="zh-CN" altLang="en-US"/>
              <a:t>指针交换，左指针交换后右移。</a:t>
            </a:r>
            <a:endParaRPr lang="zh-CN" altLang="zh-CN"/>
          </a:p>
          <a:p>
            <a:pPr algn="l"/>
            <a:endParaRPr lang="zh-CN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548130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2724785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1" name="直接箭头连接符 20"/>
          <p:cNvCxnSpPr>
            <a:endCxn id="19" idx="2"/>
          </p:cNvCxnSpPr>
          <p:nvPr/>
        </p:nvCxnSpPr>
        <p:spPr>
          <a:xfrm flipV="1">
            <a:off x="3048635" y="1519555"/>
            <a:ext cx="635" cy="101473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7" idx="2"/>
          </p:cNvCxnSpPr>
          <p:nvPr/>
        </p:nvCxnSpPr>
        <p:spPr>
          <a:xfrm flipV="1">
            <a:off x="6633845" y="1520190"/>
            <a:ext cx="0" cy="101409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750185" y="2534285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3935730" y="94424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5137150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6309360" y="94424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25" idx="3"/>
            <a:endCxn id="26" idx="1"/>
          </p:cNvCxnSpPr>
          <p:nvPr/>
        </p:nvCxnSpPr>
        <p:spPr>
          <a:xfrm flipV="1">
            <a:off x="4584065" y="1231900"/>
            <a:ext cx="55308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3"/>
            <a:endCxn id="25" idx="1"/>
          </p:cNvCxnSpPr>
          <p:nvPr/>
        </p:nvCxnSpPr>
        <p:spPr>
          <a:xfrm>
            <a:off x="3373120" y="1231900"/>
            <a:ext cx="562610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3"/>
            <a:endCxn id="19" idx="1"/>
          </p:cNvCxnSpPr>
          <p:nvPr/>
        </p:nvCxnSpPr>
        <p:spPr>
          <a:xfrm>
            <a:off x="2196465" y="1231900"/>
            <a:ext cx="528320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0035" y="1949450"/>
            <a:ext cx="677545" cy="58483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0" y="0"/>
            <a:ext cx="215265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删除倒数第</a:t>
            </a:r>
            <a:r>
              <a:rPr lang="en-US" altLang="zh-CN" b="1" dirty="0"/>
              <a:t>n</a:t>
            </a:r>
            <a:r>
              <a:rPr lang="zh-CN" altLang="en-US" b="1" dirty="0"/>
              <a:t>个节点</a:t>
            </a:r>
            <a:endParaRPr lang="zh-CN" altLang="en-US" b="1" dirty="0"/>
          </a:p>
        </p:txBody>
      </p:sp>
      <p:cxnSp>
        <p:nvCxnSpPr>
          <p:cNvPr id="2" name="直接箭头连接符 1"/>
          <p:cNvCxnSpPr>
            <a:stCxn id="26" idx="3"/>
            <a:endCxn id="27" idx="1"/>
          </p:cNvCxnSpPr>
          <p:nvPr/>
        </p:nvCxnSpPr>
        <p:spPr>
          <a:xfrm>
            <a:off x="5785485" y="1231900"/>
            <a:ext cx="52387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4260215" y="1519555"/>
            <a:ext cx="0" cy="101409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334760" y="253365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14045" y="3228975"/>
            <a:ext cx="773176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/>
              <a:t>假如想删除倒数第三个节点的话</a:t>
            </a:r>
            <a:endParaRPr lang="zh-CN" altLang="zh-CN"/>
          </a:p>
          <a:p>
            <a:pPr algn="l"/>
            <a:r>
              <a:rPr lang="zh-CN" altLang="zh-CN"/>
              <a:t>首先把两个指针拉开距离为</a:t>
            </a:r>
            <a:r>
              <a:rPr lang="en-US" altLang="zh-CN"/>
              <a:t>3</a:t>
            </a:r>
            <a:endParaRPr lang="en-US" altLang="zh-CN"/>
          </a:p>
          <a:p>
            <a:pPr algn="l"/>
            <a:r>
              <a:rPr lang="zh-CN" altLang="en-US"/>
              <a:t>然后两指针一起后移直到</a:t>
            </a:r>
            <a:r>
              <a:rPr lang="en-US" altLang="zh-CN"/>
              <a:t>right</a:t>
            </a:r>
            <a:r>
              <a:rPr lang="zh-CN" altLang="en-US"/>
              <a:t>指向末节点</a:t>
            </a:r>
            <a:endParaRPr lang="zh-CN" altLang="en-US"/>
          </a:p>
          <a:p>
            <a:pPr algn="l"/>
            <a:r>
              <a:rPr lang="zh-CN" altLang="en-US"/>
              <a:t>此时的情形如图所示：我们直接把</a:t>
            </a:r>
            <a:r>
              <a:rPr lang="en-US" altLang="zh-CN"/>
              <a:t>left.next</a:t>
            </a:r>
            <a:r>
              <a:rPr lang="zh-CN" altLang="en-US"/>
              <a:t>设定为</a:t>
            </a:r>
            <a:r>
              <a:rPr lang="en-US" altLang="zh-CN"/>
              <a:t>left.next.next</a:t>
            </a:r>
            <a:r>
              <a:rPr lang="zh-CN" altLang="en-US"/>
              <a:t>即可</a:t>
            </a:r>
            <a:endParaRPr lang="zh-CN" altLang="en-US"/>
          </a:p>
          <a:p>
            <a:pPr algn="l"/>
            <a:r>
              <a:rPr lang="zh-CN" altLang="en-US" b="1">
                <a:solidFill>
                  <a:srgbClr val="FF0000"/>
                </a:solidFill>
              </a:rPr>
              <a:t>特例</a:t>
            </a:r>
            <a:r>
              <a:rPr lang="zh-CN" altLang="en-US"/>
              <a:t>：要删除头结点(即删除倒数第5个节点)，判断方法为第二步时right为空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384300" y="147574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2560955" y="147574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4095750" y="2052320"/>
            <a:ext cx="0" cy="62230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771900" y="2674620"/>
            <a:ext cx="66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slow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3771900" y="147637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4973320" y="147574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6145530" y="147637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25" idx="3"/>
            <a:endCxn id="26" idx="1"/>
          </p:cNvCxnSpPr>
          <p:nvPr/>
        </p:nvCxnSpPr>
        <p:spPr>
          <a:xfrm flipV="1">
            <a:off x="4420235" y="1764030"/>
            <a:ext cx="55308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3"/>
            <a:endCxn id="25" idx="1"/>
          </p:cNvCxnSpPr>
          <p:nvPr/>
        </p:nvCxnSpPr>
        <p:spPr>
          <a:xfrm>
            <a:off x="3209290" y="1764030"/>
            <a:ext cx="562610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3"/>
            <a:endCxn id="19" idx="1"/>
          </p:cNvCxnSpPr>
          <p:nvPr/>
        </p:nvCxnSpPr>
        <p:spPr>
          <a:xfrm>
            <a:off x="2032635" y="1764030"/>
            <a:ext cx="528320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0" y="0"/>
            <a:ext cx="118046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环形链表</a:t>
            </a:r>
            <a:endParaRPr lang="zh-CN" altLang="en-US" b="1" dirty="0"/>
          </a:p>
        </p:txBody>
      </p:sp>
      <p:cxnSp>
        <p:nvCxnSpPr>
          <p:cNvPr id="2" name="直接箭头连接符 1"/>
          <p:cNvCxnSpPr>
            <a:stCxn id="26" idx="3"/>
            <a:endCxn id="27" idx="1"/>
          </p:cNvCxnSpPr>
          <p:nvPr/>
        </p:nvCxnSpPr>
        <p:spPr>
          <a:xfrm>
            <a:off x="5621655" y="1764030"/>
            <a:ext cx="52387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6470015" y="2051685"/>
            <a:ext cx="0" cy="70485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202045" y="267462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fast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384300" y="3401060"/>
            <a:ext cx="7269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/>
              <a:t>假设慢指针入环的时候是这种态势：那么快指针距离慢指针两步的距离</a:t>
            </a:r>
            <a:endParaRPr lang="zh-CN" altLang="zh-CN"/>
          </a:p>
          <a:p>
            <a:pPr algn="l"/>
            <a:r>
              <a:rPr lang="zh-CN" altLang="zh-CN"/>
              <a:t>又因为每一步距离</a:t>
            </a:r>
            <a:r>
              <a:rPr lang="en-US" altLang="zh-CN"/>
              <a:t>dis</a:t>
            </a:r>
            <a:r>
              <a:rPr lang="zh-CN" altLang="en-US"/>
              <a:t>缩小</a:t>
            </a:r>
            <a:r>
              <a:rPr lang="en-US" altLang="zh-CN"/>
              <a:t>1</a:t>
            </a:r>
            <a:r>
              <a:rPr lang="zh-CN" altLang="en-US"/>
              <a:t>，所以两步之后，两个指针重合。</a:t>
            </a:r>
            <a:endParaRPr lang="zh-CN" altLang="en-US"/>
          </a:p>
          <a:p>
            <a:pPr algn="l"/>
            <a:r>
              <a:rPr lang="zh-CN" altLang="en-US"/>
              <a:t>总之：只要将快慢指针的速度差设置为</a:t>
            </a:r>
            <a:r>
              <a:rPr lang="en-US" altLang="zh-CN"/>
              <a:t>1</a:t>
            </a:r>
            <a:r>
              <a:rPr lang="zh-CN" altLang="en-US"/>
              <a:t>，那么快指针肯定可以在环内</a:t>
            </a:r>
            <a:endParaRPr lang="zh-CN" altLang="en-US"/>
          </a:p>
          <a:p>
            <a:pPr algn="l"/>
            <a:r>
              <a:rPr lang="zh-CN" altLang="en-US"/>
              <a:t>追上慢指针。</a:t>
            </a:r>
            <a:endParaRPr lang="zh-CN" altLang="en-US"/>
          </a:p>
        </p:txBody>
      </p:sp>
      <p:cxnSp>
        <p:nvCxnSpPr>
          <p:cNvPr id="7" name="肘形连接符 6"/>
          <p:cNvCxnSpPr>
            <a:stCxn id="8" idx="3"/>
            <a:endCxn id="25" idx="0"/>
          </p:cNvCxnSpPr>
          <p:nvPr/>
        </p:nvCxnSpPr>
        <p:spPr>
          <a:xfrm flipH="1" flipV="1">
            <a:off x="4096385" y="1476375"/>
            <a:ext cx="3884930" cy="287655"/>
          </a:xfrm>
          <a:prstGeom prst="bentConnector4">
            <a:avLst>
              <a:gd name="adj1" fmla="val -6129"/>
              <a:gd name="adj2" fmla="val 29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7332980" y="147574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27" idx="3"/>
            <a:endCxn id="8" idx="1"/>
          </p:cNvCxnSpPr>
          <p:nvPr/>
        </p:nvCxnSpPr>
        <p:spPr>
          <a:xfrm flipV="1">
            <a:off x="6793865" y="1764030"/>
            <a:ext cx="53911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1539240" cy="4489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快速排序</a:t>
            </a:r>
            <a:endParaRPr lang="zh-CN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3955415" y="98044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307080" y="98044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248275" y="97980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44945" y="9696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7180580" y="9690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5896610" y="9690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4603750" y="97980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3307080" y="25400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2561590" y="2540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pivot</a:t>
            </a:r>
            <a:endParaRPr lang="en-US" altLang="zh-CN"/>
          </a:p>
        </p:txBody>
      </p:sp>
      <p:sp>
        <p:nvSpPr>
          <p:cNvPr id="49" name="上箭头 48"/>
          <p:cNvSpPr/>
          <p:nvPr/>
        </p:nvSpPr>
        <p:spPr>
          <a:xfrm>
            <a:off x="3523615" y="152019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上箭头 49"/>
          <p:cNvSpPr/>
          <p:nvPr/>
        </p:nvSpPr>
        <p:spPr>
          <a:xfrm>
            <a:off x="7396480" y="1499235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上箭头 50"/>
          <p:cNvSpPr/>
          <p:nvPr/>
        </p:nvSpPr>
        <p:spPr>
          <a:xfrm>
            <a:off x="6113145" y="152019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上箭头 52"/>
          <p:cNvSpPr/>
          <p:nvPr/>
        </p:nvSpPr>
        <p:spPr>
          <a:xfrm rot="16200000">
            <a:off x="6748780" y="1583055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3934460" y="270002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5" name="圆角矩形 54"/>
          <p:cNvSpPr/>
          <p:nvPr/>
        </p:nvSpPr>
        <p:spPr>
          <a:xfrm>
            <a:off x="3286125" y="270002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6" name="圆角矩形 55"/>
          <p:cNvSpPr/>
          <p:nvPr/>
        </p:nvSpPr>
        <p:spPr>
          <a:xfrm>
            <a:off x="5227320" y="269938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7" name="圆角矩形 56"/>
          <p:cNvSpPr/>
          <p:nvPr/>
        </p:nvSpPr>
        <p:spPr>
          <a:xfrm>
            <a:off x="6523990" y="26892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8" name="圆角矩形 57"/>
          <p:cNvSpPr/>
          <p:nvPr/>
        </p:nvSpPr>
        <p:spPr>
          <a:xfrm>
            <a:off x="7159625" y="26885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59" name="圆角矩形 58"/>
          <p:cNvSpPr/>
          <p:nvPr/>
        </p:nvSpPr>
        <p:spPr>
          <a:xfrm>
            <a:off x="5875655" y="26885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0" name="圆角矩形 59"/>
          <p:cNvSpPr/>
          <p:nvPr/>
        </p:nvSpPr>
        <p:spPr>
          <a:xfrm>
            <a:off x="4582795" y="269938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1" name="上箭头 60"/>
          <p:cNvSpPr/>
          <p:nvPr/>
        </p:nvSpPr>
        <p:spPr>
          <a:xfrm>
            <a:off x="350266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上箭头 62"/>
          <p:cNvSpPr/>
          <p:nvPr/>
        </p:nvSpPr>
        <p:spPr>
          <a:xfrm>
            <a:off x="609219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上箭头 63"/>
          <p:cNvSpPr/>
          <p:nvPr/>
        </p:nvSpPr>
        <p:spPr>
          <a:xfrm rot="5400000">
            <a:off x="4590415" y="323977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上箭头 64"/>
          <p:cNvSpPr/>
          <p:nvPr/>
        </p:nvSpPr>
        <p:spPr>
          <a:xfrm>
            <a:off x="543179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3923030" y="431546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7" name="圆角矩形 66"/>
          <p:cNvSpPr/>
          <p:nvPr/>
        </p:nvSpPr>
        <p:spPr>
          <a:xfrm>
            <a:off x="3274695" y="431546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8" name="圆角矩形 67"/>
          <p:cNvSpPr/>
          <p:nvPr/>
        </p:nvSpPr>
        <p:spPr>
          <a:xfrm>
            <a:off x="5215890" y="4314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9" name="圆角矩形 68"/>
          <p:cNvSpPr/>
          <p:nvPr/>
        </p:nvSpPr>
        <p:spPr>
          <a:xfrm>
            <a:off x="6512560" y="430466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0" name="圆角矩形 69"/>
          <p:cNvSpPr/>
          <p:nvPr/>
        </p:nvSpPr>
        <p:spPr>
          <a:xfrm>
            <a:off x="7148195" y="430403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71" name="圆角矩形 70"/>
          <p:cNvSpPr/>
          <p:nvPr/>
        </p:nvSpPr>
        <p:spPr>
          <a:xfrm>
            <a:off x="5864225" y="430403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2" name="圆角矩形 71"/>
          <p:cNvSpPr/>
          <p:nvPr/>
        </p:nvSpPr>
        <p:spPr>
          <a:xfrm>
            <a:off x="4571365" y="4314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6" name="上箭头 75"/>
          <p:cNvSpPr/>
          <p:nvPr/>
        </p:nvSpPr>
        <p:spPr>
          <a:xfrm>
            <a:off x="5431790" y="485521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3934460" y="59982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8" name="圆角矩形 77"/>
          <p:cNvSpPr/>
          <p:nvPr/>
        </p:nvSpPr>
        <p:spPr>
          <a:xfrm>
            <a:off x="3286125" y="59982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9" name="圆角矩形 78"/>
          <p:cNvSpPr/>
          <p:nvPr/>
        </p:nvSpPr>
        <p:spPr>
          <a:xfrm>
            <a:off x="5227320" y="599757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0" name="圆角矩形 79"/>
          <p:cNvSpPr/>
          <p:nvPr/>
        </p:nvSpPr>
        <p:spPr>
          <a:xfrm>
            <a:off x="6523990" y="59874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1" name="圆角矩形 80"/>
          <p:cNvSpPr/>
          <p:nvPr/>
        </p:nvSpPr>
        <p:spPr>
          <a:xfrm>
            <a:off x="7159625" y="59867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82" name="圆角矩形 81"/>
          <p:cNvSpPr/>
          <p:nvPr/>
        </p:nvSpPr>
        <p:spPr>
          <a:xfrm>
            <a:off x="5875655" y="59867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83" name="圆角矩形 82"/>
          <p:cNvSpPr/>
          <p:nvPr/>
        </p:nvSpPr>
        <p:spPr>
          <a:xfrm>
            <a:off x="4582795" y="599757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5" name="肘形连接符 84"/>
          <p:cNvCxnSpPr>
            <a:stCxn id="47" idx="1"/>
            <a:endCxn id="79" idx="0"/>
          </p:cNvCxnSpPr>
          <p:nvPr/>
        </p:nvCxnSpPr>
        <p:spPr>
          <a:xfrm rot="10800000" flipH="1" flipV="1">
            <a:off x="2560955" y="437515"/>
            <a:ext cx="2990215" cy="5559425"/>
          </a:xfrm>
          <a:prstGeom prst="bentConnector4">
            <a:avLst>
              <a:gd name="adj1" fmla="val -7963"/>
              <a:gd name="adj2" fmla="val 9346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07975" y="2208530"/>
            <a:ext cx="20256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一次</a:t>
            </a:r>
            <a:r>
              <a:rPr lang="en-US" altLang="zh-CN"/>
              <a:t>partition</a:t>
            </a:r>
            <a:r>
              <a:rPr lang="zh-CN" altLang="en-US"/>
              <a:t>结束</a:t>
            </a:r>
            <a:endParaRPr lang="zh-CN" altLang="en-US"/>
          </a:p>
          <a:p>
            <a:r>
              <a:rPr lang="zh-CN" altLang="en-US"/>
              <a:t>两个指针相遇</a:t>
            </a:r>
            <a:endParaRPr lang="zh-CN" altLang="en-US"/>
          </a:p>
          <a:p>
            <a:r>
              <a:rPr lang="zh-CN" altLang="en-US"/>
              <a:t>之后把</a:t>
            </a:r>
            <a:r>
              <a:rPr lang="en-US" altLang="zh-CN"/>
              <a:t>pivot</a:t>
            </a:r>
            <a:r>
              <a:rPr lang="zh-CN" altLang="en-US"/>
              <a:t>，放到</a:t>
            </a:r>
            <a:endParaRPr lang="zh-CN" altLang="en-US"/>
          </a:p>
          <a:p>
            <a:r>
              <a:rPr lang="zh-CN" altLang="en-US"/>
              <a:t>指针停止的位置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1539240" cy="4489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归并排序</a:t>
            </a:r>
            <a:endParaRPr lang="zh-CN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3813175" y="6400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448810" y="6394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106035" y="6394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032500" y="6292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89725" y="6292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7325360" y="62865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3813175" y="27139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4448810" y="271335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106035" y="271335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5745480" y="27031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6402705" y="27031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7038340" y="270256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481070" y="122618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6446520" y="119443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3619500" y="233045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3</a:t>
            </a:r>
            <a:endParaRPr lang="en-US" altLang="zh-CN" sz="1200"/>
          </a:p>
        </p:txBody>
      </p:sp>
      <p:cxnSp>
        <p:nvCxnSpPr>
          <p:cNvPr id="22" name="直接箭头连接符 21"/>
          <p:cNvCxnSpPr>
            <a:stCxn id="3" idx="2"/>
            <a:endCxn id="11" idx="0"/>
          </p:cNvCxnSpPr>
          <p:nvPr/>
        </p:nvCxnSpPr>
        <p:spPr>
          <a:xfrm>
            <a:off x="4209415" y="1072515"/>
            <a:ext cx="0" cy="16414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</p:cNvCxnSpPr>
          <p:nvPr/>
        </p:nvCxnSpPr>
        <p:spPr>
          <a:xfrm rot="5400000">
            <a:off x="4854575" y="414655"/>
            <a:ext cx="927100" cy="22205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813175" y="38919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448810" y="38912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5106035" y="38912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6032500" y="388112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689725" y="388112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325360" y="38804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3813175" y="5965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448810" y="59651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5106035" y="59651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" name="圆角矩形 35"/>
          <p:cNvSpPr/>
          <p:nvPr/>
        </p:nvSpPr>
        <p:spPr>
          <a:xfrm>
            <a:off x="5745480" y="595503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6402705" y="595503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7038340" y="59543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4119245" y="450977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40" name="文本框 39"/>
          <p:cNvSpPr txBox="1"/>
          <p:nvPr/>
        </p:nvSpPr>
        <p:spPr>
          <a:xfrm>
            <a:off x="6446520" y="444627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41" name="文本框 40"/>
          <p:cNvSpPr txBox="1"/>
          <p:nvPr/>
        </p:nvSpPr>
        <p:spPr>
          <a:xfrm>
            <a:off x="3619500" y="558228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3</a:t>
            </a:r>
            <a:endParaRPr lang="en-US" altLang="zh-CN" sz="1200"/>
          </a:p>
        </p:txBody>
      </p:sp>
      <p:cxnSp>
        <p:nvCxnSpPr>
          <p:cNvPr id="43" name="肘形连接符 42"/>
          <p:cNvCxnSpPr>
            <a:stCxn id="29" idx="2"/>
          </p:cNvCxnSpPr>
          <p:nvPr/>
        </p:nvCxnSpPr>
        <p:spPr>
          <a:xfrm rot="5400000">
            <a:off x="5476875" y="3691890"/>
            <a:ext cx="987425" cy="2230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5" idx="2"/>
            <a:endCxn id="33" idx="0"/>
          </p:cNvCxnSpPr>
          <p:nvPr/>
        </p:nvCxnSpPr>
        <p:spPr>
          <a:xfrm rot="5400000" flipV="1">
            <a:off x="3706813" y="4826953"/>
            <a:ext cx="1640840" cy="635635"/>
          </a:xfrm>
          <a:prstGeom prst="bentConnector3">
            <a:avLst>
              <a:gd name="adj1" fmla="val 4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上箭头 63"/>
          <p:cNvSpPr/>
          <p:nvPr/>
        </p:nvSpPr>
        <p:spPr>
          <a:xfrm rot="5400000">
            <a:off x="6376670" y="1254125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 rot="5400000">
            <a:off x="4239895" y="456946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164840" y="62865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3164840" y="27139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3164840" y="38919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3164840" y="5965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92710" y="2997835"/>
            <a:ext cx="28130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merge</a:t>
            </a:r>
            <a:r>
              <a:rPr lang="zh-CN" altLang="en-US"/>
              <a:t>的时候，指向</a:t>
            </a:r>
            <a:endParaRPr lang="zh-CN" altLang="en-US"/>
          </a:p>
          <a:p>
            <a:r>
              <a:rPr lang="zh-CN" altLang="en-US"/>
              <a:t>原</a:t>
            </a:r>
            <a:r>
              <a:rPr lang="en-US" altLang="zh-CN"/>
              <a:t>lst</a:t>
            </a:r>
            <a:r>
              <a:rPr lang="zh-CN" altLang="en-US"/>
              <a:t>的指针从需要</a:t>
            </a:r>
            <a:r>
              <a:rPr lang="en-US" altLang="zh-CN"/>
              <a:t>merge</a:t>
            </a:r>
            <a:endParaRPr lang="en-US" altLang="zh-CN"/>
          </a:p>
          <a:p>
            <a:r>
              <a:rPr lang="zh-CN" altLang="en-US"/>
              <a:t>的位置开始而不是从</a:t>
            </a:r>
            <a:r>
              <a:rPr lang="en-US" altLang="zh-CN"/>
              <a:t>0</a:t>
            </a:r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47" name="上箭头 46"/>
          <p:cNvSpPr/>
          <p:nvPr/>
        </p:nvSpPr>
        <p:spPr>
          <a:xfrm rot="5400000">
            <a:off x="4335145" y="211455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上箭头 47"/>
          <p:cNvSpPr/>
          <p:nvPr/>
        </p:nvSpPr>
        <p:spPr>
          <a:xfrm rot="5400000">
            <a:off x="4887595" y="539623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076563" y="2562536"/>
            <a:ext cx="27089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二叉树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序列化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5035" y="1485265"/>
            <a:ext cx="4436745" cy="3646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逆序列化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0495" y="838200"/>
            <a:ext cx="3762375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逆序列化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1223645"/>
            <a:ext cx="5514975" cy="44100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160,&quot;width&quot;:5925}"/>
</p:tagLst>
</file>

<file path=ppt/tags/tag2.xml><?xml version="1.0" encoding="utf-8"?>
<p:tagLst xmlns:p="http://schemas.openxmlformats.org/presentationml/2006/main">
  <p:tag name="KSO_WM_UNIT_PLACING_PICTURE_USER_VIEWPORT" val="{&quot;height&quot;:2325,&quot;width&quot;:5865}"/>
</p:tagLst>
</file>

<file path=ppt/tags/tag3.xml><?xml version="1.0" encoding="utf-8"?>
<p:tagLst xmlns:p="http://schemas.openxmlformats.org/presentationml/2006/main">
  <p:tag name="KSO_WM_UNIT_PLACING_PICTURE_USER_VIEWPORT" val="{&quot;height&quot;:2370,&quot;width&quot;:631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2479</Words>
  <Application>WPS 演示</Application>
  <PresentationFormat>全屏显示(4:3)</PresentationFormat>
  <Paragraphs>670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</dc:creator>
  <cp:lastModifiedBy>涛涛</cp:lastModifiedBy>
  <cp:revision>660</cp:revision>
  <dcterms:created xsi:type="dcterms:W3CDTF">2020-07-29T07:01:00Z</dcterms:created>
  <dcterms:modified xsi:type="dcterms:W3CDTF">2021-01-16T13:32:15Z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