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6" r:id="rId4"/>
    <p:sldId id="262" r:id="rId5"/>
    <p:sldId id="257" r:id="rId6"/>
    <p:sldId id="258" r:id="rId7"/>
    <p:sldId id="259" r:id="rId8"/>
    <p:sldId id="261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2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3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54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81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4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8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3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1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6AE-A4B5-42DE-90DC-5C2A4A3CD1F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3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B6AE-A4B5-42DE-90DC-5C2A4A3CD1FB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B9BD4-4952-45CA-A274-9EAFDC23C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29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455"/>
            <a:ext cx="54959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7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1722"/>
            <a:ext cx="3743332" cy="4616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对偶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性直观理解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强弱对偶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658853" y="5345961"/>
            <a:ext cx="53029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7791583" y="1205784"/>
            <a:ext cx="0" cy="4638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1338917" y="5748018"/>
            <a:ext cx="72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u</a:t>
            </a:r>
            <a:endParaRPr lang="zh-CN" altLang="en-US" sz="36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360999" y="1044223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t</a:t>
            </a:r>
            <a:endParaRPr lang="zh-CN" altLang="en-US" sz="3600" dirty="0"/>
          </a:p>
        </p:txBody>
      </p:sp>
      <p:cxnSp>
        <p:nvCxnSpPr>
          <p:cNvPr id="64" name="直接连接符 63"/>
          <p:cNvCxnSpPr/>
          <p:nvPr/>
        </p:nvCxnSpPr>
        <p:spPr>
          <a:xfrm>
            <a:off x="6451226" y="3399781"/>
            <a:ext cx="3360224" cy="12453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688981" y="5902417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l-G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=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723618" y="501833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723618" y="124455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6881945" y="1788153"/>
            <a:ext cx="3123475" cy="21656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6503233" y="3831411"/>
            <a:ext cx="3474477" cy="6100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117344" y="3707745"/>
            <a:ext cx="541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310326" y="4565493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d* 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93074" y="5345961"/>
            <a:ext cx="53029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2025804" y="1205784"/>
            <a:ext cx="0" cy="4638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893074" y="1847392"/>
            <a:ext cx="3723530" cy="2816208"/>
          </a:xfrm>
          <a:custGeom>
            <a:avLst/>
            <a:gdLst>
              <a:gd name="connsiteX0" fmla="*/ 232184 w 4500416"/>
              <a:gd name="connsiteY0" fmla="*/ 1060280 h 3403788"/>
              <a:gd name="connsiteX1" fmla="*/ 717094 w 4500416"/>
              <a:gd name="connsiteY1" fmla="*/ 575371 h 3403788"/>
              <a:gd name="connsiteX2" fmla="*/ 1825457 w 4500416"/>
              <a:gd name="connsiteY2" fmla="*/ 90462 h 3403788"/>
              <a:gd name="connsiteX3" fmla="*/ 3709675 w 4500416"/>
              <a:gd name="connsiteY3" fmla="*/ 201298 h 3403788"/>
              <a:gd name="connsiteX4" fmla="*/ 4499384 w 4500416"/>
              <a:gd name="connsiteY4" fmla="*/ 2043953 h 3403788"/>
              <a:gd name="connsiteX5" fmla="*/ 3571130 w 4500416"/>
              <a:gd name="connsiteY5" fmla="*/ 3401698 h 3403788"/>
              <a:gd name="connsiteX6" fmla="*/ 2753712 w 4500416"/>
              <a:gd name="connsiteY6" fmla="*/ 2334898 h 3403788"/>
              <a:gd name="connsiteX7" fmla="*/ 2074839 w 4500416"/>
              <a:gd name="connsiteY7" fmla="*/ 1559044 h 3403788"/>
              <a:gd name="connsiteX8" fmla="*/ 135203 w 4500416"/>
              <a:gd name="connsiteY8" fmla="*/ 1808426 h 3403788"/>
              <a:gd name="connsiteX9" fmla="*/ 232184 w 4500416"/>
              <a:gd name="connsiteY9" fmla="*/ 1060280 h 340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0416" h="3403788">
                <a:moveTo>
                  <a:pt x="232184" y="1060280"/>
                </a:moveTo>
                <a:cubicBezTo>
                  <a:pt x="329166" y="854771"/>
                  <a:pt x="451549" y="737007"/>
                  <a:pt x="717094" y="575371"/>
                </a:cubicBezTo>
                <a:cubicBezTo>
                  <a:pt x="982639" y="413735"/>
                  <a:pt x="1326694" y="152807"/>
                  <a:pt x="1825457" y="90462"/>
                </a:cubicBezTo>
                <a:cubicBezTo>
                  <a:pt x="2324221" y="28116"/>
                  <a:pt x="3264021" y="-124284"/>
                  <a:pt x="3709675" y="201298"/>
                </a:cubicBezTo>
                <a:cubicBezTo>
                  <a:pt x="4155329" y="526880"/>
                  <a:pt x="4522475" y="1510553"/>
                  <a:pt x="4499384" y="2043953"/>
                </a:cubicBezTo>
                <a:cubicBezTo>
                  <a:pt x="4476293" y="2577353"/>
                  <a:pt x="3862075" y="3353207"/>
                  <a:pt x="3571130" y="3401698"/>
                </a:cubicBezTo>
                <a:cubicBezTo>
                  <a:pt x="3280185" y="3450189"/>
                  <a:pt x="3003094" y="2642007"/>
                  <a:pt x="2753712" y="2334898"/>
                </a:cubicBezTo>
                <a:cubicBezTo>
                  <a:pt x="2504330" y="2027789"/>
                  <a:pt x="2511257" y="1646789"/>
                  <a:pt x="2074839" y="1559044"/>
                </a:cubicBezTo>
                <a:cubicBezTo>
                  <a:pt x="1638421" y="1471299"/>
                  <a:pt x="446930" y="1893862"/>
                  <a:pt x="135203" y="1808426"/>
                </a:cubicBezTo>
                <a:cubicBezTo>
                  <a:pt x="-176524" y="1722990"/>
                  <a:pt x="135202" y="1265789"/>
                  <a:pt x="232184" y="106028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573138" y="5748018"/>
            <a:ext cx="72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u</a:t>
            </a:r>
            <a:endParaRPr lang="zh-CN" altLang="en-US" sz="3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595220" y="1044223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t</a:t>
            </a:r>
            <a:endParaRPr lang="zh-CN" altLang="en-US" sz="3600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612638" y="3373506"/>
            <a:ext cx="1413166" cy="0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088187" y="325923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765164" y="4022951"/>
            <a:ext cx="3629766" cy="78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63021" y="5055017"/>
            <a:ext cx="3629766" cy="78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114748" y="1349185"/>
            <a:ext cx="3629766" cy="78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923202" y="5902417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l-G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=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957839" y="501833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957839" y="432233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957839" y="124455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dirty="0"/>
          </a:p>
        </p:txBody>
      </p:sp>
      <p:cxnSp>
        <p:nvCxnSpPr>
          <p:cNvPr id="72" name="直接连接符 71"/>
          <p:cNvCxnSpPr/>
          <p:nvPr/>
        </p:nvCxnSpPr>
        <p:spPr>
          <a:xfrm flipH="1" flipV="1">
            <a:off x="765164" y="3234933"/>
            <a:ext cx="3979350" cy="1883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2052923" y="3616729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g(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1954951" y="3785736"/>
            <a:ext cx="139878" cy="1398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941419" y="3300964"/>
            <a:ext cx="155466" cy="152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37164" y="10442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弱对偶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9438875" y="12341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强对</a:t>
            </a:r>
            <a:r>
              <a:rPr lang="zh-CN" altLang="en-US" dirty="0"/>
              <a:t>偶</a:t>
            </a:r>
          </a:p>
        </p:txBody>
      </p:sp>
    </p:spTree>
    <p:extLst>
      <p:ext uri="{BB962C8B-B14F-4D97-AF65-F5344CB8AC3E}">
        <p14:creationId xmlns:p14="http://schemas.microsoft.com/office/powerpoint/2010/main" val="282736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1722"/>
            <a:ext cx="4213013" cy="4616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对偶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性直观理解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-slatter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条件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83928" y="1579418"/>
            <a:ext cx="72428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强</a:t>
            </a:r>
            <a:r>
              <a:rPr lang="zh-CN" altLang="en-US" dirty="0"/>
              <a:t>对</a:t>
            </a:r>
            <a:r>
              <a:rPr lang="zh-CN" altLang="en-US" dirty="0" smtClean="0"/>
              <a:t>偶关系充分条件</a:t>
            </a:r>
            <a:r>
              <a:rPr lang="en-US" altLang="zh-CN" dirty="0" smtClean="0"/>
              <a:t>-slatter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至少存在一点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，使得所有</a:t>
            </a:r>
            <a:r>
              <a:rPr lang="en-US" altLang="zh-CN" dirty="0" smtClean="0"/>
              <a:t>mi(x)&lt;0</a:t>
            </a:r>
            <a:r>
              <a:rPr lang="zh-CN" altLang="en-US" dirty="0" smtClean="0"/>
              <a:t>，也就是满足原问题约束条件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、对于大多数凸优化问题，</a:t>
            </a:r>
            <a:r>
              <a:rPr lang="en-US" altLang="zh-CN" dirty="0" smtClean="0"/>
              <a:t>slatter</a:t>
            </a:r>
            <a:r>
              <a:rPr lang="zh-CN" altLang="en-US" dirty="0" smtClean="0"/>
              <a:t>是满足的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、放松的</a:t>
            </a:r>
            <a:r>
              <a:rPr lang="en-US" altLang="zh-CN" dirty="0" smtClean="0"/>
              <a:t>slatter</a:t>
            </a:r>
            <a:r>
              <a:rPr lang="zh-CN" altLang="en-US" dirty="0" smtClean="0"/>
              <a:t>：假如</a:t>
            </a:r>
            <a:r>
              <a:rPr lang="en-US" altLang="zh-CN" dirty="0" smtClean="0"/>
              <a:t>mi(x)</a:t>
            </a:r>
            <a:r>
              <a:rPr lang="zh-CN" altLang="en-US" dirty="0" smtClean="0"/>
              <a:t>中有</a:t>
            </a:r>
            <a:r>
              <a:rPr lang="en-US" altLang="zh-CN" dirty="0"/>
              <a:t>K</a:t>
            </a:r>
            <a:r>
              <a:rPr lang="zh-CN" altLang="en-US" dirty="0" smtClean="0"/>
              <a:t>个仿射函数，只用校验</a:t>
            </a:r>
            <a:r>
              <a:rPr lang="en-US" altLang="zh-CN" dirty="0" smtClean="0"/>
              <a:t>M-K</a:t>
            </a:r>
            <a:r>
              <a:rPr lang="zh-CN" altLang="en-US" dirty="0" smtClean="0"/>
              <a:t>个条件。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假如一个问题是凸二次规划问题，即：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 </a:t>
            </a:r>
            <a:r>
              <a:rPr lang="zh-CN" altLang="en-US" dirty="0" smtClean="0"/>
              <a:t>是凸的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、约束条件</a:t>
            </a:r>
            <a:r>
              <a:rPr lang="en-US" altLang="zh-CN" dirty="0" smtClean="0"/>
              <a:t>mi(x) </a:t>
            </a:r>
            <a:r>
              <a:rPr lang="zh-CN" altLang="en-US" dirty="0" smtClean="0"/>
              <a:t>仿射函数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那么天然的满足</a:t>
            </a:r>
            <a:r>
              <a:rPr lang="en-US" altLang="zh-CN" dirty="0" smtClean="0"/>
              <a:t>slatter</a:t>
            </a:r>
            <a:r>
              <a:rPr lang="zh-CN" altLang="en-US" dirty="0" smtClean="0"/>
              <a:t>条件，即满足强对偶关系，原问题和对偶问题的</a:t>
            </a:r>
            <a:endParaRPr lang="en-US" altLang="zh-CN" dirty="0" smtClean="0"/>
          </a:p>
          <a:p>
            <a:r>
              <a:rPr lang="zh-CN" altLang="en-US" dirty="0"/>
              <a:t>最优</a:t>
            </a:r>
            <a:r>
              <a:rPr lang="zh-CN" altLang="en-US" dirty="0" smtClean="0"/>
              <a:t>解是相同的。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43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1722"/>
            <a:ext cx="3591048" cy="4616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对偶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性直观理解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-KKT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条件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89" y="3863529"/>
            <a:ext cx="5031679" cy="26896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91" y="759863"/>
            <a:ext cx="5031678" cy="29857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6103" y="759863"/>
            <a:ext cx="5425651" cy="5045192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 rot="16200000">
            <a:off x="5714519" y="1763555"/>
            <a:ext cx="484632" cy="97840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5400000">
            <a:off x="5714519" y="4719155"/>
            <a:ext cx="484632" cy="97840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819150"/>
            <a:ext cx="61150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4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1801093" y="4710546"/>
            <a:ext cx="39762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286002" y="1579419"/>
            <a:ext cx="0" cy="36298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366655" y="3865418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089564" y="3609108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24548" y="3131127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964874" y="3131126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29345" y="3463635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687783" y="2874816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713016" y="3993574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596743" y="2954040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017813" y="4326082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76251" y="3737263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699160" y="3396096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422069" y="3139786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951015" y="2663533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673924" y="2407223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3976251" y="1801091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3630997" y="198292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4166333" y="2164772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4318728" y="242627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3751795" y="1541314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5104546" y="234314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>
            <a:off x="4993701" y="2770907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>
            <a:off x="5013651" y="3063584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4423474" y="1792431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4702774" y="1911924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4722724" y="2204601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4688887" y="2608116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3041897" y="1674668"/>
            <a:ext cx="2319790" cy="206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707733" y="2089434"/>
            <a:ext cx="2319790" cy="206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875592" y="1869493"/>
            <a:ext cx="2319790" cy="20625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4130840" y="1808007"/>
            <a:ext cx="1110096" cy="11581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286598" y="1871222"/>
            <a:ext cx="67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816439" y="4724401"/>
            <a:ext cx="397625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17" idx="3"/>
          </p:cNvCxnSpPr>
          <p:nvPr/>
        </p:nvCxnSpPr>
        <p:spPr>
          <a:xfrm flipV="1">
            <a:off x="7167136" y="3190552"/>
            <a:ext cx="1470186" cy="1519994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9507727" y="2608116"/>
            <a:ext cx="0" cy="2116285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9610850" y="2782573"/>
            <a:ext cx="67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7572509" y="3573146"/>
            <a:ext cx="675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</a:t>
            </a:r>
            <a:endParaRPr lang="zh-CN" altLang="en-US" sz="2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8361744" y="2610631"/>
            <a:ext cx="1094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025298" y="4826961"/>
            <a:ext cx="1094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>
            <a:endCxn id="17" idx="4"/>
          </p:cNvCxnSpPr>
          <p:nvPr/>
        </p:nvCxnSpPr>
        <p:spPr>
          <a:xfrm flipV="1">
            <a:off x="8735289" y="3231131"/>
            <a:ext cx="0" cy="1493269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8729326" y="3573146"/>
            <a:ext cx="675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7370381" y="5214326"/>
                <a:ext cx="3921074" cy="694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dirty="0" smtClean="0"/>
                  <a:t>距离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w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381" y="5214326"/>
                <a:ext cx="3921074" cy="694677"/>
              </a:xfrm>
              <a:prstGeom prst="rect">
                <a:avLst/>
              </a:prstGeom>
              <a:blipFill>
                <a:blip r:embed="rId2"/>
                <a:stretch>
                  <a:fillRect l="-3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820170" y="5527099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不断对最小距离归一化，使得分类</a:t>
            </a:r>
            <a:endParaRPr lang="en-US" altLang="zh-CN" dirty="0" smtClean="0"/>
          </a:p>
          <a:p>
            <a:r>
              <a:rPr lang="zh-CN" altLang="en-US" dirty="0"/>
              <a:t>平</a:t>
            </a:r>
            <a:r>
              <a:rPr lang="zh-CN" altLang="en-US" dirty="0" smtClean="0"/>
              <a:t>面只能移动到中间的位置。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0" y="11722"/>
            <a:ext cx="1112805" cy="4616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硬间隔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05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>
            <a:off x="1470669" y="4139195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193578" y="3882885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28562" y="3404904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068888" y="3404903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833359" y="3737412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791797" y="3148593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817030" y="4267351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2121827" y="4599859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2080265" y="4011040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803174" y="3669873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526083" y="3413563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055029" y="2937310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777938" y="2681000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2080265" y="207486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>
            <a:off x="1735011" y="2256705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>
            <a:off x="2270347" y="2438549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>
            <a:off x="2422742" y="2700055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>
            <a:off x="1855809" y="1815091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>
            <a:off x="3208560" y="2616925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>
            <a:off x="3097715" y="3044684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>
            <a:off x="3117665" y="3337361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>
            <a:off x="2527488" y="206620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>
            <a:off x="2806788" y="2185701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>
            <a:off x="2826738" y="247837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>
            <a:off x="2792901" y="2881893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>
            <a:off x="2422742" y="3044684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>
            <a:off x="1450291" y="2925409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>
            <a:off x="1855808" y="266653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2820624" y="4055076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170843" y="2649828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2936438" y="3767594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2094121" y="2967633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0" y="11722"/>
            <a:ext cx="1112805" cy="4616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软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间隔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 flipV="1">
            <a:off x="9302647" y="1647487"/>
            <a:ext cx="942487" cy="96612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0" idx="3"/>
          </p:cNvCxnSpPr>
          <p:nvPr/>
        </p:nvCxnSpPr>
        <p:spPr>
          <a:xfrm flipH="1">
            <a:off x="941628" y="3204145"/>
            <a:ext cx="1193072" cy="125730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5082964" y="4095159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4805873" y="3838849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4140857" y="3360868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4681183" y="3360867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4445654" y="3693376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4404092" y="3104557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5429325" y="4223315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5734122" y="4555823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5692560" y="3967004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5415469" y="3625837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5138378" y="3369527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4667324" y="2893274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4390233" y="2636964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等腰三角形 108"/>
          <p:cNvSpPr/>
          <p:nvPr/>
        </p:nvSpPr>
        <p:spPr>
          <a:xfrm>
            <a:off x="5692560" y="2030832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等腰三角形 109"/>
          <p:cNvSpPr/>
          <p:nvPr/>
        </p:nvSpPr>
        <p:spPr>
          <a:xfrm>
            <a:off x="5347306" y="2212669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等腰三角形 110"/>
          <p:cNvSpPr/>
          <p:nvPr/>
        </p:nvSpPr>
        <p:spPr>
          <a:xfrm>
            <a:off x="5882642" y="2394513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等腰三角形 111"/>
          <p:cNvSpPr/>
          <p:nvPr/>
        </p:nvSpPr>
        <p:spPr>
          <a:xfrm>
            <a:off x="6035037" y="2656019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等腰三角形 112"/>
          <p:cNvSpPr/>
          <p:nvPr/>
        </p:nvSpPr>
        <p:spPr>
          <a:xfrm>
            <a:off x="5468104" y="1771055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等腰三角形 113"/>
          <p:cNvSpPr/>
          <p:nvPr/>
        </p:nvSpPr>
        <p:spPr>
          <a:xfrm>
            <a:off x="6820855" y="2572889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等腰三角形 114"/>
          <p:cNvSpPr/>
          <p:nvPr/>
        </p:nvSpPr>
        <p:spPr>
          <a:xfrm>
            <a:off x="6710010" y="300064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等腰三角形 115"/>
          <p:cNvSpPr/>
          <p:nvPr/>
        </p:nvSpPr>
        <p:spPr>
          <a:xfrm>
            <a:off x="6729960" y="3293325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等腰三角形 116"/>
          <p:cNvSpPr/>
          <p:nvPr/>
        </p:nvSpPr>
        <p:spPr>
          <a:xfrm>
            <a:off x="6139783" y="2022172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等腰三角形 117"/>
          <p:cNvSpPr/>
          <p:nvPr/>
        </p:nvSpPr>
        <p:spPr>
          <a:xfrm>
            <a:off x="6419083" y="2141665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等腰三角形 118"/>
          <p:cNvSpPr/>
          <p:nvPr/>
        </p:nvSpPr>
        <p:spPr>
          <a:xfrm>
            <a:off x="6439033" y="2434342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等腰三角形 119"/>
          <p:cNvSpPr/>
          <p:nvPr/>
        </p:nvSpPr>
        <p:spPr>
          <a:xfrm>
            <a:off x="6405196" y="2837857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等腰三角形 120"/>
          <p:cNvSpPr/>
          <p:nvPr/>
        </p:nvSpPr>
        <p:spPr>
          <a:xfrm>
            <a:off x="6035037" y="300064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等腰三角形 121"/>
          <p:cNvSpPr/>
          <p:nvPr/>
        </p:nvSpPr>
        <p:spPr>
          <a:xfrm>
            <a:off x="5266177" y="2518855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>
            <a:off x="5468103" y="2622502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6432919" y="4011040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783138" y="2605792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6548733" y="3723558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5580358" y="3286978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连接符 130"/>
          <p:cNvCxnSpPr/>
          <p:nvPr/>
        </p:nvCxnSpPr>
        <p:spPr>
          <a:xfrm>
            <a:off x="4309679" y="2153295"/>
            <a:ext cx="3107118" cy="195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/>
          <p:cNvSpPr/>
          <p:nvPr/>
        </p:nvSpPr>
        <p:spPr>
          <a:xfrm>
            <a:off x="8794332" y="4194752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8517241" y="3938442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7852225" y="3460461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8392551" y="3460460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8157022" y="3792969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8115460" y="3204150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9140693" y="4322908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9445490" y="4655416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9403928" y="4066597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9126837" y="3725430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8849746" y="3469120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8378692" y="2992867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8101601" y="2736557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等腰三角形 146"/>
          <p:cNvSpPr/>
          <p:nvPr/>
        </p:nvSpPr>
        <p:spPr>
          <a:xfrm>
            <a:off x="9403928" y="2130425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等腰三角形 147"/>
          <p:cNvSpPr/>
          <p:nvPr/>
        </p:nvSpPr>
        <p:spPr>
          <a:xfrm>
            <a:off x="9058674" y="2312262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等腰三角形 148"/>
          <p:cNvSpPr/>
          <p:nvPr/>
        </p:nvSpPr>
        <p:spPr>
          <a:xfrm>
            <a:off x="9594010" y="2494106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等腰三角形 149"/>
          <p:cNvSpPr/>
          <p:nvPr/>
        </p:nvSpPr>
        <p:spPr>
          <a:xfrm>
            <a:off x="9746405" y="2755612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等腰三角形 150"/>
          <p:cNvSpPr/>
          <p:nvPr/>
        </p:nvSpPr>
        <p:spPr>
          <a:xfrm>
            <a:off x="9179472" y="187064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等腰三角形 151"/>
          <p:cNvSpPr/>
          <p:nvPr/>
        </p:nvSpPr>
        <p:spPr>
          <a:xfrm>
            <a:off x="10532223" y="2672482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等腰三角形 152"/>
          <p:cNvSpPr/>
          <p:nvPr/>
        </p:nvSpPr>
        <p:spPr>
          <a:xfrm>
            <a:off x="10421378" y="3100241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等腰三角形 153"/>
          <p:cNvSpPr/>
          <p:nvPr/>
        </p:nvSpPr>
        <p:spPr>
          <a:xfrm>
            <a:off x="10441328" y="339291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等腰三角形 154"/>
          <p:cNvSpPr/>
          <p:nvPr/>
        </p:nvSpPr>
        <p:spPr>
          <a:xfrm>
            <a:off x="9851151" y="2121765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等腰三角形 155"/>
          <p:cNvSpPr/>
          <p:nvPr/>
        </p:nvSpPr>
        <p:spPr>
          <a:xfrm>
            <a:off x="10130451" y="2241258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等腰三角形 156"/>
          <p:cNvSpPr/>
          <p:nvPr/>
        </p:nvSpPr>
        <p:spPr>
          <a:xfrm>
            <a:off x="10150401" y="2533935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等腰三角形 157"/>
          <p:cNvSpPr/>
          <p:nvPr/>
        </p:nvSpPr>
        <p:spPr>
          <a:xfrm>
            <a:off x="10116564" y="2937450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等腰三角形 158"/>
          <p:cNvSpPr/>
          <p:nvPr/>
        </p:nvSpPr>
        <p:spPr>
          <a:xfrm>
            <a:off x="9877467" y="3069803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等腰三角形 159"/>
          <p:cNvSpPr/>
          <p:nvPr/>
        </p:nvSpPr>
        <p:spPr>
          <a:xfrm>
            <a:off x="9095280" y="2573283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等腰三角形 160"/>
          <p:cNvSpPr/>
          <p:nvPr/>
        </p:nvSpPr>
        <p:spPr>
          <a:xfrm>
            <a:off x="9407433" y="2751617"/>
            <a:ext cx="257141" cy="22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10144287" y="4110633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8711200" y="3069129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9736433" y="3736490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9291726" y="3386571"/>
            <a:ext cx="277091" cy="277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直接连接符 165"/>
          <p:cNvCxnSpPr/>
          <p:nvPr/>
        </p:nvCxnSpPr>
        <p:spPr>
          <a:xfrm>
            <a:off x="8057265" y="2287881"/>
            <a:ext cx="3140255" cy="205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 flipH="1">
            <a:off x="7953086" y="3310027"/>
            <a:ext cx="823596" cy="101288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H="1">
            <a:off x="9106115" y="3974635"/>
            <a:ext cx="710634" cy="99170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 flipV="1">
            <a:off x="9578669" y="1923861"/>
            <a:ext cx="942487" cy="96612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 flipV="1">
            <a:off x="10013524" y="2315382"/>
            <a:ext cx="942487" cy="966122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 flipV="1">
            <a:off x="1624601" y="1641637"/>
            <a:ext cx="1216769" cy="137712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1217376" y="5223181"/>
            <a:ext cx="1415772" cy="46166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</a:t>
            </a:r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加松弛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4760217" y="5223181"/>
            <a:ext cx="1415772" cy="46166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逻辑可分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8128642" y="5215546"/>
            <a:ext cx="3262432" cy="46166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松弛与间隔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compromise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5" name="直接连接符 184"/>
          <p:cNvCxnSpPr/>
          <p:nvPr/>
        </p:nvCxnSpPr>
        <p:spPr>
          <a:xfrm>
            <a:off x="3686628" y="1190171"/>
            <a:ext cx="0" cy="391885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7678057" y="1187653"/>
            <a:ext cx="0" cy="391885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30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715491" y="1699384"/>
            <a:ext cx="401782" cy="1884218"/>
            <a:chOff x="2840180" y="1870362"/>
            <a:chExt cx="401782" cy="1884218"/>
          </a:xfrm>
        </p:grpSpPr>
        <p:sp>
          <p:nvSpPr>
            <p:cNvPr id="10" name="圆角矩形 9"/>
            <p:cNvSpPr/>
            <p:nvPr/>
          </p:nvSpPr>
          <p:spPr>
            <a:xfrm>
              <a:off x="2840180" y="1870362"/>
              <a:ext cx="401782" cy="188421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895600" y="1925782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895600" y="2382982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895600" y="2840182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895600" y="3338946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779816" y="1498500"/>
            <a:ext cx="401782" cy="2320637"/>
            <a:chOff x="5708070" y="1870362"/>
            <a:chExt cx="401782" cy="2320637"/>
          </a:xfrm>
        </p:grpSpPr>
        <p:sp>
          <p:nvSpPr>
            <p:cNvPr id="13" name="圆角矩形 12"/>
            <p:cNvSpPr/>
            <p:nvPr/>
          </p:nvSpPr>
          <p:spPr>
            <a:xfrm>
              <a:off x="5708070" y="1870362"/>
              <a:ext cx="401782" cy="232063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763490" y="1925782"/>
              <a:ext cx="304800" cy="304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763490" y="2382982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763490" y="2840182"/>
              <a:ext cx="304800" cy="304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763490" y="3338946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763490" y="375458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" name="直接箭头连接符 21"/>
          <p:cNvCxnSpPr>
            <a:stCxn id="4" idx="6"/>
            <a:endCxn id="14" idx="2"/>
          </p:cNvCxnSpPr>
          <p:nvPr/>
        </p:nvCxnSpPr>
        <p:spPr>
          <a:xfrm flipV="1">
            <a:off x="3075711" y="1706320"/>
            <a:ext cx="1759525" cy="200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6"/>
            <a:endCxn id="14" idx="2"/>
          </p:cNvCxnSpPr>
          <p:nvPr/>
        </p:nvCxnSpPr>
        <p:spPr>
          <a:xfrm flipV="1">
            <a:off x="3075711" y="1706320"/>
            <a:ext cx="1759525" cy="658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6"/>
            <a:endCxn id="14" idx="2"/>
          </p:cNvCxnSpPr>
          <p:nvPr/>
        </p:nvCxnSpPr>
        <p:spPr>
          <a:xfrm flipV="1">
            <a:off x="3075711" y="1706320"/>
            <a:ext cx="1759525" cy="1115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6"/>
            <a:endCxn id="14" idx="2"/>
          </p:cNvCxnSpPr>
          <p:nvPr/>
        </p:nvCxnSpPr>
        <p:spPr>
          <a:xfrm flipV="1">
            <a:off x="3075711" y="1706320"/>
            <a:ext cx="1759525" cy="161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" idx="6"/>
            <a:endCxn id="18" idx="2"/>
          </p:cNvCxnSpPr>
          <p:nvPr/>
        </p:nvCxnSpPr>
        <p:spPr>
          <a:xfrm>
            <a:off x="3075711" y="1907204"/>
            <a:ext cx="1759525" cy="16279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6"/>
            <a:endCxn id="18" idx="2"/>
          </p:cNvCxnSpPr>
          <p:nvPr/>
        </p:nvCxnSpPr>
        <p:spPr>
          <a:xfrm>
            <a:off x="3075711" y="3320368"/>
            <a:ext cx="1759525" cy="21475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6"/>
            <a:endCxn id="18" idx="2"/>
          </p:cNvCxnSpPr>
          <p:nvPr/>
        </p:nvCxnSpPr>
        <p:spPr>
          <a:xfrm>
            <a:off x="3075711" y="2821604"/>
            <a:ext cx="1759525" cy="7135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5" idx="6"/>
            <a:endCxn id="18" idx="2"/>
          </p:cNvCxnSpPr>
          <p:nvPr/>
        </p:nvCxnSpPr>
        <p:spPr>
          <a:xfrm>
            <a:off x="3075711" y="2364404"/>
            <a:ext cx="1759525" cy="11707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86709" y="169027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2286709" y="216352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x2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286709" y="26333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x3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238576" y="313570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x4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5244301" y="148938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5244301" y="197429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z2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5263284" y="240378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5277140" y="292898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z4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5312130" y="339893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z5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1712103" y="42533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分离曲面上的点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4642716" y="42578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分离</a:t>
            </a:r>
            <a:r>
              <a:rPr lang="zh-CN" altLang="en-US" dirty="0" smtClean="0"/>
              <a:t>平面上的点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54" idx="3"/>
            <a:endCxn id="55" idx="1"/>
          </p:cNvCxnSpPr>
          <p:nvPr/>
        </p:nvCxnSpPr>
        <p:spPr>
          <a:xfrm>
            <a:off x="3512596" y="4437967"/>
            <a:ext cx="1130120" cy="455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639074" y="397858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核函数</a:t>
            </a:r>
            <a:endParaRPr lang="zh-CN" altLang="en-US" dirty="0"/>
          </a:p>
        </p:txBody>
      </p:sp>
      <p:pic>
        <p:nvPicPr>
          <p:cNvPr id="1026" name="Picture 2" descr="https://timgsa.baidu.com/timg?image&amp;quality=80&amp;size=b9999_10000&amp;sec=1589802285984&amp;di=54693bb877df06a510aaeb5b44355ae7&amp;imgtype=0&amp;src=http%3A%2F%2Fgss0.baidu.com%2F-vo3dSag_xI4khGko9WTAnF6hhy%2Fzhidao%2Fpic%2Fitem%2Fb90e7bec54e736d1da063cce9c504fc2d46269db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0" t="8862" r="17031" b="22288"/>
          <a:stretch/>
        </p:blipFill>
        <p:spPr bwMode="auto">
          <a:xfrm>
            <a:off x="1977350" y="5015299"/>
            <a:ext cx="1269997" cy="95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组合 79"/>
          <p:cNvGrpSpPr/>
          <p:nvPr/>
        </p:nvGrpSpPr>
        <p:grpSpPr>
          <a:xfrm>
            <a:off x="4881210" y="4969214"/>
            <a:ext cx="1323504" cy="984724"/>
            <a:chOff x="419639" y="1287386"/>
            <a:chExt cx="3894590" cy="2799705"/>
          </a:xfrm>
        </p:grpSpPr>
        <p:cxnSp>
          <p:nvCxnSpPr>
            <p:cNvPr id="62" name="直接箭头连接符 61"/>
            <p:cNvCxnSpPr/>
            <p:nvPr/>
          </p:nvCxnSpPr>
          <p:spPr>
            <a:xfrm flipV="1">
              <a:off x="1869972" y="1287386"/>
              <a:ext cx="0" cy="20528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1723429" y="3181995"/>
              <a:ext cx="2590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flipH="1">
              <a:off x="419639" y="3104335"/>
              <a:ext cx="1549711" cy="982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928255" y="1960423"/>
              <a:ext cx="941717" cy="1828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946992" y="3191297"/>
              <a:ext cx="2260241" cy="5979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895432" y="2008907"/>
              <a:ext cx="1311801" cy="1173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文本框 81"/>
          <p:cNvSpPr txBox="1"/>
          <p:nvPr/>
        </p:nvSpPr>
        <p:spPr>
          <a:xfrm>
            <a:off x="0" y="11722"/>
            <a:ext cx="1112805" cy="4616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核函数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7733039" y="1379748"/>
            <a:ext cx="37987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可以看出核函数的加入，使得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svm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和神经网络具有相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似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性，但还是神经网络比较直接，而且理论表明神经网络有拟合复杂函数的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能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力。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7431314" y="0"/>
            <a:ext cx="0" cy="685800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33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20" y="100680"/>
            <a:ext cx="9590745" cy="3502169"/>
          </a:xfrm>
          <a:prstGeom prst="rect">
            <a:avLst/>
          </a:prstGeom>
        </p:spPr>
      </p:pic>
      <p:cxnSp>
        <p:nvCxnSpPr>
          <p:cNvPr id="6" name="直接箭头连接符 5"/>
          <p:cNvCxnSpPr>
            <a:endCxn id="7" idx="0"/>
          </p:cNvCxnSpPr>
          <p:nvPr/>
        </p:nvCxnSpPr>
        <p:spPr>
          <a:xfrm flipH="1">
            <a:off x="3990109" y="2840847"/>
            <a:ext cx="1343892" cy="12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089862" y="4058067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输入空间的向量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11" idx="0"/>
          </p:cNvCxnSpPr>
          <p:nvPr/>
        </p:nvCxnSpPr>
        <p:spPr>
          <a:xfrm>
            <a:off x="6274696" y="2840847"/>
            <a:ext cx="1206759" cy="122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581208" y="4067181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特征空间的向量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89860" y="4797097"/>
            <a:ext cx="6760722" cy="120032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输入空间的两个向量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，经过核函数的运算后得到一个结果</a:t>
            </a:r>
            <a:r>
              <a:rPr lang="en-US" altLang="zh-CN" dirty="0" smtClean="0"/>
              <a:t>a</a:t>
            </a:r>
          </a:p>
          <a:p>
            <a:r>
              <a:rPr lang="el-GR" altLang="zh-CN" dirty="0"/>
              <a:t>Φ</a:t>
            </a:r>
            <a:r>
              <a:rPr lang="en-US" altLang="zh-CN" dirty="0"/>
              <a:t>(x)</a:t>
            </a:r>
            <a:r>
              <a:rPr lang="zh-CN" altLang="en-US" dirty="0"/>
              <a:t>，</a:t>
            </a:r>
            <a:r>
              <a:rPr lang="el-GR" altLang="zh-CN" dirty="0"/>
              <a:t>Φ</a:t>
            </a:r>
            <a:r>
              <a:rPr lang="en-US" altLang="zh-CN" dirty="0"/>
              <a:t>(z)</a:t>
            </a:r>
            <a:r>
              <a:rPr lang="zh-CN" altLang="en-US" dirty="0"/>
              <a:t>，为</a:t>
            </a:r>
            <a:r>
              <a:rPr lang="zh-CN" altLang="en-US" dirty="0">
                <a:solidFill>
                  <a:srgbClr val="FF0000"/>
                </a:solidFill>
              </a:rPr>
              <a:t>映射</a:t>
            </a:r>
            <a:r>
              <a:rPr lang="zh-CN" altLang="en-US" dirty="0"/>
              <a:t>到特征空间的向量</a:t>
            </a:r>
          </a:p>
          <a:p>
            <a:r>
              <a:rPr lang="zh-CN" altLang="en-US" dirty="0"/>
              <a:t>以上连个向量的内积和结果</a:t>
            </a:r>
            <a:r>
              <a:rPr lang="en-US" altLang="zh-CN" dirty="0"/>
              <a:t>a</a:t>
            </a:r>
            <a:r>
              <a:rPr lang="zh-CN" altLang="en-US" dirty="0"/>
              <a:t>在数学上一致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所</a:t>
            </a:r>
            <a:r>
              <a:rPr lang="zh-CN" altLang="en-US" dirty="0" smtClean="0"/>
              <a:t>以，核函数是特征空间的内积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0" y="11722"/>
            <a:ext cx="1112805" cy="4616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核函数</a:t>
            </a:r>
          </a:p>
        </p:txBody>
      </p:sp>
    </p:spTree>
    <p:extLst>
      <p:ext uri="{BB962C8B-B14F-4D97-AF65-F5344CB8AC3E}">
        <p14:creationId xmlns:p14="http://schemas.microsoft.com/office/powerpoint/2010/main" val="418696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38718" y="1258434"/>
            <a:ext cx="10218240" cy="38215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11722"/>
            <a:ext cx="1877437" cy="4616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核函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数示例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832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52484" t="4057" b="15429"/>
          <a:stretch/>
        </p:blipFill>
        <p:spPr>
          <a:xfrm>
            <a:off x="4834971" y="4397829"/>
            <a:ext cx="2868157" cy="2082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4073"/>
          <a:stretch/>
        </p:blipFill>
        <p:spPr>
          <a:xfrm>
            <a:off x="1549168" y="145179"/>
            <a:ext cx="8879773" cy="41365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46915" b="18515"/>
          <a:stretch/>
        </p:blipFill>
        <p:spPr>
          <a:xfrm>
            <a:off x="1687153" y="4307374"/>
            <a:ext cx="3204258" cy="210794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44175" y="2336801"/>
            <a:ext cx="3044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此处的</a:t>
            </a:r>
            <a:r>
              <a:rPr lang="en-US" altLang="zh-CN" dirty="0" smtClean="0"/>
              <a:t>w1,w2</a:t>
            </a:r>
            <a:r>
              <a:rPr lang="zh-CN" altLang="en-US" dirty="0" smtClean="0"/>
              <a:t>也可以用</a:t>
            </a:r>
            <a:r>
              <a:rPr lang="en-US" altLang="zh-CN" dirty="0" smtClean="0"/>
              <a:t>w3,w4</a:t>
            </a:r>
          </a:p>
          <a:p>
            <a:r>
              <a:rPr lang="zh-CN" altLang="en-US" dirty="0"/>
              <a:t>其</a:t>
            </a:r>
            <a:r>
              <a:rPr lang="zh-CN" altLang="en-US" dirty="0" smtClean="0"/>
              <a:t>中：</a:t>
            </a:r>
            <a:endParaRPr lang="en-US" altLang="zh-CN" dirty="0" smtClean="0"/>
          </a:p>
          <a:p>
            <a:r>
              <a:rPr lang="en-US" altLang="zh-CN" dirty="0" smtClean="0"/>
              <a:t>w3=w1</a:t>
            </a:r>
            <a:r>
              <a:rPr lang="zh-CN" altLang="en-US" dirty="0" smtClean="0"/>
              <a:t>平方</a:t>
            </a:r>
            <a:endParaRPr lang="en-US" altLang="zh-CN" dirty="0"/>
          </a:p>
          <a:p>
            <a:r>
              <a:rPr lang="en-US" altLang="zh-CN" dirty="0"/>
              <a:t>w</a:t>
            </a:r>
            <a:r>
              <a:rPr lang="en-US" altLang="zh-CN" dirty="0" smtClean="0"/>
              <a:t>4=w2</a:t>
            </a:r>
            <a:r>
              <a:rPr lang="zh-CN" altLang="en-US" dirty="0" smtClean="0"/>
              <a:t>平方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544174" y="4528423"/>
            <a:ext cx="35814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原图为椭圆公式，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可以当做常数</a:t>
            </a:r>
            <a:endParaRPr lang="en-US" altLang="zh-CN" dirty="0" smtClean="0"/>
          </a:p>
          <a:p>
            <a:r>
              <a:rPr lang="zh-CN" altLang="en-US" dirty="0"/>
              <a:t>核函</a:t>
            </a:r>
            <a:r>
              <a:rPr lang="zh-CN" altLang="en-US" dirty="0" smtClean="0"/>
              <a:t>数</a:t>
            </a:r>
            <a:r>
              <a:rPr lang="en-US" altLang="zh-CN" dirty="0" smtClean="0"/>
              <a:t>k(w,x)=</a:t>
            </a:r>
            <a:r>
              <a:rPr lang="el-GR" altLang="zh-CN" dirty="0" smtClean="0">
                <a:ea typeface="宋体" panose="02010600030101010101" pitchFamily="2" charset="-122"/>
              </a:rPr>
              <a:t>φ</a:t>
            </a:r>
            <a:r>
              <a:rPr lang="en-US" altLang="zh-CN" dirty="0" smtClean="0">
                <a:ea typeface="宋体" panose="02010600030101010101" pitchFamily="2" charset="-122"/>
              </a:rPr>
              <a:t>(w)*</a:t>
            </a:r>
            <a:r>
              <a:rPr lang="el-GR" altLang="zh-CN" dirty="0">
                <a:ea typeface="宋体" panose="02010600030101010101" pitchFamily="2" charset="-122"/>
              </a:rPr>
              <a:t>φ</a:t>
            </a:r>
            <a:r>
              <a:rPr lang="en-US" altLang="zh-CN" dirty="0" smtClean="0">
                <a:ea typeface="宋体" panose="02010600030101010101" pitchFamily="2" charset="-122"/>
              </a:rPr>
              <a:t>(x)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假</a:t>
            </a:r>
            <a:r>
              <a:rPr lang="zh-CN" altLang="en-US" dirty="0" smtClean="0">
                <a:ea typeface="宋体" panose="02010600030101010101" pitchFamily="2" charset="-122"/>
              </a:rPr>
              <a:t>设在原空间中满足：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新空间中满足：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v</a:t>
            </a:r>
            <a:r>
              <a:rPr lang="en-US" altLang="zh-CN" dirty="0" smtClean="0">
                <a:ea typeface="宋体" panose="02010600030101010101" pitchFamily="2" charset="-122"/>
              </a:rPr>
              <a:t>1z(1)+v2z(2)=0</a:t>
            </a:r>
            <a:r>
              <a:rPr lang="zh-CN" altLang="en-US" dirty="0" smtClean="0">
                <a:ea typeface="宋体" panose="02010600030101010101" pitchFamily="2" charset="-122"/>
              </a:rPr>
              <a:t>，没考虑</a:t>
            </a:r>
            <a:r>
              <a:rPr lang="en-US" altLang="zh-CN" dirty="0" smtClean="0">
                <a:ea typeface="宋体" panose="02010600030101010101" pitchFamily="2" charset="-122"/>
              </a:rPr>
              <a:t>b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028" y="5376337"/>
            <a:ext cx="2910715" cy="4120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11722"/>
            <a:ext cx="1887055" cy="4616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核函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数示例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1722"/>
            <a:ext cx="3433953" cy="4616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对偶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性直观理解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最优解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534162" y="5512215"/>
            <a:ext cx="53029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7666892" y="1372038"/>
            <a:ext cx="0" cy="4638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任意多边形 43"/>
          <p:cNvSpPr/>
          <p:nvPr/>
        </p:nvSpPr>
        <p:spPr>
          <a:xfrm>
            <a:off x="6534162" y="2013646"/>
            <a:ext cx="3723530" cy="2816208"/>
          </a:xfrm>
          <a:custGeom>
            <a:avLst/>
            <a:gdLst>
              <a:gd name="connsiteX0" fmla="*/ 232184 w 4500416"/>
              <a:gd name="connsiteY0" fmla="*/ 1060280 h 3403788"/>
              <a:gd name="connsiteX1" fmla="*/ 717094 w 4500416"/>
              <a:gd name="connsiteY1" fmla="*/ 575371 h 3403788"/>
              <a:gd name="connsiteX2" fmla="*/ 1825457 w 4500416"/>
              <a:gd name="connsiteY2" fmla="*/ 90462 h 3403788"/>
              <a:gd name="connsiteX3" fmla="*/ 3709675 w 4500416"/>
              <a:gd name="connsiteY3" fmla="*/ 201298 h 3403788"/>
              <a:gd name="connsiteX4" fmla="*/ 4499384 w 4500416"/>
              <a:gd name="connsiteY4" fmla="*/ 2043953 h 3403788"/>
              <a:gd name="connsiteX5" fmla="*/ 3571130 w 4500416"/>
              <a:gd name="connsiteY5" fmla="*/ 3401698 h 3403788"/>
              <a:gd name="connsiteX6" fmla="*/ 2753712 w 4500416"/>
              <a:gd name="connsiteY6" fmla="*/ 2334898 h 3403788"/>
              <a:gd name="connsiteX7" fmla="*/ 2074839 w 4500416"/>
              <a:gd name="connsiteY7" fmla="*/ 1559044 h 3403788"/>
              <a:gd name="connsiteX8" fmla="*/ 135203 w 4500416"/>
              <a:gd name="connsiteY8" fmla="*/ 1808426 h 3403788"/>
              <a:gd name="connsiteX9" fmla="*/ 232184 w 4500416"/>
              <a:gd name="connsiteY9" fmla="*/ 1060280 h 340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0416" h="3403788">
                <a:moveTo>
                  <a:pt x="232184" y="1060280"/>
                </a:moveTo>
                <a:cubicBezTo>
                  <a:pt x="329166" y="854771"/>
                  <a:pt x="451549" y="737007"/>
                  <a:pt x="717094" y="575371"/>
                </a:cubicBezTo>
                <a:cubicBezTo>
                  <a:pt x="982639" y="413735"/>
                  <a:pt x="1326694" y="152807"/>
                  <a:pt x="1825457" y="90462"/>
                </a:cubicBezTo>
                <a:cubicBezTo>
                  <a:pt x="2324221" y="28116"/>
                  <a:pt x="3264021" y="-124284"/>
                  <a:pt x="3709675" y="201298"/>
                </a:cubicBezTo>
                <a:cubicBezTo>
                  <a:pt x="4155329" y="526880"/>
                  <a:pt x="4522475" y="1510553"/>
                  <a:pt x="4499384" y="2043953"/>
                </a:cubicBezTo>
                <a:cubicBezTo>
                  <a:pt x="4476293" y="2577353"/>
                  <a:pt x="3862075" y="3353207"/>
                  <a:pt x="3571130" y="3401698"/>
                </a:cubicBezTo>
                <a:cubicBezTo>
                  <a:pt x="3280185" y="3450189"/>
                  <a:pt x="3003094" y="2642007"/>
                  <a:pt x="2753712" y="2334898"/>
                </a:cubicBezTo>
                <a:cubicBezTo>
                  <a:pt x="2504330" y="2027789"/>
                  <a:pt x="2511257" y="1646789"/>
                  <a:pt x="2074839" y="1559044"/>
                </a:cubicBezTo>
                <a:cubicBezTo>
                  <a:pt x="1638421" y="1471299"/>
                  <a:pt x="446930" y="1893862"/>
                  <a:pt x="135203" y="1808426"/>
                </a:cubicBezTo>
                <a:cubicBezTo>
                  <a:pt x="-176524" y="1722990"/>
                  <a:pt x="135202" y="1265789"/>
                  <a:pt x="232184" y="106028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42636" y="798285"/>
            <a:ext cx="1399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Min f((x)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mi(x) &lt;= 0</a:t>
            </a:r>
            <a:endParaRPr lang="zh-CN" altLang="en-US" dirty="0"/>
          </a:p>
        </p:txBody>
      </p:sp>
      <p:sp>
        <p:nvSpPr>
          <p:cNvPr id="48" name="左大括号 47"/>
          <p:cNvSpPr/>
          <p:nvPr/>
        </p:nvSpPr>
        <p:spPr>
          <a:xfrm>
            <a:off x="414479" y="906778"/>
            <a:ext cx="303129" cy="1268904"/>
          </a:xfrm>
          <a:prstGeom prst="leftBrace">
            <a:avLst>
              <a:gd name="adj1" fmla="val 2824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870845" y="156088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∈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185711" y="1001289"/>
            <a:ext cx="3220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L(x, </a:t>
            </a:r>
            <a:r>
              <a:rPr lang="el-G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f(x) 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mi(x)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P* = min max L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d* = max min L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4946" y="2461737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= {(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mi(x), f(x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)|x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D}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= {(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u, 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|u&lt;=0}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66142" y="3372397"/>
            <a:ext cx="3530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P*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=min{t|(u,t)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G, U&lt;=0}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1214226" y="5914272"/>
            <a:ext cx="72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u</a:t>
            </a:r>
            <a:endParaRPr lang="zh-CN" altLang="en-US" sz="36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236308" y="1210477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t</a:t>
            </a:r>
            <a:endParaRPr lang="zh-CN" altLang="en-US" sz="3600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6253726" y="3539760"/>
            <a:ext cx="1413166" cy="0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729275" y="342548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366142" y="3913725"/>
            <a:ext cx="540724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d* = max min L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= max min 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λ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= max g(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g(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 min{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λ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u|(u,t)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G} </a:t>
            </a:r>
            <a:r>
              <a:rPr lang="el-G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先固定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可以看到最小值就是纵轴上的△位置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当同时与两边相切时，获得最大值。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6406252" y="4189205"/>
            <a:ext cx="3629766" cy="78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504109" y="5221271"/>
            <a:ext cx="3629766" cy="78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6755836" y="1515439"/>
            <a:ext cx="3629766" cy="78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564290" y="606867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l-G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=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598927" y="518458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7598927" y="448858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598927" y="141081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dirty="0"/>
          </a:p>
        </p:txBody>
      </p:sp>
      <p:cxnSp>
        <p:nvCxnSpPr>
          <p:cNvPr id="71" name="直接连接符 70"/>
          <p:cNvCxnSpPr/>
          <p:nvPr/>
        </p:nvCxnSpPr>
        <p:spPr>
          <a:xfrm flipH="1" flipV="1">
            <a:off x="6406252" y="3401187"/>
            <a:ext cx="3979350" cy="1883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7694011" y="3782983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g(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7596039" y="3951990"/>
            <a:ext cx="139878" cy="1398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7582507" y="3467218"/>
            <a:ext cx="155466" cy="152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6036</TotalTime>
  <Words>746</Words>
  <Application>Microsoft Office PowerPoint</Application>
  <PresentationFormat>宽屏</PresentationFormat>
  <Paragraphs>108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rbx</dc:creator>
  <cp:lastModifiedBy>rbx</cp:lastModifiedBy>
  <cp:revision>48</cp:revision>
  <dcterms:created xsi:type="dcterms:W3CDTF">2020-05-17T10:09:51Z</dcterms:created>
  <dcterms:modified xsi:type="dcterms:W3CDTF">2020-08-04T01:27:44Z</dcterms:modified>
</cp:coreProperties>
</file>