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82" r:id="rId4"/>
    <p:sldId id="268" r:id="rId5"/>
    <p:sldId id="269" r:id="rId6"/>
    <p:sldId id="256" r:id="rId7"/>
    <p:sldId id="262" r:id="rId8"/>
    <p:sldId id="257" r:id="rId9"/>
    <p:sldId id="258" r:id="rId10"/>
    <p:sldId id="259" r:id="rId11"/>
    <p:sldId id="261" r:id="rId12"/>
    <p:sldId id="263" r:id="rId13"/>
    <p:sldId id="265" r:id="rId14"/>
    <p:sldId id="266" r:id="rId15"/>
    <p:sldId id="267" r:id="rId16"/>
    <p:sldId id="298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6AE-A4B5-42DE-90DC-5C2A4A3CD1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9BD4-4952-45CA-A274-9EAFDC23CB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hdphoto" Target="../media/image15.wdp"/><Relationship Id="rId5" Type="http://schemas.openxmlformats.org/officeDocument/2006/relationships/image" Target="../media/image14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38678" y="2714620"/>
            <a:ext cx="2857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/>
              <a:t>决策树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52484" t="4057" b="15429"/>
          <a:stretch>
            <a:fillRect/>
          </a:stretch>
        </p:blipFill>
        <p:spPr>
          <a:xfrm>
            <a:off x="4834971" y="4397829"/>
            <a:ext cx="2868157" cy="208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4073"/>
          <a:stretch>
            <a:fillRect/>
          </a:stretch>
        </p:blipFill>
        <p:spPr>
          <a:xfrm>
            <a:off x="1549168" y="145179"/>
            <a:ext cx="8879773" cy="4136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46915" b="18515"/>
          <a:stretch>
            <a:fillRect/>
          </a:stretch>
        </p:blipFill>
        <p:spPr>
          <a:xfrm>
            <a:off x="1687153" y="4307374"/>
            <a:ext cx="3204258" cy="21079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4175" y="2336801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此处的</a:t>
            </a:r>
            <a:r>
              <a:rPr lang="en-US" altLang="zh-CN" dirty="0" smtClean="0"/>
              <a:t>w1,w2</a:t>
            </a:r>
            <a:r>
              <a:rPr lang="zh-CN" altLang="en-US" dirty="0" smtClean="0"/>
              <a:t>也可以用</a:t>
            </a:r>
            <a:r>
              <a:rPr lang="en-US" altLang="zh-CN" dirty="0" smtClean="0"/>
              <a:t>w3,w4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r>
              <a:rPr lang="en-US" altLang="zh-CN" dirty="0" smtClean="0"/>
              <a:t>w3=w1</a:t>
            </a:r>
            <a:r>
              <a:rPr lang="zh-CN" altLang="en-US" dirty="0" smtClean="0"/>
              <a:t>平方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4=w2</a:t>
            </a:r>
            <a:r>
              <a:rPr lang="zh-CN" altLang="en-US" dirty="0" smtClean="0"/>
              <a:t>平方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44174" y="4528423"/>
            <a:ext cx="3581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原图为椭圆公式，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可以当做常数</a:t>
            </a:r>
            <a:endParaRPr lang="en-US" altLang="zh-CN" dirty="0" smtClean="0"/>
          </a:p>
          <a:p>
            <a:r>
              <a:rPr lang="zh-CN" altLang="en-US" dirty="0"/>
              <a:t>核函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k(w,x)=</a:t>
            </a:r>
            <a:r>
              <a:rPr lang="el-GR" altLang="zh-CN" dirty="0" smtClean="0">
                <a:ea typeface="宋体" panose="02010600030101010101" pitchFamily="2" charset="-122"/>
              </a:rPr>
              <a:t>φ</a:t>
            </a:r>
            <a:r>
              <a:rPr lang="en-US" altLang="zh-CN" dirty="0" smtClean="0">
                <a:ea typeface="宋体" panose="02010600030101010101" pitchFamily="2" charset="-122"/>
              </a:rPr>
              <a:t>(w)*</a:t>
            </a:r>
            <a:r>
              <a:rPr lang="el-GR" altLang="zh-CN" dirty="0">
                <a:ea typeface="宋体" panose="02010600030101010101" pitchFamily="2" charset="-122"/>
              </a:rPr>
              <a:t>φ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假</a:t>
            </a:r>
            <a:r>
              <a:rPr lang="zh-CN" altLang="en-US" dirty="0" smtClean="0">
                <a:ea typeface="宋体" panose="02010600030101010101" pitchFamily="2" charset="-122"/>
              </a:rPr>
              <a:t>设在原空间中满足：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新空间中满足：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1z(1)+v2z(2)=0</a:t>
            </a:r>
            <a:r>
              <a:rPr lang="zh-CN" altLang="en-US" dirty="0" smtClean="0">
                <a:ea typeface="宋体" panose="02010600030101010101" pitchFamily="2" charset="-122"/>
              </a:rPr>
              <a:t>，没考虑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28" y="5376337"/>
            <a:ext cx="2910715" cy="412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1722"/>
            <a:ext cx="188705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数示例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433953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534162" y="5512215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666892" y="1372038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6534162" y="2013646"/>
            <a:ext cx="3723530" cy="2816208"/>
          </a:xfrm>
          <a:custGeom>
            <a:avLst/>
            <a:gdLst>
              <a:gd name="connsiteX0" fmla="*/ 232184 w 4500416"/>
              <a:gd name="connsiteY0" fmla="*/ 1060280 h 3403788"/>
              <a:gd name="connsiteX1" fmla="*/ 717094 w 4500416"/>
              <a:gd name="connsiteY1" fmla="*/ 575371 h 3403788"/>
              <a:gd name="connsiteX2" fmla="*/ 1825457 w 4500416"/>
              <a:gd name="connsiteY2" fmla="*/ 90462 h 3403788"/>
              <a:gd name="connsiteX3" fmla="*/ 3709675 w 4500416"/>
              <a:gd name="connsiteY3" fmla="*/ 201298 h 3403788"/>
              <a:gd name="connsiteX4" fmla="*/ 4499384 w 4500416"/>
              <a:gd name="connsiteY4" fmla="*/ 2043953 h 3403788"/>
              <a:gd name="connsiteX5" fmla="*/ 3571130 w 4500416"/>
              <a:gd name="connsiteY5" fmla="*/ 3401698 h 3403788"/>
              <a:gd name="connsiteX6" fmla="*/ 2753712 w 4500416"/>
              <a:gd name="connsiteY6" fmla="*/ 2334898 h 3403788"/>
              <a:gd name="connsiteX7" fmla="*/ 2074839 w 4500416"/>
              <a:gd name="connsiteY7" fmla="*/ 1559044 h 3403788"/>
              <a:gd name="connsiteX8" fmla="*/ 135203 w 4500416"/>
              <a:gd name="connsiteY8" fmla="*/ 1808426 h 3403788"/>
              <a:gd name="connsiteX9" fmla="*/ 232184 w 4500416"/>
              <a:gd name="connsiteY9" fmla="*/ 1060280 h 340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0416" h="3403788">
                <a:moveTo>
                  <a:pt x="232184" y="1060280"/>
                </a:moveTo>
                <a:cubicBezTo>
                  <a:pt x="329166" y="854771"/>
                  <a:pt x="451549" y="737007"/>
                  <a:pt x="717094" y="575371"/>
                </a:cubicBezTo>
                <a:cubicBezTo>
                  <a:pt x="982639" y="413735"/>
                  <a:pt x="1326694" y="152807"/>
                  <a:pt x="1825457" y="90462"/>
                </a:cubicBezTo>
                <a:cubicBezTo>
                  <a:pt x="2324221" y="28116"/>
                  <a:pt x="3264021" y="-124284"/>
                  <a:pt x="3709675" y="201298"/>
                </a:cubicBezTo>
                <a:cubicBezTo>
                  <a:pt x="4155329" y="526880"/>
                  <a:pt x="4522475" y="1510553"/>
                  <a:pt x="4499384" y="2043953"/>
                </a:cubicBezTo>
                <a:cubicBezTo>
                  <a:pt x="4476293" y="2577353"/>
                  <a:pt x="3862075" y="3353207"/>
                  <a:pt x="3571130" y="3401698"/>
                </a:cubicBezTo>
                <a:cubicBezTo>
                  <a:pt x="3280185" y="3450189"/>
                  <a:pt x="3003094" y="2642007"/>
                  <a:pt x="2753712" y="2334898"/>
                </a:cubicBezTo>
                <a:cubicBezTo>
                  <a:pt x="2504330" y="2027789"/>
                  <a:pt x="2511257" y="1646789"/>
                  <a:pt x="2074839" y="1559044"/>
                </a:cubicBezTo>
                <a:cubicBezTo>
                  <a:pt x="1638421" y="1471299"/>
                  <a:pt x="446930" y="1893862"/>
                  <a:pt x="135203" y="1808426"/>
                </a:cubicBezTo>
                <a:cubicBezTo>
                  <a:pt x="-176524" y="1722990"/>
                  <a:pt x="135202" y="1265789"/>
                  <a:pt x="232184" y="106028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42636" y="798285"/>
            <a:ext cx="139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 f((x)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mi(x) &lt;= 0</a:t>
            </a:r>
            <a:endParaRPr lang="zh-CN" altLang="en-US" dirty="0"/>
          </a:p>
        </p:txBody>
      </p:sp>
      <p:sp>
        <p:nvSpPr>
          <p:cNvPr id="48" name="左大括号 47"/>
          <p:cNvSpPr/>
          <p:nvPr/>
        </p:nvSpPr>
        <p:spPr>
          <a:xfrm>
            <a:off x="414479" y="906778"/>
            <a:ext cx="303129" cy="1268904"/>
          </a:xfrm>
          <a:prstGeom prst="leftBrace">
            <a:avLst>
              <a:gd name="adj1" fmla="val 282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870845" y="156088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185711" y="1001289"/>
            <a:ext cx="322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L(x,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f(x)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mi(x)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P* = min max 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d* = max min L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4946" y="2461737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= {(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mi(x), f(x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= {(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|u&lt;=0}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6142" y="3372397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=min{t|(u,t)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U&lt;=0}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14226" y="5914272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236308" y="121047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253726" y="3539760"/>
            <a:ext cx="1413166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729275" y="342548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66142" y="3913725"/>
            <a:ext cx="54072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= max min L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max min 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max g(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g(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min{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u|(u,t)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G} </a:t>
            </a:r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先固定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可以看到最小值就是纵轴上的△位置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当同时与两边相切时，获得最大值。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406252" y="4189205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504109" y="5221271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755836" y="1515439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564290" y="60686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98927" y="51845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598927" y="44885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598927" y="141081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 flipH="1" flipV="1">
            <a:off x="6406252" y="3401187"/>
            <a:ext cx="3979350" cy="1883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694011" y="3782983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7596039" y="3951990"/>
            <a:ext cx="139878" cy="139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582507" y="3467218"/>
            <a:ext cx="155466" cy="152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743332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强弱对偶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658853" y="5345961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791583" y="1205784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338917" y="5748018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360999" y="10442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6451226" y="3399781"/>
            <a:ext cx="3360224" cy="12453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8981" y="590241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723618" y="5018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723618" y="12445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6881945" y="1788153"/>
            <a:ext cx="3123475" cy="21656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503233" y="3831411"/>
            <a:ext cx="3474477" cy="61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17344" y="3707745"/>
            <a:ext cx="541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10326" y="456549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93074" y="5345961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25804" y="1205784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893074" y="1847392"/>
            <a:ext cx="3723530" cy="2816208"/>
          </a:xfrm>
          <a:custGeom>
            <a:avLst/>
            <a:gdLst>
              <a:gd name="connsiteX0" fmla="*/ 232184 w 4500416"/>
              <a:gd name="connsiteY0" fmla="*/ 1060280 h 3403788"/>
              <a:gd name="connsiteX1" fmla="*/ 717094 w 4500416"/>
              <a:gd name="connsiteY1" fmla="*/ 575371 h 3403788"/>
              <a:gd name="connsiteX2" fmla="*/ 1825457 w 4500416"/>
              <a:gd name="connsiteY2" fmla="*/ 90462 h 3403788"/>
              <a:gd name="connsiteX3" fmla="*/ 3709675 w 4500416"/>
              <a:gd name="connsiteY3" fmla="*/ 201298 h 3403788"/>
              <a:gd name="connsiteX4" fmla="*/ 4499384 w 4500416"/>
              <a:gd name="connsiteY4" fmla="*/ 2043953 h 3403788"/>
              <a:gd name="connsiteX5" fmla="*/ 3571130 w 4500416"/>
              <a:gd name="connsiteY5" fmla="*/ 3401698 h 3403788"/>
              <a:gd name="connsiteX6" fmla="*/ 2753712 w 4500416"/>
              <a:gd name="connsiteY6" fmla="*/ 2334898 h 3403788"/>
              <a:gd name="connsiteX7" fmla="*/ 2074839 w 4500416"/>
              <a:gd name="connsiteY7" fmla="*/ 1559044 h 3403788"/>
              <a:gd name="connsiteX8" fmla="*/ 135203 w 4500416"/>
              <a:gd name="connsiteY8" fmla="*/ 1808426 h 3403788"/>
              <a:gd name="connsiteX9" fmla="*/ 232184 w 4500416"/>
              <a:gd name="connsiteY9" fmla="*/ 1060280 h 340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0416" h="3403788">
                <a:moveTo>
                  <a:pt x="232184" y="1060280"/>
                </a:moveTo>
                <a:cubicBezTo>
                  <a:pt x="329166" y="854771"/>
                  <a:pt x="451549" y="737007"/>
                  <a:pt x="717094" y="575371"/>
                </a:cubicBezTo>
                <a:cubicBezTo>
                  <a:pt x="982639" y="413735"/>
                  <a:pt x="1326694" y="152807"/>
                  <a:pt x="1825457" y="90462"/>
                </a:cubicBezTo>
                <a:cubicBezTo>
                  <a:pt x="2324221" y="28116"/>
                  <a:pt x="3264021" y="-124284"/>
                  <a:pt x="3709675" y="201298"/>
                </a:cubicBezTo>
                <a:cubicBezTo>
                  <a:pt x="4155329" y="526880"/>
                  <a:pt x="4522475" y="1510553"/>
                  <a:pt x="4499384" y="2043953"/>
                </a:cubicBezTo>
                <a:cubicBezTo>
                  <a:pt x="4476293" y="2577353"/>
                  <a:pt x="3862075" y="3353207"/>
                  <a:pt x="3571130" y="3401698"/>
                </a:cubicBezTo>
                <a:cubicBezTo>
                  <a:pt x="3280185" y="3450189"/>
                  <a:pt x="3003094" y="2642007"/>
                  <a:pt x="2753712" y="2334898"/>
                </a:cubicBezTo>
                <a:cubicBezTo>
                  <a:pt x="2504330" y="2027789"/>
                  <a:pt x="2511257" y="1646789"/>
                  <a:pt x="2074839" y="1559044"/>
                </a:cubicBezTo>
                <a:cubicBezTo>
                  <a:pt x="1638421" y="1471299"/>
                  <a:pt x="446930" y="1893862"/>
                  <a:pt x="135203" y="1808426"/>
                </a:cubicBezTo>
                <a:cubicBezTo>
                  <a:pt x="-176524" y="1722990"/>
                  <a:pt x="135202" y="1265789"/>
                  <a:pt x="232184" y="106028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73138" y="5748018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595220" y="10442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612638" y="3373506"/>
            <a:ext cx="1413166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088187" y="325923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765164" y="4022951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63021" y="5055017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114748" y="1349185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23202" y="590241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957839" y="5018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957839" y="4322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957839" y="12445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 flipV="1">
            <a:off x="765164" y="3234933"/>
            <a:ext cx="3979350" cy="1883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052923" y="361672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1954951" y="3785736"/>
            <a:ext cx="139878" cy="139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941419" y="3300964"/>
            <a:ext cx="155466" cy="152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37164" y="1044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弱对偶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438875" y="1234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强对</a:t>
            </a:r>
            <a:r>
              <a:rPr lang="zh-CN" altLang="en-US" dirty="0"/>
              <a:t>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4213013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-slatter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3928" y="1579418"/>
            <a:ext cx="72428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</a:t>
            </a:r>
            <a:r>
              <a:rPr lang="zh-CN" altLang="en-US" dirty="0"/>
              <a:t>对</a:t>
            </a:r>
            <a:r>
              <a:rPr lang="zh-CN" altLang="en-US" dirty="0" smtClean="0"/>
              <a:t>偶关系充分条件</a:t>
            </a:r>
            <a:r>
              <a:rPr lang="en-US" altLang="zh-CN" dirty="0" smtClean="0"/>
              <a:t>-slatter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至少存在一点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，使得所有</a:t>
            </a:r>
            <a:r>
              <a:rPr lang="en-US" altLang="zh-CN" dirty="0" smtClean="0"/>
              <a:t>mi(x)&lt;0</a:t>
            </a:r>
            <a:r>
              <a:rPr lang="zh-CN" altLang="en-US" dirty="0" smtClean="0"/>
              <a:t>，也就是满足原问题约束条件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、对于大多数凸优化问题，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是满足的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、放松的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：假如</a:t>
            </a:r>
            <a:r>
              <a:rPr lang="en-US" altLang="zh-CN" dirty="0" smtClean="0"/>
              <a:t>mi(x)</a:t>
            </a:r>
            <a:r>
              <a:rPr lang="zh-CN" altLang="en-US" dirty="0" smtClean="0"/>
              <a:t>中有</a:t>
            </a:r>
            <a:r>
              <a:rPr lang="en-US" altLang="zh-CN" dirty="0"/>
              <a:t>K</a:t>
            </a:r>
            <a:r>
              <a:rPr lang="zh-CN" altLang="en-US" dirty="0" smtClean="0"/>
              <a:t>个仿射函数，只用校验</a:t>
            </a:r>
            <a:r>
              <a:rPr lang="en-US" altLang="zh-CN" dirty="0" smtClean="0"/>
              <a:t>M-K</a:t>
            </a:r>
            <a:r>
              <a:rPr lang="zh-CN" altLang="en-US" dirty="0" smtClean="0"/>
              <a:t>个条件。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假如一个问题是凸二次规划问题，即：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是凸的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、约束条件</a:t>
            </a:r>
            <a:r>
              <a:rPr lang="en-US" altLang="zh-CN" dirty="0" smtClean="0"/>
              <a:t>mi(x) </a:t>
            </a:r>
            <a:r>
              <a:rPr lang="zh-CN" altLang="en-US" dirty="0" smtClean="0"/>
              <a:t>仿射函数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那么天然的满足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条件，即满足强对偶关系，原问题和对偶问题的</a:t>
            </a:r>
            <a:endParaRPr lang="en-US" altLang="zh-CN" dirty="0" smtClean="0"/>
          </a:p>
          <a:p>
            <a:r>
              <a:rPr lang="zh-CN" altLang="en-US" dirty="0"/>
              <a:t>最优</a:t>
            </a:r>
            <a:r>
              <a:rPr lang="zh-CN" altLang="en-US" dirty="0" smtClean="0"/>
              <a:t>解是相同的。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591048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-KKT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889" y="3863529"/>
            <a:ext cx="5031679" cy="26896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891" y="759863"/>
            <a:ext cx="5031678" cy="2985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6103" y="759863"/>
            <a:ext cx="5425651" cy="504519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6200000">
            <a:off x="5714519" y="1763555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5400000">
            <a:off x="5714519" y="4719155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738678" y="2714620"/>
            <a:ext cx="2857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BOOST</a:t>
            </a:r>
            <a:endParaRPr lang="en-US" altLang="zh-CN" sz="6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直接箭头连接符 113"/>
          <p:cNvCxnSpPr>
            <a:endCxn id="113" idx="0"/>
          </p:cNvCxnSpPr>
          <p:nvPr/>
        </p:nvCxnSpPr>
        <p:spPr>
          <a:xfrm flipH="1">
            <a:off x="8683420" y="1506107"/>
            <a:ext cx="51865" cy="48086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5" idx="3"/>
          </p:cNvCxnSpPr>
          <p:nvPr/>
        </p:nvCxnSpPr>
        <p:spPr>
          <a:xfrm>
            <a:off x="2960585" y="1069624"/>
            <a:ext cx="4288" cy="52619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720436" y="2676821"/>
            <a:ext cx="1357745" cy="56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数据集</a:t>
            </a:r>
            <a:r>
              <a:rPr lang="en-US" altLang="zh-CN" dirty="0" smtClean="0">
                <a:solidFill>
                  <a:schemeClr val="tx1"/>
                </a:solidFill>
              </a:rPr>
              <a:t>(m)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68994" y="584775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D(1)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68993" y="2108785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D(2)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68993" y="3605082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D(3)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68993" y="4948983"/>
            <a:ext cx="1357745" cy="5680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带权数据集</a:t>
            </a:r>
            <a:r>
              <a:rPr lang="en-US" altLang="zh-CN" sz="1600" dirty="0" smtClean="0">
                <a:solidFill>
                  <a:schemeClr val="tx1"/>
                </a:solidFill>
              </a:rPr>
              <a:t>D(4)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12472" y="584775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812472" y="2108785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812472" y="3605082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W3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812472" y="4948983"/>
            <a:ext cx="1011382" cy="56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858009" y="584775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</a:t>
            </a:r>
            <a:r>
              <a:rPr lang="zh-CN" altLang="en-US" sz="1600" dirty="0" smtClean="0">
                <a:solidFill>
                  <a:schemeClr val="tx1"/>
                </a:solidFill>
              </a:rPr>
              <a:t>类器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858008" y="2108785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858008" y="3605082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858008" y="4948983"/>
            <a:ext cx="1357745" cy="5680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弱分类</a:t>
            </a:r>
            <a:r>
              <a:rPr lang="zh-CN" altLang="en-US" sz="1600" dirty="0" smtClean="0">
                <a:solidFill>
                  <a:schemeClr val="tx1"/>
                </a:solidFill>
              </a:rPr>
              <a:t>器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060867" y="2143421"/>
            <a:ext cx="651164" cy="1634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组合策略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210796" y="2676820"/>
            <a:ext cx="1357745" cy="56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强分类器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4" idx="0"/>
            <a:endCxn id="25" idx="2"/>
          </p:cNvCxnSpPr>
          <p:nvPr/>
        </p:nvCxnSpPr>
        <p:spPr>
          <a:xfrm flipV="1">
            <a:off x="1399309" y="868793"/>
            <a:ext cx="1413163" cy="18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2"/>
            <a:endCxn id="28" idx="2"/>
          </p:cNvCxnSpPr>
          <p:nvPr/>
        </p:nvCxnSpPr>
        <p:spPr>
          <a:xfrm>
            <a:off x="1399309" y="3244857"/>
            <a:ext cx="1413163" cy="198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27" idx="2"/>
          </p:cNvCxnSpPr>
          <p:nvPr/>
        </p:nvCxnSpPr>
        <p:spPr>
          <a:xfrm>
            <a:off x="1399309" y="3244857"/>
            <a:ext cx="1413163" cy="6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0"/>
            <a:endCxn id="26" idx="2"/>
          </p:cNvCxnSpPr>
          <p:nvPr/>
        </p:nvCxnSpPr>
        <p:spPr>
          <a:xfrm flipV="1">
            <a:off x="1399309" y="2392803"/>
            <a:ext cx="1413163" cy="28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6"/>
            <a:endCxn id="6" idx="1"/>
          </p:cNvCxnSpPr>
          <p:nvPr/>
        </p:nvCxnSpPr>
        <p:spPr>
          <a:xfrm>
            <a:off x="3823854" y="868793"/>
            <a:ext cx="845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3"/>
            <a:endCxn id="29" idx="1"/>
          </p:cNvCxnSpPr>
          <p:nvPr/>
        </p:nvCxnSpPr>
        <p:spPr>
          <a:xfrm>
            <a:off x="6026739" y="868793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9" idx="3"/>
            <a:endCxn id="33" idx="0"/>
          </p:cNvCxnSpPr>
          <p:nvPr/>
        </p:nvCxnSpPr>
        <p:spPr>
          <a:xfrm>
            <a:off x="8215754" y="868793"/>
            <a:ext cx="1170695" cy="127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9" idx="2"/>
            <a:endCxn id="26" idx="0"/>
          </p:cNvCxnSpPr>
          <p:nvPr/>
        </p:nvCxnSpPr>
        <p:spPr>
          <a:xfrm rot="5400000">
            <a:off x="4949536" y="-478561"/>
            <a:ext cx="955974" cy="4218719"/>
          </a:xfrm>
          <a:prstGeom prst="bentConnector3">
            <a:avLst>
              <a:gd name="adj1" fmla="val 65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001490" y="145850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cxnSp>
        <p:nvCxnSpPr>
          <p:cNvPr id="60" name="肘形连接符 59"/>
          <p:cNvCxnSpPr>
            <a:stCxn id="30" idx="2"/>
            <a:endCxn id="27" idx="0"/>
          </p:cNvCxnSpPr>
          <p:nvPr/>
        </p:nvCxnSpPr>
        <p:spPr>
          <a:xfrm rot="5400000">
            <a:off x="4963392" y="1031592"/>
            <a:ext cx="928261" cy="4218718"/>
          </a:xfrm>
          <a:prstGeom prst="bentConnector3">
            <a:avLst>
              <a:gd name="adj1" fmla="val 69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1" idx="2"/>
            <a:endCxn id="28" idx="0"/>
          </p:cNvCxnSpPr>
          <p:nvPr/>
        </p:nvCxnSpPr>
        <p:spPr>
          <a:xfrm rot="5400000">
            <a:off x="5039590" y="2451691"/>
            <a:ext cx="775865" cy="4218718"/>
          </a:xfrm>
          <a:prstGeom prst="bentConnector3">
            <a:avLst>
              <a:gd name="adj1" fmla="val 69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966364" y="294610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3962415" y="43947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根据学习误差率更新样本权重</a:t>
            </a:r>
            <a:endParaRPr lang="zh-CN" altLang="en-US" sz="1600" dirty="0"/>
          </a:p>
        </p:txBody>
      </p:sp>
      <p:cxnSp>
        <p:nvCxnSpPr>
          <p:cNvPr id="69" name="直接箭头连接符 68"/>
          <p:cNvCxnSpPr>
            <a:stCxn id="26" idx="6"/>
            <a:endCxn id="7" idx="1"/>
          </p:cNvCxnSpPr>
          <p:nvPr/>
        </p:nvCxnSpPr>
        <p:spPr>
          <a:xfrm>
            <a:off x="3823854" y="2392803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6"/>
            <a:endCxn id="8" idx="1"/>
          </p:cNvCxnSpPr>
          <p:nvPr/>
        </p:nvCxnSpPr>
        <p:spPr>
          <a:xfrm>
            <a:off x="3823854" y="3889100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8" idx="6"/>
            <a:endCxn id="9" idx="1"/>
          </p:cNvCxnSpPr>
          <p:nvPr/>
        </p:nvCxnSpPr>
        <p:spPr>
          <a:xfrm>
            <a:off x="3823854" y="5233001"/>
            <a:ext cx="84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9" idx="3"/>
            <a:endCxn id="32" idx="1"/>
          </p:cNvCxnSpPr>
          <p:nvPr/>
        </p:nvCxnSpPr>
        <p:spPr>
          <a:xfrm>
            <a:off x="6026738" y="5233001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2" idx="3"/>
            <a:endCxn id="33" idx="2"/>
          </p:cNvCxnSpPr>
          <p:nvPr/>
        </p:nvCxnSpPr>
        <p:spPr>
          <a:xfrm flipV="1">
            <a:off x="8215753" y="3778257"/>
            <a:ext cx="1170696" cy="14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1" idx="3"/>
            <a:endCxn id="33" idx="1"/>
          </p:cNvCxnSpPr>
          <p:nvPr/>
        </p:nvCxnSpPr>
        <p:spPr>
          <a:xfrm flipV="1">
            <a:off x="8215753" y="2960839"/>
            <a:ext cx="845114" cy="92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3"/>
            <a:endCxn id="33" idx="1"/>
          </p:cNvCxnSpPr>
          <p:nvPr/>
        </p:nvCxnSpPr>
        <p:spPr>
          <a:xfrm>
            <a:off x="8215753" y="2392803"/>
            <a:ext cx="845114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3" idx="3"/>
            <a:endCxn id="34" idx="1"/>
          </p:cNvCxnSpPr>
          <p:nvPr/>
        </p:nvCxnSpPr>
        <p:spPr>
          <a:xfrm flipV="1">
            <a:off x="9712031" y="2960838"/>
            <a:ext cx="498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" idx="3"/>
            <a:endCxn id="31" idx="1"/>
          </p:cNvCxnSpPr>
          <p:nvPr/>
        </p:nvCxnSpPr>
        <p:spPr>
          <a:xfrm>
            <a:off x="6026738" y="3889100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" idx="3"/>
            <a:endCxn id="30" idx="1"/>
          </p:cNvCxnSpPr>
          <p:nvPr/>
        </p:nvCxnSpPr>
        <p:spPr>
          <a:xfrm>
            <a:off x="6026738" y="2392803"/>
            <a:ext cx="8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0" y="0"/>
            <a:ext cx="1165704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382983" y="6342500"/>
            <a:ext cx="121058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本权重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949886" y="6314797"/>
            <a:ext cx="146706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分类器权重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844992" y="4394793"/>
            <a:ext cx="1723549" cy="1469729"/>
            <a:chOff x="9386449" y="4561050"/>
            <a:chExt cx="1723549" cy="1469729"/>
          </a:xfrm>
        </p:grpSpPr>
        <p:sp>
          <p:nvSpPr>
            <p:cNvPr id="117" name="文本框 116"/>
            <p:cNvSpPr txBox="1"/>
            <p:nvPr/>
          </p:nvSpPr>
          <p:spPr>
            <a:xfrm>
              <a:off x="9386449" y="4561050"/>
              <a:ext cx="1723549" cy="132343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初始化权重、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训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练分类器、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统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计误差、</a:t>
              </a:r>
              <a:endPara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更</a:t>
              </a:r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新权重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9" name="肘形连接符 118"/>
            <p:cNvCxnSpPr/>
            <p:nvPr/>
          </p:nvCxnSpPr>
          <p:spPr>
            <a:xfrm rot="5400000" flipH="1" flipV="1">
              <a:off x="9494647" y="5277201"/>
              <a:ext cx="1469729" cy="37428"/>
            </a:xfrm>
            <a:prstGeom prst="bentConnector5">
              <a:avLst>
                <a:gd name="adj1" fmla="val -19533"/>
                <a:gd name="adj2" fmla="val 2087843"/>
                <a:gd name="adj3" fmla="val 12686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952728" y="928670"/>
            <a:ext cx="6643734" cy="4572031"/>
          </a:xfrm>
          <a:prstGeom prst="roundRect">
            <a:avLst>
              <a:gd name="adj" fmla="val 508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3167042" y="2000240"/>
            <a:ext cx="571504" cy="2571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4" y="1857364"/>
            <a:ext cx="8686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984" y="4214818"/>
            <a:ext cx="1325880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      CART</a:t>
            </a:r>
            <a:endParaRPr lang="en-US" altLang="zh-CN" dirty="0" smtClean="0"/>
          </a:p>
          <a:p>
            <a:r>
              <a:rPr lang="zh-CN" altLang="en-US" dirty="0" smtClean="0"/>
              <a:t>分类回归树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881554" y="1285860"/>
            <a:ext cx="571504" cy="1500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24496" y="1071546"/>
            <a:ext cx="2117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特征选择：</a:t>
            </a:r>
            <a:r>
              <a:rPr lang="zh-CN" altLang="en-US" sz="1200" b="1" dirty="0" smtClean="0"/>
              <a:t>最大信息增益</a:t>
            </a:r>
            <a:endParaRPr lang="zh-CN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24496" y="1804562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生成算法：</a:t>
            </a:r>
            <a:r>
              <a:rPr lang="en-US" altLang="zh-CN" sz="1600" dirty="0" smtClean="0"/>
              <a:t>ID3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C4.5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4496" y="264318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剪枝算法</a:t>
            </a:r>
            <a:endParaRPr lang="zh-CN" altLang="en-US" sz="1600" dirty="0"/>
          </a:p>
        </p:txBody>
      </p:sp>
      <p:sp>
        <p:nvSpPr>
          <p:cNvPr id="12" name="左大括号 11"/>
          <p:cNvSpPr/>
          <p:nvPr/>
        </p:nvSpPr>
        <p:spPr>
          <a:xfrm>
            <a:off x="5238744" y="3643314"/>
            <a:ext cx="571504" cy="1500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1686" y="3429000"/>
            <a:ext cx="337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特征选择</a:t>
            </a:r>
            <a:r>
              <a:rPr lang="zh-CN" altLang="en-US" dirty="0" smtClean="0"/>
              <a:t>：</a:t>
            </a:r>
            <a:r>
              <a:rPr lang="zh-CN" altLang="en-US" sz="1400" b="1" dirty="0" smtClean="0"/>
              <a:t>最优切分变量、最优切分点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81686" y="423345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生成算法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1686" y="5000636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剪枝算法</a:t>
            </a:r>
            <a:endParaRPr lang="zh-CN" altLang="en-US" sz="1600" dirty="0"/>
          </a:p>
        </p:txBody>
      </p:sp>
      <p:sp>
        <p:nvSpPr>
          <p:cNvPr id="17" name="左大括号 16"/>
          <p:cNvSpPr/>
          <p:nvPr/>
        </p:nvSpPr>
        <p:spPr>
          <a:xfrm>
            <a:off x="6810380" y="4000504"/>
            <a:ext cx="285752" cy="7858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96132" y="3857628"/>
            <a:ext cx="1436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最小二乘回归树</a:t>
            </a:r>
            <a:endParaRPr lang="zh-CN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96132" y="4643446"/>
            <a:ext cx="594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cart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4460" y="465340"/>
            <a:ext cx="54959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75" y="819150"/>
            <a:ext cx="611505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801093" y="4710546"/>
            <a:ext cx="39762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86002" y="1579419"/>
            <a:ext cx="0" cy="3629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366655" y="386541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89564" y="360910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4548" y="313112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64874" y="313112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29345" y="346363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87783" y="287481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13016" y="399357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96743" y="2954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17813" y="432608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76251" y="373726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99160" y="339609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22069" y="313978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51015" y="26635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673924" y="240722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3976251" y="180109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3630997" y="198292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4166333" y="216477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4318728" y="242627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3751795" y="154131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5104546" y="23431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4993701" y="277090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5013651" y="30635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4423474" y="179243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702774" y="191192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4722724" y="220460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688887" y="2608116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3041897" y="1674668"/>
            <a:ext cx="2319790" cy="20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07733" y="2089434"/>
            <a:ext cx="2319790" cy="20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875592" y="1869493"/>
            <a:ext cx="2319790" cy="206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130840" y="1808007"/>
            <a:ext cx="1110096" cy="1158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286598" y="1871222"/>
            <a:ext cx="6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16439" y="4724401"/>
            <a:ext cx="39762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7" idx="3"/>
          </p:cNvCxnSpPr>
          <p:nvPr/>
        </p:nvCxnSpPr>
        <p:spPr>
          <a:xfrm flipV="1">
            <a:off x="7167136" y="3190552"/>
            <a:ext cx="1470186" cy="15199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9507727" y="2608116"/>
            <a:ext cx="0" cy="211628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610850" y="2782573"/>
            <a:ext cx="6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72509" y="3573146"/>
            <a:ext cx="6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361744" y="2610631"/>
            <a:ext cx="109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25298" y="4826961"/>
            <a:ext cx="109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endCxn id="17" idx="4"/>
          </p:cNvCxnSpPr>
          <p:nvPr/>
        </p:nvCxnSpPr>
        <p:spPr>
          <a:xfrm flipV="1">
            <a:off x="8735289" y="3231131"/>
            <a:ext cx="0" cy="149326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729326" y="3573146"/>
            <a:ext cx="6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7370381" y="5214326"/>
                <a:ext cx="3921074" cy="694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 smtClean="0"/>
                  <a:t>距离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81" y="5214326"/>
                <a:ext cx="3921074" cy="694677"/>
              </a:xfrm>
              <a:prstGeom prst="rect">
                <a:avLst/>
              </a:prstGeom>
              <a:blipFill rotWithShape="1">
                <a:blip r:embed="rId1"/>
                <a:stretch>
                  <a:fillRect l="-3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820170" y="552709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不断对最小距离归一化，使得分类</a:t>
            </a:r>
            <a:endParaRPr lang="en-US" altLang="zh-CN" dirty="0" smtClean="0"/>
          </a:p>
          <a:p>
            <a:r>
              <a:rPr lang="zh-CN" altLang="en-US" dirty="0"/>
              <a:t>平</a:t>
            </a:r>
            <a:r>
              <a:rPr lang="zh-CN" altLang="en-US" dirty="0" smtClean="0"/>
              <a:t>面只能移动到中间的位置。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硬间隔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1470669" y="413919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93578" y="388288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8562" y="340490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68888" y="340490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33359" y="373741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1797" y="314859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817030" y="426735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121827" y="459985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080265" y="4011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803174" y="366987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26083" y="341356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55029" y="293731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77938" y="268100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2080265" y="207486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735011" y="225670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2270347" y="243854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422742" y="27000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1855809" y="181509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208560" y="26169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3097715" y="30446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117665" y="333736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2527488" y="206620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2806788" y="218570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826738" y="247837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2792901" y="288189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422742" y="30446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1450291" y="292540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855808" y="266653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820624" y="405507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70843" y="264982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936438" y="376759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094121" y="29676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间隔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9302647" y="1647487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0" idx="3"/>
          </p:cNvCxnSpPr>
          <p:nvPr/>
        </p:nvCxnSpPr>
        <p:spPr>
          <a:xfrm flipH="1">
            <a:off x="941628" y="3204145"/>
            <a:ext cx="1193072" cy="12573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082964" y="409515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805873" y="383884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40857" y="336086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81183" y="336086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445654" y="369337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404092" y="310455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5429325" y="422331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734122" y="455582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5692560" y="396700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5469" y="362583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138378" y="336952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667324" y="289327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390233" y="263696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>
            <a:off x="5692560" y="203083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>
            <a:off x="5347306" y="221266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5882642" y="239451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>
            <a:off x="6035037" y="265601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>
            <a:off x="5468104" y="17710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/>
          <p:nvPr/>
        </p:nvSpPr>
        <p:spPr>
          <a:xfrm>
            <a:off x="6820855" y="257288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/>
          <p:nvPr/>
        </p:nvSpPr>
        <p:spPr>
          <a:xfrm>
            <a:off x="6710010" y="300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>
            <a:off x="6729960" y="32933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/>
        </p:nvSpPr>
        <p:spPr>
          <a:xfrm>
            <a:off x="6139783" y="202217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/>
        </p:nvSpPr>
        <p:spPr>
          <a:xfrm>
            <a:off x="6419083" y="214166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/>
          <p:cNvSpPr/>
          <p:nvPr/>
        </p:nvSpPr>
        <p:spPr>
          <a:xfrm>
            <a:off x="6439033" y="243434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>
            <a:off x="6405196" y="283785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>
            <a:off x="6035037" y="300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/>
        </p:nvSpPr>
        <p:spPr>
          <a:xfrm>
            <a:off x="5266177" y="25188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>
            <a:off x="5468103" y="262250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432919" y="4011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783138" y="260579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6548733" y="372355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580358" y="328697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>
            <a:off x="4309679" y="2153295"/>
            <a:ext cx="3107118" cy="195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8794332" y="419475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8517241" y="393844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7852225" y="346046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8392551" y="346046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8157022" y="379296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8115460" y="320415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9140693" y="432290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9445490" y="465541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9403928" y="406659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9126837" y="372543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8849746" y="346912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8378692" y="299286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8101601" y="273655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/>
          <p:cNvSpPr/>
          <p:nvPr/>
        </p:nvSpPr>
        <p:spPr>
          <a:xfrm>
            <a:off x="9403928" y="21304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147"/>
          <p:cNvSpPr/>
          <p:nvPr/>
        </p:nvSpPr>
        <p:spPr>
          <a:xfrm>
            <a:off x="9058674" y="231226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等腰三角形 148"/>
          <p:cNvSpPr/>
          <p:nvPr/>
        </p:nvSpPr>
        <p:spPr>
          <a:xfrm>
            <a:off x="9594010" y="2494106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/>
          <p:nvPr/>
        </p:nvSpPr>
        <p:spPr>
          <a:xfrm>
            <a:off x="9746405" y="275561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9179472" y="187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>
            <a:off x="10532223" y="267248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/>
          <p:cNvSpPr/>
          <p:nvPr/>
        </p:nvSpPr>
        <p:spPr>
          <a:xfrm>
            <a:off x="10421378" y="310024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等腰三角形 153"/>
          <p:cNvSpPr/>
          <p:nvPr/>
        </p:nvSpPr>
        <p:spPr>
          <a:xfrm>
            <a:off x="10441328" y="339291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等腰三角形 154"/>
          <p:cNvSpPr/>
          <p:nvPr/>
        </p:nvSpPr>
        <p:spPr>
          <a:xfrm>
            <a:off x="9851151" y="212176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等腰三角形 155"/>
          <p:cNvSpPr/>
          <p:nvPr/>
        </p:nvSpPr>
        <p:spPr>
          <a:xfrm>
            <a:off x="10130451" y="224125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等腰三角形 156"/>
          <p:cNvSpPr/>
          <p:nvPr/>
        </p:nvSpPr>
        <p:spPr>
          <a:xfrm>
            <a:off x="10150401" y="253393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等腰三角形 157"/>
          <p:cNvSpPr/>
          <p:nvPr/>
        </p:nvSpPr>
        <p:spPr>
          <a:xfrm>
            <a:off x="10116564" y="2937450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等腰三角形 158"/>
          <p:cNvSpPr/>
          <p:nvPr/>
        </p:nvSpPr>
        <p:spPr>
          <a:xfrm>
            <a:off x="9877467" y="306980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等腰三角形 159"/>
          <p:cNvSpPr/>
          <p:nvPr/>
        </p:nvSpPr>
        <p:spPr>
          <a:xfrm>
            <a:off x="9095280" y="257328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等腰三角形 160"/>
          <p:cNvSpPr/>
          <p:nvPr/>
        </p:nvSpPr>
        <p:spPr>
          <a:xfrm>
            <a:off x="9407433" y="275161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10144287" y="41106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8711200" y="306912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9736433" y="373649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9291726" y="338657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/>
          <p:nvPr/>
        </p:nvCxnSpPr>
        <p:spPr>
          <a:xfrm>
            <a:off x="8057265" y="2287881"/>
            <a:ext cx="3140255" cy="20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7953086" y="3310027"/>
            <a:ext cx="823596" cy="10128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9106115" y="3974635"/>
            <a:ext cx="710634" cy="9917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V="1">
            <a:off x="9578669" y="1923861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0013524" y="2315382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1624601" y="1641637"/>
            <a:ext cx="1216769" cy="1377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1217376" y="5223181"/>
            <a:ext cx="141577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加松弛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760217" y="5223181"/>
            <a:ext cx="141577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逻辑可分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128642" y="5215546"/>
            <a:ext cx="326243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松弛与间隔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compromise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3686628" y="1190171"/>
            <a:ext cx="0" cy="391885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678057" y="1187653"/>
            <a:ext cx="0" cy="391885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15491" y="1699384"/>
            <a:ext cx="401782" cy="1884218"/>
            <a:chOff x="2840180" y="1870362"/>
            <a:chExt cx="401782" cy="1884218"/>
          </a:xfrm>
        </p:grpSpPr>
        <p:sp>
          <p:nvSpPr>
            <p:cNvPr id="10" name="圆角矩形 9"/>
            <p:cNvSpPr/>
            <p:nvPr/>
          </p:nvSpPr>
          <p:spPr>
            <a:xfrm>
              <a:off x="2840180" y="1870362"/>
              <a:ext cx="401782" cy="18842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895600" y="192578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895600" y="2382982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95600" y="2840182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95600" y="333894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79816" y="1498500"/>
            <a:ext cx="401782" cy="2320637"/>
            <a:chOff x="5708070" y="1870362"/>
            <a:chExt cx="401782" cy="2320637"/>
          </a:xfrm>
        </p:grpSpPr>
        <p:sp>
          <p:nvSpPr>
            <p:cNvPr id="13" name="圆角矩形 12"/>
            <p:cNvSpPr/>
            <p:nvPr/>
          </p:nvSpPr>
          <p:spPr>
            <a:xfrm>
              <a:off x="5708070" y="1870362"/>
              <a:ext cx="401782" cy="23206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63490" y="1925782"/>
              <a:ext cx="304800" cy="304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63490" y="2382982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63490" y="2840182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763490" y="3338946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763490" y="375458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/>
          <p:cNvCxnSpPr>
            <a:stCxn id="4" idx="6"/>
            <a:endCxn id="14" idx="2"/>
          </p:cNvCxnSpPr>
          <p:nvPr/>
        </p:nvCxnSpPr>
        <p:spPr>
          <a:xfrm flipV="1">
            <a:off x="3075711" y="1706320"/>
            <a:ext cx="1759525" cy="20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4" idx="2"/>
          </p:cNvCxnSpPr>
          <p:nvPr/>
        </p:nvCxnSpPr>
        <p:spPr>
          <a:xfrm flipV="1">
            <a:off x="3075711" y="1706320"/>
            <a:ext cx="1759525" cy="65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6"/>
            <a:endCxn id="14" idx="2"/>
          </p:cNvCxnSpPr>
          <p:nvPr/>
        </p:nvCxnSpPr>
        <p:spPr>
          <a:xfrm flipV="1">
            <a:off x="3075711" y="1706320"/>
            <a:ext cx="1759525" cy="111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6"/>
            <a:endCxn id="14" idx="2"/>
          </p:cNvCxnSpPr>
          <p:nvPr/>
        </p:nvCxnSpPr>
        <p:spPr>
          <a:xfrm flipV="1">
            <a:off x="3075711" y="1706320"/>
            <a:ext cx="1759525" cy="161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6"/>
            <a:endCxn id="18" idx="2"/>
          </p:cNvCxnSpPr>
          <p:nvPr/>
        </p:nvCxnSpPr>
        <p:spPr>
          <a:xfrm>
            <a:off x="3075711" y="1907204"/>
            <a:ext cx="1759525" cy="16279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18" idx="2"/>
          </p:cNvCxnSpPr>
          <p:nvPr/>
        </p:nvCxnSpPr>
        <p:spPr>
          <a:xfrm>
            <a:off x="3075711" y="3320368"/>
            <a:ext cx="1759525" cy="2147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8" idx="2"/>
          </p:cNvCxnSpPr>
          <p:nvPr/>
        </p:nvCxnSpPr>
        <p:spPr>
          <a:xfrm>
            <a:off x="3075711" y="2821604"/>
            <a:ext cx="1759525" cy="7135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6"/>
            <a:endCxn id="18" idx="2"/>
          </p:cNvCxnSpPr>
          <p:nvPr/>
        </p:nvCxnSpPr>
        <p:spPr>
          <a:xfrm>
            <a:off x="3075711" y="2364404"/>
            <a:ext cx="1759525" cy="11707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86709" y="1690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86709" y="216352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86709" y="26333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238576" y="31357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244301" y="14893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244301" y="19742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263284" y="24037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277140" y="292898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z4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312130" y="339893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z5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12103" y="42533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分离曲面上的点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642716" y="42578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分离</a:t>
            </a:r>
            <a:r>
              <a:rPr lang="zh-CN" altLang="en-US" dirty="0" smtClean="0"/>
              <a:t>平面上的点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3"/>
            <a:endCxn id="55" idx="1"/>
          </p:cNvCxnSpPr>
          <p:nvPr/>
        </p:nvCxnSpPr>
        <p:spPr>
          <a:xfrm>
            <a:off x="3512596" y="4437967"/>
            <a:ext cx="1130120" cy="45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639074" y="397858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89802285984&amp;di=54693bb877df06a510aaeb5b44355ae7&amp;imgtype=0&amp;src=http%3A%2F%2Fgss0.baidu.com%2F-vo3dSag_xI4khGko9WTAnF6hhy%2Fzhidao%2Fpic%2Fitem%2Fb90e7bec54e736d1da063cce9c504fc2d46269db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8862" r="17031" b="22288"/>
          <a:stretch>
            <a:fillRect/>
          </a:stretch>
        </p:blipFill>
        <p:spPr bwMode="auto">
          <a:xfrm>
            <a:off x="1977350" y="5015299"/>
            <a:ext cx="1269997" cy="9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组合 79"/>
          <p:cNvGrpSpPr/>
          <p:nvPr/>
        </p:nvGrpSpPr>
        <p:grpSpPr>
          <a:xfrm>
            <a:off x="4881210" y="4969214"/>
            <a:ext cx="1323504" cy="984724"/>
            <a:chOff x="419639" y="1287386"/>
            <a:chExt cx="3894590" cy="2799705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1869972" y="1287386"/>
              <a:ext cx="0" cy="20528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723429" y="3181995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419639" y="3104335"/>
              <a:ext cx="1549711" cy="982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28255" y="1960423"/>
              <a:ext cx="941717" cy="182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946992" y="3191297"/>
              <a:ext cx="2260241" cy="597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895432" y="2008907"/>
              <a:ext cx="1311801" cy="1173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733039" y="1379748"/>
            <a:ext cx="3798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可以看出核函数的加入，使得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和神经网络具有相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性，但还是神经网络比较直接，而且理论表明神经网络有拟合复杂函数的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力。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431314" y="0"/>
            <a:ext cx="0" cy="68580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720" y="100680"/>
            <a:ext cx="9590745" cy="3502169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3990109" y="2840847"/>
            <a:ext cx="1343892" cy="12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89862" y="4058067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输入空间的向量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6274696" y="2840847"/>
            <a:ext cx="1206759" cy="12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81208" y="4067181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特征空间的向量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89860" y="4797097"/>
            <a:ext cx="676072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输入空间的两个向量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，经过核函数的运算后得到一个结果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l-GR" altLang="zh-CN" dirty="0"/>
              <a:t>Φ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r>
              <a:rPr lang="el-GR" altLang="zh-CN" dirty="0"/>
              <a:t>Φ</a:t>
            </a:r>
            <a:r>
              <a:rPr lang="en-US" altLang="zh-CN" dirty="0"/>
              <a:t>(z)</a:t>
            </a:r>
            <a:r>
              <a:rPr lang="zh-CN" altLang="en-US" dirty="0"/>
              <a:t>，为</a:t>
            </a:r>
            <a:r>
              <a:rPr lang="zh-CN" altLang="en-US" dirty="0">
                <a:solidFill>
                  <a:srgbClr val="FF0000"/>
                </a:solidFill>
              </a:rPr>
              <a:t>映射</a:t>
            </a:r>
            <a:r>
              <a:rPr lang="zh-CN" altLang="en-US" dirty="0"/>
              <a:t>到特征空间的向量</a:t>
            </a:r>
            <a:endParaRPr lang="zh-CN" altLang="en-US" dirty="0"/>
          </a:p>
          <a:p>
            <a:r>
              <a:rPr lang="zh-CN" altLang="en-US" dirty="0"/>
              <a:t>以上连个向量的内积和结果</a:t>
            </a:r>
            <a:r>
              <a:rPr lang="en-US" altLang="zh-CN" dirty="0"/>
              <a:t>a</a:t>
            </a:r>
            <a:r>
              <a:rPr lang="zh-CN" altLang="en-US" dirty="0"/>
              <a:t>在数学上一致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以，核函数是特征空间的内积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8718" y="1258434"/>
            <a:ext cx="10218240" cy="38215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1722"/>
            <a:ext cx="1877437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数示例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演示</Application>
  <PresentationFormat>宽屏</PresentationFormat>
  <Paragraphs>251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rbx</dc:creator>
  <cp:lastModifiedBy>G</cp:lastModifiedBy>
  <cp:revision>50</cp:revision>
  <dcterms:created xsi:type="dcterms:W3CDTF">2020-05-17T10:09:00Z</dcterms:created>
  <dcterms:modified xsi:type="dcterms:W3CDTF">2020-09-09T13:37:17Z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