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iketl\Desktop\Excel%20CapstoneTransactionData_%20(complet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iketl\Desktop\Excel%20CapstoneTransactionData_%20(complet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iketl\Desktop\Excel%20CapstoneTransactionData_%20(complet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iketl\Desktop\Excel%20CapstoneTransactionData_%20(complet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iketl\Desktop\Excel%20CapstoneTransactionData_%20(complet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(completed).xlsx]Order level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order distribution at slot and delivery area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Analysis'!$B$3:$B$4</c:f>
              <c:strCache>
                <c:ptCount val="1"/>
                <c:pt idx="0">
                  <c:v>Bellandur, Green Glen</c:v>
                </c:pt>
              </c:strCache>
            </c:strRef>
          </c:tx>
          <c:spPr>
            <a:solidFill>
              <a:schemeClr val="accent1"/>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Analysis'!$B$5:$B$10</c:f>
              <c:numCache>
                <c:formatCode>General</c:formatCode>
                <c:ptCount val="5"/>
                <c:pt idx="0">
                  <c:v>32</c:v>
                </c:pt>
                <c:pt idx="1">
                  <c:v>27</c:v>
                </c:pt>
                <c:pt idx="2">
                  <c:v>12</c:v>
                </c:pt>
                <c:pt idx="3">
                  <c:v>27</c:v>
                </c:pt>
                <c:pt idx="4">
                  <c:v>36</c:v>
                </c:pt>
              </c:numCache>
            </c:numRef>
          </c:val>
          <c:extLst>
            <c:ext xmlns:c16="http://schemas.microsoft.com/office/drawing/2014/chart" uri="{C3380CC4-5D6E-409C-BE32-E72D297353CC}">
              <c16:uniqueId val="{00000000-2A35-4616-A187-8C2759EF0883}"/>
            </c:ext>
          </c:extLst>
        </c:ser>
        <c:ser>
          <c:idx val="1"/>
          <c:order val="1"/>
          <c:tx>
            <c:strRef>
              <c:f>'Order level Analysis'!$C$3:$C$4</c:f>
              <c:strCache>
                <c:ptCount val="1"/>
                <c:pt idx="0">
                  <c:v>Bellandur, Sarjapur Road</c:v>
                </c:pt>
              </c:strCache>
            </c:strRef>
          </c:tx>
          <c:spPr>
            <a:solidFill>
              <a:schemeClr val="accent2"/>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Analysis'!$C$5:$C$10</c:f>
              <c:numCache>
                <c:formatCode>General</c:formatCode>
                <c:ptCount val="5"/>
                <c:pt idx="0">
                  <c:v>20</c:v>
                </c:pt>
                <c:pt idx="1">
                  <c:v>13</c:v>
                </c:pt>
                <c:pt idx="2">
                  <c:v>15</c:v>
                </c:pt>
                <c:pt idx="3">
                  <c:v>11</c:v>
                </c:pt>
                <c:pt idx="4">
                  <c:v>39</c:v>
                </c:pt>
              </c:numCache>
            </c:numRef>
          </c:val>
          <c:extLst>
            <c:ext xmlns:c16="http://schemas.microsoft.com/office/drawing/2014/chart" uri="{C3380CC4-5D6E-409C-BE32-E72D297353CC}">
              <c16:uniqueId val="{00000001-2A35-4616-A187-8C2759EF0883}"/>
            </c:ext>
          </c:extLst>
        </c:ser>
        <c:ser>
          <c:idx val="2"/>
          <c:order val="2"/>
          <c:tx>
            <c:strRef>
              <c:f>'Order level Analysis'!$D$3:$D$4</c:f>
              <c:strCache>
                <c:ptCount val="1"/>
                <c:pt idx="0">
                  <c:v>Bomannahali - MicoLayout</c:v>
                </c:pt>
              </c:strCache>
            </c:strRef>
          </c:tx>
          <c:spPr>
            <a:solidFill>
              <a:schemeClr val="accent3"/>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Analysis'!$D$5:$D$10</c:f>
              <c:numCache>
                <c:formatCode>General</c:formatCode>
                <c:ptCount val="5"/>
                <c:pt idx="0">
                  <c:v>151</c:v>
                </c:pt>
                <c:pt idx="1">
                  <c:v>107</c:v>
                </c:pt>
                <c:pt idx="2">
                  <c:v>36</c:v>
                </c:pt>
                <c:pt idx="3">
                  <c:v>132</c:v>
                </c:pt>
                <c:pt idx="4">
                  <c:v>125</c:v>
                </c:pt>
              </c:numCache>
            </c:numRef>
          </c:val>
          <c:extLst>
            <c:ext xmlns:c16="http://schemas.microsoft.com/office/drawing/2014/chart" uri="{C3380CC4-5D6E-409C-BE32-E72D297353CC}">
              <c16:uniqueId val="{00000002-2A35-4616-A187-8C2759EF0883}"/>
            </c:ext>
          </c:extLst>
        </c:ser>
        <c:ser>
          <c:idx val="3"/>
          <c:order val="3"/>
          <c:tx>
            <c:strRef>
              <c:f>'Order level Analysis'!$E$3:$E$4</c:f>
              <c:strCache>
                <c:ptCount val="1"/>
                <c:pt idx="0">
                  <c:v>Bommanahalli</c:v>
                </c:pt>
              </c:strCache>
            </c:strRef>
          </c:tx>
          <c:spPr>
            <a:solidFill>
              <a:schemeClr val="accent4"/>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Analysis'!$E$5:$E$10</c:f>
              <c:numCache>
                <c:formatCode>General</c:formatCode>
                <c:ptCount val="5"/>
                <c:pt idx="0">
                  <c:v>13</c:v>
                </c:pt>
                <c:pt idx="1">
                  <c:v>13</c:v>
                </c:pt>
                <c:pt idx="2">
                  <c:v>6</c:v>
                </c:pt>
                <c:pt idx="3">
                  <c:v>10</c:v>
                </c:pt>
                <c:pt idx="4">
                  <c:v>10</c:v>
                </c:pt>
              </c:numCache>
            </c:numRef>
          </c:val>
          <c:extLst>
            <c:ext xmlns:c16="http://schemas.microsoft.com/office/drawing/2014/chart" uri="{C3380CC4-5D6E-409C-BE32-E72D297353CC}">
              <c16:uniqueId val="{00000003-2A35-4616-A187-8C2759EF0883}"/>
            </c:ext>
          </c:extLst>
        </c:ser>
        <c:ser>
          <c:idx val="4"/>
          <c:order val="4"/>
          <c:tx>
            <c:strRef>
              <c:f>'Order level Analysis'!$F$3:$F$4</c:f>
              <c:strCache>
                <c:ptCount val="1"/>
                <c:pt idx="0">
                  <c:v>Harlur</c:v>
                </c:pt>
              </c:strCache>
            </c:strRef>
          </c:tx>
          <c:spPr>
            <a:solidFill>
              <a:schemeClr val="accent5"/>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Analysis'!$F$5:$F$10</c:f>
              <c:numCache>
                <c:formatCode>General</c:formatCode>
                <c:ptCount val="5"/>
                <c:pt idx="0">
                  <c:v>324</c:v>
                </c:pt>
                <c:pt idx="1">
                  <c:v>280</c:v>
                </c:pt>
                <c:pt idx="2">
                  <c:v>73</c:v>
                </c:pt>
                <c:pt idx="3">
                  <c:v>382</c:v>
                </c:pt>
                <c:pt idx="4">
                  <c:v>250</c:v>
                </c:pt>
              </c:numCache>
            </c:numRef>
          </c:val>
          <c:extLst>
            <c:ext xmlns:c16="http://schemas.microsoft.com/office/drawing/2014/chart" uri="{C3380CC4-5D6E-409C-BE32-E72D297353CC}">
              <c16:uniqueId val="{00000004-2A35-4616-A187-8C2759EF0883}"/>
            </c:ext>
          </c:extLst>
        </c:ser>
        <c:ser>
          <c:idx val="5"/>
          <c:order val="5"/>
          <c:tx>
            <c:strRef>
              <c:f>'Order level Analysis'!$G$3:$G$4</c:f>
              <c:strCache>
                <c:ptCount val="1"/>
                <c:pt idx="0">
                  <c:v>HSR Layout</c:v>
                </c:pt>
              </c:strCache>
            </c:strRef>
          </c:tx>
          <c:spPr>
            <a:solidFill>
              <a:schemeClr val="accent6"/>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Analysis'!$G$5:$G$10</c:f>
              <c:numCache>
                <c:formatCode>General</c:formatCode>
                <c:ptCount val="5"/>
                <c:pt idx="0">
                  <c:v>4085</c:v>
                </c:pt>
                <c:pt idx="1">
                  <c:v>3288</c:v>
                </c:pt>
                <c:pt idx="2">
                  <c:v>953</c:v>
                </c:pt>
                <c:pt idx="3">
                  <c:v>3749</c:v>
                </c:pt>
                <c:pt idx="4">
                  <c:v>3582</c:v>
                </c:pt>
              </c:numCache>
            </c:numRef>
          </c:val>
          <c:extLst>
            <c:ext xmlns:c16="http://schemas.microsoft.com/office/drawing/2014/chart" uri="{C3380CC4-5D6E-409C-BE32-E72D297353CC}">
              <c16:uniqueId val="{00000005-2A35-4616-A187-8C2759EF0883}"/>
            </c:ext>
          </c:extLst>
        </c:ser>
        <c:ser>
          <c:idx val="6"/>
          <c:order val="6"/>
          <c:tx>
            <c:strRef>
              <c:f>'Order level Analysis'!$H$3:$H$4</c:f>
              <c:strCache>
                <c:ptCount val="1"/>
                <c:pt idx="0">
                  <c:v>ITI Layout</c:v>
                </c:pt>
              </c:strCache>
            </c:strRef>
          </c:tx>
          <c:spPr>
            <a:solidFill>
              <a:schemeClr val="accent1">
                <a:lumMod val="60000"/>
              </a:schemeClr>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Analysis'!$H$5:$H$10</c:f>
              <c:numCache>
                <c:formatCode>General</c:formatCode>
                <c:ptCount val="5"/>
                <c:pt idx="0">
                  <c:v>1039</c:v>
                </c:pt>
                <c:pt idx="1">
                  <c:v>757</c:v>
                </c:pt>
                <c:pt idx="2">
                  <c:v>346</c:v>
                </c:pt>
                <c:pt idx="3">
                  <c:v>868</c:v>
                </c:pt>
                <c:pt idx="4">
                  <c:v>936</c:v>
                </c:pt>
              </c:numCache>
            </c:numRef>
          </c:val>
          <c:extLst>
            <c:ext xmlns:c16="http://schemas.microsoft.com/office/drawing/2014/chart" uri="{C3380CC4-5D6E-409C-BE32-E72D297353CC}">
              <c16:uniqueId val="{00000006-2A35-4616-A187-8C2759EF0883}"/>
            </c:ext>
          </c:extLst>
        </c:ser>
        <c:ser>
          <c:idx val="7"/>
          <c:order val="7"/>
          <c:tx>
            <c:strRef>
              <c:f>'Order level Analysis'!$I$3:$I$4</c:f>
              <c:strCache>
                <c:ptCount val="1"/>
                <c:pt idx="0">
                  <c:v>Koramangala, Ejipura</c:v>
                </c:pt>
              </c:strCache>
            </c:strRef>
          </c:tx>
          <c:spPr>
            <a:solidFill>
              <a:schemeClr val="accent2">
                <a:lumMod val="60000"/>
              </a:schemeClr>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Analysis'!$I$5:$I$10</c:f>
              <c:numCache>
                <c:formatCode>General</c:formatCode>
                <c:ptCount val="5"/>
                <c:pt idx="0">
                  <c:v>33</c:v>
                </c:pt>
                <c:pt idx="1">
                  <c:v>30</c:v>
                </c:pt>
                <c:pt idx="2">
                  <c:v>35</c:v>
                </c:pt>
                <c:pt idx="3">
                  <c:v>25</c:v>
                </c:pt>
                <c:pt idx="4">
                  <c:v>37</c:v>
                </c:pt>
              </c:numCache>
            </c:numRef>
          </c:val>
          <c:extLst>
            <c:ext xmlns:c16="http://schemas.microsoft.com/office/drawing/2014/chart" uri="{C3380CC4-5D6E-409C-BE32-E72D297353CC}">
              <c16:uniqueId val="{00000007-2A35-4616-A187-8C2759EF0883}"/>
            </c:ext>
          </c:extLst>
        </c:ser>
        <c:ser>
          <c:idx val="8"/>
          <c:order val="8"/>
          <c:tx>
            <c:strRef>
              <c:f>'Order level Analysis'!$J$3:$J$4</c:f>
              <c:strCache>
                <c:ptCount val="1"/>
                <c:pt idx="0">
                  <c:v>Kudlu</c:v>
                </c:pt>
              </c:strCache>
            </c:strRef>
          </c:tx>
          <c:spPr>
            <a:solidFill>
              <a:schemeClr val="accent3">
                <a:lumMod val="60000"/>
              </a:schemeClr>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Analysis'!$J$5:$J$10</c:f>
              <c:numCache>
                <c:formatCode>General</c:formatCode>
                <c:ptCount val="5"/>
                <c:pt idx="0">
                  <c:v>130</c:v>
                </c:pt>
                <c:pt idx="1">
                  <c:v>108</c:v>
                </c:pt>
                <c:pt idx="2">
                  <c:v>57</c:v>
                </c:pt>
                <c:pt idx="3">
                  <c:v>118</c:v>
                </c:pt>
                <c:pt idx="4">
                  <c:v>105</c:v>
                </c:pt>
              </c:numCache>
            </c:numRef>
          </c:val>
          <c:extLst>
            <c:ext xmlns:c16="http://schemas.microsoft.com/office/drawing/2014/chart" uri="{C3380CC4-5D6E-409C-BE32-E72D297353CC}">
              <c16:uniqueId val="{00000008-2A35-4616-A187-8C2759EF0883}"/>
            </c:ext>
          </c:extLst>
        </c:ser>
        <c:ser>
          <c:idx val="9"/>
          <c:order val="9"/>
          <c:tx>
            <c:strRef>
              <c:f>'Order level Analysis'!$K$3:$K$4</c:f>
              <c:strCache>
                <c:ptCount val="1"/>
                <c:pt idx="0">
                  <c:v>Manipal County</c:v>
                </c:pt>
              </c:strCache>
            </c:strRef>
          </c:tx>
          <c:spPr>
            <a:solidFill>
              <a:schemeClr val="accent4">
                <a:lumMod val="60000"/>
              </a:schemeClr>
            </a:solidFill>
            <a:ln>
              <a:noFill/>
            </a:ln>
            <a:effectLst/>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Analysis'!$K$5:$K$10</c:f>
              <c:numCache>
                <c:formatCode>General</c:formatCode>
                <c:ptCount val="5"/>
                <c:pt idx="0">
                  <c:v>20</c:v>
                </c:pt>
                <c:pt idx="1">
                  <c:v>16</c:v>
                </c:pt>
                <c:pt idx="2">
                  <c:v>13</c:v>
                </c:pt>
                <c:pt idx="3">
                  <c:v>18</c:v>
                </c:pt>
                <c:pt idx="4">
                  <c:v>13</c:v>
                </c:pt>
              </c:numCache>
            </c:numRef>
          </c:val>
          <c:extLst>
            <c:ext xmlns:c16="http://schemas.microsoft.com/office/drawing/2014/chart" uri="{C3380CC4-5D6E-409C-BE32-E72D297353CC}">
              <c16:uniqueId val="{00000009-2A35-4616-A187-8C2759EF0883}"/>
            </c:ext>
          </c:extLst>
        </c:ser>
        <c:dLbls>
          <c:showLegendKey val="0"/>
          <c:showVal val="0"/>
          <c:showCatName val="0"/>
          <c:showSerName val="0"/>
          <c:showPercent val="0"/>
          <c:showBubbleSize val="0"/>
        </c:dLbls>
        <c:gapWidth val="219"/>
        <c:overlap val="-27"/>
        <c:axId val="1013642927"/>
        <c:axId val="1303699695"/>
      </c:barChart>
      <c:catAx>
        <c:axId val="1013642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699695"/>
        <c:crosses val="autoZero"/>
        <c:auto val="1"/>
        <c:lblAlgn val="ctr"/>
        <c:lblOffset val="100"/>
        <c:noMultiLvlLbl val="0"/>
      </c:catAx>
      <c:valAx>
        <c:axId val="1303699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t>
                </a:r>
                <a:r>
                  <a:rPr lang="en-IN" baseline="0"/>
                  <a:t> of orders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642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(completed).xlsx]Order level Analysis!PivotTable4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discount as a percentage of product amount at slot and month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Analysis'!$B$93:$B$94</c:f>
              <c:strCache>
                <c:ptCount val="1"/>
                <c:pt idx="0">
                  <c:v>Jan</c:v>
                </c:pt>
              </c:strCache>
            </c:strRef>
          </c:tx>
          <c:spPr>
            <a:solidFill>
              <a:schemeClr val="accent1"/>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Analysis'!$B$95:$B$100</c:f>
              <c:numCache>
                <c:formatCode>0.00%</c:formatCode>
                <c:ptCount val="5"/>
                <c:pt idx="0">
                  <c:v>3.0127625876435571E-3</c:v>
                </c:pt>
                <c:pt idx="1">
                  <c:v>2.5619262863045733E-3</c:v>
                </c:pt>
                <c:pt idx="2">
                  <c:v>6.3705129537030322E-4</c:v>
                </c:pt>
                <c:pt idx="3">
                  <c:v>1.9856398837234373E-3</c:v>
                </c:pt>
                <c:pt idx="4">
                  <c:v>2.5305637609940351E-3</c:v>
                </c:pt>
              </c:numCache>
            </c:numRef>
          </c:val>
          <c:extLst>
            <c:ext xmlns:c16="http://schemas.microsoft.com/office/drawing/2014/chart" uri="{C3380CC4-5D6E-409C-BE32-E72D297353CC}">
              <c16:uniqueId val="{00000000-8F3A-424C-B805-3043EEAB5596}"/>
            </c:ext>
          </c:extLst>
        </c:ser>
        <c:ser>
          <c:idx val="1"/>
          <c:order val="1"/>
          <c:tx>
            <c:strRef>
              <c:f>'Order level Analysis'!$C$93:$C$94</c:f>
              <c:strCache>
                <c:ptCount val="1"/>
                <c:pt idx="0">
                  <c:v>Feb</c:v>
                </c:pt>
              </c:strCache>
            </c:strRef>
          </c:tx>
          <c:spPr>
            <a:solidFill>
              <a:schemeClr val="accent2"/>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Analysis'!$C$95:$C$100</c:f>
              <c:numCache>
                <c:formatCode>0.00%</c:formatCode>
                <c:ptCount val="5"/>
                <c:pt idx="0">
                  <c:v>1.1290509111793682E-3</c:v>
                </c:pt>
                <c:pt idx="1">
                  <c:v>9.4479607497995738E-4</c:v>
                </c:pt>
                <c:pt idx="2">
                  <c:v>5.586449820939582E-4</c:v>
                </c:pt>
                <c:pt idx="3">
                  <c:v>2.6187708634299233E-3</c:v>
                </c:pt>
                <c:pt idx="4">
                  <c:v>1.9327156222619045E-3</c:v>
                </c:pt>
              </c:numCache>
            </c:numRef>
          </c:val>
          <c:extLst>
            <c:ext xmlns:c16="http://schemas.microsoft.com/office/drawing/2014/chart" uri="{C3380CC4-5D6E-409C-BE32-E72D297353CC}">
              <c16:uniqueId val="{00000001-8F3A-424C-B805-3043EEAB5596}"/>
            </c:ext>
          </c:extLst>
        </c:ser>
        <c:ser>
          <c:idx val="2"/>
          <c:order val="2"/>
          <c:tx>
            <c:strRef>
              <c:f>'Order level Analysis'!$D$93:$D$94</c:f>
              <c:strCache>
                <c:ptCount val="1"/>
                <c:pt idx="0">
                  <c:v>Mar</c:v>
                </c:pt>
              </c:strCache>
            </c:strRef>
          </c:tx>
          <c:spPr>
            <a:solidFill>
              <a:schemeClr val="accent3"/>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Analysis'!$D$95:$D$100</c:f>
              <c:numCache>
                <c:formatCode>0.00%</c:formatCode>
                <c:ptCount val="5"/>
                <c:pt idx="0">
                  <c:v>3.3636308395552008E-3</c:v>
                </c:pt>
                <c:pt idx="1">
                  <c:v>1.5387238980482708E-3</c:v>
                </c:pt>
                <c:pt idx="2">
                  <c:v>8.1542565807398814E-4</c:v>
                </c:pt>
                <c:pt idx="3">
                  <c:v>1.6876958932733263E-3</c:v>
                </c:pt>
                <c:pt idx="4">
                  <c:v>1.9621179897405341E-3</c:v>
                </c:pt>
              </c:numCache>
            </c:numRef>
          </c:val>
          <c:extLst>
            <c:ext xmlns:c16="http://schemas.microsoft.com/office/drawing/2014/chart" uri="{C3380CC4-5D6E-409C-BE32-E72D297353CC}">
              <c16:uniqueId val="{00000002-8F3A-424C-B805-3043EEAB5596}"/>
            </c:ext>
          </c:extLst>
        </c:ser>
        <c:ser>
          <c:idx val="3"/>
          <c:order val="3"/>
          <c:tx>
            <c:strRef>
              <c:f>'Order level Analysis'!$E$93:$E$94</c:f>
              <c:strCache>
                <c:ptCount val="1"/>
                <c:pt idx="0">
                  <c:v>Apr</c:v>
                </c:pt>
              </c:strCache>
            </c:strRef>
          </c:tx>
          <c:spPr>
            <a:solidFill>
              <a:schemeClr val="accent4"/>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Analysis'!$E$95:$E$100</c:f>
              <c:numCache>
                <c:formatCode>0.00%</c:formatCode>
                <c:ptCount val="5"/>
                <c:pt idx="0">
                  <c:v>5.0454462593328012E-3</c:v>
                </c:pt>
                <c:pt idx="1">
                  <c:v>2.301225294660726E-3</c:v>
                </c:pt>
                <c:pt idx="2">
                  <c:v>4.6259724833043556E-4</c:v>
                </c:pt>
                <c:pt idx="3">
                  <c:v>2.5109621826749488E-3</c:v>
                </c:pt>
                <c:pt idx="4">
                  <c:v>3.373431628714744E-3</c:v>
                </c:pt>
              </c:numCache>
            </c:numRef>
          </c:val>
          <c:extLst>
            <c:ext xmlns:c16="http://schemas.microsoft.com/office/drawing/2014/chart" uri="{C3380CC4-5D6E-409C-BE32-E72D297353CC}">
              <c16:uniqueId val="{00000003-8F3A-424C-B805-3043EEAB5596}"/>
            </c:ext>
          </c:extLst>
        </c:ser>
        <c:ser>
          <c:idx val="4"/>
          <c:order val="4"/>
          <c:tx>
            <c:strRef>
              <c:f>'Order level Analysis'!$F$93:$F$94</c:f>
              <c:strCache>
                <c:ptCount val="1"/>
                <c:pt idx="0">
                  <c:v>May</c:v>
                </c:pt>
              </c:strCache>
            </c:strRef>
          </c:tx>
          <c:spPr>
            <a:solidFill>
              <a:schemeClr val="accent5"/>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Analysis'!$F$95:$F$100</c:f>
              <c:numCache>
                <c:formatCode>0.00%</c:formatCode>
                <c:ptCount val="5"/>
                <c:pt idx="0">
                  <c:v>2.8694750501310366E-2</c:v>
                </c:pt>
                <c:pt idx="1">
                  <c:v>2.0873720751994951E-2</c:v>
                </c:pt>
                <c:pt idx="2">
                  <c:v>1.3525089040169515E-4</c:v>
                </c:pt>
                <c:pt idx="3">
                  <c:v>2.2592779170578815E-2</c:v>
                </c:pt>
                <c:pt idx="4">
                  <c:v>1.6151700534927073E-2</c:v>
                </c:pt>
              </c:numCache>
            </c:numRef>
          </c:val>
          <c:extLst>
            <c:ext xmlns:c16="http://schemas.microsoft.com/office/drawing/2014/chart" uri="{C3380CC4-5D6E-409C-BE32-E72D297353CC}">
              <c16:uniqueId val="{00000004-8F3A-424C-B805-3043EEAB5596}"/>
            </c:ext>
          </c:extLst>
        </c:ser>
        <c:ser>
          <c:idx val="5"/>
          <c:order val="5"/>
          <c:tx>
            <c:strRef>
              <c:f>'Order level Analysis'!$G$93:$G$94</c:f>
              <c:strCache>
                <c:ptCount val="1"/>
                <c:pt idx="0">
                  <c:v>Jun</c:v>
                </c:pt>
              </c:strCache>
            </c:strRef>
          </c:tx>
          <c:spPr>
            <a:solidFill>
              <a:schemeClr val="accent6"/>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Analysis'!$G$95:$G$100</c:f>
              <c:numCache>
                <c:formatCode>0.00%</c:formatCode>
                <c:ptCount val="5"/>
                <c:pt idx="0">
                  <c:v>1.2047130034910411E-2</c:v>
                </c:pt>
                <c:pt idx="1">
                  <c:v>8.6442960387170375E-3</c:v>
                </c:pt>
                <c:pt idx="2">
                  <c:v>7.3309902913382585E-4</c:v>
                </c:pt>
                <c:pt idx="3">
                  <c:v>7.7230218577199836E-3</c:v>
                </c:pt>
                <c:pt idx="4">
                  <c:v>6.6939389959679556E-3</c:v>
                </c:pt>
              </c:numCache>
            </c:numRef>
          </c:val>
          <c:extLst>
            <c:ext xmlns:c16="http://schemas.microsoft.com/office/drawing/2014/chart" uri="{C3380CC4-5D6E-409C-BE32-E72D297353CC}">
              <c16:uniqueId val="{00000005-8F3A-424C-B805-3043EEAB5596}"/>
            </c:ext>
          </c:extLst>
        </c:ser>
        <c:ser>
          <c:idx val="6"/>
          <c:order val="6"/>
          <c:tx>
            <c:strRef>
              <c:f>'Order level Analysis'!$H$93:$H$94</c:f>
              <c:strCache>
                <c:ptCount val="1"/>
                <c:pt idx="0">
                  <c:v>Jul</c:v>
                </c:pt>
              </c:strCache>
            </c:strRef>
          </c:tx>
          <c:spPr>
            <a:solidFill>
              <a:schemeClr val="accent1">
                <a:lumMod val="60000"/>
              </a:schemeClr>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Analysis'!$H$95:$H$100</c:f>
              <c:numCache>
                <c:formatCode>0.00%</c:formatCode>
                <c:ptCount val="5"/>
                <c:pt idx="0">
                  <c:v>2.4004092809553026E-2</c:v>
                </c:pt>
                <c:pt idx="1">
                  <c:v>2.4599980790453248E-2</c:v>
                </c:pt>
                <c:pt idx="2">
                  <c:v>3.5694474119056067E-3</c:v>
                </c:pt>
                <c:pt idx="3">
                  <c:v>2.0754151124248523E-2</c:v>
                </c:pt>
                <c:pt idx="4">
                  <c:v>2.6520935465723702E-2</c:v>
                </c:pt>
              </c:numCache>
            </c:numRef>
          </c:val>
          <c:extLst>
            <c:ext xmlns:c16="http://schemas.microsoft.com/office/drawing/2014/chart" uri="{C3380CC4-5D6E-409C-BE32-E72D297353CC}">
              <c16:uniqueId val="{00000006-8F3A-424C-B805-3043EEAB5596}"/>
            </c:ext>
          </c:extLst>
        </c:ser>
        <c:ser>
          <c:idx val="7"/>
          <c:order val="7"/>
          <c:tx>
            <c:strRef>
              <c:f>'Order level Analysis'!$I$93:$I$94</c:f>
              <c:strCache>
                <c:ptCount val="1"/>
                <c:pt idx="0">
                  <c:v>Aug</c:v>
                </c:pt>
              </c:strCache>
            </c:strRef>
          </c:tx>
          <c:spPr>
            <a:solidFill>
              <a:schemeClr val="accent2">
                <a:lumMod val="60000"/>
              </a:schemeClr>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Analysis'!$I$95:$I$100</c:f>
              <c:numCache>
                <c:formatCode>0.00%</c:formatCode>
                <c:ptCount val="5"/>
                <c:pt idx="0">
                  <c:v>0.12810023463089248</c:v>
                </c:pt>
                <c:pt idx="1">
                  <c:v>9.88566399366477E-2</c:v>
                </c:pt>
                <c:pt idx="2">
                  <c:v>1.5834154966157876E-2</c:v>
                </c:pt>
                <c:pt idx="3">
                  <c:v>0.10685408389083489</c:v>
                </c:pt>
                <c:pt idx="4">
                  <c:v>0.11719195629632098</c:v>
                </c:pt>
              </c:numCache>
            </c:numRef>
          </c:val>
          <c:extLst>
            <c:ext xmlns:c16="http://schemas.microsoft.com/office/drawing/2014/chart" uri="{C3380CC4-5D6E-409C-BE32-E72D297353CC}">
              <c16:uniqueId val="{00000007-8F3A-424C-B805-3043EEAB5596}"/>
            </c:ext>
          </c:extLst>
        </c:ser>
        <c:ser>
          <c:idx val="8"/>
          <c:order val="8"/>
          <c:tx>
            <c:strRef>
              <c:f>'Order level Analysis'!$J$93:$J$94</c:f>
              <c:strCache>
                <c:ptCount val="1"/>
                <c:pt idx="0">
                  <c:v>Sep</c:v>
                </c:pt>
              </c:strCache>
            </c:strRef>
          </c:tx>
          <c:spPr>
            <a:solidFill>
              <a:schemeClr val="accent3">
                <a:lumMod val="60000"/>
              </a:schemeClr>
            </a:solidFill>
            <a:ln>
              <a:noFill/>
            </a:ln>
            <a:effectLst/>
          </c:spPr>
          <c:invertIfNegative val="0"/>
          <c:cat>
            <c:strRef>
              <c:f>'Order level Analysis'!$A$95:$A$100</c:f>
              <c:strCache>
                <c:ptCount val="5"/>
                <c:pt idx="0">
                  <c:v>Afternoon</c:v>
                </c:pt>
                <c:pt idx="1">
                  <c:v>Evening</c:v>
                </c:pt>
                <c:pt idx="2">
                  <c:v>Late Night</c:v>
                </c:pt>
                <c:pt idx="3">
                  <c:v>Morning</c:v>
                </c:pt>
                <c:pt idx="4">
                  <c:v>Night</c:v>
                </c:pt>
              </c:strCache>
            </c:strRef>
          </c:cat>
          <c:val>
            <c:numRef>
              <c:f>'Order level Analysis'!$J$95:$J$100</c:f>
              <c:numCache>
                <c:formatCode>0.00%</c:formatCode>
                <c:ptCount val="5"/>
                <c:pt idx="0">
                  <c:v>7.3466715539935279E-2</c:v>
                </c:pt>
                <c:pt idx="1">
                  <c:v>6.1515633238788385E-2</c:v>
                </c:pt>
                <c:pt idx="2">
                  <c:v>7.6348147552840959E-3</c:v>
                </c:pt>
                <c:pt idx="3">
                  <c:v>7.6702936120416412E-2</c:v>
                </c:pt>
                <c:pt idx="4">
                  <c:v>4.9131356056789692E-2</c:v>
                </c:pt>
              </c:numCache>
            </c:numRef>
          </c:val>
          <c:extLst>
            <c:ext xmlns:c16="http://schemas.microsoft.com/office/drawing/2014/chart" uri="{C3380CC4-5D6E-409C-BE32-E72D297353CC}">
              <c16:uniqueId val="{00000008-8F3A-424C-B805-3043EEAB5596}"/>
            </c:ext>
          </c:extLst>
        </c:ser>
        <c:dLbls>
          <c:showLegendKey val="0"/>
          <c:showVal val="0"/>
          <c:showCatName val="0"/>
          <c:showSerName val="0"/>
          <c:showPercent val="0"/>
          <c:showBubbleSize val="0"/>
        </c:dLbls>
        <c:gapWidth val="219"/>
        <c:overlap val="-27"/>
        <c:axId val="1013605487"/>
        <c:axId val="1224355583"/>
      </c:barChart>
      <c:catAx>
        <c:axId val="1013605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355583"/>
        <c:crosses val="autoZero"/>
        <c:auto val="1"/>
        <c:lblAlgn val="ctr"/>
        <c:lblOffset val="100"/>
        <c:noMultiLvlLbl val="0"/>
      </c:catAx>
      <c:valAx>
        <c:axId val="12243555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605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(completed).xlsx]Customer Level Analysis!PivotTable12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a:t>
            </a:r>
            <a:r>
              <a:rPr lang="en-US" baseline="0"/>
              <a:t> LTV at acquisition month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s>
    <c:plotArea>
      <c:layout/>
      <c:pieChart>
        <c:varyColors val="1"/>
        <c:ser>
          <c:idx val="0"/>
          <c:order val="0"/>
          <c:tx>
            <c:strRef>
              <c:f>'Customer Level Analysis'!$B$3795</c:f>
              <c:strCache>
                <c:ptCount val="1"/>
                <c:pt idx="0">
                  <c:v>Sum of Customer payable excluding discount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A2-4AEC-8FB4-D03E7F07C6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A2-4AEC-8FB4-D03E7F07C6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A2-4AEC-8FB4-D03E7F07C6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A2-4AEC-8FB4-D03E7F07C6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BA2-4AEC-8FB4-D03E7F07C6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BA2-4AEC-8FB4-D03E7F07C6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BA2-4AEC-8FB4-D03E7F07C6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BA2-4AEC-8FB4-D03E7F07C6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BA2-4AEC-8FB4-D03E7F07C6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Level Analysis'!$A$3796:$A$3805</c:f>
              <c:strCache>
                <c:ptCount val="9"/>
                <c:pt idx="0">
                  <c:v>Jan</c:v>
                </c:pt>
                <c:pt idx="1">
                  <c:v>Feb</c:v>
                </c:pt>
                <c:pt idx="2">
                  <c:v>Mar</c:v>
                </c:pt>
                <c:pt idx="3">
                  <c:v>Apr</c:v>
                </c:pt>
                <c:pt idx="4">
                  <c:v>May</c:v>
                </c:pt>
                <c:pt idx="5">
                  <c:v>Jun</c:v>
                </c:pt>
                <c:pt idx="6">
                  <c:v>Jul</c:v>
                </c:pt>
                <c:pt idx="7">
                  <c:v>Aug</c:v>
                </c:pt>
                <c:pt idx="8">
                  <c:v>Sep</c:v>
                </c:pt>
              </c:strCache>
            </c:strRef>
          </c:cat>
          <c:val>
            <c:numRef>
              <c:f>'Customer Level Analysis'!$B$3796:$B$3805</c:f>
              <c:numCache>
                <c:formatCode>General</c:formatCode>
                <c:ptCount val="9"/>
                <c:pt idx="0">
                  <c:v>595148</c:v>
                </c:pt>
                <c:pt idx="1">
                  <c:v>614441</c:v>
                </c:pt>
                <c:pt idx="2">
                  <c:v>777236</c:v>
                </c:pt>
                <c:pt idx="3">
                  <c:v>938558</c:v>
                </c:pt>
                <c:pt idx="4">
                  <c:v>1035636</c:v>
                </c:pt>
                <c:pt idx="5">
                  <c:v>981780</c:v>
                </c:pt>
                <c:pt idx="6">
                  <c:v>1004169</c:v>
                </c:pt>
                <c:pt idx="7">
                  <c:v>1176886</c:v>
                </c:pt>
                <c:pt idx="8">
                  <c:v>1349941</c:v>
                </c:pt>
              </c:numCache>
            </c:numRef>
          </c:val>
          <c:extLst>
            <c:ext xmlns:c16="http://schemas.microsoft.com/office/drawing/2014/chart" uri="{C3380CC4-5D6E-409C-BE32-E72D297353CC}">
              <c16:uniqueId val="{00000012-7BA2-4AEC-8FB4-D03E7F07C695}"/>
            </c:ext>
          </c:extLst>
        </c:ser>
        <c:ser>
          <c:idx val="1"/>
          <c:order val="1"/>
          <c:tx>
            <c:strRef>
              <c:f>'Customer Level Analysis'!$C$3795</c:f>
              <c:strCache>
                <c:ptCount val="1"/>
                <c:pt idx="0">
                  <c:v>Count of User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4-7BA2-4AEC-8FB4-D03E7F07C6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6-7BA2-4AEC-8FB4-D03E7F07C6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8-7BA2-4AEC-8FB4-D03E7F07C6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A-7BA2-4AEC-8FB4-D03E7F07C6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C-7BA2-4AEC-8FB4-D03E7F07C6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E-7BA2-4AEC-8FB4-D03E7F07C6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0-7BA2-4AEC-8FB4-D03E7F07C6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2-7BA2-4AEC-8FB4-D03E7F07C6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4-7BA2-4AEC-8FB4-D03E7F07C6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Level Analysis'!$A$3796:$A$3805</c:f>
              <c:strCache>
                <c:ptCount val="9"/>
                <c:pt idx="0">
                  <c:v>Jan</c:v>
                </c:pt>
                <c:pt idx="1">
                  <c:v>Feb</c:v>
                </c:pt>
                <c:pt idx="2">
                  <c:v>Mar</c:v>
                </c:pt>
                <c:pt idx="3">
                  <c:v>Apr</c:v>
                </c:pt>
                <c:pt idx="4">
                  <c:v>May</c:v>
                </c:pt>
                <c:pt idx="5">
                  <c:v>Jun</c:v>
                </c:pt>
                <c:pt idx="6">
                  <c:v>Jul</c:v>
                </c:pt>
                <c:pt idx="7">
                  <c:v>Aug</c:v>
                </c:pt>
                <c:pt idx="8">
                  <c:v>Sep</c:v>
                </c:pt>
              </c:strCache>
            </c:strRef>
          </c:cat>
          <c:val>
            <c:numRef>
              <c:f>'Customer Level Analysis'!$C$3796:$C$3805</c:f>
              <c:numCache>
                <c:formatCode>General</c:formatCode>
                <c:ptCount val="9"/>
                <c:pt idx="0">
                  <c:v>1606</c:v>
                </c:pt>
                <c:pt idx="1">
                  <c:v>1663</c:v>
                </c:pt>
                <c:pt idx="2">
                  <c:v>2185</c:v>
                </c:pt>
                <c:pt idx="3">
                  <c:v>2477</c:v>
                </c:pt>
                <c:pt idx="4">
                  <c:v>2465</c:v>
                </c:pt>
                <c:pt idx="5">
                  <c:v>2647</c:v>
                </c:pt>
                <c:pt idx="6">
                  <c:v>2645</c:v>
                </c:pt>
                <c:pt idx="7">
                  <c:v>2904</c:v>
                </c:pt>
                <c:pt idx="8">
                  <c:v>4231</c:v>
                </c:pt>
              </c:numCache>
            </c:numRef>
          </c:val>
          <c:extLst>
            <c:ext xmlns:c16="http://schemas.microsoft.com/office/drawing/2014/chart" uri="{C3380CC4-5D6E-409C-BE32-E72D297353CC}">
              <c16:uniqueId val="{00000025-7BA2-4AEC-8FB4-D03E7F07C6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(completed).xlsx]Delivery Analysis!PivotTable14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time at month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'Delivery Analysis'!$A$4:$A$13</c:f>
              <c:strCache>
                <c:ptCount val="9"/>
                <c:pt idx="0">
                  <c:v>Jan</c:v>
                </c:pt>
                <c:pt idx="1">
                  <c:v>Feb</c:v>
                </c:pt>
                <c:pt idx="2">
                  <c:v>Mar</c:v>
                </c:pt>
                <c:pt idx="3">
                  <c:v>Apr</c:v>
                </c:pt>
                <c:pt idx="4">
                  <c:v>May</c:v>
                </c:pt>
                <c:pt idx="5">
                  <c:v>Jun</c:v>
                </c:pt>
                <c:pt idx="6">
                  <c:v>Jul</c:v>
                </c:pt>
                <c:pt idx="7">
                  <c:v>Aug</c:v>
                </c:pt>
                <c:pt idx="8">
                  <c:v>Sep</c:v>
                </c:pt>
              </c:strCache>
            </c:strRef>
          </c:cat>
          <c:val>
            <c:numRef>
              <c:f>'Delivery Analysis'!$B$4:$B$13</c:f>
              <c:numCache>
                <c:formatCode>mm:ss</c:formatCode>
                <c:ptCount val="9"/>
                <c:pt idx="0">
                  <c:v>1.5398433536276013E-2</c:v>
                </c:pt>
                <c:pt idx="1">
                  <c:v>1.3436518674417029E-2</c:v>
                </c:pt>
                <c:pt idx="2">
                  <c:v>1.4082713577421826E-2</c:v>
                </c:pt>
                <c:pt idx="3">
                  <c:v>1.9395559517935389E-2</c:v>
                </c:pt>
                <c:pt idx="4">
                  <c:v>3.0955652280069027E-2</c:v>
                </c:pt>
                <c:pt idx="5">
                  <c:v>1.5905532468622727E-2</c:v>
                </c:pt>
                <c:pt idx="6">
                  <c:v>1.3797635300707135E-2</c:v>
                </c:pt>
                <c:pt idx="7">
                  <c:v>1.5765172240077539E-2</c:v>
                </c:pt>
                <c:pt idx="8">
                  <c:v>1.3609680423155369E-2</c:v>
                </c:pt>
              </c:numCache>
            </c:numRef>
          </c:val>
          <c:extLst>
            <c:ext xmlns:c16="http://schemas.microsoft.com/office/drawing/2014/chart" uri="{C3380CC4-5D6E-409C-BE32-E72D297353CC}">
              <c16:uniqueId val="{00000000-44C4-46EE-9D41-4AF89298B5C6}"/>
            </c:ext>
          </c:extLst>
        </c:ser>
        <c:dLbls>
          <c:dLblPos val="outEnd"/>
          <c:showLegendKey val="0"/>
          <c:showVal val="1"/>
          <c:showCatName val="0"/>
          <c:showSerName val="0"/>
          <c:showPercent val="0"/>
          <c:showBubbleSize val="0"/>
        </c:dLbls>
        <c:gapWidth val="219"/>
        <c:overlap val="-27"/>
        <c:axId val="232700320"/>
        <c:axId val="451275184"/>
      </c:barChart>
      <c:catAx>
        <c:axId val="2327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275184"/>
        <c:crosses val="autoZero"/>
        <c:auto val="1"/>
        <c:lblAlgn val="ctr"/>
        <c:lblOffset val="100"/>
        <c:noMultiLvlLbl val="0"/>
      </c:catAx>
      <c:valAx>
        <c:axId val="451275184"/>
        <c:scaling>
          <c:orientation val="minMax"/>
        </c:scaling>
        <c:delete val="0"/>
        <c:axPos val="l"/>
        <c:majorGridlines>
          <c:spPr>
            <a:ln w="9525" cap="flat" cmpd="sng" algn="ctr">
              <a:solidFill>
                <a:schemeClr val="tx1">
                  <a:lumMod val="15000"/>
                  <a:lumOff val="85000"/>
                </a:schemeClr>
              </a:solidFill>
              <a:round/>
            </a:ln>
            <a:effectLst/>
          </c:spPr>
        </c:majorGridlines>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700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(completed).xlsx]Delivery Analysis!PivotTable3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Delivery</a:t>
            </a:r>
            <a:r>
              <a:rPr lang="en-IN" baseline="0"/>
              <a:t> Time at Slot level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Analysis'!$B$37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'Delivery Analysis'!$A$38:$A$43</c:f>
              <c:strCache>
                <c:ptCount val="5"/>
                <c:pt idx="0">
                  <c:v>Afternoon</c:v>
                </c:pt>
                <c:pt idx="1">
                  <c:v>Evening</c:v>
                </c:pt>
                <c:pt idx="2">
                  <c:v>Late Night</c:v>
                </c:pt>
                <c:pt idx="3">
                  <c:v>Morning</c:v>
                </c:pt>
                <c:pt idx="4">
                  <c:v>Night</c:v>
                </c:pt>
              </c:strCache>
            </c:strRef>
          </c:cat>
          <c:val>
            <c:numRef>
              <c:f>'Delivery Analysis'!$B$38:$B$43</c:f>
              <c:numCache>
                <c:formatCode>mm:ss</c:formatCode>
                <c:ptCount val="5"/>
                <c:pt idx="0">
                  <c:v>1.7895726267286811E-2</c:v>
                </c:pt>
                <c:pt idx="1">
                  <c:v>1.7733517752153764E-2</c:v>
                </c:pt>
                <c:pt idx="2">
                  <c:v>1.2135347469873915E-2</c:v>
                </c:pt>
                <c:pt idx="3">
                  <c:v>1.7410126423510159E-2</c:v>
                </c:pt>
                <c:pt idx="4">
                  <c:v>1.5641097939463694E-2</c:v>
                </c:pt>
              </c:numCache>
            </c:numRef>
          </c:val>
          <c:extLst>
            <c:ext xmlns:c16="http://schemas.microsoft.com/office/drawing/2014/chart" uri="{C3380CC4-5D6E-409C-BE32-E72D297353CC}">
              <c16:uniqueId val="{00000000-FD96-49B3-B490-A906F7705A1C}"/>
            </c:ext>
          </c:extLst>
        </c:ser>
        <c:dLbls>
          <c:dLblPos val="outEnd"/>
          <c:showLegendKey val="0"/>
          <c:showVal val="1"/>
          <c:showCatName val="0"/>
          <c:showSerName val="0"/>
          <c:showPercent val="0"/>
          <c:showBubbleSize val="0"/>
        </c:dLbls>
        <c:gapWidth val="219"/>
        <c:overlap val="-27"/>
        <c:axId val="442923440"/>
        <c:axId val="451280144"/>
      </c:barChart>
      <c:catAx>
        <c:axId val="4429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280144"/>
        <c:crosses val="autoZero"/>
        <c:auto val="1"/>
        <c:lblAlgn val="ctr"/>
        <c:lblOffset val="100"/>
        <c:noMultiLvlLbl val="0"/>
      </c:catAx>
      <c:valAx>
        <c:axId val="451280144"/>
        <c:scaling>
          <c:orientation val="minMax"/>
        </c:scaling>
        <c:delete val="0"/>
        <c:axPos val="l"/>
        <c:majorGridlines>
          <c:spPr>
            <a:ln w="9525" cap="flat" cmpd="sng" algn="ctr">
              <a:solidFill>
                <a:schemeClr val="tx1">
                  <a:lumMod val="15000"/>
                  <a:lumOff val="85000"/>
                </a:schemeClr>
              </a:solidFill>
              <a:round/>
            </a:ln>
            <a:effectLst/>
          </c:spPr>
        </c:majorGridlines>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9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A8AAE-EB4B-4C3A-94D8-3EB502898218}"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E39C2-0132-4858-8D19-2AD8D8307BBB}" type="slidenum">
              <a:rPr lang="en-IN" smtClean="0"/>
              <a:t>‹#›</a:t>
            </a:fld>
            <a:endParaRPr lang="en-IN"/>
          </a:p>
        </p:txBody>
      </p:sp>
    </p:spTree>
    <p:extLst>
      <p:ext uri="{BB962C8B-B14F-4D97-AF65-F5344CB8AC3E}">
        <p14:creationId xmlns:p14="http://schemas.microsoft.com/office/powerpoint/2010/main" val="279476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92E39C2-0132-4858-8D19-2AD8D8307BBB}" type="slidenum">
              <a:rPr lang="en-IN" smtClean="0"/>
              <a:t>3</a:t>
            </a:fld>
            <a:endParaRPr lang="en-IN"/>
          </a:p>
        </p:txBody>
      </p:sp>
    </p:spTree>
    <p:extLst>
      <p:ext uri="{BB962C8B-B14F-4D97-AF65-F5344CB8AC3E}">
        <p14:creationId xmlns:p14="http://schemas.microsoft.com/office/powerpoint/2010/main" val="391493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61EC-EC87-8728-9AFE-9FC8495AA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7CEA21-03AD-361D-69F6-7DD3F87D4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5643C4-0E32-A01F-1B9F-2557AFA51E79}"/>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5" name="Footer Placeholder 4">
            <a:extLst>
              <a:ext uri="{FF2B5EF4-FFF2-40B4-BE49-F238E27FC236}">
                <a16:creationId xmlns:a16="http://schemas.microsoft.com/office/drawing/2014/main" id="{048FDB82-2C22-E9B1-1E44-BB3D33E9D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729B1-C1A0-2921-B884-42A4E99AC9C8}"/>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174082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B293-E37E-40D7-EE90-7951D846FE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9EAE3B-5641-A70E-9B5D-EF68298CB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8BF71-8725-F546-E896-CF27D2725F28}"/>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5" name="Footer Placeholder 4">
            <a:extLst>
              <a:ext uri="{FF2B5EF4-FFF2-40B4-BE49-F238E27FC236}">
                <a16:creationId xmlns:a16="http://schemas.microsoft.com/office/drawing/2014/main" id="{E5336628-17FE-C92A-A96C-587E701A8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8F42B-D02F-6C53-C3FE-9CFF4EFE86CD}"/>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304906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455CB-62F0-83E1-BC81-6BA7FF93F5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C54792-9BFD-2815-68BC-774316331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ED1C8-DE08-602B-1866-CF14DBFEE874}"/>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5" name="Footer Placeholder 4">
            <a:extLst>
              <a:ext uri="{FF2B5EF4-FFF2-40B4-BE49-F238E27FC236}">
                <a16:creationId xmlns:a16="http://schemas.microsoft.com/office/drawing/2014/main" id="{03626159-3603-EA41-BEFB-82D3A926A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7EDFE-D49E-6A7A-2ECC-8F01C37AB6C6}"/>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30504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8031-DD7E-D58A-9372-97920ADA74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E21DD-6CA6-3258-40B3-BD28D60C8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122DD-7405-E5B3-C978-56A7A3754D02}"/>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5" name="Footer Placeholder 4">
            <a:extLst>
              <a:ext uri="{FF2B5EF4-FFF2-40B4-BE49-F238E27FC236}">
                <a16:creationId xmlns:a16="http://schemas.microsoft.com/office/drawing/2014/main" id="{5347E175-94FF-C71D-55EE-3B6254177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A8773-5394-900A-1C1C-D7D04BC116D7}"/>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108131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685A-13A5-50C7-C91A-7AA5B7A13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BDDBE-A3E0-5DA4-D8D3-D58DCD9C8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BC082B-649C-1E62-9237-288FADAA38E9}"/>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5" name="Footer Placeholder 4">
            <a:extLst>
              <a:ext uri="{FF2B5EF4-FFF2-40B4-BE49-F238E27FC236}">
                <a16:creationId xmlns:a16="http://schemas.microsoft.com/office/drawing/2014/main" id="{9C0C3E25-1343-3101-4FE2-2D22311EE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9EE50-D25A-6BF1-F5D6-0AEAF2ED5337}"/>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121129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5E4C-690E-DADA-4871-90F2C51CE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5212CE-60E4-EBE3-4FC6-74EE32A4F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685D88-8330-B244-680D-DDB012355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D6A93E-7F60-E7EA-0FCB-1720C4D4E5B3}"/>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6" name="Footer Placeholder 5">
            <a:extLst>
              <a:ext uri="{FF2B5EF4-FFF2-40B4-BE49-F238E27FC236}">
                <a16:creationId xmlns:a16="http://schemas.microsoft.com/office/drawing/2014/main" id="{8A2F1834-875D-84C8-B573-D1F9665B24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5ADCA-532C-FBEC-4D82-274261A42BCF}"/>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134521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9B28-0F9B-2C02-762C-55178B5B4F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74E35C-3DA8-120F-6743-2EA48840F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981D7B-A6A4-6A54-5C20-E52B2D59F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F57CE2-7A8D-9BAB-D36B-96E4414D6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09780-D42F-511F-27DD-27BDCD2B9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00ADBC-8871-39DC-22DC-33A8C46078D6}"/>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8" name="Footer Placeholder 7">
            <a:extLst>
              <a:ext uri="{FF2B5EF4-FFF2-40B4-BE49-F238E27FC236}">
                <a16:creationId xmlns:a16="http://schemas.microsoft.com/office/drawing/2014/main" id="{7AC479F3-3115-4A2C-803A-54E861C23C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AFCFAA-9028-973C-B2E9-4FAEA0AFD1F6}"/>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170776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BD6D-01E8-32CA-B24B-3CF13EC64F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C4E683-0A9F-2D81-E5FA-DD67E7DBA228}"/>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4" name="Footer Placeholder 3">
            <a:extLst>
              <a:ext uri="{FF2B5EF4-FFF2-40B4-BE49-F238E27FC236}">
                <a16:creationId xmlns:a16="http://schemas.microsoft.com/office/drawing/2014/main" id="{20EAA82B-E898-897A-4785-10CB9EFFC8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F4B08A-218A-2535-7B96-9E628BCB911B}"/>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426651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F223A-A1B2-63B3-B8E4-D7E6F0F530AA}"/>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3" name="Footer Placeholder 2">
            <a:extLst>
              <a:ext uri="{FF2B5EF4-FFF2-40B4-BE49-F238E27FC236}">
                <a16:creationId xmlns:a16="http://schemas.microsoft.com/office/drawing/2014/main" id="{EEF48C79-5876-3B7E-07E4-6D627DDC9E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A28D00-CF88-E59E-A8CE-E60C95F57A4A}"/>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368569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D248-AF98-4B3F-8546-92DB26252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90C4AB-C463-4619-97CF-F1FF4E59A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00B784-7D15-8AF4-0D28-C47788657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8FEA9-5B5C-BE35-0681-D076B8E377E0}"/>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6" name="Footer Placeholder 5">
            <a:extLst>
              <a:ext uri="{FF2B5EF4-FFF2-40B4-BE49-F238E27FC236}">
                <a16:creationId xmlns:a16="http://schemas.microsoft.com/office/drawing/2014/main" id="{F1A80E8C-44C2-3D66-E02C-B356F50597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D3DEEB-604B-DFB8-0B2B-46E60C51A627}"/>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28986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1BD3-1FF1-69E5-95BF-9AA1E014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13AC13-390C-174B-80A1-69EFA1FE6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E860B2-2D16-A90F-382D-719928218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0024B-3B5D-919A-AA2D-9F9C8E31E35A}"/>
              </a:ext>
            </a:extLst>
          </p:cNvPr>
          <p:cNvSpPr>
            <a:spLocks noGrp="1"/>
          </p:cNvSpPr>
          <p:nvPr>
            <p:ph type="dt" sz="half" idx="10"/>
          </p:nvPr>
        </p:nvSpPr>
        <p:spPr/>
        <p:txBody>
          <a:bodyPr/>
          <a:lstStyle/>
          <a:p>
            <a:fld id="{439A26A1-895F-44E0-BBAC-5B88DE8AC74B}" type="datetimeFigureOut">
              <a:rPr lang="en-IN" smtClean="0"/>
              <a:t>29-10-2023</a:t>
            </a:fld>
            <a:endParaRPr lang="en-IN"/>
          </a:p>
        </p:txBody>
      </p:sp>
      <p:sp>
        <p:nvSpPr>
          <p:cNvPr id="6" name="Footer Placeholder 5">
            <a:extLst>
              <a:ext uri="{FF2B5EF4-FFF2-40B4-BE49-F238E27FC236}">
                <a16:creationId xmlns:a16="http://schemas.microsoft.com/office/drawing/2014/main" id="{4B2F5D7A-535F-3951-57FC-8789FF0FA5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6853F-925A-13A9-524F-09D3AD3B6800}"/>
              </a:ext>
            </a:extLst>
          </p:cNvPr>
          <p:cNvSpPr>
            <a:spLocks noGrp="1"/>
          </p:cNvSpPr>
          <p:nvPr>
            <p:ph type="sldNum" sz="quarter" idx="12"/>
          </p:nvPr>
        </p:nvSpPr>
        <p:spPr/>
        <p:txBody>
          <a:bodyPr/>
          <a:lstStyle/>
          <a:p>
            <a:fld id="{A49637A1-4769-4B36-A820-D7CA6A319E99}" type="slidenum">
              <a:rPr lang="en-IN" smtClean="0"/>
              <a:t>‹#›</a:t>
            </a:fld>
            <a:endParaRPr lang="en-IN"/>
          </a:p>
        </p:txBody>
      </p:sp>
    </p:spTree>
    <p:extLst>
      <p:ext uri="{BB962C8B-B14F-4D97-AF65-F5344CB8AC3E}">
        <p14:creationId xmlns:p14="http://schemas.microsoft.com/office/powerpoint/2010/main" val="180576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C3D86-A91C-4ACC-B361-043C35C95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7EE5F0-9F69-E2D3-F487-B5342C2FF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5086B7-30E4-FF08-3AEB-05F8DE5ED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A26A1-895F-44E0-BBAC-5B88DE8AC74B}" type="datetimeFigureOut">
              <a:rPr lang="en-IN" smtClean="0"/>
              <a:t>29-10-2023</a:t>
            </a:fld>
            <a:endParaRPr lang="en-IN"/>
          </a:p>
        </p:txBody>
      </p:sp>
      <p:sp>
        <p:nvSpPr>
          <p:cNvPr id="5" name="Footer Placeholder 4">
            <a:extLst>
              <a:ext uri="{FF2B5EF4-FFF2-40B4-BE49-F238E27FC236}">
                <a16:creationId xmlns:a16="http://schemas.microsoft.com/office/drawing/2014/main" id="{BF5EDC9A-1FA5-058E-D3F8-21B2F0F74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B3BAE6-D9F6-184D-3FC7-B44417F33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637A1-4769-4B36-A820-D7CA6A319E99}" type="slidenum">
              <a:rPr lang="en-IN" smtClean="0"/>
              <a:t>‹#›</a:t>
            </a:fld>
            <a:endParaRPr lang="en-IN"/>
          </a:p>
        </p:txBody>
      </p:sp>
    </p:spTree>
    <p:extLst>
      <p:ext uri="{BB962C8B-B14F-4D97-AF65-F5344CB8AC3E}">
        <p14:creationId xmlns:p14="http://schemas.microsoft.com/office/powerpoint/2010/main" val="138731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sv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sv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sv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6B75-6C1A-C91C-866C-EA932D49DB99}"/>
              </a:ext>
            </a:extLst>
          </p:cNvPr>
          <p:cNvSpPr>
            <a:spLocks noGrp="1"/>
          </p:cNvSpPr>
          <p:nvPr>
            <p:ph type="ctrTitle"/>
          </p:nvPr>
        </p:nvSpPr>
        <p:spPr/>
        <p:txBody>
          <a:bodyPr>
            <a:normAutofit/>
          </a:bodyPr>
          <a:lstStyle/>
          <a:p>
            <a:r>
              <a:rPr lang="en-GB" sz="4800" u="sng" kern="100" dirty="0" err="1">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Freshco</a:t>
            </a:r>
            <a:r>
              <a:rPr lang="en-GB" sz="4800" u="sng" kern="1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 Hypermarket</a:t>
            </a:r>
            <a:endParaRPr lang="en-IN" sz="4800" dirty="0"/>
          </a:p>
        </p:txBody>
      </p:sp>
      <p:sp>
        <p:nvSpPr>
          <p:cNvPr id="3" name="Subtitle 2">
            <a:extLst>
              <a:ext uri="{FF2B5EF4-FFF2-40B4-BE49-F238E27FC236}">
                <a16:creationId xmlns:a16="http://schemas.microsoft.com/office/drawing/2014/main" id="{C5CE54F1-18A5-EE45-199F-9A573D779D94}"/>
              </a:ext>
            </a:extLst>
          </p:cNvPr>
          <p:cNvSpPr>
            <a:spLocks noGrp="1"/>
          </p:cNvSpPr>
          <p:nvPr>
            <p:ph type="subTitle" idx="1"/>
          </p:nvPr>
        </p:nvSpPr>
        <p:spPr/>
        <p:txBody>
          <a:bodyPr/>
          <a:lstStyle/>
          <a:p>
            <a:r>
              <a:rPr lang="en-GB" u="sng" kern="1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Capstone project</a:t>
            </a:r>
          </a:p>
          <a:p>
            <a:r>
              <a:rPr lang="en-GB" u="sng" kern="1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Aniket Lore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Audio 4">
            <a:hlinkClick r:id="" action="ppaction://media"/>
            <a:extLst>
              <a:ext uri="{FF2B5EF4-FFF2-40B4-BE49-F238E27FC236}">
                <a16:creationId xmlns:a16="http://schemas.microsoft.com/office/drawing/2014/main" id="{E3E033C1-6FE7-30F8-A246-DD2B2F1A19D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pic>
        <p:nvPicPr>
          <p:cNvPr id="4" name="Camera 3">
            <a:extLst>
              <a:ext uri="{FF2B5EF4-FFF2-40B4-BE49-F238E27FC236}">
                <a16:creationId xmlns:a16="http://schemas.microsoft.com/office/drawing/2014/main" id="{97ABB85D-A761-8CA5-806D-A238C261169E}"/>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9068463"/>
      </p:ext>
    </p:extLst>
  </p:cSld>
  <p:clrMapOvr>
    <a:masterClrMapping/>
  </p:clrMapOvr>
  <mc:AlternateContent xmlns:mc="http://schemas.openxmlformats.org/markup-compatibility/2006" xmlns:p14="http://schemas.microsoft.com/office/powerpoint/2010/main">
    <mc:Choice Requires="p14">
      <p:transition spd="slow" p14:dur="2000" advTm="10124"/>
    </mc:Choice>
    <mc:Fallback xmlns="">
      <p:transition spd="slow" advTm="101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F708-117A-81FC-A03C-C18FEF06E566}"/>
              </a:ext>
            </a:extLst>
          </p:cNvPr>
          <p:cNvSpPr>
            <a:spLocks noGrp="1"/>
          </p:cNvSpPr>
          <p:nvPr>
            <p:ph type="title"/>
          </p:nvPr>
        </p:nvSpPr>
        <p:spPr/>
        <p:txBody>
          <a:bodyPr/>
          <a:lstStyle/>
          <a:p>
            <a: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a:t>
            </a:r>
            <a:b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descr="A store front with a sign&#10;&#10;Description automatically generated">
            <a:extLst>
              <a:ext uri="{FF2B5EF4-FFF2-40B4-BE49-F238E27FC236}">
                <a16:creationId xmlns:a16="http://schemas.microsoft.com/office/drawing/2014/main" id="{DEEBA4A7-2E41-8152-A070-3E763BE34AD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22720" y="1330960"/>
            <a:ext cx="4829492" cy="3556000"/>
          </a:xfrm>
        </p:spPr>
      </p:pic>
      <p:sp>
        <p:nvSpPr>
          <p:cNvPr id="4" name="Text Placeholder 3">
            <a:extLst>
              <a:ext uri="{FF2B5EF4-FFF2-40B4-BE49-F238E27FC236}">
                <a16:creationId xmlns:a16="http://schemas.microsoft.com/office/drawing/2014/main" id="{DB5EDC36-9DE9-91D4-DC30-5D8CAD86546B}"/>
              </a:ext>
            </a:extLst>
          </p:cNvPr>
          <p:cNvSpPr>
            <a:spLocks noGrp="1"/>
          </p:cNvSpPr>
          <p:nvPr>
            <p:ph type="body" sz="half" idx="2"/>
          </p:nvPr>
        </p:nvSpPr>
        <p:spPr/>
        <p:txBody>
          <a:bodyPr/>
          <a:lstStyle/>
          <a:p>
            <a:r>
              <a:rPr lang="en-GB"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FreshCo</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Ltd. is a Canadian chain of deep discount supermarkets owned by Sobeys. It was launched in March 2010. As of September 2023, there were 100 </a:t>
            </a:r>
            <a:r>
              <a:rPr lang="en-GB"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FreshCo</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stores.</a:t>
            </a:r>
            <a:endParaRPr lang="en-GB"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observation we are going to look at the data and have some meaningful insights from it to take some data driven business decisions which can enhance customer experience and increase profitability.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Audio 6">
            <a:hlinkClick r:id="" action="ppaction://media"/>
            <a:extLst>
              <a:ext uri="{FF2B5EF4-FFF2-40B4-BE49-F238E27FC236}">
                <a16:creationId xmlns:a16="http://schemas.microsoft.com/office/drawing/2014/main" id="{22421C16-4A7B-E4EB-E4C3-190F3BA2BD5F}"/>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pic>
        <p:nvPicPr>
          <p:cNvPr id="3" name="Camera 2">
            <a:extLst>
              <a:ext uri="{FF2B5EF4-FFF2-40B4-BE49-F238E27FC236}">
                <a16:creationId xmlns:a16="http://schemas.microsoft.com/office/drawing/2014/main" id="{1DD3B45B-0A9A-7738-8B5E-932C8E9D17CF}"/>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24867819"/>
      </p:ext>
    </p:extLst>
  </p:cSld>
  <p:clrMapOvr>
    <a:masterClrMapping/>
  </p:clrMapOvr>
  <mc:AlternateContent xmlns:mc="http://schemas.openxmlformats.org/markup-compatibility/2006" xmlns:p14="http://schemas.microsoft.com/office/powerpoint/2010/main">
    <mc:Choice Requires="p14">
      <p:transition spd="slow" p14:dur="2000" advTm="35719"/>
    </mc:Choice>
    <mc:Fallback xmlns="">
      <p:transition spd="slow" advTm="357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6630-D30B-54F2-30CE-47B21CD53FBE}"/>
              </a:ext>
            </a:extLst>
          </p:cNvPr>
          <p:cNvSpPr txBox="1"/>
          <p:nvPr/>
        </p:nvSpPr>
        <p:spPr>
          <a:xfrm>
            <a:off x="327991" y="318052"/>
            <a:ext cx="8818493" cy="375552"/>
          </a:xfrm>
          <a:prstGeom prst="rect">
            <a:avLst/>
          </a:prstGeom>
          <a:noFill/>
        </p:spPr>
        <p:txBody>
          <a:bodyPr wrap="square">
            <a:spAutoFit/>
          </a:bodyPr>
          <a:lstStyle/>
          <a:p>
            <a:pPr>
              <a:lnSpc>
                <a:spcPct val="107000"/>
              </a:lnSpc>
              <a:spcAft>
                <a:spcPts val="800"/>
              </a:spcAft>
            </a:pPr>
            <a: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Present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AF0BE51-11E8-7A6B-EFDC-2575185F006E}"/>
              </a:ext>
            </a:extLst>
          </p:cNvPr>
          <p:cNvSpPr txBox="1"/>
          <p:nvPr/>
        </p:nvSpPr>
        <p:spPr>
          <a:xfrm>
            <a:off x="327991" y="785191"/>
            <a:ext cx="11111948" cy="5383846"/>
          </a:xfrm>
          <a:prstGeom prst="rect">
            <a:avLst/>
          </a:prstGeom>
          <a:noFill/>
        </p:spPr>
        <p:txBody>
          <a:bodyPr wrap="square">
            <a:spAutoFit/>
          </a:bodyPr>
          <a:lstStyle/>
          <a:p>
            <a:pPr>
              <a:lnSpc>
                <a:spcPct val="107000"/>
              </a:lnSpc>
              <a:spcAft>
                <a:spcPts val="800"/>
              </a:spcAft>
            </a:pPr>
            <a: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 Data</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sheet we have customer details each customer has given the user id which is an unique identifier for every customer.</a:t>
            </a:r>
          </a:p>
          <a:p>
            <a:pPr marL="285750" indent="-285750">
              <a:lnSpc>
                <a:spcPct val="107000"/>
              </a:lnSpc>
              <a:spcAft>
                <a:spcPts val="800"/>
              </a:spcAft>
              <a:buFont typeface="Arial" panose="020B0604020202020204" pitchFamily="34" charset="0"/>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User id</a:t>
            </a:r>
          </a:p>
          <a:p>
            <a:pPr>
              <a:lnSpc>
                <a:spcPct val="107000"/>
              </a:lnSpc>
              <a:spcAft>
                <a:spcPts val="800"/>
              </a:spcAft>
            </a:pPr>
            <a:r>
              <a:rPr lang="en-GB"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Order data: </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order details we have orders ids and delivery timings and source of the order from which source the order has been placed.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Order Id</a:t>
            </a:r>
          </a:p>
          <a:p>
            <a:pPr marL="285750" indent="-285750">
              <a:lnSpc>
                <a:spcPct val="107000"/>
              </a:lnSpc>
              <a:spcAft>
                <a:spcPts val="800"/>
              </a:spcAft>
              <a:buFont typeface="Arial" panose="020B0604020202020204" pitchFamily="34" charset="0"/>
              <a:buChar char="•"/>
            </a:pPr>
            <a:r>
              <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Delivery timings</a:t>
            </a:r>
          </a:p>
          <a:p>
            <a:pPr marL="285750" indent="-285750">
              <a:lnSpc>
                <a:spcPct val="107000"/>
              </a:lnSpc>
              <a:spcAft>
                <a:spcPts val="800"/>
              </a:spcAft>
              <a:buFont typeface="Arial" panose="020B0604020202020204" pitchFamily="34" charset="0"/>
              <a:buChar char="•"/>
            </a:pPr>
            <a:r>
              <a:rPr lang="en-GB"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Source</a:t>
            </a:r>
          </a:p>
          <a:p>
            <a:pPr marL="285750" indent="-285750">
              <a:lnSpc>
                <a:spcPct val="107000"/>
              </a:lnSpc>
              <a:spcAft>
                <a:spcPts val="800"/>
              </a:spcAft>
              <a:buFont typeface="Arial" panose="020B0604020202020204" pitchFamily="34" charset="0"/>
              <a:buChar char="•"/>
            </a:pPr>
            <a:r>
              <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Order Area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Product details: </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Also we are having the product details at such the product value and the number of products which have been ordered.</a:t>
            </a:r>
          </a:p>
          <a:p>
            <a:pPr marL="285750" indent="-285750">
              <a:buFont typeface="Arial" panose="020B0604020202020204" pitchFamily="34" charset="0"/>
              <a:buChar char="•"/>
            </a:pPr>
            <a:r>
              <a:rPr lang="en-GB" dirty="0">
                <a:solidFill>
                  <a:srgbClr val="000000"/>
                </a:solidFill>
                <a:latin typeface="Calibri" panose="020F0502020204030204" pitchFamily="34" charset="0"/>
                <a:cs typeface="Times New Roman" panose="02020603050405020304" pitchFamily="18" charset="0"/>
              </a:rPr>
              <a:t>MRP</a:t>
            </a:r>
          </a:p>
          <a:p>
            <a:pPr marL="285750" indent="-285750">
              <a:buFont typeface="Arial" panose="020B0604020202020204" pitchFamily="34" charset="0"/>
              <a:buChar char="•"/>
            </a:pPr>
            <a:r>
              <a:rPr lang="en-GB" dirty="0">
                <a:solidFill>
                  <a:srgbClr val="000000"/>
                </a:solidFill>
                <a:latin typeface="Calibri" panose="020F0502020204030204" pitchFamily="34" charset="0"/>
                <a:cs typeface="Times New Roman" panose="02020603050405020304" pitchFamily="18" charset="0"/>
              </a:rPr>
              <a:t>Quantity</a:t>
            </a:r>
          </a:p>
          <a:p>
            <a:pPr marL="285750" indent="-285750">
              <a:buFont typeface="Arial" panose="020B0604020202020204" pitchFamily="34" charset="0"/>
              <a:buChar char="•"/>
            </a:pPr>
            <a:r>
              <a:rPr lang="en-GB" dirty="0">
                <a:solidFill>
                  <a:srgbClr val="000000"/>
                </a:solidFill>
                <a:latin typeface="Calibri" panose="020F0502020204030204" pitchFamily="34" charset="0"/>
                <a:cs typeface="Times New Roman" panose="02020603050405020304" pitchFamily="18" charset="0"/>
              </a:rPr>
              <a:t>Discount</a:t>
            </a:r>
          </a:p>
          <a:p>
            <a:pPr marL="285750" indent="-285750">
              <a:buFont typeface="Arial" panose="020B0604020202020204" pitchFamily="34" charset="0"/>
              <a:buChar char="•"/>
            </a:pPr>
            <a:r>
              <a:rPr lang="en-GB" dirty="0">
                <a:solidFill>
                  <a:srgbClr val="000000"/>
                </a:solidFill>
                <a:latin typeface="Calibri" panose="020F0502020204030204" pitchFamily="34" charset="0"/>
                <a:cs typeface="Times New Roman" panose="02020603050405020304" pitchFamily="18" charset="0"/>
              </a:rPr>
              <a:t>Shipping cost</a:t>
            </a:r>
          </a:p>
          <a:p>
            <a:pPr marL="285750" indent="-285750">
              <a:buFont typeface="Arial" panose="020B0604020202020204" pitchFamily="34" charset="0"/>
              <a:buChar char="•"/>
            </a:pPr>
            <a:endParaRPr lang="en-IN" dirty="0">
              <a:solidFill>
                <a:srgbClr val="000000"/>
              </a:solidFill>
              <a:latin typeface="Calibri" panose="020F0502020204030204" pitchFamily="34" charset="0"/>
              <a:cs typeface="Times New Roman" panose="02020603050405020304" pitchFamily="18" charset="0"/>
            </a:endParaRPr>
          </a:p>
        </p:txBody>
      </p:sp>
      <p:pic>
        <p:nvPicPr>
          <p:cNvPr id="6" name="Audio 5">
            <a:hlinkClick r:id="" action="ppaction://media"/>
            <a:extLst>
              <a:ext uri="{FF2B5EF4-FFF2-40B4-BE49-F238E27FC236}">
                <a16:creationId xmlns:a16="http://schemas.microsoft.com/office/drawing/2014/main" id="{616D7CAA-351B-52B2-8C76-4341442A9BB3}"/>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pic>
        <p:nvPicPr>
          <p:cNvPr id="2" name="Camera 1">
            <a:extLst>
              <a:ext uri="{FF2B5EF4-FFF2-40B4-BE49-F238E27FC236}">
                <a16:creationId xmlns:a16="http://schemas.microsoft.com/office/drawing/2014/main" id="{3B05CE87-97D2-BBFB-BA22-97CC67EB1258}"/>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057128717"/>
      </p:ext>
    </p:extLst>
  </p:cSld>
  <p:clrMapOvr>
    <a:masterClrMapping/>
  </p:clrMapOvr>
  <mc:AlternateContent xmlns:mc="http://schemas.openxmlformats.org/markup-compatibility/2006" xmlns:p14="http://schemas.microsoft.com/office/powerpoint/2010/main">
    <mc:Choice Requires="p14">
      <p:transition spd="slow" p14:dur="2000" advTm="11242"/>
    </mc:Choice>
    <mc:Fallback xmlns="">
      <p:transition spd="slow" advTm="112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63F5-C153-774E-8982-0A5D2D04FF99}"/>
              </a:ext>
            </a:extLst>
          </p:cNvPr>
          <p:cNvSpPr>
            <a:spLocks noGrp="1"/>
          </p:cNvSpPr>
          <p:nvPr>
            <p:ph type="title"/>
          </p:nvPr>
        </p:nvSpPr>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Order level Analysis:</a:t>
            </a:r>
            <a:endParaRPr lang="en-IN" dirty="0"/>
          </a:p>
        </p:txBody>
      </p:sp>
      <p:sp>
        <p:nvSpPr>
          <p:cNvPr id="4" name="Text Placeholder 3">
            <a:extLst>
              <a:ext uri="{FF2B5EF4-FFF2-40B4-BE49-F238E27FC236}">
                <a16:creationId xmlns:a16="http://schemas.microsoft.com/office/drawing/2014/main" id="{852C90EC-CA92-2CE1-5DE8-EDBEAA7AAF1E}"/>
              </a:ext>
            </a:extLst>
          </p:cNvPr>
          <p:cNvSpPr>
            <a:spLocks noGrp="1"/>
          </p:cNvSpPr>
          <p:nvPr>
            <p:ph type="body" sz="half" idx="2"/>
          </p:nvPr>
        </p:nvSpPr>
        <p:spPr/>
        <p:txBody>
          <a:bodyPr/>
          <a:lstStyle/>
          <a:p>
            <a:pPr marL="342900" indent="-342900">
              <a:buAutoNum type="arabicPeriod"/>
            </a:pPr>
            <a:r>
              <a:rPr lang="en-GB" dirty="0"/>
              <a:t>HSR and ITI layout has the highest orders significantly compared to others.</a:t>
            </a:r>
          </a:p>
          <a:p>
            <a:pPr marL="342900" indent="-342900">
              <a:buAutoNum type="arabicPeriod"/>
            </a:pPr>
            <a:r>
              <a:rPr lang="en-GB" dirty="0"/>
              <a:t>Late night orders are less compared to others.</a:t>
            </a:r>
          </a:p>
          <a:p>
            <a:pPr marL="342900" indent="-342900">
              <a:buAutoNum type="arabicPeriod"/>
            </a:pPr>
            <a:r>
              <a:rPr lang="en-GB" dirty="0"/>
              <a:t>Most orders are from afternoon and morning.</a:t>
            </a:r>
          </a:p>
          <a:p>
            <a:pPr marL="342900" indent="-342900">
              <a:buAutoNum type="arabicPeriod"/>
            </a:pPr>
            <a:r>
              <a:rPr lang="en-GB" dirty="0"/>
              <a:t>Similar insight being observed for the discount percentage as being the lowest on the late night hours and as for the month wise observation we can see that the highest discount is for the Aug and </a:t>
            </a:r>
            <a:r>
              <a:rPr lang="en-GB" dirty="0" err="1"/>
              <a:t>sep</a:t>
            </a:r>
            <a:r>
              <a:rPr lang="en-GB" dirty="0"/>
              <a:t> month and relatively lower for other months.</a:t>
            </a:r>
            <a:endParaRPr lang="en-IN" dirty="0"/>
          </a:p>
        </p:txBody>
      </p:sp>
      <p:graphicFrame>
        <p:nvGraphicFramePr>
          <p:cNvPr id="5" name="Content Placeholder 4">
            <a:extLst>
              <a:ext uri="{FF2B5EF4-FFF2-40B4-BE49-F238E27FC236}">
                <a16:creationId xmlns:a16="http://schemas.microsoft.com/office/drawing/2014/main" id="{5A5D24DB-1037-76FE-0893-A55E8D6C9B39}"/>
              </a:ext>
            </a:extLst>
          </p:cNvPr>
          <p:cNvGraphicFramePr>
            <a:graphicFrameLocks noGrp="1"/>
          </p:cNvGraphicFramePr>
          <p:nvPr>
            <p:ph idx="1"/>
            <p:extLst>
              <p:ext uri="{D42A27DB-BD31-4B8C-83A1-F6EECF244321}">
                <p14:modId xmlns:p14="http://schemas.microsoft.com/office/powerpoint/2010/main" val="951198333"/>
              </p:ext>
            </p:extLst>
          </p:nvPr>
        </p:nvGraphicFramePr>
        <p:xfrm>
          <a:off x="5098775" y="987425"/>
          <a:ext cx="7093226" cy="4170984"/>
        </p:xfrm>
        <a:graphic>
          <a:graphicData uri="http://schemas.openxmlformats.org/drawingml/2006/chart">
            <c:chart xmlns:c="http://schemas.openxmlformats.org/drawingml/2006/chart" xmlns:r="http://schemas.openxmlformats.org/officeDocument/2006/relationships" r:id="rId4"/>
          </a:graphicData>
        </a:graphic>
      </p:graphicFrame>
      <p:pic>
        <p:nvPicPr>
          <p:cNvPr id="7" name="Audio 6">
            <a:hlinkClick r:id="" action="ppaction://media"/>
            <a:extLst>
              <a:ext uri="{FF2B5EF4-FFF2-40B4-BE49-F238E27FC236}">
                <a16:creationId xmlns:a16="http://schemas.microsoft.com/office/drawing/2014/main" id="{4575C4D2-392F-2735-D730-506BF693A81C}"/>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pic>
        <p:nvPicPr>
          <p:cNvPr id="3" name="Camera 2">
            <a:extLst>
              <a:ext uri="{FF2B5EF4-FFF2-40B4-BE49-F238E27FC236}">
                <a16:creationId xmlns:a16="http://schemas.microsoft.com/office/drawing/2014/main" id="{552FC616-6007-FA88-88B9-6136E5134B04}"/>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002111394"/>
      </p:ext>
    </p:extLst>
  </p:cSld>
  <p:clrMapOvr>
    <a:masterClrMapping/>
  </p:clrMapOvr>
  <mc:AlternateContent xmlns:mc="http://schemas.openxmlformats.org/markup-compatibility/2006" xmlns:p14="http://schemas.microsoft.com/office/powerpoint/2010/main">
    <mc:Choice Requires="p14">
      <p:transition spd="slow" p14:dur="2000" advTm="6770"/>
    </mc:Choice>
    <mc:Fallback xmlns="">
      <p:transition spd="slow" advTm="67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EDFC-627F-0C8B-20C4-89DCD2356074}"/>
              </a:ext>
            </a:extLst>
          </p:cNvPr>
          <p:cNvSpPr>
            <a:spLocks noGrp="1"/>
          </p:cNvSpPr>
          <p:nvPr>
            <p:ph type="title"/>
          </p:nvPr>
        </p:nvSpPr>
        <p:spPr/>
        <p:txBody>
          <a:bodyPr>
            <a:normAutofit fontScale="90000"/>
          </a:bodyPr>
          <a:lstStyle/>
          <a:p>
            <a:pPr algn="ctr"/>
            <a:r>
              <a:rPr lang="en-IN" dirty="0"/>
              <a:t>discount as a percentage of product amount at slot and month level</a:t>
            </a:r>
            <a:br>
              <a:rPr lang="en-IN" dirty="0"/>
            </a:br>
            <a:endParaRPr lang="en-IN" dirty="0"/>
          </a:p>
        </p:txBody>
      </p:sp>
      <p:graphicFrame>
        <p:nvGraphicFramePr>
          <p:cNvPr id="4" name="Content Placeholder 3">
            <a:extLst>
              <a:ext uri="{FF2B5EF4-FFF2-40B4-BE49-F238E27FC236}">
                <a16:creationId xmlns:a16="http://schemas.microsoft.com/office/drawing/2014/main" id="{46120291-F790-4ACD-D566-C1AE7B363E1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3" name="Camera 2">
            <a:extLst>
              <a:ext uri="{FF2B5EF4-FFF2-40B4-BE49-F238E27FC236}">
                <a16:creationId xmlns:a16="http://schemas.microsoft.com/office/drawing/2014/main" id="{B66513A9-653C-7B11-DF1D-B9F2408709B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70829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E753-632A-6CA6-CF0D-6261D9B3852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effectLst/>
                <a:latin typeface="+mj-lt"/>
                <a:ea typeface="+mj-ea"/>
                <a:cs typeface="+mj-cs"/>
              </a:rPr>
              <a:t>Completion Rate Analysis </a:t>
            </a:r>
            <a:br>
              <a:rPr lang="en-US" sz="3700" b="1" kern="1200">
                <a:solidFill>
                  <a:srgbClr val="FFFFFF"/>
                </a:solidFill>
                <a:effectLst/>
                <a:latin typeface="+mj-lt"/>
                <a:ea typeface="+mj-ea"/>
                <a:cs typeface="+mj-cs"/>
              </a:rPr>
            </a:br>
            <a:endParaRPr lang="en-US" sz="3700" kern="1200">
              <a:solidFill>
                <a:srgbClr val="FFFFFF"/>
              </a:solidFill>
              <a:latin typeface="+mj-lt"/>
              <a:ea typeface="+mj-ea"/>
              <a:cs typeface="+mj-cs"/>
            </a:endParaRPr>
          </a:p>
        </p:txBody>
      </p:sp>
      <p:graphicFrame>
        <p:nvGraphicFramePr>
          <p:cNvPr id="5" name="Content Placeholder 4">
            <a:extLst>
              <a:ext uri="{FF2B5EF4-FFF2-40B4-BE49-F238E27FC236}">
                <a16:creationId xmlns:a16="http://schemas.microsoft.com/office/drawing/2014/main" id="{F334B8DA-B35B-AD99-3C68-3A1857F7A8B9}"/>
              </a:ext>
            </a:extLst>
          </p:cNvPr>
          <p:cNvGraphicFramePr>
            <a:graphicFrameLocks noGrp="1"/>
          </p:cNvGraphicFramePr>
          <p:nvPr>
            <p:ph idx="1"/>
            <p:extLst>
              <p:ext uri="{D42A27DB-BD31-4B8C-83A1-F6EECF244321}">
                <p14:modId xmlns:p14="http://schemas.microsoft.com/office/powerpoint/2010/main" val="209174651"/>
              </p:ext>
            </p:extLst>
          </p:nvPr>
        </p:nvGraphicFramePr>
        <p:xfrm>
          <a:off x="432225" y="2068171"/>
          <a:ext cx="11327552" cy="4248405"/>
        </p:xfrm>
        <a:graphic>
          <a:graphicData uri="http://schemas.openxmlformats.org/drawingml/2006/table">
            <a:tbl>
              <a:tblPr firstRow="1" firstCol="1" bandRow="1">
                <a:noFill/>
                <a:tableStyleId>{5C22544A-7EE6-4342-B048-85BDC9FD1C3A}</a:tableStyleId>
              </a:tblPr>
              <a:tblGrid>
                <a:gridCol w="2081968">
                  <a:extLst>
                    <a:ext uri="{9D8B030D-6E8A-4147-A177-3AD203B41FA5}">
                      <a16:colId xmlns:a16="http://schemas.microsoft.com/office/drawing/2014/main" val="2861066966"/>
                    </a:ext>
                  </a:extLst>
                </a:gridCol>
                <a:gridCol w="2011200">
                  <a:extLst>
                    <a:ext uri="{9D8B030D-6E8A-4147-A177-3AD203B41FA5}">
                      <a16:colId xmlns:a16="http://schemas.microsoft.com/office/drawing/2014/main" val="3098285303"/>
                    </a:ext>
                  </a:extLst>
                </a:gridCol>
                <a:gridCol w="1465596">
                  <a:extLst>
                    <a:ext uri="{9D8B030D-6E8A-4147-A177-3AD203B41FA5}">
                      <a16:colId xmlns:a16="http://schemas.microsoft.com/office/drawing/2014/main" val="1325711798"/>
                    </a:ext>
                  </a:extLst>
                </a:gridCol>
                <a:gridCol w="1399963">
                  <a:extLst>
                    <a:ext uri="{9D8B030D-6E8A-4147-A177-3AD203B41FA5}">
                      <a16:colId xmlns:a16="http://schemas.microsoft.com/office/drawing/2014/main" val="3441125087"/>
                    </a:ext>
                  </a:extLst>
                </a:gridCol>
                <a:gridCol w="1556911">
                  <a:extLst>
                    <a:ext uri="{9D8B030D-6E8A-4147-A177-3AD203B41FA5}">
                      <a16:colId xmlns:a16="http://schemas.microsoft.com/office/drawing/2014/main" val="162648275"/>
                    </a:ext>
                  </a:extLst>
                </a:gridCol>
                <a:gridCol w="1399965">
                  <a:extLst>
                    <a:ext uri="{9D8B030D-6E8A-4147-A177-3AD203B41FA5}">
                      <a16:colId xmlns:a16="http://schemas.microsoft.com/office/drawing/2014/main" val="1084016126"/>
                    </a:ext>
                  </a:extLst>
                </a:gridCol>
                <a:gridCol w="1411949">
                  <a:extLst>
                    <a:ext uri="{9D8B030D-6E8A-4147-A177-3AD203B41FA5}">
                      <a16:colId xmlns:a16="http://schemas.microsoft.com/office/drawing/2014/main" val="681170876"/>
                    </a:ext>
                  </a:extLst>
                </a:gridCol>
              </a:tblGrid>
              <a:tr h="1095888">
                <a:tc>
                  <a:txBody>
                    <a:bodyPr/>
                    <a:lstStyle/>
                    <a:p>
                      <a:pPr>
                        <a:lnSpc>
                          <a:spcPct val="107000"/>
                        </a:lnSpc>
                        <a:spcAft>
                          <a:spcPts val="800"/>
                        </a:spcAft>
                      </a:pPr>
                      <a:r>
                        <a:rPr lang="en-IN" sz="2500" b="0" kern="0" cap="none" spc="0">
                          <a:solidFill>
                            <a:schemeClr val="tx1"/>
                          </a:solidFill>
                          <a:effectLst/>
                        </a:rPr>
                        <a:t>Count of Order ID</a:t>
                      </a:r>
                      <a:endParaRPr lang="en-IN" sz="25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tc>
                  <a:txBody>
                    <a:bodyPr/>
                    <a:lstStyle/>
                    <a:p>
                      <a:pPr>
                        <a:lnSpc>
                          <a:spcPct val="107000"/>
                        </a:lnSpc>
                        <a:spcAft>
                          <a:spcPts val="800"/>
                        </a:spcAft>
                      </a:pPr>
                      <a:r>
                        <a:rPr lang="en-IN" sz="2500" b="0" kern="0" cap="none" spc="0">
                          <a:solidFill>
                            <a:schemeClr val="tx1"/>
                          </a:solidFill>
                          <a:effectLst/>
                        </a:rPr>
                        <a:t>Column Labels</a:t>
                      </a:r>
                      <a:endParaRPr lang="en-IN" sz="25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tc>
                  <a:txBody>
                    <a:bodyPr/>
                    <a:lstStyle/>
                    <a:p>
                      <a:pPr>
                        <a:lnSpc>
                          <a:spcPct val="107000"/>
                        </a:lnSpc>
                      </a:pPr>
                      <a:endParaRPr lang="en-IN" sz="2500" b="0" kern="100" cap="none" spc="0">
                        <a:solidFill>
                          <a:schemeClr val="tx1"/>
                        </a:solidFill>
                        <a:effectLst/>
                        <a:latin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tc>
                  <a:txBody>
                    <a:bodyPr/>
                    <a:lstStyle/>
                    <a:p>
                      <a:pPr>
                        <a:lnSpc>
                          <a:spcPct val="107000"/>
                        </a:lnSpc>
                      </a:pPr>
                      <a:endParaRPr lang="en-IN" sz="2500" b="0" kern="100" cap="none" spc="0" dirty="0">
                        <a:solidFill>
                          <a:schemeClr val="tx1"/>
                        </a:solidFill>
                        <a:effectLst/>
                        <a:latin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tc>
                  <a:txBody>
                    <a:bodyPr/>
                    <a:lstStyle/>
                    <a:p>
                      <a:pPr>
                        <a:lnSpc>
                          <a:spcPct val="107000"/>
                        </a:lnSpc>
                      </a:pPr>
                      <a:endParaRPr lang="en-IN" sz="2500" b="0" kern="100" cap="none" spc="0" dirty="0">
                        <a:solidFill>
                          <a:schemeClr val="tx1"/>
                        </a:solidFill>
                        <a:effectLst/>
                        <a:latin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tc>
                  <a:txBody>
                    <a:bodyPr/>
                    <a:lstStyle/>
                    <a:p>
                      <a:pPr>
                        <a:lnSpc>
                          <a:spcPct val="107000"/>
                        </a:lnSpc>
                      </a:pPr>
                      <a:endParaRPr lang="en-IN" sz="2500" b="0" kern="100" cap="none" spc="0">
                        <a:solidFill>
                          <a:schemeClr val="tx1"/>
                        </a:solidFill>
                        <a:effectLst/>
                        <a:latin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tc>
                  <a:txBody>
                    <a:bodyPr/>
                    <a:lstStyle/>
                    <a:p>
                      <a:pPr>
                        <a:lnSpc>
                          <a:spcPct val="107000"/>
                        </a:lnSpc>
                      </a:pPr>
                      <a:endParaRPr lang="en-IN" sz="2500" b="0" kern="100" cap="none" spc="0">
                        <a:solidFill>
                          <a:schemeClr val="tx1"/>
                        </a:solidFill>
                        <a:effectLst/>
                        <a:latin typeface="Calibri" panose="020F0502020204030204" pitchFamily="34" charset="0"/>
                        <a:cs typeface="Times New Roman" panose="02020603050405020304" pitchFamily="18" charset="0"/>
                      </a:endParaRPr>
                    </a:p>
                  </a:txBody>
                  <a:tcPr marL="123274" marR="123274" marT="115056" marB="115056"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919692591"/>
                  </a:ext>
                </a:extLst>
              </a:tr>
              <a:tr h="1095888">
                <a:tc>
                  <a:txBody>
                    <a:bodyPr/>
                    <a:lstStyle/>
                    <a:p>
                      <a:pPr>
                        <a:lnSpc>
                          <a:spcPct val="107000"/>
                        </a:lnSpc>
                        <a:spcAft>
                          <a:spcPts val="800"/>
                        </a:spcAft>
                      </a:pPr>
                      <a:r>
                        <a:rPr lang="en-IN" sz="2500" b="1" kern="0" cap="none" spc="0">
                          <a:solidFill>
                            <a:schemeClr val="tx1"/>
                          </a:solidFill>
                          <a:effectLst/>
                        </a:rPr>
                        <a:t>Row Labels</a:t>
                      </a:r>
                      <a:endParaRPr lang="en-IN" sz="25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nSpc>
                          <a:spcPct val="107000"/>
                        </a:lnSpc>
                        <a:spcAft>
                          <a:spcPts val="800"/>
                        </a:spcAft>
                      </a:pPr>
                      <a:r>
                        <a:rPr lang="en-IN" sz="2500" kern="0" cap="none" spc="0">
                          <a:solidFill>
                            <a:schemeClr val="tx1"/>
                          </a:solidFill>
                          <a:effectLst/>
                        </a:rPr>
                        <a:t>Afternoon</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38100" cmpd="sng">
                      <a:noFill/>
                    </a:lnT>
                    <a:lnB w="12700" cap="flat" cmpd="sng" algn="ctr">
                      <a:noFill/>
                      <a:prstDash val="solid"/>
                    </a:lnB>
                    <a:noFill/>
                  </a:tcPr>
                </a:tc>
                <a:tc>
                  <a:txBody>
                    <a:bodyPr/>
                    <a:lstStyle/>
                    <a:p>
                      <a:pPr>
                        <a:lnSpc>
                          <a:spcPct val="107000"/>
                        </a:lnSpc>
                        <a:spcAft>
                          <a:spcPts val="800"/>
                        </a:spcAft>
                      </a:pPr>
                      <a:r>
                        <a:rPr lang="en-IN" sz="2500" kern="0" cap="none" spc="0">
                          <a:solidFill>
                            <a:schemeClr val="tx1"/>
                          </a:solidFill>
                          <a:effectLst/>
                        </a:rPr>
                        <a:t>Evening</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38100" cmpd="sng">
                      <a:noFill/>
                    </a:lnT>
                    <a:lnB w="12700" cap="flat" cmpd="sng" algn="ctr">
                      <a:noFill/>
                      <a:prstDash val="solid"/>
                    </a:lnB>
                    <a:noFill/>
                  </a:tcPr>
                </a:tc>
                <a:tc>
                  <a:txBody>
                    <a:bodyPr/>
                    <a:lstStyle/>
                    <a:p>
                      <a:pPr>
                        <a:lnSpc>
                          <a:spcPct val="107000"/>
                        </a:lnSpc>
                        <a:spcAft>
                          <a:spcPts val="800"/>
                        </a:spcAft>
                      </a:pPr>
                      <a:r>
                        <a:rPr lang="en-IN" sz="2500" kern="0" cap="none" spc="0">
                          <a:solidFill>
                            <a:schemeClr val="tx1"/>
                          </a:solidFill>
                          <a:effectLst/>
                        </a:rPr>
                        <a:t>Late Night</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38100" cmpd="sng">
                      <a:noFill/>
                    </a:lnT>
                    <a:lnB w="12700" cap="flat" cmpd="sng" algn="ctr">
                      <a:noFill/>
                      <a:prstDash val="solid"/>
                    </a:lnB>
                    <a:noFill/>
                  </a:tcPr>
                </a:tc>
                <a:tc>
                  <a:txBody>
                    <a:bodyPr/>
                    <a:lstStyle/>
                    <a:p>
                      <a:pPr>
                        <a:lnSpc>
                          <a:spcPct val="107000"/>
                        </a:lnSpc>
                        <a:spcAft>
                          <a:spcPts val="800"/>
                        </a:spcAft>
                      </a:pPr>
                      <a:r>
                        <a:rPr lang="en-IN" sz="2500" kern="0" cap="none" spc="0">
                          <a:solidFill>
                            <a:schemeClr val="tx1"/>
                          </a:solidFill>
                          <a:effectLst/>
                        </a:rPr>
                        <a:t>Morning</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38100" cmpd="sng">
                      <a:noFill/>
                    </a:lnT>
                    <a:lnB w="12700" cap="flat" cmpd="sng" algn="ctr">
                      <a:noFill/>
                      <a:prstDash val="solid"/>
                    </a:lnB>
                    <a:noFill/>
                  </a:tcPr>
                </a:tc>
                <a:tc>
                  <a:txBody>
                    <a:bodyPr/>
                    <a:lstStyle/>
                    <a:p>
                      <a:pPr>
                        <a:lnSpc>
                          <a:spcPct val="107000"/>
                        </a:lnSpc>
                        <a:spcAft>
                          <a:spcPts val="800"/>
                        </a:spcAft>
                      </a:pPr>
                      <a:r>
                        <a:rPr lang="en-IN" sz="2500" kern="0" cap="none" spc="0">
                          <a:solidFill>
                            <a:schemeClr val="tx1"/>
                          </a:solidFill>
                          <a:effectLst/>
                        </a:rPr>
                        <a:t>Night</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38100" cmpd="sng">
                      <a:noFill/>
                    </a:lnT>
                    <a:lnB w="12700" cap="flat" cmpd="sng" algn="ctr">
                      <a:noFill/>
                      <a:prstDash val="solid"/>
                    </a:lnB>
                    <a:noFill/>
                  </a:tcPr>
                </a:tc>
                <a:tc>
                  <a:txBody>
                    <a:bodyPr/>
                    <a:lstStyle/>
                    <a:p>
                      <a:pPr>
                        <a:lnSpc>
                          <a:spcPct val="107000"/>
                        </a:lnSpc>
                        <a:spcAft>
                          <a:spcPts val="800"/>
                        </a:spcAft>
                      </a:pPr>
                      <a:r>
                        <a:rPr lang="en-IN" sz="2500" kern="0" cap="none" spc="0">
                          <a:solidFill>
                            <a:schemeClr val="tx1"/>
                          </a:solidFill>
                          <a:effectLst/>
                        </a:rPr>
                        <a:t>Grand Total</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256701779"/>
                  </a:ext>
                </a:extLst>
              </a:tr>
              <a:tr h="685543">
                <a:tc>
                  <a:txBody>
                    <a:bodyPr/>
                    <a:lstStyle/>
                    <a:p>
                      <a:pPr>
                        <a:lnSpc>
                          <a:spcPct val="107000"/>
                        </a:lnSpc>
                        <a:spcAft>
                          <a:spcPts val="800"/>
                        </a:spcAft>
                      </a:pPr>
                      <a:r>
                        <a:rPr lang="en-IN" sz="2500" b="1" kern="0" cap="none" spc="0">
                          <a:solidFill>
                            <a:schemeClr val="tx1"/>
                          </a:solidFill>
                          <a:effectLst/>
                        </a:rPr>
                        <a:t>NO</a:t>
                      </a:r>
                      <a:endParaRPr lang="en-IN" sz="25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0.25%</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0.30%</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0.63%</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0.48%</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0.71%</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0.45%</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91757784"/>
                  </a:ext>
                </a:extLst>
              </a:tr>
              <a:tr h="685543">
                <a:tc>
                  <a:txBody>
                    <a:bodyPr/>
                    <a:lstStyle/>
                    <a:p>
                      <a:pPr>
                        <a:lnSpc>
                          <a:spcPct val="107000"/>
                        </a:lnSpc>
                        <a:spcAft>
                          <a:spcPts val="800"/>
                        </a:spcAft>
                      </a:pPr>
                      <a:r>
                        <a:rPr lang="en-IN" sz="2500" b="1" kern="0" cap="none" spc="0">
                          <a:solidFill>
                            <a:schemeClr val="tx1"/>
                          </a:solidFill>
                          <a:effectLst/>
                        </a:rPr>
                        <a:t>YES</a:t>
                      </a:r>
                      <a:endParaRPr lang="en-IN" sz="25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r">
                        <a:lnSpc>
                          <a:spcPct val="107000"/>
                        </a:lnSpc>
                        <a:spcAft>
                          <a:spcPts val="800"/>
                        </a:spcAft>
                      </a:pPr>
                      <a:r>
                        <a:rPr lang="en-IN" sz="2500" kern="0" cap="none" spc="0" dirty="0">
                          <a:solidFill>
                            <a:schemeClr val="tx1"/>
                          </a:solidFill>
                          <a:effectLst/>
                        </a:rPr>
                        <a:t>99.75%</a:t>
                      </a:r>
                      <a:endParaRPr lang="en-IN" sz="25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lnSpc>
                          <a:spcPct val="107000"/>
                        </a:lnSpc>
                        <a:spcAft>
                          <a:spcPts val="800"/>
                        </a:spcAft>
                      </a:pPr>
                      <a:r>
                        <a:rPr lang="en-IN" sz="2500" kern="0" cap="none" spc="0" dirty="0">
                          <a:solidFill>
                            <a:schemeClr val="tx1"/>
                          </a:solidFill>
                          <a:effectLst/>
                        </a:rPr>
                        <a:t>99.70%</a:t>
                      </a:r>
                      <a:endParaRPr lang="en-IN" sz="25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lnSpc>
                          <a:spcPct val="107000"/>
                        </a:lnSpc>
                        <a:spcAft>
                          <a:spcPts val="800"/>
                        </a:spcAft>
                      </a:pPr>
                      <a:r>
                        <a:rPr lang="en-IN" sz="2500" kern="0" cap="none" spc="0" dirty="0">
                          <a:solidFill>
                            <a:schemeClr val="tx1"/>
                          </a:solidFill>
                          <a:effectLst/>
                        </a:rPr>
                        <a:t>99.37%</a:t>
                      </a:r>
                      <a:endParaRPr lang="en-IN" sz="25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lnSpc>
                          <a:spcPct val="107000"/>
                        </a:lnSpc>
                        <a:spcAft>
                          <a:spcPts val="800"/>
                        </a:spcAft>
                      </a:pPr>
                      <a:r>
                        <a:rPr lang="en-IN" sz="2500" kern="0" cap="none" spc="0" dirty="0">
                          <a:solidFill>
                            <a:schemeClr val="tx1"/>
                          </a:solidFill>
                          <a:effectLst/>
                        </a:rPr>
                        <a:t>99.52%</a:t>
                      </a:r>
                      <a:endParaRPr lang="en-IN" sz="25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lnSpc>
                          <a:spcPct val="107000"/>
                        </a:lnSpc>
                        <a:spcAft>
                          <a:spcPts val="800"/>
                        </a:spcAft>
                      </a:pPr>
                      <a:r>
                        <a:rPr lang="en-IN" sz="2500" kern="0" cap="none" spc="0" dirty="0">
                          <a:solidFill>
                            <a:schemeClr val="tx1"/>
                          </a:solidFill>
                          <a:effectLst/>
                        </a:rPr>
                        <a:t>99.29%</a:t>
                      </a:r>
                      <a:endParaRPr lang="en-IN" sz="25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lnSpc>
                          <a:spcPct val="107000"/>
                        </a:lnSpc>
                        <a:spcAft>
                          <a:spcPts val="800"/>
                        </a:spcAft>
                      </a:pPr>
                      <a:r>
                        <a:rPr lang="en-IN" sz="2500" kern="0" cap="none" spc="0">
                          <a:solidFill>
                            <a:schemeClr val="tx1"/>
                          </a:solidFill>
                          <a:effectLst/>
                        </a:rPr>
                        <a:t>99.55%</a:t>
                      </a:r>
                      <a:endParaRPr lang="en-IN" sz="25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31031839"/>
                  </a:ext>
                </a:extLst>
              </a:tr>
              <a:tr h="685543">
                <a:tc>
                  <a:txBody>
                    <a:bodyPr/>
                    <a:lstStyle/>
                    <a:p>
                      <a:pPr>
                        <a:lnSpc>
                          <a:spcPct val="107000"/>
                        </a:lnSpc>
                        <a:spcAft>
                          <a:spcPts val="800"/>
                        </a:spcAft>
                      </a:pPr>
                      <a:r>
                        <a:rPr lang="en-IN" sz="2500" b="1" kern="0" cap="none" spc="0">
                          <a:solidFill>
                            <a:schemeClr val="tx1"/>
                          </a:solidFill>
                          <a:effectLst/>
                        </a:rPr>
                        <a:t>Grand Total</a:t>
                      </a:r>
                      <a:endParaRPr lang="en-IN" sz="25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100.00%</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dirty="0">
                          <a:solidFill>
                            <a:schemeClr val="tx1"/>
                          </a:solidFill>
                          <a:effectLst/>
                        </a:rPr>
                        <a:t>100.00%</a:t>
                      </a:r>
                      <a:endParaRPr lang="en-IN" sz="2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100.00%</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100.00%</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a:solidFill>
                            <a:schemeClr val="tx1"/>
                          </a:solidFill>
                          <a:effectLst/>
                        </a:rPr>
                        <a:t>100.00%</a:t>
                      </a:r>
                      <a:endParaRPr lang="en-IN" sz="22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lnSpc>
                          <a:spcPct val="107000"/>
                        </a:lnSpc>
                        <a:spcAft>
                          <a:spcPts val="800"/>
                        </a:spcAft>
                      </a:pPr>
                      <a:r>
                        <a:rPr lang="en-IN" sz="2200" kern="0" cap="none" spc="0" dirty="0">
                          <a:solidFill>
                            <a:schemeClr val="tx1"/>
                          </a:solidFill>
                          <a:effectLst/>
                        </a:rPr>
                        <a:t>100.00%</a:t>
                      </a:r>
                      <a:endParaRPr lang="en-IN" sz="2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274" marR="123274" marT="115056" marB="115056"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36270687"/>
                  </a:ext>
                </a:extLst>
              </a:tr>
            </a:tbl>
          </a:graphicData>
        </a:graphic>
      </p:graphicFrame>
      <p:pic>
        <p:nvPicPr>
          <p:cNvPr id="3" name="Camera 2">
            <a:extLst>
              <a:ext uri="{FF2B5EF4-FFF2-40B4-BE49-F238E27FC236}">
                <a16:creationId xmlns:a16="http://schemas.microsoft.com/office/drawing/2014/main" id="{48FB93A2-A48D-A343-A642-DCCFD391F58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1623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49C-5BA5-6C1B-92D5-F8E73D1D14A5}"/>
              </a:ext>
            </a:extLst>
          </p:cNvPr>
          <p:cNvSpPr>
            <a:spLocks noGrp="1"/>
          </p:cNvSpPr>
          <p:nvPr>
            <p:ph type="title"/>
          </p:nvPr>
        </p:nvSpPr>
        <p:spPr/>
        <p:txBody>
          <a:bodyPr>
            <a:normAutofit/>
          </a:bodyPr>
          <a:lstStyle/>
          <a:p>
            <a:pPr algn="ctr"/>
            <a:r>
              <a:rPr lang="en-IN" sz="32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 Level Analysis</a:t>
            </a:r>
            <a:endParaRPr lang="en-IN" sz="3200" dirty="0"/>
          </a:p>
        </p:txBody>
      </p:sp>
      <p:sp>
        <p:nvSpPr>
          <p:cNvPr id="3" name="Text Placeholder 2">
            <a:extLst>
              <a:ext uri="{FF2B5EF4-FFF2-40B4-BE49-F238E27FC236}">
                <a16:creationId xmlns:a16="http://schemas.microsoft.com/office/drawing/2014/main" id="{3CBA191D-8BB9-ED7C-3565-2264189D7E75}"/>
              </a:ext>
            </a:extLst>
          </p:cNvPr>
          <p:cNvSpPr>
            <a:spLocks noGrp="1"/>
          </p:cNvSpPr>
          <p:nvPr>
            <p:ph type="body" idx="1"/>
          </p:nvPr>
        </p:nvSpPr>
        <p:spPr/>
        <p:txBody>
          <a:bodyPr/>
          <a:lstStyle/>
          <a:p>
            <a:r>
              <a:rPr lang="en-GB" dirty="0"/>
              <a:t>Source level completion rate</a:t>
            </a:r>
            <a:endParaRPr lang="en-IN" dirty="0"/>
          </a:p>
        </p:txBody>
      </p:sp>
      <p:graphicFrame>
        <p:nvGraphicFramePr>
          <p:cNvPr id="8" name="Content Placeholder 7">
            <a:extLst>
              <a:ext uri="{FF2B5EF4-FFF2-40B4-BE49-F238E27FC236}">
                <a16:creationId xmlns:a16="http://schemas.microsoft.com/office/drawing/2014/main" id="{ECD1702C-002A-091A-F441-2C0EDBBFBE92}"/>
              </a:ext>
            </a:extLst>
          </p:cNvPr>
          <p:cNvGraphicFramePr>
            <a:graphicFrameLocks noGrp="1"/>
          </p:cNvGraphicFramePr>
          <p:nvPr>
            <p:ph sz="half" idx="2"/>
            <p:extLst>
              <p:ext uri="{D42A27DB-BD31-4B8C-83A1-F6EECF244321}">
                <p14:modId xmlns:p14="http://schemas.microsoft.com/office/powerpoint/2010/main" val="3445652790"/>
              </p:ext>
            </p:extLst>
          </p:nvPr>
        </p:nvGraphicFramePr>
        <p:xfrm>
          <a:off x="836611" y="3006727"/>
          <a:ext cx="5157786" cy="2857361"/>
        </p:xfrm>
        <a:graphic>
          <a:graphicData uri="http://schemas.openxmlformats.org/drawingml/2006/table">
            <a:tbl>
              <a:tblPr firstRow="1" firstCol="1" bandRow="1">
                <a:tableStyleId>{5C22544A-7EE6-4342-B048-85BDC9FD1C3A}</a:tableStyleId>
              </a:tblPr>
              <a:tblGrid>
                <a:gridCol w="1236164">
                  <a:extLst>
                    <a:ext uri="{9D8B030D-6E8A-4147-A177-3AD203B41FA5}">
                      <a16:colId xmlns:a16="http://schemas.microsoft.com/office/drawing/2014/main" val="912654250"/>
                    </a:ext>
                  </a:extLst>
                </a:gridCol>
                <a:gridCol w="1321416">
                  <a:extLst>
                    <a:ext uri="{9D8B030D-6E8A-4147-A177-3AD203B41FA5}">
                      <a16:colId xmlns:a16="http://schemas.microsoft.com/office/drawing/2014/main" val="3661279879"/>
                    </a:ext>
                  </a:extLst>
                </a:gridCol>
                <a:gridCol w="1150911">
                  <a:extLst>
                    <a:ext uri="{9D8B030D-6E8A-4147-A177-3AD203B41FA5}">
                      <a16:colId xmlns:a16="http://schemas.microsoft.com/office/drawing/2014/main" val="924418715"/>
                    </a:ext>
                  </a:extLst>
                </a:gridCol>
                <a:gridCol w="1449295">
                  <a:extLst>
                    <a:ext uri="{9D8B030D-6E8A-4147-A177-3AD203B41FA5}">
                      <a16:colId xmlns:a16="http://schemas.microsoft.com/office/drawing/2014/main" val="2235920619"/>
                    </a:ext>
                  </a:extLst>
                </a:gridCol>
              </a:tblGrid>
              <a:tr h="503571">
                <a:tc>
                  <a:txBody>
                    <a:bodyPr/>
                    <a:lstStyle/>
                    <a:p>
                      <a:pPr>
                        <a:lnSpc>
                          <a:spcPct val="107000"/>
                        </a:lnSpc>
                        <a:spcAft>
                          <a:spcPts val="800"/>
                        </a:spcAft>
                      </a:pPr>
                      <a:r>
                        <a:rPr lang="en-IN" sz="1100" kern="0">
                          <a:effectLst/>
                        </a:rPr>
                        <a:t>Count of Order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Column Labels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92069011"/>
                  </a:ext>
                </a:extLst>
              </a:tr>
              <a:tr h="264317">
                <a:tc>
                  <a:txBody>
                    <a:bodyPr/>
                    <a:lstStyle/>
                    <a:p>
                      <a:pPr>
                        <a:lnSpc>
                          <a:spcPct val="107000"/>
                        </a:lnSpc>
                        <a:spcAft>
                          <a:spcPts val="800"/>
                        </a:spcAft>
                      </a:pPr>
                      <a:r>
                        <a:rPr lang="en-IN" sz="1100" kern="0">
                          <a:effectLst/>
                        </a:rPr>
                        <a:t>Row Labels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YES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Grand Total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23911599"/>
                  </a:ext>
                </a:extLst>
              </a:tr>
              <a:tr h="264317">
                <a:tc>
                  <a:txBody>
                    <a:bodyPr/>
                    <a:lstStyle/>
                    <a:p>
                      <a:pPr>
                        <a:lnSpc>
                          <a:spcPct val="107000"/>
                        </a:lnSpc>
                        <a:spcAft>
                          <a:spcPts val="800"/>
                        </a:spcAft>
                      </a:pPr>
                      <a:r>
                        <a:rPr lang="en-IN" sz="1100" kern="0">
                          <a:effectLst/>
                        </a:rPr>
                        <a:t>Facebook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0.42%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2372989"/>
                  </a:ext>
                </a:extLst>
              </a:tr>
              <a:tr h="264317">
                <a:tc>
                  <a:txBody>
                    <a:bodyPr/>
                    <a:lstStyle/>
                    <a:p>
                      <a:pPr>
                        <a:lnSpc>
                          <a:spcPct val="107000"/>
                        </a:lnSpc>
                        <a:spcAft>
                          <a:spcPts val="800"/>
                        </a:spcAft>
                      </a:pPr>
                      <a:r>
                        <a:rPr lang="en-IN" sz="1100" kern="0">
                          <a:effectLst/>
                        </a:rPr>
                        <a:t>Google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dirty="0">
                          <a:effectLst/>
                        </a:rPr>
                        <a:t>0.45%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97723974"/>
                  </a:ext>
                </a:extLst>
              </a:tr>
              <a:tr h="264317">
                <a:tc>
                  <a:txBody>
                    <a:bodyPr/>
                    <a:lstStyle/>
                    <a:p>
                      <a:pPr>
                        <a:lnSpc>
                          <a:spcPct val="107000"/>
                        </a:lnSpc>
                        <a:spcAft>
                          <a:spcPts val="800"/>
                        </a:spcAft>
                      </a:pPr>
                      <a:r>
                        <a:rPr lang="en-IN" sz="1100" kern="0">
                          <a:effectLst/>
                        </a:rPr>
                        <a:t>Instagram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0.54%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99.46%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34960032"/>
                  </a:ext>
                </a:extLst>
              </a:tr>
              <a:tr h="503571">
                <a:tc>
                  <a:txBody>
                    <a:bodyPr/>
                    <a:lstStyle/>
                    <a:p>
                      <a:pPr>
                        <a:lnSpc>
                          <a:spcPct val="107000"/>
                        </a:lnSpc>
                        <a:spcAft>
                          <a:spcPts val="800"/>
                        </a:spcAft>
                      </a:pPr>
                      <a:r>
                        <a:rPr lang="en-IN" sz="1100" kern="0">
                          <a:effectLst/>
                        </a:rPr>
                        <a:t>Offline Campaign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0.56%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7994137"/>
                  </a:ext>
                </a:extLst>
              </a:tr>
              <a:tr h="264317">
                <a:tc>
                  <a:txBody>
                    <a:bodyPr/>
                    <a:lstStyle/>
                    <a:p>
                      <a:pPr>
                        <a:lnSpc>
                          <a:spcPct val="107000"/>
                        </a:lnSpc>
                        <a:spcAft>
                          <a:spcPts val="800"/>
                        </a:spcAft>
                      </a:pPr>
                      <a:r>
                        <a:rPr lang="en-IN" sz="1100" kern="0">
                          <a:effectLst/>
                        </a:rPr>
                        <a:t>Organic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0.37%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99.63%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12558417"/>
                  </a:ext>
                </a:extLst>
              </a:tr>
              <a:tr h="264317">
                <a:tc>
                  <a:txBody>
                    <a:bodyPr/>
                    <a:lstStyle/>
                    <a:p>
                      <a:pPr>
                        <a:lnSpc>
                          <a:spcPct val="107000"/>
                        </a:lnSpc>
                        <a:spcAft>
                          <a:spcPts val="800"/>
                        </a:spcAft>
                      </a:pPr>
                      <a:r>
                        <a:rPr lang="en-IN" sz="1100" kern="0">
                          <a:effectLst/>
                        </a:rPr>
                        <a:t>Snapchat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0.43%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4800665"/>
                  </a:ext>
                </a:extLst>
              </a:tr>
              <a:tr h="264317">
                <a:tc>
                  <a:txBody>
                    <a:bodyPr/>
                    <a:lstStyle/>
                    <a:p>
                      <a:pPr>
                        <a:lnSpc>
                          <a:spcPct val="107000"/>
                        </a:lnSpc>
                        <a:spcAft>
                          <a:spcPts val="800"/>
                        </a:spcAft>
                      </a:pPr>
                      <a:r>
                        <a:rPr lang="en-IN" sz="1100" kern="0">
                          <a:effectLst/>
                        </a:rPr>
                        <a:t>Grand Total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0.45%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99.55%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dirty="0">
                          <a:effectLst/>
                        </a:rPr>
                        <a:t>100.00%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95428581"/>
                  </a:ext>
                </a:extLst>
              </a:tr>
            </a:tbl>
          </a:graphicData>
        </a:graphic>
      </p:graphicFrame>
      <p:sp>
        <p:nvSpPr>
          <p:cNvPr id="5" name="Text Placeholder 4">
            <a:extLst>
              <a:ext uri="{FF2B5EF4-FFF2-40B4-BE49-F238E27FC236}">
                <a16:creationId xmlns:a16="http://schemas.microsoft.com/office/drawing/2014/main" id="{5052EA8A-932D-0177-A518-9AA24BE8B56C}"/>
              </a:ext>
            </a:extLst>
          </p:cNvPr>
          <p:cNvSpPr>
            <a:spLocks noGrp="1"/>
          </p:cNvSpPr>
          <p:nvPr>
            <p:ph type="body" sz="quarter" idx="3"/>
          </p:nvPr>
        </p:nvSpPr>
        <p:spPr/>
        <p:txBody>
          <a:bodyPr/>
          <a:lstStyle/>
          <a:p>
            <a:r>
              <a:rPr lang="en-GB" dirty="0"/>
              <a:t>Aggregated LTV at acquisition month</a:t>
            </a:r>
            <a:endParaRPr lang="en-IN" dirty="0"/>
          </a:p>
        </p:txBody>
      </p:sp>
      <p:graphicFrame>
        <p:nvGraphicFramePr>
          <p:cNvPr id="7" name="Content Placeholder 6">
            <a:extLst>
              <a:ext uri="{FF2B5EF4-FFF2-40B4-BE49-F238E27FC236}">
                <a16:creationId xmlns:a16="http://schemas.microsoft.com/office/drawing/2014/main" id="{C7A4F831-225A-B361-6D89-745AEA358B5B}"/>
              </a:ext>
            </a:extLst>
          </p:cNvPr>
          <p:cNvGraphicFramePr>
            <a:graphicFrameLocks noGrp="1"/>
          </p:cNvGraphicFramePr>
          <p:nvPr>
            <p:ph sz="quarter" idx="4"/>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2"/>
          </a:graphicData>
        </a:graphic>
      </p:graphicFrame>
      <p:pic>
        <p:nvPicPr>
          <p:cNvPr id="4" name="Camera 3">
            <a:extLst>
              <a:ext uri="{FF2B5EF4-FFF2-40B4-BE49-F238E27FC236}">
                <a16:creationId xmlns:a16="http://schemas.microsoft.com/office/drawing/2014/main" id="{0496DF85-C273-1C51-D51C-1DB3C772523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9715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24CC-49A9-F3A1-99C4-92AA42C5570A}"/>
              </a:ext>
            </a:extLst>
          </p:cNvPr>
          <p:cNvSpPr>
            <a:spLocks noGrp="1"/>
          </p:cNvSpPr>
          <p:nvPr>
            <p:ph type="title"/>
          </p:nvPr>
        </p:nvSpPr>
        <p:spPr/>
        <p:txBody>
          <a:bodyPr>
            <a:normAutofit/>
          </a:bodyPr>
          <a:lstStyle/>
          <a:p>
            <a:pPr algn="ctr"/>
            <a:r>
              <a:rPr lang="en-IN" sz="3200" b="1" dirty="0">
                <a:solidFill>
                  <a:srgbClr val="000000"/>
                </a:solidFill>
                <a:effectLst/>
                <a:latin typeface="Calibri" panose="020F0502020204030204" pitchFamily="34" charset="0"/>
                <a:ea typeface="Calibri" panose="020F0502020204030204" pitchFamily="34" charset="0"/>
              </a:rPr>
              <a:t>Delivery Analysis </a:t>
            </a:r>
            <a:endParaRPr lang="en-IN" sz="3200" dirty="0"/>
          </a:p>
        </p:txBody>
      </p:sp>
      <p:sp>
        <p:nvSpPr>
          <p:cNvPr id="3" name="Text Placeholder 2">
            <a:extLst>
              <a:ext uri="{FF2B5EF4-FFF2-40B4-BE49-F238E27FC236}">
                <a16:creationId xmlns:a16="http://schemas.microsoft.com/office/drawing/2014/main" id="{937EFF1A-0D76-B0CC-DB35-6CADC95BB066}"/>
              </a:ext>
            </a:extLst>
          </p:cNvPr>
          <p:cNvSpPr>
            <a:spLocks noGrp="1"/>
          </p:cNvSpPr>
          <p:nvPr>
            <p:ph type="body" idx="1"/>
          </p:nvPr>
        </p:nvSpPr>
        <p:spPr/>
        <p:txBody>
          <a:bodyPr/>
          <a:lstStyle/>
          <a:p>
            <a:r>
              <a:rPr lang="en-GB" dirty="0"/>
              <a:t>Average delivery time at month level</a:t>
            </a:r>
            <a:endParaRPr lang="en-IN" dirty="0"/>
          </a:p>
        </p:txBody>
      </p:sp>
      <p:sp>
        <p:nvSpPr>
          <p:cNvPr id="5" name="Text Placeholder 4">
            <a:extLst>
              <a:ext uri="{FF2B5EF4-FFF2-40B4-BE49-F238E27FC236}">
                <a16:creationId xmlns:a16="http://schemas.microsoft.com/office/drawing/2014/main" id="{C9CB5FEA-425F-B3B8-3966-2DBBFC09D31F}"/>
              </a:ext>
            </a:extLst>
          </p:cNvPr>
          <p:cNvSpPr>
            <a:spLocks noGrp="1"/>
          </p:cNvSpPr>
          <p:nvPr>
            <p:ph type="body" sz="quarter" idx="3"/>
          </p:nvPr>
        </p:nvSpPr>
        <p:spPr/>
        <p:txBody>
          <a:bodyPr/>
          <a:lstStyle/>
          <a:p>
            <a:r>
              <a:rPr lang="en-GB" dirty="0"/>
              <a:t>Average delivery time at slot level</a:t>
            </a:r>
            <a:endParaRPr lang="en-IN" dirty="0"/>
          </a:p>
        </p:txBody>
      </p:sp>
      <p:graphicFrame>
        <p:nvGraphicFramePr>
          <p:cNvPr id="7" name="Content Placeholder 6">
            <a:extLst>
              <a:ext uri="{FF2B5EF4-FFF2-40B4-BE49-F238E27FC236}">
                <a16:creationId xmlns:a16="http://schemas.microsoft.com/office/drawing/2014/main" id="{D274E370-B150-7609-DABE-FC7AD5FC8E4A}"/>
              </a:ext>
            </a:extLst>
          </p:cNvPr>
          <p:cNvGraphicFramePr>
            <a:graphicFrameLocks noGrp="1"/>
          </p:cNvGraphicFramePr>
          <p:nvPr>
            <p:ph sz="half" idx="2"/>
            <p:extLst>
              <p:ext uri="{D42A27DB-BD31-4B8C-83A1-F6EECF244321}">
                <p14:modId xmlns:p14="http://schemas.microsoft.com/office/powerpoint/2010/main" val="1762928874"/>
              </p:ext>
            </p:extLst>
          </p:nvPr>
        </p:nvGraphicFramePr>
        <p:xfrm>
          <a:off x="839788" y="2505075"/>
          <a:ext cx="5180013" cy="368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3CAED18B-8D53-805F-7E6B-BD27C8F31CC9}"/>
              </a:ext>
            </a:extLst>
          </p:cNvPr>
          <p:cNvGraphicFramePr>
            <a:graphicFrameLocks noGrp="1"/>
          </p:cNvGraphicFramePr>
          <p:nvPr>
            <p:ph sz="quarter" idx="4"/>
            <p:extLst>
              <p:ext uri="{D42A27DB-BD31-4B8C-83A1-F6EECF244321}">
                <p14:modId xmlns:p14="http://schemas.microsoft.com/office/powerpoint/2010/main" val="4147518746"/>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pic>
        <p:nvPicPr>
          <p:cNvPr id="4" name="Camera 3">
            <a:extLst>
              <a:ext uri="{FF2B5EF4-FFF2-40B4-BE49-F238E27FC236}">
                <a16:creationId xmlns:a16="http://schemas.microsoft.com/office/drawing/2014/main" id="{0AED3370-FAF6-CBEC-232A-68E855FBF3C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26267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5FBF1-8D78-7379-3FF7-8E4820296101}"/>
              </a:ext>
            </a:extLst>
          </p:cNvPr>
          <p:cNvSpPr txBox="1"/>
          <p:nvPr/>
        </p:nvSpPr>
        <p:spPr>
          <a:xfrm>
            <a:off x="556591" y="308113"/>
            <a:ext cx="8589893" cy="595932"/>
          </a:xfrm>
          <a:prstGeom prst="rect">
            <a:avLst/>
          </a:prstGeom>
          <a:noFill/>
        </p:spPr>
        <p:txBody>
          <a:bodyPr wrap="square">
            <a:spAutoFit/>
          </a:bodyPr>
          <a:lstStyle/>
          <a:p>
            <a:pPr>
              <a:lnSpc>
                <a:spcPct val="107000"/>
              </a:lnSpc>
              <a:spcAft>
                <a:spcPts val="800"/>
              </a:spcAft>
            </a:pPr>
            <a:r>
              <a:rPr lang="en-IN" sz="32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0EC5BB1-04BB-E3BF-F211-E4BF70337E2D}"/>
              </a:ext>
            </a:extLst>
          </p:cNvPr>
          <p:cNvSpPr txBox="1"/>
          <p:nvPr/>
        </p:nvSpPr>
        <p:spPr>
          <a:xfrm>
            <a:off x="1282147" y="1331843"/>
            <a:ext cx="10316817" cy="337092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We concluded that most of the orders are from the native places like HSR Layout and ITI Layout and there is significant difference between th</a:t>
            </a:r>
            <a:r>
              <a:rPr lang="en-IN" sz="2000" kern="100" dirty="0">
                <a:latin typeface="Calibri" panose="020F0502020204030204" pitchFamily="34" charset="0"/>
                <a:ea typeface="Calibri" panose="020F0502020204030204" pitchFamily="34" charset="0"/>
                <a:cs typeface="Times New Roman" panose="02020603050405020304" pitchFamily="18" charset="0"/>
              </a:rPr>
              <a:t>en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all other areas so might need some marketing campaigns in areas to boost orders.</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Monthly orders shows growth over months as starting months have less orders than the rest of the months.</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Aggregated LTV is the highest for the google and organic which has the highest customer acquisition than the rest which can be improved.</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May month has the highest delivery time which stands out compared to others which have comparatively lower delivery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delivery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time.</a:t>
            </a: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it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observed that in late night hours delivery time is lower than other slots.</a:t>
            </a:r>
          </a:p>
        </p:txBody>
      </p:sp>
      <p:pic>
        <p:nvPicPr>
          <p:cNvPr id="2" name="Camera 1">
            <a:extLst>
              <a:ext uri="{FF2B5EF4-FFF2-40B4-BE49-F238E27FC236}">
                <a16:creationId xmlns:a16="http://schemas.microsoft.com/office/drawing/2014/main" id="{AD4FF5A7-C768-ECE8-E2DD-54A7F21113C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40467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574</Words>
  <Application>Microsoft Office PowerPoint</Application>
  <PresentationFormat>Widescreen</PresentationFormat>
  <Paragraphs>109</Paragraphs>
  <Slides>9</Slides>
  <Notes>1</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Freshco Hypermarket</vt:lpstr>
      <vt:lpstr>Introduction: </vt:lpstr>
      <vt:lpstr>PowerPoint Presentation</vt:lpstr>
      <vt:lpstr>Order level Analysis:</vt:lpstr>
      <vt:lpstr>discount as a percentage of product amount at slot and month level </vt:lpstr>
      <vt:lpstr>Completion Rate Analysis  </vt:lpstr>
      <vt:lpstr>Customer Level Analysis</vt:lpstr>
      <vt:lpstr>Delivery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dc:title>
  <dc:creator>AniketL</dc:creator>
  <cp:lastModifiedBy>AniketL</cp:lastModifiedBy>
  <cp:revision>5</cp:revision>
  <dcterms:created xsi:type="dcterms:W3CDTF">2023-10-28T13:21:25Z</dcterms:created>
  <dcterms:modified xsi:type="dcterms:W3CDTF">2023-10-30T05:28:10Z</dcterms:modified>
</cp:coreProperties>
</file>