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6"/>
  </p:notesMasterIdLst>
  <p:sldIdLst>
    <p:sldId id="256" r:id="rId2"/>
    <p:sldId id="269" r:id="rId3"/>
    <p:sldId id="280" r:id="rId4"/>
    <p:sldId id="281" r:id="rId5"/>
    <p:sldId id="257" r:id="rId6"/>
    <p:sldId id="258" r:id="rId7"/>
    <p:sldId id="259" r:id="rId8"/>
    <p:sldId id="267" r:id="rId9"/>
    <p:sldId id="260" r:id="rId10"/>
    <p:sldId id="261" r:id="rId11"/>
    <p:sldId id="263" r:id="rId12"/>
    <p:sldId id="266" r:id="rId13"/>
    <p:sldId id="264" r:id="rId14"/>
    <p:sldId id="28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00FF"/>
    <a:srgbClr val="CCFF66"/>
    <a:srgbClr val="99FF66"/>
    <a:srgbClr val="99FF33"/>
    <a:srgbClr val="FF99FF"/>
    <a:srgbClr val="FFFF66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378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6F176A-20DB-419A-A316-CB18727BE9E7}" type="datetimeFigureOut">
              <a:rPr lang="en-US" smtClean="0"/>
              <a:t>27/04/2018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68CA86-01AF-40F0-9A55-3DE8452BA23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01429-BA7F-4469-87DB-0548295C10A9}" type="datetime1">
              <a:rPr lang="en-US" smtClean="0"/>
              <a:t>27/04/2018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95B30-10D3-41F9-A859-BCD91930A355}" type="datetime1">
              <a:rPr lang="en-US" smtClean="0"/>
              <a:t>27/04/2018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69A3D-6127-46F6-9C7C-CC3A0E1FFDD1}" type="datetime1">
              <a:rPr lang="en-US" smtClean="0"/>
              <a:t>27/04/2018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8E29-EE15-4B8F-AA0A-74E89FDE28FE}" type="datetime1">
              <a:rPr lang="en-US" smtClean="0"/>
              <a:t>27/04/2018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933E9-C4D6-4372-91B7-E82F7D51DCB7}" type="datetime1">
              <a:rPr lang="en-US" smtClean="0"/>
              <a:t>27/04/2018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E013C-2778-4DE1-8656-D1F69B4ABB07}" type="datetime1">
              <a:rPr lang="en-US" smtClean="0"/>
              <a:t>27/04/2018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298BA-0A92-4606-B9E1-7E80DE9546BF}" type="datetime1">
              <a:rPr lang="en-US" smtClean="0"/>
              <a:t>27/04/2018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83EDF-D5B5-43EA-A179-877D2932B254}" type="datetime1">
              <a:rPr lang="en-US" smtClean="0"/>
              <a:t>27/04/2018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57E1-0AEB-47C6-A698-960411513F23}" type="datetime1">
              <a:rPr lang="en-US" smtClean="0"/>
              <a:t>27/04/2018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4B63A-A422-47DF-8959-0F2BAFC78F5D}" type="datetime1">
              <a:rPr lang="en-US" smtClean="0"/>
              <a:t>27/04/2018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1CA06-7AD4-4894-94AF-95E0E2513B72}" type="datetime1">
              <a:rPr lang="en-US" smtClean="0"/>
              <a:t>27/04/2018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FCF8F-6457-4E98-8A92-AD422F2DE2DD}" type="datetime1">
              <a:rPr lang="en-US" smtClean="0"/>
              <a:t>27/04/2018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901DD-A918-4B09-99CB-D4559AE441DE}" type="datetime1">
              <a:rPr lang="en-US" smtClean="0"/>
              <a:t>27/04/2018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A6D92-F2D7-4404-B25E-944AA2355307}" type="datetime1">
              <a:rPr lang="en-US" smtClean="0"/>
              <a:t>27/04/2018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E86A8-E964-4873-8C46-7ECA4F2106B8}" type="datetime1">
              <a:rPr lang="en-US" smtClean="0"/>
              <a:t>27/04/2018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420EA-0922-44EA-9E5F-D072AE7DE1A3}" type="datetime1">
              <a:rPr lang="en-US" smtClean="0"/>
              <a:t>27/04/2018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3C95-EB5A-4B80-86C7-AC8D2A04E2B5}" type="datetime1">
              <a:rPr lang="en-US" smtClean="0"/>
              <a:t>27/04/2018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3E8DCB2-3C86-4671-9450-C782F1601F56}" type="datetime1">
              <a:rPr lang="en-US" smtClean="0"/>
              <a:t>27/04/2018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BB9AED3-D2BB-49A3-B8E7-A4A64ED2F01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96817" y="1335805"/>
            <a:ext cx="73284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MÔ HÌNH WATERFALL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06658" y="2610678"/>
            <a:ext cx="54488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SE104.I23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Hoan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893" y="3737749"/>
            <a:ext cx="732845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00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HELLOWORLD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Hiếu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16520415 (L)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Đỗ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Thu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Thảo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- 16521140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Kim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Yến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- 16521485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Bùi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Huyền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Trân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- 16521275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642" y="3120251"/>
            <a:ext cx="3725888" cy="27890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26435" y="993913"/>
            <a:ext cx="8494643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2) Nh</a:t>
            </a:r>
            <a:r>
              <a:rPr lang="vi-VN" sz="3000" b="1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3000" b="1" dirty="0" err="1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ợc</a:t>
            </a:r>
            <a:r>
              <a:rPr lang="en-US" sz="3000" b="1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điểm</a:t>
            </a:r>
            <a:r>
              <a:rPr lang="en-US" sz="3000" b="1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490" y="2212975"/>
            <a:ext cx="2894330" cy="269938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98505" y="2138287"/>
            <a:ext cx="6705400" cy="2784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- 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Tách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biệt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giữa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pha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tiến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hành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tuần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tự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lvl="0" indent="-285750">
              <a:buFontTx/>
              <a:buChar char="-"/>
            </a:pP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mềm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làm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việc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ra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đến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cuối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suốt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chu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sống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Đòi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hỏi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khách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phải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kiên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nhẫn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lvl="0" indent="-285750">
              <a:buFontTx/>
              <a:buChar char="-"/>
            </a:pP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Rủi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ro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cao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500" dirty="0">
              <a:latin typeface="Times New Roman" panose="020206030504050203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lvl="0" indent="-285750">
              <a:buFontTx/>
              <a:buChar char="-"/>
            </a:pP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phải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tốt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dự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án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phức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tạp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đối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tượng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dự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án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dài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hạn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500" dirty="0">
              <a:latin typeface="Times New Roman" panose="020206030504050203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2055" y="623570"/>
            <a:ext cx="7272020" cy="58070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44706" y="786497"/>
            <a:ext cx="3196681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Vậy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khi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nào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Waterfall?</a:t>
            </a:r>
            <a:endParaRPr lang="en-US" sz="2500" dirty="0">
              <a:latin typeface="Times New Roman" panose="020206030504050203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26435" y="702365"/>
            <a:ext cx="9223513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Waterfall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cải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tiến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812" y="1598587"/>
            <a:ext cx="8806376" cy="429577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8099" y="640494"/>
            <a:ext cx="9621078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rgbClr val="00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V) SO SÁNH GIỮA MÔ HÌNH WATERFALL VÀ </a:t>
            </a:r>
            <a:r>
              <a:rPr lang="en-GB" sz="3500" b="1" cap="all" dirty="0">
                <a:solidFill>
                  <a:srgbClr val="00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AGILE:</a:t>
            </a:r>
            <a:endParaRPr lang="en-US" sz="3500" b="1" dirty="0">
              <a:solidFill>
                <a:srgbClr val="0000FF"/>
              </a:solidFill>
              <a:latin typeface="Times New Roman" panose="020206030504050203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95400" y="2085975"/>
          <a:ext cx="9611360" cy="379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5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5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1815"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WATERFALL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500" b="1" cap="all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AGILE</a:t>
                      </a:r>
                      <a:endParaRPr lang="en-GB" sz="2500" b="1" cap="all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5485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Dễ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dàng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theo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dõi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và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quản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lý</a:t>
                      </a:r>
                      <a:r>
                        <a:rPr lang="en-US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defRPr/>
                      </a:pP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Thực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hiện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thay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đổi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khó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defRPr/>
                      </a:pP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Tài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liệu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hóa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mọi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thứ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Thời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hạn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dài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Xác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định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dữ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liệu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ngay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từ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đầu</a:t>
                      </a:r>
                      <a:endParaRPr lang="en-US" sz="2500" b="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b="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Khó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lên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kế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hoạch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</a:t>
                      </a:r>
                      <a:endParaRPr lang="en-US" sz="2500" b="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Thực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hiện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thay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đổi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dễ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dàng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Ít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tài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liệu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hướng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dẫn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Bàn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giao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nhanh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hơn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Không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cần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phải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nắm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mọi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thông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tin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ngay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từ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đầu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chú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ý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đến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phản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hồi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của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khách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hàng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và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người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GB" sz="25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dùng</a:t>
                      </a:r>
                      <a:r>
                        <a:rPr lang="en-GB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en-US" sz="2500" b="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BC6D6B-A638-4445-973E-C57DA4B25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D6D584-89F9-468F-9FF8-4F029ED2FFFF}"/>
              </a:ext>
            </a:extLst>
          </p:cNvPr>
          <p:cNvSpPr txBox="1"/>
          <p:nvPr/>
        </p:nvSpPr>
        <p:spPr>
          <a:xfrm>
            <a:off x="1831485" y="1235426"/>
            <a:ext cx="8529029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 err="1">
                <a:solidFill>
                  <a:srgbClr val="FF00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Cám</a:t>
            </a:r>
            <a:r>
              <a:rPr lang="en-US" sz="3500" b="1" dirty="0">
                <a:solidFill>
                  <a:srgbClr val="FF00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3500" b="1" dirty="0">
                <a:solidFill>
                  <a:srgbClr val="FF00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ơ</a:t>
            </a:r>
            <a:r>
              <a:rPr lang="en-US" sz="3500" b="1" dirty="0">
                <a:solidFill>
                  <a:srgbClr val="FF00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n </a:t>
            </a:r>
            <a:r>
              <a:rPr lang="en-US" sz="3500" b="1" dirty="0" err="1">
                <a:solidFill>
                  <a:srgbClr val="FF00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thầy</a:t>
            </a:r>
            <a:r>
              <a:rPr lang="en-US" sz="3500" b="1" dirty="0">
                <a:solidFill>
                  <a:srgbClr val="FF00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500" b="1" dirty="0" err="1">
                <a:solidFill>
                  <a:srgbClr val="FF00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3500" b="1" dirty="0">
                <a:solidFill>
                  <a:srgbClr val="FF00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500" b="1" dirty="0" err="1">
                <a:solidFill>
                  <a:srgbClr val="FF00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3500" b="1" dirty="0">
                <a:solidFill>
                  <a:srgbClr val="FF00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500" b="1" dirty="0" err="1">
                <a:solidFill>
                  <a:srgbClr val="FF00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bạn</a:t>
            </a:r>
            <a:r>
              <a:rPr lang="en-US" sz="3500" b="1" dirty="0">
                <a:solidFill>
                  <a:srgbClr val="FF00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500" b="1" dirty="0" err="1">
                <a:solidFill>
                  <a:srgbClr val="FF00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sz="3500" b="1" dirty="0">
                <a:solidFill>
                  <a:srgbClr val="FF00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500" b="1" dirty="0" err="1">
                <a:solidFill>
                  <a:srgbClr val="FF00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theo</a:t>
            </a:r>
            <a:r>
              <a:rPr lang="en-US" sz="3500" b="1" dirty="0">
                <a:solidFill>
                  <a:srgbClr val="FF00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500" b="1" dirty="0" err="1">
                <a:solidFill>
                  <a:srgbClr val="FF00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dõi</a:t>
            </a:r>
            <a:r>
              <a:rPr lang="en-US" sz="3500" b="1" dirty="0">
                <a:solidFill>
                  <a:srgbClr val="FF00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500" b="1" dirty="0" err="1">
                <a:solidFill>
                  <a:srgbClr val="FF00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3500" b="1" dirty="0">
                <a:solidFill>
                  <a:srgbClr val="FF00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500" b="1" dirty="0" err="1">
                <a:solidFill>
                  <a:srgbClr val="FF00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lắng</a:t>
            </a:r>
            <a:r>
              <a:rPr lang="en-US" sz="3500" b="1" dirty="0">
                <a:solidFill>
                  <a:srgbClr val="FF00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500" b="1" dirty="0" err="1">
                <a:solidFill>
                  <a:srgbClr val="FF00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nghe</a:t>
            </a:r>
            <a:r>
              <a:rPr lang="en-US" sz="3500" b="1" dirty="0">
                <a:solidFill>
                  <a:srgbClr val="FF0066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6F2B37-84A1-42D6-9AE4-A225201C9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078" y="3166523"/>
            <a:ext cx="4731842" cy="284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011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63757" y="1007166"/>
            <a:ext cx="10628243" cy="2291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I)   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TỔNG QUAN VỀ QUY TRÌNH PHÁT TRIỂN PHẦN MỀM.</a:t>
            </a:r>
          </a:p>
          <a:p>
            <a:r>
              <a:rPr lang="en-US" sz="2500" b="1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II)  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KHÁI NIỆM.</a:t>
            </a:r>
          </a:p>
          <a:p>
            <a:r>
              <a:rPr lang="en-US" sz="2500" b="1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III) 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CÁC PHA THỰC HIỆN.</a:t>
            </a:r>
          </a:p>
          <a:p>
            <a:r>
              <a:rPr lang="en-US" sz="2500" b="1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IV) </a:t>
            </a:r>
            <a:r>
              <a:rPr lang="vi-VN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U ĐIỂM VÀ NH</a:t>
            </a:r>
            <a:r>
              <a:rPr lang="vi-VN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ỢC ĐIỂM CỦA WATERFALL.</a:t>
            </a:r>
          </a:p>
          <a:p>
            <a:r>
              <a:rPr lang="en-US" sz="2500" b="1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V)  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SO SÁNH GIỮA MÔ HÌNH WATERFALL VÀ </a:t>
            </a:r>
            <a:r>
              <a:rPr lang="en-GB" sz="2500" cap="all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AGILE.</a:t>
            </a:r>
            <a:endParaRPr lang="en-US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618" y="3300101"/>
            <a:ext cx="4664764" cy="3204014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5958" y="685688"/>
            <a:ext cx="8680174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UcParenR"/>
            </a:pPr>
            <a:r>
              <a:rPr lang="en-US" sz="35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TỔNG QUAN VỀ QUY TRÌNH PHÁT TRIỂN PHẦN MỀM:</a:t>
            </a:r>
          </a:p>
          <a:p>
            <a:endParaRPr lang="en-US" sz="35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1102" y="1725089"/>
            <a:ext cx="9819860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1. </a:t>
            </a:r>
            <a:r>
              <a:rPr lang="en-GB" sz="3000" b="1" dirty="0" err="1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Khái</a:t>
            </a:r>
            <a:r>
              <a:rPr lang="en-GB" sz="3000" b="1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3000" b="1" dirty="0" err="1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niệm</a:t>
            </a:r>
            <a:endParaRPr lang="en-US" sz="3000" dirty="0">
              <a:solidFill>
                <a:srgbClr val="00B0F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Quy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trình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phát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triển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phần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mềm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là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một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tập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hợp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các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hoạt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động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tổ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chức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mà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mục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đích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của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chúng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là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xây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dựng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và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phát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triển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phần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mềm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  <a:endParaRPr lang="en-US" sz="25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70992" y="3178069"/>
            <a:ext cx="10257182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2. </a:t>
            </a:r>
            <a:r>
              <a:rPr lang="en-GB" sz="3000" b="1" dirty="0" err="1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Các</a:t>
            </a:r>
            <a:r>
              <a:rPr lang="en-GB" sz="3000" b="1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3000" b="1" dirty="0" err="1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hoạt</a:t>
            </a:r>
            <a:r>
              <a:rPr lang="en-GB" sz="3000" b="1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3000" b="1" dirty="0" err="1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động</a:t>
            </a:r>
            <a:r>
              <a:rPr lang="en-GB" sz="3000" b="1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3000" b="1" dirty="0" err="1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cơ</a:t>
            </a:r>
            <a:r>
              <a:rPr lang="en-GB" sz="3000" b="1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3000" b="1" dirty="0" err="1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bản</a:t>
            </a:r>
            <a:r>
              <a:rPr lang="en-GB" sz="3000" b="1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3000" b="1" dirty="0" err="1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của</a:t>
            </a:r>
            <a:r>
              <a:rPr lang="en-GB" sz="3000" b="1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3000" b="1" dirty="0" err="1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quy</a:t>
            </a:r>
            <a:r>
              <a:rPr lang="en-GB" sz="3000" b="1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3000" b="1" dirty="0" err="1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trình</a:t>
            </a:r>
            <a:r>
              <a:rPr lang="en-GB" sz="3000" b="1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3000" b="1" dirty="0" err="1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phát</a:t>
            </a:r>
            <a:r>
              <a:rPr lang="en-GB" sz="3000" b="1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3000" b="1" dirty="0" err="1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triển</a:t>
            </a:r>
            <a:r>
              <a:rPr lang="en-GB" sz="3000" b="1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3000" b="1" dirty="0" err="1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phần</a:t>
            </a:r>
            <a:r>
              <a:rPr lang="en-GB" sz="3000" b="1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3000" b="1" dirty="0" err="1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mềm</a:t>
            </a:r>
            <a:endParaRPr lang="en-US" sz="3000" dirty="0">
              <a:solidFill>
                <a:srgbClr val="00B0F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Có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4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thao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tác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là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nền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tảng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của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hầu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hết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các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quy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trình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phát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triển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phần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mềm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</a:t>
            </a:r>
            <a:endParaRPr lang="en-US" sz="25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Tx/>
              <a:buChar char="-"/>
            </a:pP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Đặc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tả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phần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mềm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FontTx/>
              <a:buChar char="-"/>
            </a:pP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Phát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triển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phần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mềm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FontTx/>
              <a:buChar char="-"/>
            </a:pP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Đánh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giá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phần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mềm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FontTx/>
              <a:buChar char="-"/>
            </a:pP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Tiến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hóa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phần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mềm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  <a:endParaRPr lang="en-US" sz="25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DCD66F-4087-4776-AFCC-8A983B76D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  <a:t>4</a:t>
            </a:fld>
            <a:endParaRPr lang="en-US"/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FEA03CC9-CD45-4852-AC6B-A9AAFC52EF0B}"/>
              </a:ext>
            </a:extLst>
          </p:cNvPr>
          <p:cNvSpPr txBox="1"/>
          <p:nvPr/>
        </p:nvSpPr>
        <p:spPr>
          <a:xfrm>
            <a:off x="1491815" y="1388411"/>
            <a:ext cx="80853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3) </a:t>
            </a:r>
            <a:r>
              <a:rPr lang="en-US" sz="3000" b="1" dirty="0" err="1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Một</a:t>
            </a:r>
            <a:r>
              <a:rPr lang="en-US" sz="3000" b="1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số</a:t>
            </a:r>
            <a:r>
              <a:rPr lang="en-US" sz="3000" b="1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mô</a:t>
            </a:r>
            <a:r>
              <a:rPr lang="en-US" sz="3000" b="1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hình</a:t>
            </a:r>
            <a:r>
              <a:rPr lang="en-US" sz="3000" b="1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phát</a:t>
            </a:r>
            <a:r>
              <a:rPr lang="en-US" sz="3000" b="1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triển</a:t>
            </a:r>
            <a:r>
              <a:rPr lang="en-US" sz="3000" b="1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phần</a:t>
            </a:r>
            <a:r>
              <a:rPr lang="en-US" sz="3000" b="1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mềm</a:t>
            </a:r>
            <a:r>
              <a:rPr lang="en-US" sz="3000" b="1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53A9A-F83A-4698-806A-4700DC0A7FFF}"/>
              </a:ext>
            </a:extLst>
          </p:cNvPr>
          <p:cNvSpPr txBox="1"/>
          <p:nvPr/>
        </p:nvSpPr>
        <p:spPr>
          <a:xfrm>
            <a:off x="1600200" y="2418347"/>
            <a:ext cx="720691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-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Mô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hình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thác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n</a:t>
            </a:r>
            <a:r>
              <a:rPr lang="vi-VN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ư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ớc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-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Mô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hình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phát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triển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tiến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hoá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+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Mô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hình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bản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mẫu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+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Mô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hình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xoắn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ốc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+ </a:t>
            </a:r>
            <a:r>
              <a:rPr lang="vi-VN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Mô hình tăng trưởng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-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Mô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hình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lập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trình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cực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đoan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XP/Agile.</a:t>
            </a:r>
          </a:p>
        </p:txBody>
      </p:sp>
    </p:spTree>
    <p:extLst>
      <p:ext uri="{BB962C8B-B14F-4D97-AF65-F5344CB8AC3E}">
        <p14:creationId xmlns:p14="http://schemas.microsoft.com/office/powerpoint/2010/main" val="3502124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556593"/>
            <a:ext cx="10363826" cy="24914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b="1" dirty="0">
                <a:solidFill>
                  <a:srgbClr val="00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II) </a:t>
            </a:r>
            <a:r>
              <a:rPr lang="en-US" sz="3500" b="1" dirty="0" err="1">
                <a:solidFill>
                  <a:srgbClr val="00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Khái</a:t>
            </a:r>
            <a:r>
              <a:rPr lang="en-US" sz="3500" b="1" dirty="0">
                <a:solidFill>
                  <a:srgbClr val="00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NIỆM:</a:t>
            </a:r>
          </a:p>
          <a:p>
            <a:pPr marL="0" indent="0">
              <a:buNone/>
            </a:pPr>
            <a:r>
              <a:rPr lang="en-US" sz="2500" b="1" cap="none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lang="vi-VN" sz="2500" b="1" cap="none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ô hình thác nước</a:t>
            </a:r>
            <a:r>
              <a:rPr lang="vi-VN" sz="2500" cap="none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vi-VN" sz="2500" i="1" cap="none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waterfall model</a:t>
            </a:r>
            <a:r>
              <a:rPr lang="vi-VN" sz="2500" cap="none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) là một mô hình của quy trình</a:t>
            </a:r>
            <a:r>
              <a:rPr lang="en-US" sz="2500" cap="none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cap="none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sz="2500" cap="none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cap="none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r>
              <a:rPr lang="en-US" sz="2500" cap="none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cap="none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sz="2500" cap="none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cap="none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mềm</a:t>
            </a:r>
            <a:r>
              <a:rPr lang="vi-VN" sz="2500" cap="none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, các pha được thực hiện theo trật tự nghiêm ngặt và không có sự quay lui hay nhảy vượt</a:t>
            </a:r>
            <a:r>
              <a:rPr lang="en-US" sz="2500" cap="none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cap="none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pha</a:t>
            </a:r>
            <a:r>
              <a:rPr lang="en-US" sz="2500" cap="none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0" indent="0">
              <a:buNone/>
            </a:pPr>
            <a:endParaRPr lang="en-US" cap="none" dirty="0"/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DTH Share Mô Hình Waterfall 7 tầ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260" y="2938295"/>
            <a:ext cx="8303479" cy="336311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94606" y="660096"/>
            <a:ext cx="604299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rgbClr val="00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III) CÁC PHA THỰC HIỆN:</a:t>
            </a:r>
          </a:p>
          <a:p>
            <a:endParaRPr lang="en-US" sz="3500" b="1" dirty="0">
              <a:solidFill>
                <a:srgbClr val="0000FF"/>
              </a:solidFill>
              <a:latin typeface="Times New Roman" panose="020206030504050203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AutoNum type="arabicParenR"/>
            </a:pPr>
            <a:r>
              <a:rPr lang="en-US" sz="3000" b="1" dirty="0" err="1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sz="3000" b="1" dirty="0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tích</a:t>
            </a:r>
            <a:r>
              <a:rPr lang="en-US" sz="3000" b="1" dirty="0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Xác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định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tích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yêu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dirty="0">
              <a:latin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174" y="1230901"/>
            <a:ext cx="3935894" cy="220795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94715" y="4146550"/>
            <a:ext cx="6042660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2) </a:t>
            </a:r>
            <a:r>
              <a:rPr lang="en-US" sz="3000" b="1" dirty="0" err="1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sz="3000" b="1" dirty="0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en-US" sz="3000" b="1" dirty="0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Xây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dựng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giải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pháp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yêu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mềm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174" y="3649097"/>
            <a:ext cx="3935894" cy="234589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40904" y="781470"/>
            <a:ext cx="4823791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3) </a:t>
            </a:r>
            <a:r>
              <a:rPr lang="en-US" sz="3000" b="1" dirty="0" err="1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Mã</a:t>
            </a:r>
            <a:r>
              <a:rPr lang="en-US" sz="3000" b="1" dirty="0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hóa</a:t>
            </a:r>
            <a:r>
              <a:rPr lang="en-US" sz="3000" b="1" dirty="0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vi-VN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Viết chương trìn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h.</a:t>
            </a:r>
          </a:p>
          <a:p>
            <a:pPr marL="285750" indent="-285750">
              <a:buFontTx/>
              <a:buChar char="-"/>
            </a:pP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Kiểm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tra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giám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sát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mã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lệnh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Gỡ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lỗi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2500" i="1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Debugging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04" y="2945489"/>
            <a:ext cx="4671086" cy="30499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71558" y="781470"/>
            <a:ext cx="4671086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4) </a:t>
            </a:r>
            <a:r>
              <a:rPr lang="en-US" sz="3000" b="1" dirty="0" err="1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Kiểm</a:t>
            </a:r>
            <a:r>
              <a:rPr lang="en-US" sz="3000" b="1" dirty="0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thử</a:t>
            </a:r>
            <a:r>
              <a:rPr lang="en-US" sz="3000" b="1" dirty="0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sửa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lỗi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mềm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Đảm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bảo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mềm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thỏa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mãn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yêu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khách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680" y="2945489"/>
            <a:ext cx="4671086" cy="304998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9443" y="887487"/>
            <a:ext cx="9342783" cy="2091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5) </a:t>
            </a:r>
            <a:r>
              <a:rPr lang="en-US" sz="3000" b="1" dirty="0" err="1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Bảo</a:t>
            </a:r>
            <a:r>
              <a:rPr lang="en-US" sz="3000" b="1" dirty="0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trì</a:t>
            </a:r>
            <a:r>
              <a:rPr lang="en-US" sz="3000" b="1" dirty="0">
                <a:solidFill>
                  <a:schemeClr val="accent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  <a:r>
              <a:rPr lang="vi-VN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ận hành (triển khai)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Sửa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lỗi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mềm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vi-VN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Làm thích nghi phần mềm với môi trường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Thay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đổi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mềm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đáp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ứng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yêu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mới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967" y="3138805"/>
            <a:ext cx="7786066" cy="2888974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1686" y="2991054"/>
            <a:ext cx="5454492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Tx/>
              <a:buChar char="-"/>
            </a:pP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này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đơn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giản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dễ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hiểu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dễ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500" dirty="0">
              <a:latin typeface="Times New Roman" panose="020206030504050203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lvl="0" indent="-285750">
              <a:buFontTx/>
              <a:buChar char="-"/>
            </a:pP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ễ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lí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lvl="0" indent="-285750">
              <a:buFontTx/>
              <a:buChar char="-"/>
            </a:pP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Bảo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trì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thuận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lợi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GB" sz="2500" dirty="0">
              <a:latin typeface="Times New Roman" panose="020206030504050203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lvl="0" indent="-285750">
              <a:buFontTx/>
              <a:buChar char="-"/>
            </a:pP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Hoạt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động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tốt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dự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án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nhỏ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hơn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nơi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yêu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hiểu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rất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rõ</a:t>
            </a:r>
            <a:r>
              <a:rPr lang="en-GB" sz="2500" dirty="0"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500" dirty="0">
              <a:latin typeface="Times New Roman" panose="020206030504050203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/>
          </a:p>
        </p:txBody>
      </p:sp>
      <p:sp>
        <p:nvSpPr>
          <p:cNvPr id="6" name="AutoShape 4" descr="Kết quả hình ảnh cho ưu điểm"/>
          <p:cNvSpPr>
            <a:spLocks noChangeAspect="1" noChangeArrowheads="1"/>
          </p:cNvSpPr>
          <p:nvPr/>
        </p:nvSpPr>
        <p:spPr bwMode="auto">
          <a:xfrm>
            <a:off x="6095999" y="4177747"/>
            <a:ext cx="2670313" cy="267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836" y="2991054"/>
            <a:ext cx="3387460" cy="306237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95748" y="589342"/>
            <a:ext cx="7709096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rgbClr val="00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IV) </a:t>
            </a:r>
            <a:r>
              <a:rPr lang="vi-VN" sz="3500" b="1" dirty="0">
                <a:solidFill>
                  <a:srgbClr val="00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3500" b="1" dirty="0">
                <a:solidFill>
                  <a:srgbClr val="00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U ĐIỂM VÀ NH</a:t>
            </a:r>
            <a:r>
              <a:rPr lang="vi-VN" sz="3500" b="1" dirty="0">
                <a:solidFill>
                  <a:srgbClr val="00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3500" b="1" dirty="0">
                <a:solidFill>
                  <a:srgbClr val="00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ỢC ĐIỂM CỦA WATERFALL: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54814" y="1758893"/>
            <a:ext cx="5420139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1) </a:t>
            </a:r>
            <a:r>
              <a:rPr lang="vi-VN" sz="3000" b="1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Ưu</a:t>
            </a:r>
            <a:r>
              <a:rPr lang="en-US" sz="3000" b="1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điểm</a:t>
            </a:r>
            <a:r>
              <a:rPr lang="en-US" sz="3000" b="1" dirty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AED3-D2BB-49A3-B8E7-A4A64ED2F011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2" grpId="0"/>
    </p:bld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34</TotalTime>
  <Words>613</Words>
  <Application>Microsoft Office PowerPoint</Application>
  <PresentationFormat>Widescreen</PresentationFormat>
  <Paragraphs>89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Tahoma</vt:lpstr>
      <vt:lpstr>Times New Roman</vt:lpstr>
      <vt:lpstr>Tw Cen MT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THỊ KIM YẾN</dc:creator>
  <cp:lastModifiedBy>NGUYỄN THỊ KIM YẾN</cp:lastModifiedBy>
  <cp:revision>47</cp:revision>
  <dcterms:created xsi:type="dcterms:W3CDTF">2018-04-21T09:05:00Z</dcterms:created>
  <dcterms:modified xsi:type="dcterms:W3CDTF">2018-04-27T14:41:58Z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1033-10.2.0.6020</vt:lpwstr>
  </property>
</Properties>
</file>