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56" r:id="rId3"/>
    <p:sldId id="269" r:id="rId4"/>
    <p:sldId id="280" r:id="rId5"/>
    <p:sldId id="281" r:id="rId6"/>
    <p:sldId id="257" r:id="rId7"/>
    <p:sldId id="258" r:id="rId8"/>
    <p:sldId id="259" r:id="rId9"/>
    <p:sldId id="267" r:id="rId10"/>
    <p:sldId id="260" r:id="rId11"/>
    <p:sldId id="261" r:id="rId12"/>
    <p:sldId id="263" r:id="rId13"/>
    <p:sldId id="266" r:id="rId14"/>
    <p:sldId id="264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CCFF66"/>
    <a:srgbClr val="99FF66"/>
    <a:srgbClr val="99FF33"/>
    <a:srgbClr val="FF99FF"/>
    <a:srgbClr val="FFFF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F176A-20DB-419A-A316-CB18727BE9E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CA86-01AF-40F0-9A55-3DE8452BA23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1429-BA7F-4469-87DB-0548295C10A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5B30-10D3-41F9-A859-BCD91930A35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A3D-6127-46F6-9C7C-CC3A0E1FFDD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E29-EE15-4B8F-AA0A-74E89FDE28F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33E9-C4D6-4372-91B7-E82F7D51DCB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013C-2778-4DE1-8656-D1F69B4ABB0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98BA-0A92-4606-B9E1-7E80DE9546BF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3EDF-D5B5-43EA-A179-877D2932B25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57E1-0AEB-47C6-A698-960411513F2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63A-A422-47DF-8959-0F2BAFC78F5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CA06-7AD4-4894-94AF-95E0E2513B7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CF8F-6457-4E98-8A92-AD422F2DE2D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01DD-A918-4B09-99CB-D4559AE441DE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6D92-F2D7-4404-B25E-944AA235530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86A8-E964-4873-8C46-7ECA4F2106B8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20EA-0922-44EA-9E5F-D072AE7DE1A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3C95-EB5A-4B80-86C7-AC8D2A04E2B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E8DCB2-3C86-4671-9450-C782F1601F5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6817" y="1335805"/>
            <a:ext cx="73284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 HÌNH WATERFALL</a:t>
            </a:r>
            <a:endParaRPr lang="en-US" sz="5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6658" y="2610678"/>
            <a:ext cx="5448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SE104.I23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893" y="3737749"/>
            <a:ext cx="732845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16520415 (L)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- 16521140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- 16521485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Huyền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- 16521275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642" y="3120251"/>
            <a:ext cx="3725888" cy="2789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6435" y="993913"/>
            <a:ext cx="849464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2) Nh</a:t>
            </a:r>
            <a:r>
              <a:rPr lang="vi-VN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000" b="1" dirty="0">
              <a:solidFill>
                <a:srgbClr val="00B0F0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490" y="2212975"/>
            <a:ext cx="2894330" cy="26993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98505" y="2138287"/>
            <a:ext cx="6705400" cy="278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- 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Tách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biệt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suốt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chu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sống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Đòi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kiên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nhẫn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Rủi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phức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tạp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dài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2055" y="623570"/>
            <a:ext cx="7272020" cy="5807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4706" y="786497"/>
            <a:ext cx="319668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Vậy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Waterfall?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6435" y="702365"/>
            <a:ext cx="9223513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Waterfall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812" y="1598587"/>
            <a:ext cx="8806376" cy="42957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8099" y="640494"/>
            <a:ext cx="962107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V) SO SÁNH GIỮA MÔ HÌNH WATERFALL VÀ </a:t>
            </a:r>
            <a:r>
              <a:rPr lang="en-GB" sz="3500" b="1" cap="all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AGILE:</a:t>
            </a:r>
            <a:endParaRPr lang="en-US" sz="3500" b="1" dirty="0">
              <a:solidFill>
                <a:srgbClr val="0000FF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085975"/>
          <a:ext cx="9611360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680"/>
                <a:gridCol w="4805680"/>
              </a:tblGrid>
              <a:tr h="551815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WATERFALL</a:t>
                      </a:r>
                      <a:endParaRPr lang="en-US" sz="25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b="1" cap="all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AGILE</a:t>
                      </a:r>
                      <a:endParaRPr lang="en-GB" sz="2500" b="1" cap="all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24548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Dễ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dàng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theo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dõi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quản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lý</a:t>
                      </a:r>
                      <a:r>
                        <a:rPr lang="en-US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GB" sz="25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Thực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hiện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thay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đổi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khó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GB" sz="25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Tài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liệu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hóa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mọi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thứ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GB" sz="25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Thời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hạn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dài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GB" sz="25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Xác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định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dữ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liệu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ngay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từ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đầu</a:t>
                      </a:r>
                      <a:endParaRPr lang="en-US" sz="2500" b="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Khó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lên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kế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hoạch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2500" b="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Thực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hiện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thay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đổi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dễ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dàng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GB" sz="25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Ít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tài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liệu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hướng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dẫn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GB" sz="25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Bàn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giao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nhanh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hơn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GB" sz="25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Không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cần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phải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nắm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mọi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thông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tin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ngay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từ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đầu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chú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ý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đến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phản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hồi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của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khách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hàng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người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dùng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2500" b="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1485" y="1235426"/>
            <a:ext cx="8529029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Cám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en-US" sz="3500" b="1" dirty="0">
              <a:solidFill>
                <a:srgbClr val="FF0066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078" y="3166523"/>
            <a:ext cx="4731842" cy="28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3757" y="1007166"/>
            <a:ext cx="10628243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I)   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TỔNG QUAN VỀ QUY TRÌNH PHÁT TRIỂN PHẦN MỀM.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II)  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KHÁI NIỆM.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III) 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 PHA THỰC HIỆN.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IV) </a:t>
            </a: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U ĐIỂM VÀ NH</a:t>
            </a: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ỢC ĐIỂM CỦA WATERFALL.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V)  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SO SÁNH GIỮA MÔ HÌNH WATERFALL VÀ </a:t>
            </a:r>
            <a:r>
              <a:rPr lang="en-GB" sz="2500" cap="all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AGILE.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618" y="3300101"/>
            <a:ext cx="4664764" cy="320401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5958" y="685688"/>
            <a:ext cx="8680174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TỔNG QUAN VỀ QUY TRÌNH PHÁT TRIỂN PHẦN MỀM:</a:t>
            </a:r>
            <a:endParaRPr lang="en-US" sz="35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endParaRPr lang="en-US" sz="35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1102" y="1725089"/>
            <a:ext cx="981986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Khái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niệm</a:t>
            </a:r>
            <a:endParaRPr lang="en-US" sz="3000" dirty="0">
              <a:solidFill>
                <a:srgbClr val="00B0F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hợp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động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tổ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chức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mục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đích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chúng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0992" y="3178069"/>
            <a:ext cx="10257182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hoạt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động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cơ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bản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quy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endParaRPr lang="en-US" sz="3000" dirty="0">
              <a:solidFill>
                <a:srgbClr val="00B0F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4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tác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nền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tảng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hầu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hết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Đặc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tả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GB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GB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GB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Tiến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hóa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  <p:sp>
        <p:nvSpPr>
          <p:cNvPr id="5" name="Text Box 6"/>
          <p:cNvSpPr txBox="1"/>
          <p:nvPr/>
        </p:nvSpPr>
        <p:spPr>
          <a:xfrm>
            <a:off x="1491815" y="1388411"/>
            <a:ext cx="8085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3)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endParaRPr lang="en-US" sz="3000" b="1" dirty="0">
              <a:solidFill>
                <a:srgbClr val="00B0F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2418347"/>
            <a:ext cx="72069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thác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</a:t>
            </a: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ớc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tiến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hoá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+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mẫu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+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xoắn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ốc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+ </a:t>
            </a: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 hình tăng trưởng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lập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cực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đoan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XP/Agile.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556593"/>
            <a:ext cx="10363826" cy="2491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II)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NIỆM:</a:t>
            </a:r>
            <a:endParaRPr lang="en-US" sz="3500" b="1" dirty="0">
              <a:solidFill>
                <a:srgbClr val="0000FF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500" b="1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vi-VN" sz="2500" b="1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ô hình thác nước</a:t>
            </a:r>
            <a:r>
              <a:rPr lang="vi-VN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vi-VN" sz="2500" i="1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waterfall model</a:t>
            </a:r>
            <a:r>
              <a:rPr lang="vi-VN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 là một mô hình của quy trình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vi-VN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các pha được thực hiện theo trật tự nghiêm ngặt và không có sự quay lui hay nhảy vượt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pha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cap="none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  <p:pic>
        <p:nvPicPr>
          <p:cNvPr id="2" name="Picture 1" descr="waterfa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0835" y="2795905"/>
            <a:ext cx="6450965" cy="3307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4606" y="660096"/>
            <a:ext cx="60429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III) CÁC PHA THỰC HIỆN:</a:t>
            </a:r>
            <a:endParaRPr lang="en-US" sz="3500" b="1" dirty="0">
              <a:solidFill>
                <a:srgbClr val="0000FF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500" b="1" dirty="0">
              <a:solidFill>
                <a:srgbClr val="0000FF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arenR"/>
            </a:pP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000" b="1" dirty="0">
              <a:solidFill>
                <a:schemeClr val="accent1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74" y="1230901"/>
            <a:ext cx="3935894" cy="22079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4715" y="4146550"/>
            <a:ext cx="604266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2)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000" b="1" dirty="0">
              <a:solidFill>
                <a:schemeClr val="accent1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74" y="3649097"/>
            <a:ext cx="3935894" cy="234589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904" y="781470"/>
            <a:ext cx="4823791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3)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000" b="1" dirty="0">
              <a:solidFill>
                <a:schemeClr val="accent1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Viết chương trìn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sát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lệnh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Gỡ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500" i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Debugging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2945489"/>
            <a:ext cx="4671086" cy="30499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1558" y="781470"/>
            <a:ext cx="4671086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4)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000" b="1" dirty="0">
              <a:solidFill>
                <a:schemeClr val="accent1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thỏa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mãn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680" y="2945489"/>
            <a:ext cx="4671086" cy="304998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9443" y="887487"/>
            <a:ext cx="9342783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5)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trì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000" b="1" dirty="0">
              <a:solidFill>
                <a:schemeClr val="accent1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ận hành (triển khai)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Làm thích nghi phần mềm với môi trường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67" y="3138805"/>
            <a:ext cx="7786066" cy="28889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1686" y="2991054"/>
            <a:ext cx="5454492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ễ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GB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trì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thuận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GB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nơi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rõ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6" name="AutoShape 4" descr="Kết quả hình ảnh cho ưu điểm"/>
          <p:cNvSpPr>
            <a:spLocks noChangeAspect="1" noChangeArrowheads="1"/>
          </p:cNvSpPr>
          <p:nvPr/>
        </p:nvSpPr>
        <p:spPr bwMode="auto">
          <a:xfrm>
            <a:off x="6095999" y="4177747"/>
            <a:ext cx="2670313" cy="267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36" y="2991054"/>
            <a:ext cx="3387460" cy="30623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5748" y="589342"/>
            <a:ext cx="7709096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IV) </a:t>
            </a:r>
            <a:r>
              <a:rPr lang="vi-VN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U ĐIỂM VÀ NH</a:t>
            </a:r>
            <a:r>
              <a:rPr lang="vi-VN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ỢC ĐIỂM CỦA WATERFALL:</a:t>
            </a:r>
            <a:endParaRPr lang="en-US" sz="3500" b="1" dirty="0">
              <a:solidFill>
                <a:srgbClr val="0000FF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814" y="1758893"/>
            <a:ext cx="542013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1) </a:t>
            </a:r>
            <a:r>
              <a:rPr lang="vi-VN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000" b="1" dirty="0">
              <a:solidFill>
                <a:srgbClr val="00B0F0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2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2557</Words>
  <Application>WPS Presentation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Tahoma</vt:lpstr>
      <vt:lpstr>Tw Cen MT</vt:lpstr>
      <vt:lpstr>Microsoft YaHei</vt:lpstr>
      <vt:lpstr/>
      <vt:lpstr>Arial Unicode MS</vt:lpstr>
      <vt:lpstr>Calibri</vt:lpstr>
      <vt:lpstr>Droplet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THỊ KIM YẾN</dc:creator>
  <cp:lastModifiedBy>ACER</cp:lastModifiedBy>
  <cp:revision>48</cp:revision>
  <dcterms:created xsi:type="dcterms:W3CDTF">2018-04-21T09:05:00Z</dcterms:created>
  <dcterms:modified xsi:type="dcterms:W3CDTF">2018-05-08T06:16:46Z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