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notesMasterIdLst>
    <p:notesMasterId r:id="rId24"/>
  </p:notesMasterIdLst>
  <p:sldIdLst>
    <p:sldId id="256" r:id="rId2"/>
    <p:sldId id="257" r:id="rId3"/>
    <p:sldId id="274" r:id="rId4"/>
    <p:sldId id="259" r:id="rId5"/>
    <p:sldId id="261" r:id="rId6"/>
    <p:sldId id="262" r:id="rId7"/>
    <p:sldId id="270" r:id="rId8"/>
    <p:sldId id="263" r:id="rId9"/>
    <p:sldId id="279" r:id="rId10"/>
    <p:sldId id="276" r:id="rId11"/>
    <p:sldId id="277" r:id="rId12"/>
    <p:sldId id="280" r:id="rId13"/>
    <p:sldId id="281" r:id="rId14"/>
    <p:sldId id="278" r:id="rId15"/>
    <p:sldId id="285" r:id="rId16"/>
    <p:sldId id="284" r:id="rId17"/>
    <p:sldId id="282" r:id="rId18"/>
    <p:sldId id="286" r:id="rId19"/>
    <p:sldId id="287" r:id="rId20"/>
    <p:sldId id="288" r:id="rId21"/>
    <p:sldId id="289" r:id="rId22"/>
    <p:sldId id="26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4" autoAdjust="0"/>
    <p:restoredTop sz="81348"/>
  </p:normalViewPr>
  <p:slideViewPr>
    <p:cSldViewPr snapToGrid="0" snapToObjects="1">
      <p:cViewPr varScale="1">
        <p:scale>
          <a:sx n="182" d="100"/>
          <a:sy n="182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DD7B7-210A-7D4A-AC72-DDD496C2BC68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13E9F536-9367-644E-865F-FCE19FC5482A}">
      <dgm:prSet phldrT="[文本]" custT="1"/>
      <dgm:spPr/>
      <dgm:t>
        <a:bodyPr/>
        <a:lstStyle/>
        <a:p>
          <a:r>
            <a:rPr lang="zh-CN" altLang="en-US" sz="4000" dirty="0" smtClean="0"/>
            <a:t>服务测试</a:t>
          </a:r>
          <a:endParaRPr lang="zh-CN" altLang="en-US" sz="4000" dirty="0"/>
        </a:p>
      </dgm:t>
    </dgm:pt>
    <dgm:pt modelId="{96BCD234-2E84-EE43-8080-A33FFD601ED3}" type="parTrans" cxnId="{418363D4-33C6-E047-BAF9-9057920DC3DC}">
      <dgm:prSet/>
      <dgm:spPr/>
      <dgm:t>
        <a:bodyPr/>
        <a:lstStyle/>
        <a:p>
          <a:endParaRPr lang="zh-CN" altLang="en-US"/>
        </a:p>
      </dgm:t>
    </dgm:pt>
    <dgm:pt modelId="{C9E98C10-4CDF-A24F-A28B-09E621EA15DF}" type="sibTrans" cxnId="{418363D4-33C6-E047-BAF9-9057920DC3DC}">
      <dgm:prSet/>
      <dgm:spPr/>
      <dgm:t>
        <a:bodyPr/>
        <a:lstStyle/>
        <a:p>
          <a:endParaRPr lang="zh-CN" altLang="en-US"/>
        </a:p>
      </dgm:t>
    </dgm:pt>
    <dgm:pt modelId="{2D42EF11-0699-CC49-B931-894CB7CA2CBB}">
      <dgm:prSet phldrT="[文本]" custT="1"/>
      <dgm:spPr/>
      <dgm:t>
        <a:bodyPr/>
        <a:lstStyle/>
        <a:p>
          <a:r>
            <a:rPr lang="zh-CN" altLang="en-US" sz="4400" dirty="0" smtClean="0"/>
            <a:t>单元测试</a:t>
          </a:r>
          <a:endParaRPr lang="zh-CN" altLang="en-US" sz="4400" dirty="0"/>
        </a:p>
      </dgm:t>
    </dgm:pt>
    <dgm:pt modelId="{3C0CD4EB-FAC9-4843-9407-2073D6B845E0}" type="parTrans" cxnId="{85695A29-0814-4C41-A77C-04F792CE1E00}">
      <dgm:prSet/>
      <dgm:spPr/>
      <dgm:t>
        <a:bodyPr/>
        <a:lstStyle/>
        <a:p>
          <a:endParaRPr lang="zh-CN" altLang="en-US"/>
        </a:p>
      </dgm:t>
    </dgm:pt>
    <dgm:pt modelId="{99C124EF-FE79-D14F-8507-9CA009C32291}" type="sibTrans" cxnId="{85695A29-0814-4C41-A77C-04F792CE1E00}">
      <dgm:prSet/>
      <dgm:spPr/>
      <dgm:t>
        <a:bodyPr/>
        <a:lstStyle/>
        <a:p>
          <a:endParaRPr lang="zh-CN" altLang="en-US"/>
        </a:p>
      </dgm:t>
    </dgm:pt>
    <dgm:pt modelId="{6F4E00D0-8BE7-F549-8518-AD0E86D985D6}">
      <dgm:prSet phldrT="[文本]" custT="1"/>
      <dgm:spPr/>
      <dgm:t>
        <a:bodyPr/>
        <a:lstStyle/>
        <a:p>
          <a:r>
            <a:rPr lang="zh-CN" altLang="en-US" sz="3200" dirty="0" smtClean="0"/>
            <a:t>端到端测试</a:t>
          </a:r>
          <a:endParaRPr lang="zh-CN" altLang="en-US" sz="3200" dirty="0"/>
        </a:p>
      </dgm:t>
    </dgm:pt>
    <dgm:pt modelId="{C9939744-A4FB-B145-BF7C-D90563D72EC5}" type="sibTrans" cxnId="{1529620B-E51F-914A-8B46-D922757FBB23}">
      <dgm:prSet/>
      <dgm:spPr/>
      <dgm:t>
        <a:bodyPr/>
        <a:lstStyle/>
        <a:p>
          <a:endParaRPr lang="zh-CN" altLang="en-US"/>
        </a:p>
      </dgm:t>
    </dgm:pt>
    <dgm:pt modelId="{4F75492B-5919-854C-B8E4-2CB8340CB4E2}" type="parTrans" cxnId="{1529620B-E51F-914A-8B46-D922757FBB23}">
      <dgm:prSet/>
      <dgm:spPr/>
      <dgm:t>
        <a:bodyPr/>
        <a:lstStyle/>
        <a:p>
          <a:endParaRPr lang="zh-CN" altLang="en-US"/>
        </a:p>
      </dgm:t>
    </dgm:pt>
    <dgm:pt modelId="{BBD0BA90-555C-AE43-9220-0BE6FC068B6D}" type="pres">
      <dgm:prSet presAssocID="{87BDD7B7-210A-7D4A-AC72-DDD496C2BC68}" presName="Name0" presStyleCnt="0">
        <dgm:presLayoutVars>
          <dgm:dir/>
          <dgm:animLvl val="lvl"/>
          <dgm:resizeHandles val="exact"/>
        </dgm:presLayoutVars>
      </dgm:prSet>
      <dgm:spPr/>
    </dgm:pt>
    <dgm:pt modelId="{CD2F2DD6-34B8-A840-B68A-0C421412A572}" type="pres">
      <dgm:prSet presAssocID="{6F4E00D0-8BE7-F549-8518-AD0E86D985D6}" presName="Name8" presStyleCnt="0"/>
      <dgm:spPr/>
    </dgm:pt>
    <dgm:pt modelId="{F0719DC6-1162-F646-8A6F-DB4CDF5C5DC7}" type="pres">
      <dgm:prSet presAssocID="{6F4E00D0-8BE7-F549-8518-AD0E86D985D6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8CB61-719C-C348-80B6-A33FD458B5D0}" type="pres">
      <dgm:prSet presAssocID="{6F4E00D0-8BE7-F549-8518-AD0E86D985D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5F72C7-ADB0-1D4D-9093-713C89BF7C52}" type="pres">
      <dgm:prSet presAssocID="{13E9F536-9367-644E-865F-FCE19FC5482A}" presName="Name8" presStyleCnt="0"/>
      <dgm:spPr/>
    </dgm:pt>
    <dgm:pt modelId="{D5B8DB17-D6A2-FE4F-9861-1E82AB7D8DB4}" type="pres">
      <dgm:prSet presAssocID="{13E9F536-9367-644E-865F-FCE19FC5482A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34E12F-60FB-294E-B413-714E24F22D38}" type="pres">
      <dgm:prSet presAssocID="{13E9F536-9367-644E-865F-FCE19FC548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6BEE4-71D0-F446-82C0-16AC0D214272}" type="pres">
      <dgm:prSet presAssocID="{2D42EF11-0699-CC49-B931-894CB7CA2CBB}" presName="Name8" presStyleCnt="0"/>
      <dgm:spPr/>
    </dgm:pt>
    <dgm:pt modelId="{65AB377F-BAB8-D848-9777-EE4316E227B2}" type="pres">
      <dgm:prSet presAssocID="{2D42EF11-0699-CC49-B931-894CB7CA2C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B5A23-2EE4-0244-A847-42A609D08B95}" type="pres">
      <dgm:prSet presAssocID="{2D42EF11-0699-CC49-B931-894CB7CA2C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4C5FCD-CC57-4945-B4C4-D032D194103A}" type="presOf" srcId="{2D42EF11-0699-CC49-B931-894CB7CA2CBB}" destId="{39FB5A23-2EE4-0244-A847-42A609D08B95}" srcOrd="1" destOrd="0" presId="urn:microsoft.com/office/officeart/2005/8/layout/pyramid1"/>
    <dgm:cxn modelId="{77209ACA-F5C9-B948-862E-32247E02873D}" type="presOf" srcId="{13E9F536-9367-644E-865F-FCE19FC5482A}" destId="{4E34E12F-60FB-294E-B413-714E24F22D38}" srcOrd="1" destOrd="0" presId="urn:microsoft.com/office/officeart/2005/8/layout/pyramid1"/>
    <dgm:cxn modelId="{418363D4-33C6-E047-BAF9-9057920DC3DC}" srcId="{87BDD7B7-210A-7D4A-AC72-DDD496C2BC68}" destId="{13E9F536-9367-644E-865F-FCE19FC5482A}" srcOrd="1" destOrd="0" parTransId="{96BCD234-2E84-EE43-8080-A33FFD601ED3}" sibTransId="{C9E98C10-4CDF-A24F-A28B-09E621EA15DF}"/>
    <dgm:cxn modelId="{1529620B-E51F-914A-8B46-D922757FBB23}" srcId="{87BDD7B7-210A-7D4A-AC72-DDD496C2BC68}" destId="{6F4E00D0-8BE7-F549-8518-AD0E86D985D6}" srcOrd="0" destOrd="0" parTransId="{4F75492B-5919-854C-B8E4-2CB8340CB4E2}" sibTransId="{C9939744-A4FB-B145-BF7C-D90563D72EC5}"/>
    <dgm:cxn modelId="{A687FDF6-5CBD-F54A-B607-5F9BA103F505}" type="presOf" srcId="{2D42EF11-0699-CC49-B931-894CB7CA2CBB}" destId="{65AB377F-BAB8-D848-9777-EE4316E227B2}" srcOrd="0" destOrd="0" presId="urn:microsoft.com/office/officeart/2005/8/layout/pyramid1"/>
    <dgm:cxn modelId="{2780DADE-86F0-AC4C-9A11-87784DD26A4E}" type="presOf" srcId="{87BDD7B7-210A-7D4A-AC72-DDD496C2BC68}" destId="{BBD0BA90-555C-AE43-9220-0BE6FC068B6D}" srcOrd="0" destOrd="0" presId="urn:microsoft.com/office/officeart/2005/8/layout/pyramid1"/>
    <dgm:cxn modelId="{878839CE-5247-884D-BA8B-A930A7EEC007}" type="presOf" srcId="{13E9F536-9367-644E-865F-FCE19FC5482A}" destId="{D5B8DB17-D6A2-FE4F-9861-1E82AB7D8DB4}" srcOrd="0" destOrd="0" presId="urn:microsoft.com/office/officeart/2005/8/layout/pyramid1"/>
    <dgm:cxn modelId="{004C4EE2-24D0-8F4B-A277-2ED2B144193E}" type="presOf" srcId="{6F4E00D0-8BE7-F549-8518-AD0E86D985D6}" destId="{E518CB61-719C-C348-80B6-A33FD458B5D0}" srcOrd="1" destOrd="0" presId="urn:microsoft.com/office/officeart/2005/8/layout/pyramid1"/>
    <dgm:cxn modelId="{85695A29-0814-4C41-A77C-04F792CE1E00}" srcId="{87BDD7B7-210A-7D4A-AC72-DDD496C2BC68}" destId="{2D42EF11-0699-CC49-B931-894CB7CA2CBB}" srcOrd="2" destOrd="0" parTransId="{3C0CD4EB-FAC9-4843-9407-2073D6B845E0}" sibTransId="{99C124EF-FE79-D14F-8507-9CA009C32291}"/>
    <dgm:cxn modelId="{16242492-F748-3049-BB63-299B476AC5B2}" type="presOf" srcId="{6F4E00D0-8BE7-F549-8518-AD0E86D985D6}" destId="{F0719DC6-1162-F646-8A6F-DB4CDF5C5DC7}" srcOrd="0" destOrd="0" presId="urn:microsoft.com/office/officeart/2005/8/layout/pyramid1"/>
    <dgm:cxn modelId="{959C14F2-9860-A147-84D4-BAE39787A2E4}" type="presParOf" srcId="{BBD0BA90-555C-AE43-9220-0BE6FC068B6D}" destId="{CD2F2DD6-34B8-A840-B68A-0C421412A572}" srcOrd="0" destOrd="0" presId="urn:microsoft.com/office/officeart/2005/8/layout/pyramid1"/>
    <dgm:cxn modelId="{68553F56-9ED3-1249-849F-20F9593F91E0}" type="presParOf" srcId="{CD2F2DD6-34B8-A840-B68A-0C421412A572}" destId="{F0719DC6-1162-F646-8A6F-DB4CDF5C5DC7}" srcOrd="0" destOrd="0" presId="urn:microsoft.com/office/officeart/2005/8/layout/pyramid1"/>
    <dgm:cxn modelId="{D5350B56-EDF5-4645-96C8-021370147EB1}" type="presParOf" srcId="{CD2F2DD6-34B8-A840-B68A-0C421412A572}" destId="{E518CB61-719C-C348-80B6-A33FD458B5D0}" srcOrd="1" destOrd="0" presId="urn:microsoft.com/office/officeart/2005/8/layout/pyramid1"/>
    <dgm:cxn modelId="{E227C21C-AA23-E14D-B70E-18CB94742DBD}" type="presParOf" srcId="{BBD0BA90-555C-AE43-9220-0BE6FC068B6D}" destId="{BE5F72C7-ADB0-1D4D-9093-713C89BF7C52}" srcOrd="1" destOrd="0" presId="urn:microsoft.com/office/officeart/2005/8/layout/pyramid1"/>
    <dgm:cxn modelId="{028E1A9A-76BF-2149-885B-712CCB34E0B2}" type="presParOf" srcId="{BE5F72C7-ADB0-1D4D-9093-713C89BF7C52}" destId="{D5B8DB17-D6A2-FE4F-9861-1E82AB7D8DB4}" srcOrd="0" destOrd="0" presId="urn:microsoft.com/office/officeart/2005/8/layout/pyramid1"/>
    <dgm:cxn modelId="{6D1BC1D7-DE64-D547-9EF0-4F75F3EDB31D}" type="presParOf" srcId="{BE5F72C7-ADB0-1D4D-9093-713C89BF7C52}" destId="{4E34E12F-60FB-294E-B413-714E24F22D38}" srcOrd="1" destOrd="0" presId="urn:microsoft.com/office/officeart/2005/8/layout/pyramid1"/>
    <dgm:cxn modelId="{F2AE1B68-F7E3-1342-AD1F-3BCBA85CCA44}" type="presParOf" srcId="{BBD0BA90-555C-AE43-9220-0BE6FC068B6D}" destId="{76A6BEE4-71D0-F446-82C0-16AC0D214272}" srcOrd="2" destOrd="0" presId="urn:microsoft.com/office/officeart/2005/8/layout/pyramid1"/>
    <dgm:cxn modelId="{091DAA31-1363-BC44-9F1A-BD91F3D2D9F4}" type="presParOf" srcId="{76A6BEE4-71D0-F446-82C0-16AC0D214272}" destId="{65AB377F-BAB8-D848-9777-EE4316E227B2}" srcOrd="0" destOrd="0" presId="urn:microsoft.com/office/officeart/2005/8/layout/pyramid1"/>
    <dgm:cxn modelId="{9E883A15-8819-A248-895D-42474C19C4F9}" type="presParOf" srcId="{76A6BEE4-71D0-F446-82C0-16AC0D214272}" destId="{39FB5A23-2EE4-0244-A847-42A609D08B9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19DC6-1162-F646-8A6F-DB4CDF5C5DC7}">
      <dsp:nvSpPr>
        <dsp:cNvPr id="0" name=""/>
        <dsp:cNvSpPr/>
      </dsp:nvSpPr>
      <dsp:spPr>
        <a:xfrm>
          <a:off x="2154328" y="0"/>
          <a:ext cx="2154328" cy="1518429"/>
        </a:xfrm>
        <a:prstGeom prst="trapezoid">
          <a:avLst>
            <a:gd name="adj" fmla="val 709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端到端测试</a:t>
          </a:r>
          <a:endParaRPr lang="zh-CN" altLang="en-US" sz="3200" kern="1200" dirty="0"/>
        </a:p>
      </dsp:txBody>
      <dsp:txXfrm>
        <a:off x="2154328" y="0"/>
        <a:ext cx="2154328" cy="1518429"/>
      </dsp:txXfrm>
    </dsp:sp>
    <dsp:sp modelId="{D5B8DB17-D6A2-FE4F-9861-1E82AB7D8DB4}">
      <dsp:nvSpPr>
        <dsp:cNvPr id="0" name=""/>
        <dsp:cNvSpPr/>
      </dsp:nvSpPr>
      <dsp:spPr>
        <a:xfrm>
          <a:off x="1077164" y="1518429"/>
          <a:ext cx="4308657" cy="1518429"/>
        </a:xfrm>
        <a:prstGeom prst="trapezoid">
          <a:avLst>
            <a:gd name="adj" fmla="val 709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服务测试</a:t>
          </a:r>
          <a:endParaRPr lang="zh-CN" altLang="en-US" sz="4000" kern="1200" dirty="0"/>
        </a:p>
      </dsp:txBody>
      <dsp:txXfrm>
        <a:off x="1831179" y="1518429"/>
        <a:ext cx="2800627" cy="1518429"/>
      </dsp:txXfrm>
    </dsp:sp>
    <dsp:sp modelId="{65AB377F-BAB8-D848-9777-EE4316E227B2}">
      <dsp:nvSpPr>
        <dsp:cNvPr id="0" name=""/>
        <dsp:cNvSpPr/>
      </dsp:nvSpPr>
      <dsp:spPr>
        <a:xfrm>
          <a:off x="0" y="3036859"/>
          <a:ext cx="6462986" cy="1518429"/>
        </a:xfrm>
        <a:prstGeom prst="trapezoid">
          <a:avLst>
            <a:gd name="adj" fmla="val 7093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单元测试</a:t>
          </a:r>
          <a:endParaRPr lang="zh-CN" altLang="en-US" sz="4400" kern="1200" dirty="0"/>
        </a:p>
      </dsp:txBody>
      <dsp:txXfrm>
        <a:off x="1131022" y="3036859"/>
        <a:ext cx="4200940" cy="151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B71E3-1EE9-DE42-A252-704A8F78603B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43B72-7DEB-2247-B109-B3943F48DD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4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67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如果是一台主机一个服务，我们很容易定位问题。但如何在多个主机上，成千上万的日志中定位错误原因？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84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21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就像</a:t>
            </a:r>
            <a:r>
              <a:rPr kumimoji="1" lang="en-US" altLang="zh-CN" dirty="0" err="1" smtClean="0"/>
              <a:t>Xp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Scrum</a:t>
            </a:r>
            <a:r>
              <a:rPr kumimoji="1" lang="zh-CN" altLang="en-US" dirty="0" smtClean="0"/>
              <a:t>是敏捷开发的一种特殊方法一样，微服务架构是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的一种特定方法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164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Juice </a:t>
            </a:r>
            <a:r>
              <a:rPr lang="zh-CN" altLang="en-US" dirty="0"/>
              <a:t>是一个基于</a:t>
            </a:r>
            <a:r>
              <a:rPr lang="en-US" altLang="zh-CN" dirty="0" err="1"/>
              <a:t>Mesos</a:t>
            </a:r>
            <a:r>
              <a:rPr lang="zh-CN" altLang="en-US" dirty="0"/>
              <a:t>管理的分布式任务调度云系统。利用空闲的服务器资源，专门处理异步的耗时任务。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有很多转码打包的任务要处理，这些任务并没有固定的执行实现，呈现一种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的模式，为了完成这个任务，我们尝试使用任务调度框架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，在做了多次尝试后，发现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完全能满足我们的需求而且更加灵活和节省资源。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联想到沪江很多的应用都能使用这个框架，顾把这个任务调度框架独立出来，供沪江任何愿意使用，并且有这样需求的产线使用。这样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的转码打包，变成了这个框架的第一个应用方。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耗时计算型任务处理在沪江一直是个持续的需求，例如多媒体转码，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Reduce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，密集计算等等任务。在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出现以前，各个项目组各显神通，开发着不同的任务处理系统，不但耗费人力，还特别耗费服务器。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集群空闲的计算能力，负责统一的接口返回和任务查询功能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06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9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外部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数据例如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8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06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大部分公司都已经使用包含依赖的虚拟机镜像来加速部署，哪位我们为什么要止步于此呢？何不把服务本身也包含在镜像中？这样我们不止自动化重建服务，甚至重建整个环境。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89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部署与上线其实不是一个概念，让我们来看看比较流行的蓝绿部署方案，直观的感受一下部署与上线的区别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43B72-7DEB-2247-B109-B3943F48DD4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90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4964EB-D631-094E-856D-77E6BE9B15C7}" type="datetimeFigureOut">
              <a:rPr kumimoji="1" lang="zh-CN" altLang="en-US" smtClean="0"/>
              <a:t>2017/4/19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C70452-CA22-4B4E-979C-1F84437F2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任务也是微服务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漫谈微服务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增多</a:t>
            </a:r>
            <a:endParaRPr lang="en-US" altLang="zh-CN" dirty="0"/>
          </a:p>
          <a:p>
            <a:r>
              <a:rPr lang="zh-CN" altLang="en-US" dirty="0"/>
              <a:t>单个</a:t>
            </a:r>
            <a:r>
              <a:rPr lang="zh-CN" altLang="en-US" dirty="0" smtClean="0"/>
              <a:t>流程走不通</a:t>
            </a:r>
            <a:endParaRPr lang="en-US" altLang="zh-CN" dirty="0"/>
          </a:p>
          <a:p>
            <a:r>
              <a:rPr lang="zh-CN" altLang="en-US" dirty="0"/>
              <a:t>性能测试变得重要</a:t>
            </a:r>
          </a:p>
        </p:txBody>
      </p:sp>
    </p:spTree>
    <p:extLst>
      <p:ext uri="{BB962C8B-B14F-4D97-AF65-F5344CB8AC3E}">
        <p14:creationId xmlns:p14="http://schemas.microsoft.com/office/powerpoint/2010/main" val="32783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测试金字塔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043032948"/>
              </p:ext>
            </p:extLst>
          </p:nvPr>
        </p:nvGraphicFramePr>
        <p:xfrm>
          <a:off x="3255580" y="2011049"/>
          <a:ext cx="6462986" cy="4555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线箭头连接符 6"/>
          <p:cNvCxnSpPr/>
          <p:nvPr/>
        </p:nvCxnSpPr>
        <p:spPr>
          <a:xfrm flipV="1">
            <a:off x="1613101" y="2711668"/>
            <a:ext cx="1" cy="3161769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688680" y="2711668"/>
            <a:ext cx="14107" cy="3161769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63488" y="2231872"/>
            <a:ext cx="109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信心更足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53173" y="5975577"/>
            <a:ext cx="109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更快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隔离更好</a:t>
            </a:r>
            <a:endParaRPr kumimoji="1" lang="zh-CN" altLang="en-US" dirty="0"/>
          </a:p>
        </p:txBody>
      </p:sp>
      <p:sp>
        <p:nvSpPr>
          <p:cNvPr id="19" name="云形标注 18"/>
          <p:cNvSpPr/>
          <p:nvPr/>
        </p:nvSpPr>
        <p:spPr>
          <a:xfrm>
            <a:off x="7972036" y="1416959"/>
            <a:ext cx="2299323" cy="1184245"/>
          </a:xfrm>
          <a:prstGeom prst="cloudCallout">
            <a:avLst>
              <a:gd name="adj1" fmla="val -68452"/>
              <a:gd name="adj2" fmla="val 71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少量的场景测试</a:t>
            </a:r>
            <a:endParaRPr kumimoji="1" lang="zh-CN" altLang="en-US"/>
          </a:p>
        </p:txBody>
      </p:sp>
      <p:sp>
        <p:nvSpPr>
          <p:cNvPr id="20" name="云形标注 19"/>
          <p:cNvSpPr/>
          <p:nvPr/>
        </p:nvSpPr>
        <p:spPr>
          <a:xfrm>
            <a:off x="8845301" y="2962559"/>
            <a:ext cx="2299323" cy="1184245"/>
          </a:xfrm>
          <a:prstGeom prst="cloudCallout">
            <a:avLst>
              <a:gd name="adj1" fmla="val -79452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单独</a:t>
            </a:r>
            <a:r>
              <a:rPr kumimoji="1" lang="zh-CN" altLang="en-US" smtClean="0"/>
              <a:t>的服务测试</a:t>
            </a:r>
            <a:endParaRPr kumimoji="1" lang="zh-CN" altLang="en-US" dirty="0"/>
          </a:p>
        </p:txBody>
      </p:sp>
      <p:sp>
        <p:nvSpPr>
          <p:cNvPr id="21" name="云形标注 20"/>
          <p:cNvSpPr/>
          <p:nvPr/>
        </p:nvSpPr>
        <p:spPr>
          <a:xfrm>
            <a:off x="9718566" y="4508159"/>
            <a:ext cx="2299323" cy="1184245"/>
          </a:xfrm>
          <a:prstGeom prst="cloudCallout">
            <a:avLst>
              <a:gd name="adj1" fmla="val -69298"/>
              <a:gd name="adj2" fmla="val 63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单独的方法测试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与打桩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外部依赖的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内部之间的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打桩服务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做一个永远返回成功的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做一个通过参数调节的智能打桩服务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3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端到端测试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端到端测试的</a:t>
            </a:r>
            <a:r>
              <a:rPr lang="zh-CN" altLang="en-US" dirty="0" smtClean="0"/>
              <a:t>弊端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服务越多，端到端就越不容易实现。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谁来写这些测试用例？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测试时间多长？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端到端测试的重要性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保证业务的完整性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保证性能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集成与部署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一台一服务到多台多</a:t>
            </a:r>
            <a:r>
              <a:rPr lang="zh-CN" altLang="en-US" dirty="0" smtClean="0"/>
              <a:t>服务</a:t>
            </a:r>
            <a:r>
              <a:rPr lang="zh-CN" altLang="en-US" dirty="0" smtClean="0"/>
              <a:t>的演变</a:t>
            </a:r>
            <a:endParaRPr lang="en-US" altLang="zh-CN" dirty="0" smtClean="0"/>
          </a:p>
          <a:p>
            <a:r>
              <a:rPr lang="zh-CN" altLang="en-US" dirty="0" smtClean="0"/>
              <a:t>持续集成</a:t>
            </a:r>
            <a:endParaRPr lang="en-US" altLang="zh-CN" dirty="0" smtClean="0"/>
          </a:p>
          <a:p>
            <a:r>
              <a:rPr lang="zh-CN" altLang="en-US" dirty="0" smtClean="0"/>
              <a:t>区分</a:t>
            </a:r>
            <a:r>
              <a:rPr lang="zh-CN" altLang="en-US" dirty="0"/>
              <a:t>部署与上线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5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一台一服务到多台多</a:t>
            </a:r>
            <a:r>
              <a:rPr kumimoji="1" lang="zh-CN" altLang="en-US" dirty="0" smtClean="0"/>
              <a:t>服务的演变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50" y="3110953"/>
            <a:ext cx="10081098" cy="26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持续集成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4400" y="2214694"/>
            <a:ext cx="10363826" cy="3424107"/>
          </a:xfrm>
        </p:spPr>
        <p:txBody>
          <a:bodyPr/>
          <a:lstStyle/>
          <a:p>
            <a:r>
              <a:rPr kumimoji="1" lang="zh-CN" altLang="en-US" dirty="0" smtClean="0"/>
              <a:t>镜像作为构建物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服务包含在镜像中，部署更快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环境包含在镜像中，避免配置漂移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pipeline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77" y="3961272"/>
            <a:ext cx="11215845" cy="28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区分部署和上线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蓝绿部署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19269" y="4146804"/>
            <a:ext cx="1828800" cy="13006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2158" y="4146803"/>
            <a:ext cx="1828800" cy="1300685"/>
          </a:xfrm>
          <a:prstGeom prst="roundRect">
            <a:avLst/>
          </a:prstGeom>
          <a:solidFill>
            <a:srgbClr val="92D050"/>
          </a:solidFill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V2.0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55310" y="2957208"/>
            <a:ext cx="1556718" cy="62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balance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7" idx="2"/>
            <a:endCxn id="5" idx="0"/>
          </p:cNvCxnSpPr>
          <p:nvPr/>
        </p:nvCxnSpPr>
        <p:spPr>
          <a:xfrm>
            <a:off x="3433669" y="3577735"/>
            <a:ext cx="0" cy="56906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8229600" y="4146803"/>
            <a:ext cx="739302" cy="544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冒烟测试</a:t>
            </a:r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229600" y="4887126"/>
            <a:ext cx="739302" cy="544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性能测试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0" idx="1"/>
          </p:cNvCxnSpPr>
          <p:nvPr/>
        </p:nvCxnSpPr>
        <p:spPr>
          <a:xfrm flipH="1" flipV="1">
            <a:off x="7280958" y="4413535"/>
            <a:ext cx="948642" cy="564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7280958" y="5144128"/>
            <a:ext cx="948642" cy="564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9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23932 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2405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多服务多服务器的挑战</a:t>
            </a:r>
            <a:endParaRPr kumimoji="1" lang="en-US" altLang="zh-CN" dirty="0" smtClean="0"/>
          </a:p>
          <a:p>
            <a:r>
              <a:rPr kumimoji="1" lang="zh-CN" altLang="en-US" dirty="0" smtClean="0"/>
              <a:t>日志跟踪与指标跟踪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监控还能干什么？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5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多服务多服务器的挑战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海量的日志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zh-CN" altLang="en-US" dirty="0" smtClean="0"/>
              <a:t>程序的调用链找不到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引入服务治理是个好方法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如何评估某一类服务的服务器占用？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以服务来聚合监控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8" y="2873067"/>
            <a:ext cx="9842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什么是微</a:t>
            </a:r>
            <a:r>
              <a:rPr kumimoji="1" lang="zh-CN" altLang="en-US" dirty="0" smtClean="0"/>
              <a:t>服务</a:t>
            </a:r>
            <a:endParaRPr kumimoji="1" lang="en-US" altLang="zh-CN" dirty="0"/>
          </a:p>
          <a:p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</a:t>
            </a:r>
            <a:r>
              <a:rPr kumimoji="1" lang="zh-CN" altLang="en-US" dirty="0"/>
              <a:t>任务调度系统（</a:t>
            </a:r>
            <a:r>
              <a:rPr kumimoji="1" lang="en-US" altLang="zh-CN" dirty="0"/>
              <a:t>Juice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架构拆解过程</a:t>
            </a:r>
            <a:endParaRPr kumimoji="1" lang="en-US" altLang="zh-CN" dirty="0"/>
          </a:p>
          <a:p>
            <a:r>
              <a:rPr kumimoji="1" lang="zh-CN" altLang="en-US" dirty="0"/>
              <a:t>测试</a:t>
            </a:r>
            <a:endParaRPr kumimoji="1" lang="en-US" altLang="zh-CN" dirty="0"/>
          </a:p>
          <a:p>
            <a:r>
              <a:rPr kumimoji="1" lang="zh-CN" altLang="en-US" dirty="0" smtClean="0"/>
              <a:t>集成与部署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7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日志跟踪与指标跟踪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工具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ELK</a:t>
            </a:r>
          </a:p>
          <a:p>
            <a:pPr lvl="1"/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Metrics	</a:t>
            </a:r>
          </a:p>
          <a:p>
            <a:r>
              <a:rPr kumimoji="1" lang="zh-CN" altLang="en-US" dirty="0" smtClean="0"/>
              <a:t>指标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日志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CPU+Memory+Disk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服务健康监测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94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监控还能干什么？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BVT</a:t>
            </a:r>
            <a:r>
              <a:rPr kumimoji="1" lang="zh-CN" altLang="en-US" dirty="0" smtClean="0"/>
              <a:t>监控引入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服务的自动伸缩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业务评价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7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QA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9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什么是微服务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一些协同工作，小而自治的服务</a:t>
            </a:r>
            <a:endParaRPr lang="en-US" altLang="zh-CN" dirty="0"/>
          </a:p>
          <a:p>
            <a:r>
              <a:rPr lang="en-US" altLang="zh-CN" dirty="0"/>
              <a:t>SOA</a:t>
            </a:r>
            <a:r>
              <a:rPr lang="zh-CN" altLang="en-US" dirty="0"/>
              <a:t>与微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通信协议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三方组件选择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颗粒度</a:t>
            </a:r>
            <a:endParaRPr lang="en-US" altLang="zh-CN" dirty="0"/>
          </a:p>
          <a:p>
            <a:r>
              <a:rPr lang="zh-CN" altLang="en-US" dirty="0"/>
              <a:t>足够的小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服务越小，微服务架构的优点和缺点也就越明显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能在两个星期重构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9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37" y="2624328"/>
            <a:ext cx="10058400" cy="1609344"/>
          </a:xfrm>
        </p:spPr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Juice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399" cy="6858000"/>
          </a:xfrm>
        </p:spPr>
      </p:pic>
    </p:spTree>
    <p:extLst>
      <p:ext uri="{BB962C8B-B14F-4D97-AF65-F5344CB8AC3E}">
        <p14:creationId xmlns:p14="http://schemas.microsoft.com/office/powerpoint/2010/main" val="14276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架构拆解过程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第一代调度系统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87580" y="2443397"/>
            <a:ext cx="4961745" cy="425720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HOST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12771" y="3914274"/>
            <a:ext cx="1436915" cy="101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Center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515100" y="3020786"/>
            <a:ext cx="1240971" cy="7184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529020" y="4061232"/>
            <a:ext cx="1240971" cy="7184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29020" y="5133060"/>
            <a:ext cx="1240971" cy="7184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Worker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7" idx="3"/>
            <a:endCxn id="8" idx="1"/>
          </p:cNvCxnSpPr>
          <p:nvPr/>
        </p:nvCxnSpPr>
        <p:spPr>
          <a:xfrm flipV="1">
            <a:off x="5649686" y="3380015"/>
            <a:ext cx="865414" cy="1040445"/>
          </a:xfrm>
          <a:prstGeom prst="straightConnector1">
            <a:avLst/>
          </a:prstGeom>
          <a:ln w="25400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7" idx="3"/>
            <a:endCxn id="9" idx="1"/>
          </p:cNvCxnSpPr>
          <p:nvPr/>
        </p:nvCxnSpPr>
        <p:spPr>
          <a:xfrm>
            <a:off x="5649686" y="4420460"/>
            <a:ext cx="879334" cy="1"/>
          </a:xfrm>
          <a:prstGeom prst="straightConnector1">
            <a:avLst/>
          </a:prstGeom>
          <a:ln w="25400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7" idx="3"/>
            <a:endCxn id="10" idx="1"/>
          </p:cNvCxnSpPr>
          <p:nvPr/>
        </p:nvCxnSpPr>
        <p:spPr>
          <a:xfrm>
            <a:off x="5649686" y="4420460"/>
            <a:ext cx="879334" cy="1071829"/>
          </a:xfrm>
          <a:prstGeom prst="straightConnector1">
            <a:avLst/>
          </a:prstGeom>
          <a:ln w="25400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7" idx="1"/>
          </p:cNvCxnSpPr>
          <p:nvPr/>
        </p:nvCxnSpPr>
        <p:spPr>
          <a:xfrm>
            <a:off x="2579914" y="4420459"/>
            <a:ext cx="1632857" cy="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架构拆解过程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第二代调度系统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9170" y="2079757"/>
            <a:ext cx="7199229" cy="40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架构拆解过程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第三代任务调度系统</a:t>
            </a:r>
            <a:r>
              <a:rPr kumimoji="1" lang="en-US" altLang="zh-CN" dirty="0"/>
              <a:t>Juice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68374" y="2173456"/>
            <a:ext cx="6429208" cy="4026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71626" y="3872219"/>
            <a:ext cx="1221581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Boss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150111" y="3729038"/>
            <a:ext cx="887597" cy="871843"/>
          </a:xfrm>
          <a:prstGeom prst="rightArrow">
            <a:avLst>
              <a:gd name="adj1" fmla="val 62963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 smtClean="0"/>
              <a:t>Rest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9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架构拆解过程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任务系统的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894845"/>
            <a:ext cx="5306092" cy="48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架构拆解过程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结构分离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任务与调度分开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任务生产者和消费者分开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任务记录与业务逻辑分开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数据库分离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打破外键关系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分离共享数据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事务分离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分布式事务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最终一致性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2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12607</TotalTime>
  <Words>790</Words>
  <Application>Microsoft Macintosh PowerPoint</Application>
  <PresentationFormat>宽屏</PresentationFormat>
  <Paragraphs>141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DengXian</vt:lpstr>
      <vt:lpstr>Tw Cen MT</vt:lpstr>
      <vt:lpstr>宋体</vt:lpstr>
      <vt:lpstr>Arial</vt:lpstr>
      <vt:lpstr>水滴</vt:lpstr>
      <vt:lpstr>任务也是微服务</vt:lpstr>
      <vt:lpstr>Agenda</vt:lpstr>
      <vt:lpstr>什么是微服务</vt:lpstr>
      <vt:lpstr>什么是Juice</vt:lpstr>
      <vt:lpstr>架构拆解过程</vt:lpstr>
      <vt:lpstr>架构拆解过程</vt:lpstr>
      <vt:lpstr>架构拆解过程</vt:lpstr>
      <vt:lpstr>架构拆解过程</vt:lpstr>
      <vt:lpstr>架构拆解过程</vt:lpstr>
      <vt:lpstr>测试</vt:lpstr>
      <vt:lpstr>测试金字塔</vt:lpstr>
      <vt:lpstr>Mock与打桩</vt:lpstr>
      <vt:lpstr>端到端测试</vt:lpstr>
      <vt:lpstr>集成与部署</vt:lpstr>
      <vt:lpstr>一台一服务到多台多服务的演变</vt:lpstr>
      <vt:lpstr>持续集成</vt:lpstr>
      <vt:lpstr>区分部署和上线</vt:lpstr>
      <vt:lpstr>监控</vt:lpstr>
      <vt:lpstr>多服务多服务器的挑战</vt:lpstr>
      <vt:lpstr>日志跟踪与指标跟踪</vt:lpstr>
      <vt:lpstr>监控还能干什么？</vt:lpstr>
      <vt:lpstr>Thanks &amp; QA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任务调度系统</dc:title>
  <dc:creator>Kai Huang</dc:creator>
  <cp:lastModifiedBy>Kai Huang</cp:lastModifiedBy>
  <cp:revision>68</cp:revision>
  <dcterms:created xsi:type="dcterms:W3CDTF">2017-02-15T01:59:41Z</dcterms:created>
  <dcterms:modified xsi:type="dcterms:W3CDTF">2017-04-20T02:21:47Z</dcterms:modified>
</cp:coreProperties>
</file>