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72" r:id="rId3"/>
    <p:sldId id="370" r:id="rId4"/>
    <p:sldId id="374" r:id="rId5"/>
    <p:sldId id="375" r:id="rId6"/>
    <p:sldId id="379" r:id="rId7"/>
    <p:sldId id="378" r:id="rId8"/>
    <p:sldId id="385" r:id="rId9"/>
    <p:sldId id="377" r:id="rId10"/>
    <p:sldId id="381" r:id="rId11"/>
    <p:sldId id="394" r:id="rId12"/>
    <p:sldId id="395" r:id="rId13"/>
    <p:sldId id="396" r:id="rId14"/>
    <p:sldId id="397" r:id="rId15"/>
    <p:sldId id="398" r:id="rId16"/>
    <p:sldId id="399" r:id="rId17"/>
    <p:sldId id="388" r:id="rId18"/>
    <p:sldId id="383" r:id="rId19"/>
    <p:sldId id="281" r:id="rId20"/>
  </p:sldIdLst>
  <p:sldSz cx="9144000" cy="5143500" type="screen16x9"/>
  <p:notesSz cx="6858000" cy="9144000"/>
  <p:custDataLst>
    <p:tags r:id="rId2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647C"/>
    <a:srgbClr val="2DB2A4"/>
    <a:srgbClr val="CC0066"/>
    <a:srgbClr val="000000"/>
    <a:srgbClr val="377A8E"/>
    <a:srgbClr val="74AF47"/>
    <a:srgbClr val="455D69"/>
    <a:srgbClr val="E8EAE9"/>
    <a:srgbClr val="FCFCFC"/>
    <a:srgbClr val="CCD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4" autoAdjust="0"/>
    <p:restoredTop sz="77757" autoAdjust="0"/>
  </p:normalViewPr>
  <p:slideViewPr>
    <p:cSldViewPr>
      <p:cViewPr varScale="1">
        <p:scale>
          <a:sx n="75" d="100"/>
          <a:sy n="75" d="100"/>
        </p:scale>
        <p:origin x="1434" y="54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58EF-4ABD-40F4-ACA4-FE81D742E6DD}" type="datetimeFigureOut">
              <a:rPr lang="zh-CN" altLang="en-US" smtClean="0"/>
              <a:t>2017/4/21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415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997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327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159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54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558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131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81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18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818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93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067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927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548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618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84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172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235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9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8838-2596-481A-81BD-BA549497E720}" type="datetimeFigureOut">
              <a:rPr lang="zh-CN" altLang="en-US"/>
              <a:pPr>
                <a:defRPr/>
              </a:pPr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07C5-9851-4EF6-82C9-5647805156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6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F2B87-989E-4F4D-A3D6-9B10DAD785BB}" type="datetimeFigureOut">
              <a:rPr lang="zh-CN" altLang="en-US"/>
              <a:pPr>
                <a:defRPr/>
              </a:pPr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54EB6-7BED-43FD-8483-DCA0766CC8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3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B09A5-729D-4B62-9A05-E166FB412201}" type="datetimeFigureOut">
              <a:rPr lang="zh-CN" altLang="en-US"/>
              <a:pPr>
                <a:defRPr/>
              </a:pPr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21541-2C8E-4FE7-AD01-6AECC40AD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73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2741856" cy="277143"/>
          </a:xfrm>
        </p:spPr>
        <p:txBody>
          <a:bodyPr/>
          <a:lstStyle>
            <a:lvl1pPr algn="l"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449610"/>
            <a:ext cx="9144000" cy="4693890"/>
          </a:xfrm>
          <a:prstGeom prst="rect">
            <a:avLst/>
          </a:prstGeom>
          <a:gradFill flip="none" rotWithShape="1">
            <a:gsLst>
              <a:gs pos="0">
                <a:srgbClr val="CCD0D1"/>
              </a:gs>
              <a:gs pos="49200">
                <a:srgbClr val="E8EAE9"/>
              </a:gs>
              <a:gs pos="100000">
                <a:srgbClr val="FCFCFC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离页连接符 20"/>
          <p:cNvSpPr/>
          <p:nvPr userDrawn="1"/>
        </p:nvSpPr>
        <p:spPr>
          <a:xfrm>
            <a:off x="213424" y="-1"/>
            <a:ext cx="381569" cy="561975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02D13-023C-493B-946F-6334B1550202}" type="datetimeFigureOut">
              <a:rPr lang="zh-CN" altLang="en-US"/>
              <a:pPr>
                <a:defRPr/>
              </a:pPr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27665-4685-4CFB-A4DF-574C5BBB63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0EC45-3C31-4C3D-8B77-22FF0C9AAD4A}" type="datetimeFigureOut">
              <a:rPr lang="zh-CN" altLang="en-US"/>
              <a:pPr>
                <a:defRPr/>
              </a:pPr>
              <a:t>2017/4/21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074A8-D729-49BB-A7BC-DB2359C77D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66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339D-55A7-444C-B9D1-1957295915E5}" type="datetimeFigureOut">
              <a:rPr lang="zh-CN" altLang="en-US"/>
              <a:pPr>
                <a:defRPr/>
              </a:pPr>
              <a:t>2017/4/21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A32D-1FCD-4730-805F-780D3DD879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2A674-53CD-422B-9892-C4EF0827967E}" type="datetimeFigureOut">
              <a:rPr lang="zh-CN" altLang="en-US"/>
              <a:pPr>
                <a:defRPr/>
              </a:pPr>
              <a:t>2017/4/21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350D4-CBC2-4A07-BB4A-B4CC231CE9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6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118EC-EDEF-4F9C-852D-0A464BD53A70}" type="datetimeFigureOut">
              <a:rPr lang="zh-CN" altLang="en-US"/>
              <a:pPr>
                <a:defRPr/>
              </a:pPr>
              <a:t>2017/4/21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C5073-A55C-4F3C-8D7B-130473455D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784" y="2211710"/>
            <a:ext cx="9144000" cy="2931790"/>
          </a:xfrm>
          <a:custGeom>
            <a:avLst/>
            <a:gdLst/>
            <a:ahLst/>
            <a:cxnLst/>
            <a:rect l="l" t="t" r="r" b="b"/>
            <a:pathLst>
              <a:path w="9144000" h="2931790">
                <a:moveTo>
                  <a:pt x="0" y="0"/>
                </a:moveTo>
                <a:lnTo>
                  <a:pt x="3824456" y="0"/>
                </a:lnTo>
                <a:cubicBezTo>
                  <a:pt x="3824456" y="26976"/>
                  <a:pt x="3831542" y="51749"/>
                  <a:pt x="3844079" y="73220"/>
                </a:cubicBezTo>
                <a:lnTo>
                  <a:pt x="4145508" y="600620"/>
                </a:lnTo>
                <a:cubicBezTo>
                  <a:pt x="4157500" y="622091"/>
                  <a:pt x="4175488" y="640258"/>
                  <a:pt x="4197836" y="653470"/>
                </a:cubicBezTo>
                <a:cubicBezTo>
                  <a:pt x="4220185" y="666683"/>
                  <a:pt x="4245258" y="672739"/>
                  <a:pt x="4269242" y="672739"/>
                </a:cubicBezTo>
                <a:lnTo>
                  <a:pt x="4869920" y="672739"/>
                </a:lnTo>
                <a:cubicBezTo>
                  <a:pt x="4895539" y="673289"/>
                  <a:pt x="4921158" y="667233"/>
                  <a:pt x="4944596" y="653470"/>
                </a:cubicBezTo>
                <a:cubicBezTo>
                  <a:pt x="4966945" y="640258"/>
                  <a:pt x="4984387" y="622091"/>
                  <a:pt x="4996924" y="601171"/>
                </a:cubicBezTo>
                <a:lnTo>
                  <a:pt x="5296718" y="75972"/>
                </a:lnTo>
                <a:cubicBezTo>
                  <a:pt x="5310345" y="53951"/>
                  <a:pt x="5317976" y="28077"/>
                  <a:pt x="5317976" y="0"/>
                </a:cubicBezTo>
                <a:lnTo>
                  <a:pt x="9144000" y="0"/>
                </a:lnTo>
                <a:lnTo>
                  <a:pt x="9144000" y="2931790"/>
                </a:lnTo>
                <a:lnTo>
                  <a:pt x="0" y="29317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7"/>
          <p:cNvSpPr>
            <a:spLocks noChangeArrowheads="1"/>
          </p:cNvSpPr>
          <p:nvPr userDrawn="1"/>
        </p:nvSpPr>
        <p:spPr bwMode="auto">
          <a:xfrm>
            <a:off x="2491740" y="607789"/>
            <a:ext cx="41605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wis721 Th BT" pitchFamily="34" charset="0"/>
                <a:ea typeface="微软雅黑" pitchFamily="34" charset="-122"/>
                <a:cs typeface="LilyUPC" pitchFamily="34" charset="-34"/>
                <a:sym typeface="微软雅黑" pitchFamily="34" charset="-122"/>
              </a:rPr>
              <a:t>THE BUSENESS PLAN</a:t>
            </a:r>
            <a:endParaRPr lang="zh-CN" alt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Swis721 Th BT" pitchFamily="34" charset="0"/>
              <a:ea typeface="微软雅黑" pitchFamily="34" charset="-122"/>
              <a:cs typeface="LilyUPC" pitchFamily="34" charset="-34"/>
              <a:sym typeface="微软雅黑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271" y="197982"/>
            <a:ext cx="913458" cy="28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5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5C5-19AB-4D7E-BF4E-8030D4BC8E07}" type="datetimeFigureOut">
              <a:rPr lang="zh-CN" altLang="en-US"/>
              <a:pPr>
                <a:defRPr/>
              </a:pPr>
              <a:t>2017/4/21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2AC4E-50CB-4334-996F-7EE8464BD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5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6AEFD-D42C-445E-A078-69D256A721CC}" type="datetimeFigureOut">
              <a:rPr lang="zh-CN" altLang="en-US"/>
              <a:pPr>
                <a:defRPr/>
              </a:pPr>
              <a:t>2017/4/21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7A587-D83B-45BF-80B0-EB01029C55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1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A76A6C-E1BF-41A9-90D8-1F55C472F0D3}" type="datetimeFigureOut">
              <a:rPr lang="zh-CN" altLang="en-US"/>
              <a:pPr>
                <a:defRPr/>
              </a:pPr>
              <a:t>2017/4/21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C6EAE7-8652-497A-B0B9-2516C5BD6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01" y="0"/>
            <a:ext cx="9274221" cy="5143498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0128"/>
            <a:ext cx="9252520" cy="18333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3467204"/>
            <a:ext cx="9252520" cy="1636776"/>
          </a:xfrm>
          <a:prstGeom prst="rect">
            <a:avLst/>
          </a:prstGeom>
        </p:spPr>
      </p:pic>
      <p:pic>
        <p:nvPicPr>
          <p:cNvPr id="6" name="图片 5" hidden="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01" y="3300784"/>
            <a:ext cx="9144000" cy="1833372"/>
          </a:xfrm>
          <a:prstGeom prst="rect">
            <a:avLst/>
          </a:prstGeom>
        </p:spPr>
      </p:pic>
      <p:sp>
        <p:nvSpPr>
          <p:cNvPr id="5" name="TextBox 7"/>
          <p:cNvSpPr>
            <a:spLocks noChangeArrowheads="1"/>
          </p:cNvSpPr>
          <p:nvPr/>
        </p:nvSpPr>
        <p:spPr bwMode="auto">
          <a:xfrm>
            <a:off x="2195736" y="1768872"/>
            <a:ext cx="662473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如</a:t>
            </a:r>
            <a:r>
              <a:rPr lang="zh-CN" altLang="en-US" sz="40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何支撑微</a:t>
            </a:r>
            <a:r>
              <a:rPr lang="zh-CN" altLang="en-US" sz="4000" b="1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服务架</a:t>
            </a:r>
            <a:r>
              <a:rPr lang="zh-CN" altLang="en-US" sz="4000" b="1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构落地？</a:t>
            </a:r>
            <a:endParaRPr lang="zh-CN" altLang="en-US" sz="4000" b="1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3300784"/>
            <a:ext cx="9144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36512" y="3300784"/>
            <a:ext cx="3819668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1" r="2488" b="30400"/>
          <a:stretch/>
        </p:blipFill>
        <p:spPr>
          <a:xfrm>
            <a:off x="94438" y="123478"/>
            <a:ext cx="1902752" cy="5987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20"/>
          <p:cNvSpPr>
            <a:spLocks noGrp="1"/>
          </p:cNvSpPr>
          <p:nvPr>
            <p:ph type="title"/>
          </p:nvPr>
        </p:nvSpPr>
        <p:spPr>
          <a:xfrm>
            <a:off x="606008" y="123478"/>
            <a:ext cx="3965992" cy="425880"/>
          </a:xfrm>
        </p:spPr>
        <p:txBody>
          <a:bodyPr/>
          <a:lstStyle/>
          <a:p>
            <a:r>
              <a:rPr lang="zh-CN" altLang="en-US" sz="2000" dirty="0"/>
              <a:t>我们采用的微服务架构技</a:t>
            </a:r>
            <a:r>
              <a:rPr lang="zh-CN" altLang="en-US" sz="2000" dirty="0" smtClean="0"/>
              <a:t>术</a:t>
            </a:r>
            <a:endParaRPr lang="zh-CN" alt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5" y="90136"/>
            <a:ext cx="459222" cy="4592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1948" y="1059583"/>
            <a:ext cx="7731702" cy="400110"/>
          </a:xfrm>
          <a:prstGeom prst="rect">
            <a:avLst/>
          </a:prstGeom>
          <a:ln>
            <a:solidFill>
              <a:srgbClr val="0E647C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持续部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署</a:t>
            </a:r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Docker + </a:t>
            </a:r>
            <a:r>
              <a:rPr lang="en-US" altLang="zh-CN" sz="2000" dirty="0" smtClean="0">
                <a:latin typeface="+mj-ea"/>
                <a:ea typeface="+mj-ea"/>
              </a:rPr>
              <a:t>Jenkins</a:t>
            </a:r>
            <a:r>
              <a:rPr lang="zh-CN" altLang="en-US" sz="2000" dirty="0" smtClean="0">
                <a:latin typeface="+mj-ea"/>
                <a:ea typeface="+mj-ea"/>
              </a:rPr>
              <a:t>）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3075806"/>
            <a:ext cx="113070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Jenkins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97760" y="3075806"/>
            <a:ext cx="113070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DCOSS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2" idx="3"/>
            <a:endCxn id="7" idx="1"/>
          </p:cNvCxnSpPr>
          <p:nvPr/>
        </p:nvCxnSpPr>
        <p:spPr>
          <a:xfrm>
            <a:off x="1670257" y="3327834"/>
            <a:ext cx="727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3"/>
            <a:endCxn id="17" idx="1"/>
          </p:cNvCxnSpPr>
          <p:nvPr/>
        </p:nvCxnSpPr>
        <p:spPr>
          <a:xfrm>
            <a:off x="3528465" y="3327834"/>
            <a:ext cx="746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355976" y="3147814"/>
            <a:ext cx="12437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Docker</a:t>
            </a:r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开发环境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274695" y="3075806"/>
            <a:ext cx="12437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Docker</a:t>
            </a:r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开发环境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3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210756" y="3157001"/>
            <a:ext cx="12437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Docker</a:t>
            </a:r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测试环境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336409" y="3157001"/>
            <a:ext cx="12437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Docker</a:t>
            </a:r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开发环境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0" name="标题 20"/>
          <p:cNvSpPr>
            <a:spLocks noGrp="1"/>
          </p:cNvSpPr>
          <p:nvPr>
            <p:ph type="title"/>
          </p:nvPr>
        </p:nvSpPr>
        <p:spPr>
          <a:xfrm>
            <a:off x="606008" y="123478"/>
            <a:ext cx="3965992" cy="425880"/>
          </a:xfrm>
        </p:spPr>
        <p:txBody>
          <a:bodyPr/>
          <a:lstStyle/>
          <a:p>
            <a:r>
              <a:rPr lang="zh-CN" altLang="en-US" sz="2000" dirty="0"/>
              <a:t>我们采用的微服务架构技</a:t>
            </a:r>
            <a:r>
              <a:rPr lang="zh-CN" altLang="en-US" sz="2000" dirty="0" smtClean="0"/>
              <a:t>术</a:t>
            </a:r>
            <a:endParaRPr lang="zh-CN" alt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5" y="90136"/>
            <a:ext cx="459222" cy="4592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1948" y="1059583"/>
            <a:ext cx="7731702" cy="400110"/>
          </a:xfrm>
          <a:prstGeom prst="rect">
            <a:avLst/>
          </a:prstGeom>
          <a:ln>
            <a:solidFill>
              <a:srgbClr val="0E647C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环境迁移</a:t>
            </a:r>
            <a:r>
              <a:rPr lang="zh-CN" altLang="en-US" sz="2000" dirty="0">
                <a:latin typeface="+mj-ea"/>
              </a:rPr>
              <a:t>（</a:t>
            </a:r>
            <a:r>
              <a:rPr lang="en-US" altLang="zh-CN" sz="2000" dirty="0">
                <a:latin typeface="+mj-ea"/>
              </a:rPr>
              <a:t>Docker Registry + </a:t>
            </a:r>
            <a:r>
              <a:rPr lang="en-US" altLang="zh-CN" sz="2000" dirty="0" err="1">
                <a:latin typeface="+mj-ea"/>
              </a:rPr>
              <a:t>DCConf</a:t>
            </a:r>
            <a:r>
              <a:rPr lang="zh-CN" altLang="en-US" sz="2000" dirty="0">
                <a:latin typeface="+mj-ea"/>
              </a:rPr>
              <a:t>）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552" y="3075806"/>
            <a:ext cx="113070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Jenkins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397760" y="3075806"/>
            <a:ext cx="113070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DCOSS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2" idx="3"/>
            <a:endCxn id="16" idx="1"/>
          </p:cNvCxnSpPr>
          <p:nvPr/>
        </p:nvCxnSpPr>
        <p:spPr>
          <a:xfrm>
            <a:off x="1670257" y="3327834"/>
            <a:ext cx="727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302499" y="3094179"/>
            <a:ext cx="12437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Docker</a:t>
            </a:r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开发环境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121063" y="3075806"/>
            <a:ext cx="12437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Docker</a:t>
            </a:r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测试环境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6" idx="3"/>
            <a:endCxn id="19" idx="1"/>
          </p:cNvCxnSpPr>
          <p:nvPr/>
        </p:nvCxnSpPr>
        <p:spPr>
          <a:xfrm>
            <a:off x="3528465" y="3327834"/>
            <a:ext cx="774034" cy="1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241495" y="4227934"/>
            <a:ext cx="113070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Docker Registry</a:t>
            </a:r>
            <a:endParaRPr lang="zh-CN" altLang="en-US" dirty="0"/>
          </a:p>
        </p:txBody>
      </p:sp>
      <p:cxnSp>
        <p:nvCxnSpPr>
          <p:cNvPr id="5" name="肘形连接符 4"/>
          <p:cNvCxnSpPr>
            <a:stCxn id="23" idx="2"/>
            <a:endCxn id="21" idx="1"/>
          </p:cNvCxnSpPr>
          <p:nvPr/>
        </p:nvCxnSpPr>
        <p:spPr>
          <a:xfrm rot="16200000" flipH="1">
            <a:off x="4690444" y="3928910"/>
            <a:ext cx="818905" cy="2831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1" idx="3"/>
            <a:endCxn id="25" idx="2"/>
          </p:cNvCxnSpPr>
          <p:nvPr/>
        </p:nvCxnSpPr>
        <p:spPr>
          <a:xfrm flipV="1">
            <a:off x="6372200" y="3661057"/>
            <a:ext cx="460444" cy="818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768297" y="3074268"/>
            <a:ext cx="113070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DCConf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8107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20"/>
          <p:cNvSpPr>
            <a:spLocks noGrp="1"/>
          </p:cNvSpPr>
          <p:nvPr>
            <p:ph type="title"/>
          </p:nvPr>
        </p:nvSpPr>
        <p:spPr>
          <a:xfrm>
            <a:off x="606008" y="123478"/>
            <a:ext cx="3965992" cy="425880"/>
          </a:xfrm>
        </p:spPr>
        <p:txBody>
          <a:bodyPr/>
          <a:lstStyle/>
          <a:p>
            <a:r>
              <a:rPr lang="zh-CN" altLang="en-US" sz="2000" dirty="0"/>
              <a:t>我们采用的微服务架构技</a:t>
            </a:r>
            <a:r>
              <a:rPr lang="zh-CN" altLang="en-US" sz="2000" dirty="0" smtClean="0"/>
              <a:t>术</a:t>
            </a:r>
            <a:endParaRPr lang="zh-CN" alt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5" y="90136"/>
            <a:ext cx="459222" cy="4592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1948" y="1059583"/>
            <a:ext cx="7731702" cy="400110"/>
          </a:xfrm>
          <a:prstGeom prst="rect">
            <a:avLst/>
          </a:prstGeom>
          <a:ln>
            <a:solidFill>
              <a:srgbClr val="0E647C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r>
              <a:rPr lang="zh-CN" altLang="en-US" sz="2000" dirty="0">
                <a:latin typeface="+mj-ea"/>
              </a:rPr>
              <a:t>（公网）</a:t>
            </a:r>
            <a:r>
              <a:rPr lang="zh-CN" altLang="en-US" sz="2000" dirty="0" smtClean="0">
                <a:latin typeface="+mj-ea"/>
              </a:rPr>
              <a:t>（</a:t>
            </a:r>
            <a:r>
              <a:rPr lang="en-US" altLang="zh-CN" sz="2000" dirty="0" err="1" smtClean="0">
                <a:latin typeface="+mj-ea"/>
              </a:rPr>
              <a:t>Tengine</a:t>
            </a:r>
            <a:r>
              <a:rPr lang="en-US" altLang="zh-CN" sz="2000" dirty="0" smtClean="0">
                <a:latin typeface="+mj-ea"/>
              </a:rPr>
              <a:t> + </a:t>
            </a:r>
            <a:r>
              <a:rPr lang="en-US" altLang="zh-CN" sz="2000" dirty="0" err="1" smtClean="0">
                <a:latin typeface="+mj-ea"/>
              </a:rPr>
              <a:t>DCGateway</a:t>
            </a:r>
            <a:r>
              <a:rPr lang="zh-CN" altLang="en-US" sz="2000" dirty="0" smtClean="0">
                <a:latin typeface="+mj-ea"/>
              </a:rPr>
              <a:t>）</a:t>
            </a:r>
            <a:endParaRPr lang="en-US" altLang="zh-CN" sz="2000" dirty="0">
              <a:latin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552" y="3075806"/>
            <a:ext cx="113070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DCOSS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397760" y="3075806"/>
            <a:ext cx="113070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Jenkins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2" idx="3"/>
            <a:endCxn id="16" idx="1"/>
          </p:cNvCxnSpPr>
          <p:nvPr/>
        </p:nvCxnSpPr>
        <p:spPr>
          <a:xfrm>
            <a:off x="1670257" y="3327834"/>
            <a:ext cx="727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6" idx="3"/>
          </p:cNvCxnSpPr>
          <p:nvPr/>
        </p:nvCxnSpPr>
        <p:spPr>
          <a:xfrm>
            <a:off x="3528465" y="3327834"/>
            <a:ext cx="802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241495" y="4227934"/>
            <a:ext cx="113070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Docker Registry</a:t>
            </a:r>
            <a:endParaRPr lang="zh-CN" altLang="en-US" dirty="0"/>
          </a:p>
        </p:txBody>
      </p:sp>
      <p:cxnSp>
        <p:nvCxnSpPr>
          <p:cNvPr id="5" name="肘形连接符 4"/>
          <p:cNvCxnSpPr>
            <a:endCxn id="21" idx="1"/>
          </p:cNvCxnSpPr>
          <p:nvPr/>
        </p:nvCxnSpPr>
        <p:spPr>
          <a:xfrm rot="16200000" flipH="1">
            <a:off x="4690444" y="3928910"/>
            <a:ext cx="818905" cy="2831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21" idx="3"/>
          </p:cNvCxnSpPr>
          <p:nvPr/>
        </p:nvCxnSpPr>
        <p:spPr>
          <a:xfrm flipV="1">
            <a:off x="6372200" y="3661057"/>
            <a:ext cx="460445" cy="818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768297" y="3074268"/>
            <a:ext cx="113070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DCConf</a:t>
            </a:r>
            <a:endParaRPr lang="en-US" altLang="zh-CN" dirty="0" smtClean="0"/>
          </a:p>
        </p:txBody>
      </p:sp>
      <p:sp>
        <p:nvSpPr>
          <p:cNvPr id="24" name="矩形 23"/>
          <p:cNvSpPr/>
          <p:nvPr/>
        </p:nvSpPr>
        <p:spPr>
          <a:xfrm>
            <a:off x="5245067" y="2004873"/>
            <a:ext cx="113070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Tengine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774489" y="2004873"/>
            <a:ext cx="113070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Gateway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6372200" y="2211710"/>
            <a:ext cx="1396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6372200" y="2283718"/>
            <a:ext cx="1402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613008" y="2508929"/>
            <a:ext cx="913836" cy="56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499992" y="2501900"/>
            <a:ext cx="883400" cy="551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6267292" y="2524125"/>
            <a:ext cx="896997" cy="52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124895" y="2529798"/>
            <a:ext cx="895377" cy="530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210756" y="3157001"/>
            <a:ext cx="12437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Docker</a:t>
            </a:r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测试环境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336409" y="3157001"/>
            <a:ext cx="12437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Docker</a:t>
            </a:r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开发环境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302499" y="3094179"/>
            <a:ext cx="12437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Docker</a:t>
            </a:r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开发环境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121063" y="3075806"/>
            <a:ext cx="12437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Docker</a:t>
            </a:r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测试环境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81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5256968" y="3019506"/>
            <a:ext cx="113070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InfluxDB</a:t>
            </a:r>
            <a:endParaRPr lang="zh-CN" altLang="en-US" dirty="0"/>
          </a:p>
        </p:txBody>
      </p:sp>
      <p:sp>
        <p:nvSpPr>
          <p:cNvPr id="10" name="标题 20"/>
          <p:cNvSpPr>
            <a:spLocks noGrp="1"/>
          </p:cNvSpPr>
          <p:nvPr>
            <p:ph type="title"/>
          </p:nvPr>
        </p:nvSpPr>
        <p:spPr>
          <a:xfrm>
            <a:off x="606008" y="123478"/>
            <a:ext cx="3965992" cy="425880"/>
          </a:xfrm>
        </p:spPr>
        <p:txBody>
          <a:bodyPr/>
          <a:lstStyle/>
          <a:p>
            <a:r>
              <a:rPr lang="zh-CN" altLang="en-US" sz="2000" dirty="0"/>
              <a:t>我们采用的微服务架构技</a:t>
            </a:r>
            <a:r>
              <a:rPr lang="zh-CN" altLang="en-US" sz="2000" dirty="0" smtClean="0"/>
              <a:t>术</a:t>
            </a:r>
            <a:endParaRPr lang="zh-CN" alt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5" y="90136"/>
            <a:ext cx="459222" cy="4592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1948" y="1059583"/>
            <a:ext cx="7731702" cy="707886"/>
          </a:xfrm>
          <a:prstGeom prst="rect">
            <a:avLst/>
          </a:prstGeom>
          <a:ln>
            <a:solidFill>
              <a:srgbClr val="0E647C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微服务监控</a:t>
            </a:r>
            <a:r>
              <a:rPr lang="zh-CN" altLang="en-US" sz="2000" dirty="0">
                <a:latin typeface="+mj-ea"/>
              </a:rPr>
              <a:t>（</a:t>
            </a:r>
            <a:r>
              <a:rPr lang="en-US" altLang="zh-CN" sz="2000" dirty="0" err="1">
                <a:latin typeface="+mj-ea"/>
              </a:rPr>
              <a:t>Grafana</a:t>
            </a:r>
            <a:r>
              <a:rPr lang="en-US" altLang="zh-CN" sz="2000" dirty="0">
                <a:latin typeface="+mj-ea"/>
              </a:rPr>
              <a:t> + </a:t>
            </a:r>
            <a:r>
              <a:rPr lang="en-US" altLang="zh-CN" sz="2000" dirty="0" err="1">
                <a:latin typeface="+mj-ea"/>
              </a:rPr>
              <a:t>InfluxDB</a:t>
            </a:r>
            <a:r>
              <a:rPr lang="en-US" altLang="zh-CN" sz="2000" dirty="0">
                <a:latin typeface="+mj-ea"/>
              </a:rPr>
              <a:t> + Diamond + Flume + </a:t>
            </a:r>
            <a:r>
              <a:rPr lang="en-US" altLang="zh-CN" sz="2000" dirty="0" err="1" smtClean="0">
                <a:latin typeface="+mj-ea"/>
              </a:rPr>
              <a:t>Cadvisor</a:t>
            </a:r>
            <a:r>
              <a:rPr lang="en-US" altLang="zh-CN" sz="2000" dirty="0" smtClean="0">
                <a:latin typeface="+mj-ea"/>
              </a:rPr>
              <a:t> + StatsD </a:t>
            </a:r>
            <a:r>
              <a:rPr lang="en-US" altLang="zh-CN" sz="2000" dirty="0">
                <a:latin typeface="+mj-ea"/>
              </a:rPr>
              <a:t>+ </a:t>
            </a:r>
            <a:r>
              <a:rPr lang="en-US" altLang="zh-CN" sz="2000" dirty="0" err="1">
                <a:latin typeface="+mj-ea"/>
              </a:rPr>
              <a:t>DCMonitor</a:t>
            </a:r>
            <a:r>
              <a:rPr lang="zh-CN" altLang="en-US" sz="2000" dirty="0">
                <a:latin typeface="+mj-ea"/>
              </a:rPr>
              <a:t>）</a:t>
            </a:r>
            <a:endParaRPr lang="en-US" altLang="zh-CN" sz="2000" dirty="0">
              <a:latin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0851" y="2109723"/>
            <a:ext cx="113070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Diamond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190159" y="2940940"/>
            <a:ext cx="113070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StatsD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184960" y="2940940"/>
            <a:ext cx="113070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InfluxDB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000632" y="2931790"/>
            <a:ext cx="12437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DCMonitor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10850" y="2703066"/>
            <a:ext cx="113070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Flume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10850" y="3295025"/>
            <a:ext cx="113070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Metrics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000632" y="2283718"/>
            <a:ext cx="12437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Grafana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12" idx="3"/>
            <a:endCxn id="21" idx="1"/>
          </p:cNvCxnSpPr>
          <p:nvPr/>
        </p:nvCxnSpPr>
        <p:spPr>
          <a:xfrm>
            <a:off x="1841556" y="2361751"/>
            <a:ext cx="1348603" cy="83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9" idx="3"/>
            <a:endCxn id="21" idx="1"/>
          </p:cNvCxnSpPr>
          <p:nvPr/>
        </p:nvCxnSpPr>
        <p:spPr>
          <a:xfrm>
            <a:off x="1841555" y="2955094"/>
            <a:ext cx="1348604" cy="23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2" idx="3"/>
            <a:endCxn id="21" idx="1"/>
          </p:cNvCxnSpPr>
          <p:nvPr/>
        </p:nvCxnSpPr>
        <p:spPr>
          <a:xfrm flipV="1">
            <a:off x="1841555" y="3192968"/>
            <a:ext cx="1348604" cy="35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2" idx="3"/>
            <a:endCxn id="21" idx="1"/>
          </p:cNvCxnSpPr>
          <p:nvPr/>
        </p:nvCxnSpPr>
        <p:spPr>
          <a:xfrm flipV="1">
            <a:off x="1841554" y="3192968"/>
            <a:ext cx="1348605" cy="94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1" idx="3"/>
            <a:endCxn id="24" idx="1"/>
          </p:cNvCxnSpPr>
          <p:nvPr/>
        </p:nvCxnSpPr>
        <p:spPr>
          <a:xfrm>
            <a:off x="4320864" y="3192968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4" idx="3"/>
            <a:endCxn id="33" idx="1"/>
          </p:cNvCxnSpPr>
          <p:nvPr/>
        </p:nvCxnSpPr>
        <p:spPr>
          <a:xfrm flipV="1">
            <a:off x="6315665" y="2535746"/>
            <a:ext cx="684967" cy="65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4" idx="3"/>
            <a:endCxn id="27" idx="1"/>
          </p:cNvCxnSpPr>
          <p:nvPr/>
        </p:nvCxnSpPr>
        <p:spPr>
          <a:xfrm flipV="1">
            <a:off x="6315665" y="3183818"/>
            <a:ext cx="684967" cy="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680904" y="2139702"/>
            <a:ext cx="72008" cy="259228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10849" y="3886983"/>
            <a:ext cx="113070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Cadvisor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000632" y="3579862"/>
            <a:ext cx="12437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DCPAAS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34" idx="3"/>
            <a:endCxn id="28" idx="1"/>
          </p:cNvCxnSpPr>
          <p:nvPr/>
        </p:nvCxnSpPr>
        <p:spPr>
          <a:xfrm>
            <a:off x="6387673" y="3271534"/>
            <a:ext cx="612959" cy="56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68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20"/>
          <p:cNvSpPr>
            <a:spLocks noGrp="1"/>
          </p:cNvSpPr>
          <p:nvPr>
            <p:ph type="title"/>
          </p:nvPr>
        </p:nvSpPr>
        <p:spPr>
          <a:xfrm>
            <a:off x="606008" y="123478"/>
            <a:ext cx="3965992" cy="425880"/>
          </a:xfrm>
        </p:spPr>
        <p:txBody>
          <a:bodyPr/>
          <a:lstStyle/>
          <a:p>
            <a:r>
              <a:rPr lang="zh-CN" altLang="en-US" sz="2000" dirty="0"/>
              <a:t>我们采用的微服务架构技</a:t>
            </a:r>
            <a:r>
              <a:rPr lang="zh-CN" altLang="en-US" sz="2000" dirty="0" smtClean="0"/>
              <a:t>术</a:t>
            </a:r>
            <a:endParaRPr lang="zh-CN" alt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5" y="90136"/>
            <a:ext cx="459222" cy="4592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1948" y="1059583"/>
            <a:ext cx="7731702" cy="400110"/>
          </a:xfrm>
          <a:prstGeom prst="rect">
            <a:avLst/>
          </a:prstGeom>
          <a:ln>
            <a:solidFill>
              <a:srgbClr val="0E647C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的管理及测试</a:t>
            </a:r>
            <a:r>
              <a:rPr lang="zh-CN" altLang="en-US" sz="2000" dirty="0">
                <a:latin typeface="+mj-ea"/>
              </a:rPr>
              <a:t>（</a:t>
            </a:r>
            <a:r>
              <a:rPr lang="en-US" altLang="zh-CN" sz="2000" dirty="0">
                <a:latin typeface="+mj-ea"/>
              </a:rPr>
              <a:t>Swagger</a:t>
            </a:r>
            <a:r>
              <a:rPr lang="zh-CN" altLang="en-US" sz="2000" dirty="0">
                <a:latin typeface="+mj-ea"/>
              </a:rPr>
              <a:t>，</a:t>
            </a:r>
            <a:r>
              <a:rPr lang="en-US" altLang="zh-CN" sz="2000" dirty="0">
                <a:latin typeface="+mj-ea"/>
              </a:rPr>
              <a:t>Rest Assured</a:t>
            </a:r>
            <a:r>
              <a:rPr lang="zh-CN" altLang="en-US" sz="2000" dirty="0">
                <a:latin typeface="+mj-ea"/>
              </a:rPr>
              <a:t>）</a:t>
            </a:r>
          </a:p>
        </p:txBody>
      </p:sp>
      <p:pic>
        <p:nvPicPr>
          <p:cNvPr id="1028" name="Picture 4" descr="http://rest-assured.io/img/name-transpare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787774"/>
            <a:ext cx="2876550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2434zd29misd3e4a4f1e73ki.wpengine.netdna-cdn.com/wp-content/uploads/2016/10/Swagger-logo-whit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71750"/>
            <a:ext cx="3173535" cy="78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32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20"/>
          <p:cNvSpPr>
            <a:spLocks noGrp="1"/>
          </p:cNvSpPr>
          <p:nvPr>
            <p:ph type="title"/>
          </p:nvPr>
        </p:nvSpPr>
        <p:spPr>
          <a:xfrm>
            <a:off x="606008" y="123478"/>
            <a:ext cx="3965992" cy="425880"/>
          </a:xfrm>
        </p:spPr>
        <p:txBody>
          <a:bodyPr/>
          <a:lstStyle/>
          <a:p>
            <a:r>
              <a:rPr lang="zh-CN" altLang="en-US" sz="2000" dirty="0"/>
              <a:t>我们采用的微服务架构技</a:t>
            </a:r>
            <a:r>
              <a:rPr lang="zh-CN" altLang="en-US" sz="2000" dirty="0" smtClean="0"/>
              <a:t>术</a:t>
            </a:r>
            <a:endParaRPr lang="zh-CN" alt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5" y="90136"/>
            <a:ext cx="459222" cy="4592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1948" y="1059583"/>
            <a:ext cx="7731702" cy="400110"/>
          </a:xfrm>
          <a:prstGeom prst="rect">
            <a:avLst/>
          </a:prstGeom>
          <a:ln>
            <a:solidFill>
              <a:srgbClr val="0E647C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2000" dirty="0">
                <a:latin typeface="+mj-ea"/>
              </a:rPr>
              <a:t>（</a:t>
            </a:r>
            <a:r>
              <a:rPr lang="en-US" altLang="zh-CN" sz="2000" dirty="0">
                <a:latin typeface="+mj-ea"/>
              </a:rPr>
              <a:t>Eureka + Ribbon + </a:t>
            </a:r>
            <a:r>
              <a:rPr lang="en-US" altLang="zh-CN" sz="2000" dirty="0" err="1" smtClean="0">
                <a:latin typeface="+mj-ea"/>
              </a:rPr>
              <a:t>RestTemplate</a:t>
            </a:r>
            <a:r>
              <a:rPr lang="en-US" altLang="zh-CN" sz="2000" dirty="0" smtClean="0">
                <a:latin typeface="+mj-ea"/>
              </a:rPr>
              <a:t> </a:t>
            </a:r>
            <a:r>
              <a:rPr lang="en-US" altLang="zh-CN" sz="2000" dirty="0">
                <a:latin typeface="+mj-ea"/>
              </a:rPr>
              <a:t>+ </a:t>
            </a:r>
            <a:r>
              <a:rPr lang="en-US" altLang="zh-CN" sz="2000" dirty="0" err="1" smtClean="0">
                <a:latin typeface="+mj-ea"/>
              </a:rPr>
              <a:t>DCTrace</a:t>
            </a:r>
            <a:r>
              <a:rPr lang="zh-CN" altLang="en-US" sz="2000" dirty="0">
                <a:latin typeface="+mj-ea"/>
              </a:rPr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509013"/>
            <a:ext cx="2990476" cy="1142857"/>
          </a:xfrm>
          <a:prstGeom prst="rect">
            <a:avLst/>
          </a:prstGeom>
        </p:spPr>
      </p:pic>
      <p:pic>
        <p:nvPicPr>
          <p:cNvPr id="1032" name="Picture 8" descr="https://timgsa.baidu.com/timg?image&amp;quality=80&amp;size=b9999_10000&amp;sec=1490927863&amp;di=a745c27b470ac3efde21ce0e5dd05fdd&amp;imgtype=jpg&amp;er=1&amp;src=http%3A%2F%2Fd.youth.cn%2Fnewtech%2F201501%2FW02015012308234638934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15653"/>
            <a:ext cx="2659152" cy="132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69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20"/>
          <p:cNvSpPr>
            <a:spLocks noGrp="1"/>
          </p:cNvSpPr>
          <p:nvPr>
            <p:ph type="title"/>
          </p:nvPr>
        </p:nvSpPr>
        <p:spPr>
          <a:xfrm>
            <a:off x="606008" y="123478"/>
            <a:ext cx="3965992" cy="425880"/>
          </a:xfrm>
        </p:spPr>
        <p:txBody>
          <a:bodyPr/>
          <a:lstStyle/>
          <a:p>
            <a:r>
              <a:rPr lang="zh-CN" altLang="en-US" sz="2000" dirty="0"/>
              <a:t>我们采用的微服务架构技</a:t>
            </a:r>
            <a:r>
              <a:rPr lang="zh-CN" altLang="en-US" sz="2000" dirty="0" smtClean="0"/>
              <a:t>术</a:t>
            </a:r>
            <a:endParaRPr lang="zh-CN" alt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5" y="90136"/>
            <a:ext cx="459222" cy="4592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1948" y="1059583"/>
            <a:ext cx="7731702" cy="400110"/>
          </a:xfrm>
          <a:prstGeom prst="rect">
            <a:avLst/>
          </a:prstGeom>
          <a:ln>
            <a:solidFill>
              <a:srgbClr val="0E647C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r>
              <a:rPr lang="zh-CN" altLang="en-US" sz="2000" dirty="0" smtClean="0">
                <a:latin typeface="+mj-ea"/>
              </a:rPr>
              <a:t>（内部穿透）</a:t>
            </a:r>
            <a:r>
              <a:rPr lang="zh-CN" altLang="en-US" sz="2000" dirty="0">
                <a:latin typeface="+mj-ea"/>
              </a:rPr>
              <a:t>（</a:t>
            </a:r>
            <a:r>
              <a:rPr lang="en-US" altLang="zh-CN" sz="2000" dirty="0">
                <a:latin typeface="+mj-ea"/>
              </a:rPr>
              <a:t>Spring Security + </a:t>
            </a:r>
            <a:r>
              <a:rPr lang="en-US" altLang="zh-CN" sz="2000" dirty="0" err="1">
                <a:latin typeface="+mj-ea"/>
              </a:rPr>
              <a:t>DCRouter</a:t>
            </a:r>
            <a:r>
              <a:rPr lang="zh-CN" altLang="en-US" sz="2000" dirty="0">
                <a:latin typeface="+mj-ea"/>
              </a:rPr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1331981" y="2350610"/>
            <a:ext cx="28470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DCRouter</a:t>
            </a:r>
            <a:r>
              <a:rPr lang="en-US" altLang="zh-CN" dirty="0"/>
              <a:t> / Spring </a:t>
            </a:r>
            <a:r>
              <a:rPr lang="en-US" altLang="zh-CN" dirty="0" smtClean="0"/>
              <a:t>Security </a:t>
            </a:r>
            <a:r>
              <a:rPr lang="en-US" altLang="zh-CN" dirty="0" smtClean="0"/>
              <a:t>/ Netflix </a:t>
            </a:r>
            <a:r>
              <a:rPr lang="en-US" altLang="zh-CN" dirty="0" err="1" smtClean="0"/>
              <a:t>Zuul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5576" y="3647803"/>
            <a:ext cx="113070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微服务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86266" y="3647803"/>
            <a:ext cx="113070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微服务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616956" y="3647803"/>
            <a:ext cx="113070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微服务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7" idx="2"/>
            <a:endCxn id="8" idx="0"/>
          </p:cNvCxnSpPr>
          <p:nvPr/>
        </p:nvCxnSpPr>
        <p:spPr>
          <a:xfrm flipH="1">
            <a:off x="1320929" y="2854666"/>
            <a:ext cx="1434598" cy="79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2"/>
            <a:endCxn id="9" idx="0"/>
          </p:cNvCxnSpPr>
          <p:nvPr/>
        </p:nvCxnSpPr>
        <p:spPr>
          <a:xfrm flipH="1">
            <a:off x="2751619" y="2854666"/>
            <a:ext cx="3908" cy="79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11" idx="0"/>
          </p:cNvCxnSpPr>
          <p:nvPr/>
        </p:nvCxnSpPr>
        <p:spPr>
          <a:xfrm>
            <a:off x="2755527" y="2854666"/>
            <a:ext cx="1426782" cy="79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64234" y="2139702"/>
            <a:ext cx="411222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http://www.xxx.com/ro/srv1/hello.do</a:t>
            </a:r>
          </a:p>
          <a:p>
            <a:endParaRPr lang="en-US" altLang="zh-CN" sz="16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http://srv1/hello.do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8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20"/>
          <p:cNvSpPr>
            <a:spLocks noGrp="1"/>
          </p:cNvSpPr>
          <p:nvPr>
            <p:ph type="title"/>
          </p:nvPr>
        </p:nvSpPr>
        <p:spPr>
          <a:xfrm>
            <a:off x="606008" y="123478"/>
            <a:ext cx="3965992" cy="425880"/>
          </a:xfrm>
        </p:spPr>
        <p:txBody>
          <a:bodyPr/>
          <a:lstStyle/>
          <a:p>
            <a:r>
              <a:rPr lang="zh-CN" altLang="en-US" sz="2000" dirty="0"/>
              <a:t>我们采用的微服务架构技</a:t>
            </a:r>
            <a:r>
              <a:rPr lang="zh-CN" altLang="en-US" sz="2000" dirty="0" smtClean="0"/>
              <a:t>术</a:t>
            </a:r>
            <a:endParaRPr lang="zh-CN" alt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5" y="90136"/>
            <a:ext cx="459222" cy="4592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1948" y="1059583"/>
            <a:ext cx="7731702" cy="400110"/>
          </a:xfrm>
          <a:prstGeom prst="rect">
            <a:avLst/>
          </a:prstGeom>
          <a:ln>
            <a:solidFill>
              <a:srgbClr val="0E647C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务整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</a:t>
            </a:r>
            <a:r>
              <a:rPr lang="zh-CN" altLang="en-US" sz="2000" dirty="0">
                <a:latin typeface="+mj-ea"/>
                <a:ea typeface="+mj-ea"/>
              </a:rPr>
              <a:t>（</a:t>
            </a:r>
            <a:r>
              <a:rPr lang="en-US" altLang="zh-CN" sz="2000" dirty="0">
                <a:latin typeface="+mj-ea"/>
                <a:ea typeface="+mj-ea"/>
              </a:rPr>
              <a:t>DCUPMS</a:t>
            </a:r>
            <a:r>
              <a:rPr lang="zh-CN" altLang="en-US" sz="2000" dirty="0" smtClean="0">
                <a:latin typeface="+mj-ea"/>
                <a:ea typeface="+mj-ea"/>
              </a:rPr>
              <a:t>）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0444" y="2612132"/>
            <a:ext cx="113070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微服务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80072" y="3260204"/>
            <a:ext cx="113070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微服务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267744" y="3908276"/>
            <a:ext cx="1130705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微服务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08815" y="2139702"/>
            <a:ext cx="1663385" cy="23762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 smtClean="0"/>
              <a:t>运维运营平台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996470" y="2612132"/>
            <a:ext cx="1130705" cy="50405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微服务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996098" y="3260204"/>
            <a:ext cx="1130705" cy="50405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微服务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983770" y="3908276"/>
            <a:ext cx="1130705" cy="504056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微服务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5" idx="3"/>
            <a:endCxn id="11" idx="1"/>
          </p:cNvCxnSpPr>
          <p:nvPr/>
        </p:nvCxnSpPr>
        <p:spPr>
          <a:xfrm>
            <a:off x="3411149" y="2864160"/>
            <a:ext cx="1585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3"/>
            <a:endCxn id="12" idx="1"/>
          </p:cNvCxnSpPr>
          <p:nvPr/>
        </p:nvCxnSpPr>
        <p:spPr>
          <a:xfrm>
            <a:off x="3410777" y="3512232"/>
            <a:ext cx="1585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3"/>
            <a:endCxn id="14" idx="1"/>
          </p:cNvCxnSpPr>
          <p:nvPr/>
        </p:nvCxnSpPr>
        <p:spPr>
          <a:xfrm>
            <a:off x="3398449" y="4160304"/>
            <a:ext cx="1585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01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3" name="Freeform 5"/>
          <p:cNvSpPr>
            <a:spLocks/>
          </p:cNvSpPr>
          <p:nvPr/>
        </p:nvSpPr>
        <p:spPr bwMode="auto">
          <a:xfrm>
            <a:off x="323528" y="0"/>
            <a:ext cx="3022302" cy="1070672"/>
          </a:xfrm>
          <a:custGeom>
            <a:avLst/>
            <a:gdLst/>
            <a:ahLst/>
            <a:cxnLst/>
            <a:rect l="l" t="t" r="r" b="b"/>
            <a:pathLst>
              <a:path w="1212931" h="513429">
                <a:moveTo>
                  <a:pt x="0" y="0"/>
                </a:moveTo>
                <a:lnTo>
                  <a:pt x="1212931" y="0"/>
                </a:lnTo>
                <a:cubicBezTo>
                  <a:pt x="1210875" y="8189"/>
                  <a:pt x="1207259" y="15721"/>
                  <a:pt x="1202896" y="22772"/>
                </a:cubicBezTo>
                <a:lnTo>
                  <a:pt x="956422" y="454561"/>
                </a:lnTo>
                <a:cubicBezTo>
                  <a:pt x="946115" y="471761"/>
                  <a:pt x="931774" y="486697"/>
                  <a:pt x="913401" y="497559"/>
                </a:cubicBezTo>
                <a:cubicBezTo>
                  <a:pt x="894131" y="508874"/>
                  <a:pt x="873069" y="513853"/>
                  <a:pt x="852006" y="513401"/>
                </a:cubicBezTo>
                <a:lnTo>
                  <a:pt x="358161" y="513401"/>
                </a:lnTo>
                <a:cubicBezTo>
                  <a:pt x="338443" y="513401"/>
                  <a:pt x="317829" y="508422"/>
                  <a:pt x="299456" y="497559"/>
                </a:cubicBezTo>
                <a:cubicBezTo>
                  <a:pt x="281082" y="486697"/>
                  <a:pt x="266294" y="471761"/>
                  <a:pt x="256435" y="454109"/>
                </a:cubicBezTo>
                <a:lnTo>
                  <a:pt x="8616" y="20509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352592" y="18168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0" y="5035826"/>
            <a:ext cx="9144000" cy="107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9"/>
          <p:cNvSpPr txBox="1"/>
          <p:nvPr/>
        </p:nvSpPr>
        <p:spPr>
          <a:xfrm>
            <a:off x="1331640" y="1973751"/>
            <a:ext cx="6945175" cy="93102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服务架构是技术升级，但更多的是管理模式的升级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79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4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2008"/>
            <a:ext cx="9144000" cy="16367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0128"/>
            <a:ext cx="9144000" cy="1833372"/>
          </a:xfrm>
          <a:prstGeom prst="rect">
            <a:avLst/>
          </a:prstGeom>
        </p:spPr>
      </p:pic>
      <p:sp>
        <p:nvSpPr>
          <p:cNvPr id="13" name="TextBox 7"/>
          <p:cNvSpPr>
            <a:spLocks noChangeArrowheads="1"/>
          </p:cNvSpPr>
          <p:nvPr/>
        </p:nvSpPr>
        <p:spPr bwMode="auto">
          <a:xfrm>
            <a:off x="2087724" y="1895723"/>
            <a:ext cx="4968552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谢谢</a:t>
            </a:r>
            <a:endParaRPr lang="en-US" altLang="zh-CN" sz="45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3300784"/>
            <a:ext cx="9144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3300784"/>
            <a:ext cx="3819668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1" r="2488" b="30400"/>
          <a:stretch/>
        </p:blipFill>
        <p:spPr>
          <a:xfrm>
            <a:off x="94438" y="123478"/>
            <a:ext cx="1902752" cy="5987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文本框 1"/>
          <p:cNvSpPr txBox="1"/>
          <p:nvPr/>
        </p:nvSpPr>
        <p:spPr>
          <a:xfrm>
            <a:off x="4566919" y="3556905"/>
            <a:ext cx="266429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Hairong_lian@163.com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Lianhr@digitalchina.com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3476204"/>
            <a:ext cx="1543818" cy="15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7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538"/>
            <a:ext cx="9144000" cy="5143500"/>
          </a:xfrm>
          <a:prstGeom prst="rect">
            <a:avLst/>
          </a:prstGeom>
        </p:spPr>
      </p:pic>
      <p:sp>
        <p:nvSpPr>
          <p:cNvPr id="63" name="Freeform 5"/>
          <p:cNvSpPr>
            <a:spLocks/>
          </p:cNvSpPr>
          <p:nvPr/>
        </p:nvSpPr>
        <p:spPr bwMode="auto">
          <a:xfrm>
            <a:off x="323528" y="0"/>
            <a:ext cx="3022302" cy="1070672"/>
          </a:xfrm>
          <a:custGeom>
            <a:avLst/>
            <a:gdLst/>
            <a:ahLst/>
            <a:cxnLst/>
            <a:rect l="l" t="t" r="r" b="b"/>
            <a:pathLst>
              <a:path w="1212931" h="513429">
                <a:moveTo>
                  <a:pt x="0" y="0"/>
                </a:moveTo>
                <a:lnTo>
                  <a:pt x="1212931" y="0"/>
                </a:lnTo>
                <a:cubicBezTo>
                  <a:pt x="1210875" y="8189"/>
                  <a:pt x="1207259" y="15721"/>
                  <a:pt x="1202896" y="22772"/>
                </a:cubicBezTo>
                <a:lnTo>
                  <a:pt x="956422" y="454561"/>
                </a:lnTo>
                <a:cubicBezTo>
                  <a:pt x="946115" y="471761"/>
                  <a:pt x="931774" y="486697"/>
                  <a:pt x="913401" y="497559"/>
                </a:cubicBezTo>
                <a:cubicBezTo>
                  <a:pt x="894131" y="508874"/>
                  <a:pt x="873069" y="513853"/>
                  <a:pt x="852006" y="513401"/>
                </a:cubicBezTo>
                <a:lnTo>
                  <a:pt x="358161" y="513401"/>
                </a:lnTo>
                <a:cubicBezTo>
                  <a:pt x="338443" y="513401"/>
                  <a:pt x="317829" y="508422"/>
                  <a:pt x="299456" y="497559"/>
                </a:cubicBezTo>
                <a:cubicBezTo>
                  <a:pt x="281082" y="486697"/>
                  <a:pt x="266294" y="471761"/>
                  <a:pt x="256435" y="454109"/>
                </a:cubicBezTo>
                <a:lnTo>
                  <a:pt x="8616" y="20509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352592" y="18168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背景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0" y="5035826"/>
            <a:ext cx="9144000" cy="107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9"/>
          <p:cNvSpPr txBox="1"/>
          <p:nvPr/>
        </p:nvSpPr>
        <p:spPr>
          <a:xfrm>
            <a:off x="827584" y="1707654"/>
            <a:ext cx="7449231" cy="222368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与纯粹互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联网公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司不同的是，神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州数码智慧城市集团每年需要开发、集成和交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付很多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的大型系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统。如此，则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更看重稳定的架构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、知识的沉淀、交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付的效率和快速适应变化的能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力。这也是我们选择微服务架构的主要原因。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177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9"/>
          <p:cNvSpPr txBox="1"/>
          <p:nvPr/>
        </p:nvSpPr>
        <p:spPr>
          <a:xfrm>
            <a:off x="971600" y="1176015"/>
            <a:ext cx="4104456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微服务架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构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000" b="1" dirty="0" err="1" smtClean="0">
                <a:solidFill>
                  <a:srgbClr val="377A8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Microservice</a:t>
            </a:r>
            <a:endParaRPr lang="zh-CN" altLang="en-US" sz="1000" b="1" dirty="0">
              <a:solidFill>
                <a:srgbClr val="377A8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标题 20"/>
          <p:cNvSpPr>
            <a:spLocks noGrp="1"/>
          </p:cNvSpPr>
          <p:nvPr>
            <p:ph type="title"/>
          </p:nvPr>
        </p:nvSpPr>
        <p:spPr>
          <a:xfrm>
            <a:off x="606008" y="123478"/>
            <a:ext cx="4830088" cy="425880"/>
          </a:xfrm>
        </p:spPr>
        <p:txBody>
          <a:bodyPr/>
          <a:lstStyle/>
          <a:p>
            <a:r>
              <a:rPr lang="zh-CN" altLang="en-US" sz="2000" dirty="0" smtClean="0"/>
              <a:t>什么是微服务架构？</a:t>
            </a:r>
            <a:endParaRPr lang="zh-CN" altLang="en-US" sz="2000" dirty="0"/>
          </a:p>
        </p:txBody>
      </p:sp>
      <p:sp>
        <p:nvSpPr>
          <p:cNvPr id="12" name="圆角矩形标注 11"/>
          <p:cNvSpPr/>
          <p:nvPr/>
        </p:nvSpPr>
        <p:spPr>
          <a:xfrm>
            <a:off x="1475656" y="2040111"/>
            <a:ext cx="6336704" cy="1080120"/>
          </a:xfrm>
          <a:prstGeom prst="wedgeRoundRectCallout">
            <a:avLst>
              <a:gd name="adj1" fmla="val -53132"/>
              <a:gd name="adj2" fmla="val -36789"/>
              <a:gd name="adj3" fmla="val 16667"/>
            </a:avLst>
          </a:prstGeom>
          <a:solidFill>
            <a:srgbClr val="0E647C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微服务 ≈ 模块化开发 </a:t>
            </a:r>
            <a:r>
              <a:rPr lang="en-US" altLang="zh-CN" dirty="0"/>
              <a:t>+ </a:t>
            </a:r>
            <a:r>
              <a:rPr lang="zh-CN" altLang="en-US" dirty="0"/>
              <a:t>分布式计</a:t>
            </a:r>
            <a:r>
              <a:rPr lang="zh-CN" altLang="en-US" dirty="0" smtClean="0"/>
              <a:t>算</a:t>
            </a:r>
            <a:endParaRPr lang="en-US" altLang="zh-CN" dirty="0" smtClean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5" y="90136"/>
            <a:ext cx="459222" cy="459222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1475656" y="3435846"/>
            <a:ext cx="6336704" cy="1080120"/>
          </a:xfrm>
          <a:prstGeom prst="wedgeRoundRectCallout">
            <a:avLst>
              <a:gd name="adj1" fmla="val -53132"/>
              <a:gd name="adj2" fmla="val -36789"/>
              <a:gd name="adj3" fmla="val 16667"/>
            </a:avLst>
          </a:prstGeom>
          <a:solidFill>
            <a:srgbClr val="0E647C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latin typeface="+mn-ea"/>
              </a:rPr>
              <a:t>把因相同原因而变化的功能聚合到一起，而把因不</a:t>
            </a:r>
            <a:r>
              <a:rPr lang="zh-CN" altLang="en-US" sz="2000" dirty="0" smtClean="0">
                <a:latin typeface="+mn-ea"/>
              </a:rPr>
              <a:t>同原因</a:t>
            </a:r>
            <a:r>
              <a:rPr lang="zh-CN" altLang="en-US" sz="2000" dirty="0">
                <a:latin typeface="+mn-ea"/>
              </a:rPr>
              <a:t>而变化的功能分离开，并利用轻量化机制（通常为</a:t>
            </a:r>
            <a:r>
              <a:rPr lang="en-US" altLang="zh-CN" sz="2000" dirty="0">
                <a:latin typeface="+mn-ea"/>
              </a:rPr>
              <a:t>HTTP API</a:t>
            </a:r>
            <a:r>
              <a:rPr lang="zh-CN" altLang="en-US" sz="2000" dirty="0">
                <a:latin typeface="+mn-ea"/>
              </a:rPr>
              <a:t>）实现通</a:t>
            </a:r>
            <a:r>
              <a:rPr lang="zh-CN" altLang="en-US" sz="2000" dirty="0" smtClean="0">
                <a:latin typeface="+mn-ea"/>
              </a:rPr>
              <a:t>信。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340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9"/>
          <p:cNvSpPr txBox="1"/>
          <p:nvPr/>
        </p:nvSpPr>
        <p:spPr>
          <a:xfrm>
            <a:off x="971600" y="1419622"/>
            <a:ext cx="4104456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微服务架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构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000" b="1" dirty="0" err="1" smtClean="0">
                <a:solidFill>
                  <a:srgbClr val="377A8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Microservice</a:t>
            </a:r>
            <a:endParaRPr lang="zh-CN" altLang="en-US" sz="1000" b="1" dirty="0">
              <a:solidFill>
                <a:srgbClr val="377A8E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标题 20"/>
          <p:cNvSpPr>
            <a:spLocks noGrp="1"/>
          </p:cNvSpPr>
          <p:nvPr>
            <p:ph type="title"/>
          </p:nvPr>
        </p:nvSpPr>
        <p:spPr>
          <a:xfrm>
            <a:off x="606008" y="123478"/>
            <a:ext cx="4470048" cy="425880"/>
          </a:xfrm>
        </p:spPr>
        <p:txBody>
          <a:bodyPr/>
          <a:lstStyle/>
          <a:p>
            <a:r>
              <a:rPr lang="zh-CN" altLang="en-US" sz="2000" dirty="0" smtClean="0"/>
              <a:t>微服务架构的好处</a:t>
            </a:r>
            <a:endParaRPr lang="zh-CN" altLang="en-US" sz="2000" dirty="0"/>
          </a:p>
        </p:txBody>
      </p:sp>
      <p:sp>
        <p:nvSpPr>
          <p:cNvPr id="12" name="圆角矩形标注 11"/>
          <p:cNvSpPr/>
          <p:nvPr/>
        </p:nvSpPr>
        <p:spPr>
          <a:xfrm>
            <a:off x="1475656" y="2283718"/>
            <a:ext cx="6552728" cy="1800200"/>
          </a:xfrm>
          <a:prstGeom prst="wedgeRoundRectCallout">
            <a:avLst>
              <a:gd name="adj1" fmla="val -53132"/>
              <a:gd name="adj2" fmla="val -36789"/>
              <a:gd name="adj3" fmla="val 16667"/>
            </a:avLst>
          </a:prstGeom>
          <a:solidFill>
            <a:srgbClr val="0E647C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1</a:t>
            </a:r>
            <a:r>
              <a:rPr lang="zh-CN" altLang="en-US" dirty="0"/>
              <a:t>，通过将系统拆小，减小系统的复杂度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，每个模块只需要关心自身需要的特性，例如性</a:t>
            </a:r>
            <a:r>
              <a:rPr lang="zh-CN" altLang="en-US"/>
              <a:t>能</a:t>
            </a:r>
            <a:r>
              <a:rPr lang="zh-CN" altLang="en-US" smtClean="0"/>
              <a:t>、稳定性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此处省略</a:t>
            </a:r>
            <a:r>
              <a:rPr lang="en-US" altLang="zh-CN" dirty="0" smtClean="0"/>
              <a:t>5</a:t>
            </a:r>
            <a:r>
              <a:rPr lang="zh-CN" altLang="en-US" dirty="0" smtClean="0"/>
              <a:t>万字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5" y="90136"/>
            <a:ext cx="459222" cy="45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8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20"/>
          <p:cNvSpPr>
            <a:spLocks noGrp="1"/>
          </p:cNvSpPr>
          <p:nvPr>
            <p:ph type="title"/>
          </p:nvPr>
        </p:nvSpPr>
        <p:spPr>
          <a:xfrm>
            <a:off x="606008" y="123478"/>
            <a:ext cx="5910208" cy="425880"/>
          </a:xfrm>
        </p:spPr>
        <p:txBody>
          <a:bodyPr/>
          <a:lstStyle/>
          <a:p>
            <a:r>
              <a:rPr lang="zh-CN" altLang="en-US" sz="2000" dirty="0" smtClean="0"/>
              <a:t>为什么不使用依</a:t>
            </a:r>
            <a:r>
              <a:rPr lang="zh-CN" altLang="en-US" sz="2000" dirty="0"/>
              <a:t>赖库</a:t>
            </a:r>
            <a:r>
              <a:rPr lang="zh-CN" altLang="en-US" sz="2000" dirty="0" smtClean="0"/>
              <a:t>，而使</a:t>
            </a:r>
            <a:r>
              <a:rPr lang="zh-CN" altLang="en-US" sz="2000" dirty="0"/>
              <a:t>用微服务架构</a:t>
            </a:r>
            <a:r>
              <a:rPr lang="zh-CN" altLang="en-US" sz="2000" dirty="0" smtClean="0"/>
              <a:t>？</a:t>
            </a:r>
            <a:endParaRPr lang="zh-CN" alt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5" y="90136"/>
            <a:ext cx="459222" cy="4592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1948" y="1059583"/>
            <a:ext cx="7731702" cy="3785652"/>
          </a:xfrm>
          <a:prstGeom prst="rect">
            <a:avLst/>
          </a:prstGeom>
          <a:ln>
            <a:solidFill>
              <a:srgbClr val="0E647C"/>
            </a:solidFill>
          </a:ln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修复后如何让库使用者升级新版本？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库使用者需要使用新功能，新旧版本兼容问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题如何解决？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是否担心依赖库的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导致业务系统不稳定？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依赖库与业务系统是共享数据库的，如何避免业务逻辑的耦合？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使用依赖库如何实现非功能需求？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库的形式共享前端页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赖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库以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开发，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.Net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/ PHP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团队如何复用？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34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20"/>
          <p:cNvSpPr>
            <a:spLocks noGrp="1"/>
          </p:cNvSpPr>
          <p:nvPr>
            <p:ph type="title"/>
          </p:nvPr>
        </p:nvSpPr>
        <p:spPr>
          <a:xfrm>
            <a:off x="606008" y="123478"/>
            <a:ext cx="5334144" cy="425880"/>
          </a:xfrm>
        </p:spPr>
        <p:txBody>
          <a:bodyPr/>
          <a:lstStyle/>
          <a:p>
            <a:r>
              <a:rPr lang="zh-CN" altLang="en-US" sz="2000" dirty="0"/>
              <a:t>微服务看起来很好，有没有给团队带来麻烦</a:t>
            </a:r>
            <a:r>
              <a:rPr lang="zh-CN" altLang="en-US" sz="2000" dirty="0" smtClean="0"/>
              <a:t>？</a:t>
            </a:r>
            <a:endParaRPr lang="zh-CN" alt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5" y="90136"/>
            <a:ext cx="459222" cy="4592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1948" y="1059583"/>
            <a:ext cx="7731702" cy="1631216"/>
          </a:xfrm>
          <a:prstGeom prst="rect">
            <a:avLst/>
          </a:prstGeom>
          <a:ln>
            <a:solidFill>
              <a:srgbClr val="0E647C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上手难度加大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，怎么办？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包突然变多，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如何运维？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业务模块如何拆分？</a:t>
            </a:r>
            <a:endParaRPr lang="en-US" altLang="zh-CN" sz="2000" dirty="0">
              <a:latin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个小服务如何组装成大系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统？</a:t>
            </a:r>
            <a:endParaRPr lang="zh-CN" alt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服务间的依赖关系错综复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杂，如何管理？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651870"/>
            <a:ext cx="91440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得微服务是个好架构，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可是运维不这么认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为。。。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果没有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完善的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支撑体系，就不要采用微服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257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20"/>
          <p:cNvSpPr>
            <a:spLocks noGrp="1"/>
          </p:cNvSpPr>
          <p:nvPr>
            <p:ph type="title"/>
          </p:nvPr>
        </p:nvSpPr>
        <p:spPr>
          <a:xfrm>
            <a:off x="606008" y="123478"/>
            <a:ext cx="5766192" cy="425880"/>
          </a:xfrm>
        </p:spPr>
        <p:txBody>
          <a:bodyPr/>
          <a:lstStyle/>
          <a:p>
            <a:r>
              <a:rPr lang="zh-CN" altLang="en-US" sz="2000" dirty="0"/>
              <a:t>如何缓解微服务架构带来的弊端</a:t>
            </a:r>
            <a:r>
              <a:rPr lang="zh-CN" altLang="en-US" sz="2000" dirty="0" smtClean="0"/>
              <a:t>？</a:t>
            </a:r>
            <a:endParaRPr lang="zh-CN" alt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5" y="90136"/>
            <a:ext cx="459222" cy="4592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1948" y="1059583"/>
            <a:ext cx="7731702" cy="2862322"/>
          </a:xfrm>
          <a:prstGeom prst="rect">
            <a:avLst/>
          </a:prstGeom>
          <a:ln>
            <a:solidFill>
              <a:srgbClr val="0E647C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能力支撑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提供通用的微服务组件</a:t>
            </a:r>
            <a:r>
              <a:rPr lang="zh-CN" altLang="en-US" sz="2000" dirty="0">
                <a:latin typeface="+mj-ea"/>
              </a:rPr>
              <a:t>（服务注册、服务发现、服务网关、用户、权限、配置、通知、积分、支付等）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完善的运维平台</a:t>
            </a:r>
            <a:r>
              <a:rPr lang="zh-CN" altLang="en-US" sz="2000" dirty="0">
                <a:latin typeface="+mj-ea"/>
              </a:rPr>
              <a:t>（发布、升级、回滚</a:t>
            </a:r>
            <a:r>
              <a:rPr lang="zh-CN" altLang="en-US" sz="2000" dirty="0" smtClean="0">
                <a:latin typeface="+mj-ea"/>
              </a:rPr>
              <a:t>、运行、日志）</a:t>
            </a:r>
            <a:endParaRPr lang="en-US" altLang="zh-CN" sz="2000" dirty="0">
              <a:latin typeface="+mj-ea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善的监控系统</a:t>
            </a:r>
            <a:r>
              <a:rPr lang="zh-CN" altLang="en-US" sz="2000" dirty="0">
                <a:latin typeface="+mj-ea"/>
              </a:rPr>
              <a:t>（健康巡检、性能监控、业务指标监控）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平台研发团队为业务研发团队提供完备的工具和技术支撑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动化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键发布单个微服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务</a:t>
            </a:r>
            <a:r>
              <a:rPr lang="zh-CN" altLang="en-US" sz="2000" dirty="0" smtClean="0">
                <a:latin typeface="+mj-ea"/>
              </a:rPr>
              <a:t>（持续集成）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键发布整个系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</a:t>
            </a:r>
            <a:r>
              <a:rPr lang="zh-CN" altLang="en-US" sz="2000" dirty="0" smtClean="0">
                <a:latin typeface="+mj-ea"/>
              </a:rPr>
              <a:t>（服务编排、数据库初始化、配置初始化</a:t>
            </a:r>
            <a:r>
              <a:rPr lang="zh-CN" altLang="en-US" sz="2000" dirty="0" smtClean="0">
                <a:latin typeface="+mj-ea"/>
              </a:rPr>
              <a:t>）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732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20"/>
          <p:cNvSpPr>
            <a:spLocks noGrp="1"/>
          </p:cNvSpPr>
          <p:nvPr>
            <p:ph type="title"/>
          </p:nvPr>
        </p:nvSpPr>
        <p:spPr>
          <a:xfrm>
            <a:off x="606008" y="123478"/>
            <a:ext cx="5766192" cy="425880"/>
          </a:xfrm>
        </p:spPr>
        <p:txBody>
          <a:bodyPr/>
          <a:lstStyle/>
          <a:p>
            <a:r>
              <a:rPr lang="zh-CN" altLang="en-US" sz="2000" dirty="0"/>
              <a:t>什么样的系统需要采用微服务架构？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5" y="90136"/>
            <a:ext cx="459222" cy="45922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1948" y="1059583"/>
            <a:ext cx="7731702" cy="1015663"/>
          </a:xfrm>
          <a:prstGeom prst="rect">
            <a:avLst/>
          </a:prstGeom>
          <a:ln>
            <a:solidFill>
              <a:srgbClr val="0E647C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模大</a:t>
            </a:r>
            <a:r>
              <a:rPr lang="zh-CN" altLang="en-US" sz="2000" dirty="0"/>
              <a:t>（人员多、代码行数多）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复杂度高</a:t>
            </a:r>
            <a:r>
              <a:rPr lang="zh-CN" altLang="en-US" sz="2000" dirty="0"/>
              <a:t>（业务复杂）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需要长期演进</a:t>
            </a:r>
            <a:r>
              <a:rPr lang="zh-CN" altLang="en-US" sz="2000" dirty="0"/>
              <a:t>（比如长期项目、软件产品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22" y="2279687"/>
            <a:ext cx="3646020" cy="28123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434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20"/>
          <p:cNvSpPr>
            <a:spLocks noGrp="1"/>
          </p:cNvSpPr>
          <p:nvPr>
            <p:ph type="title"/>
          </p:nvPr>
        </p:nvSpPr>
        <p:spPr>
          <a:xfrm>
            <a:off x="606008" y="123478"/>
            <a:ext cx="7727642" cy="425880"/>
          </a:xfrm>
        </p:spPr>
        <p:txBody>
          <a:bodyPr/>
          <a:lstStyle/>
          <a:p>
            <a:r>
              <a:rPr lang="zh-CN" altLang="en-US" sz="2000" dirty="0" smtClean="0"/>
              <a:t>采用微服务架构后，如何以正确的姿势做技术管理？</a:t>
            </a:r>
            <a:endParaRPr lang="zh-CN" alt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5" y="90136"/>
            <a:ext cx="459222" cy="45922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1948" y="1059583"/>
            <a:ext cx="7731702" cy="1938992"/>
          </a:xfrm>
          <a:prstGeom prst="rect">
            <a:avLst/>
          </a:prstGeom>
          <a:ln>
            <a:solidFill>
              <a:srgbClr val="0E647C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沟通方式</a:t>
            </a:r>
            <a:r>
              <a:rPr lang="zh-CN" altLang="en-US" sz="2000" dirty="0" smtClean="0">
                <a:latin typeface="+mj-ea"/>
                <a:ea typeface="+mj-ea"/>
              </a:rPr>
              <a:t>（从数据共享到</a:t>
            </a:r>
            <a:r>
              <a:rPr lang="en-US" altLang="zh-CN" sz="2000" dirty="0" smtClean="0">
                <a:latin typeface="+mj-ea"/>
                <a:ea typeface="+mj-ea"/>
              </a:rPr>
              <a:t>API</a:t>
            </a:r>
            <a:r>
              <a:rPr lang="zh-CN" altLang="en-US" sz="2000" dirty="0" smtClean="0">
                <a:latin typeface="+mj-ea"/>
                <a:ea typeface="+mj-ea"/>
              </a:rPr>
              <a:t>调用）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责划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+mj-ea"/>
                <a:ea typeface="+mj-ea"/>
              </a:rPr>
              <a:t>You </a:t>
            </a:r>
            <a:r>
              <a:rPr lang="en-US" altLang="zh-CN" sz="2000" dirty="0">
                <a:latin typeface="+mj-ea"/>
                <a:ea typeface="+mj-ea"/>
              </a:rPr>
              <a:t>build it, you run it. --</a:t>
            </a:r>
            <a:r>
              <a:rPr lang="zh-CN" altLang="en-US" sz="2000" dirty="0">
                <a:latin typeface="+mj-ea"/>
                <a:ea typeface="+mj-ea"/>
              </a:rPr>
              <a:t>亚马逊</a:t>
            </a:r>
            <a:r>
              <a:rPr lang="en-US" altLang="zh-CN" sz="2000" dirty="0">
                <a:latin typeface="+mj-ea"/>
                <a:ea typeface="+mj-ea"/>
              </a:rPr>
              <a:t>CTO Werner </a:t>
            </a:r>
            <a:r>
              <a:rPr lang="en-US" altLang="zh-CN" sz="2000" dirty="0" err="1" smtClean="0">
                <a:latin typeface="+mj-ea"/>
                <a:ea typeface="+mj-ea"/>
              </a:rPr>
              <a:t>Vogels</a:t>
            </a:r>
            <a:endParaRPr lang="zh-CN" altLang="en-US" sz="20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团队组织形式</a:t>
            </a:r>
            <a:r>
              <a:rPr lang="zh-CN" altLang="en-US" sz="2000" dirty="0" smtClean="0">
                <a:latin typeface="+mj-ea"/>
                <a:ea typeface="+mj-ea"/>
              </a:rPr>
              <a:t>（自组织）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险控制</a:t>
            </a:r>
            <a:r>
              <a:rPr lang="zh-CN" altLang="en-US" sz="2000" dirty="0">
                <a:latin typeface="+mn-ea"/>
                <a:ea typeface="+mn-ea"/>
              </a:rPr>
              <a:t>（避免全局性风险）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累</a:t>
            </a:r>
            <a:r>
              <a:rPr lang="zh-CN" altLang="en-US" sz="2000" dirty="0">
                <a:latin typeface="+mn-ea"/>
                <a:ea typeface="+mn-ea"/>
              </a:rPr>
              <a:t>（以完整微服务的形式积累）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3867894"/>
            <a:ext cx="914400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亚马逊创始人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Jeff Bezos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年）：所有团队的模块都要以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Service Interface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的方式将数据和功能开放出来。不这样做的人会被炒鱿鱼。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1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222222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0E647C"/>
      </a:accent1>
      <a:accent2>
        <a:srgbClr val="2DB2A4"/>
      </a:accent2>
      <a:accent3>
        <a:srgbClr val="74AF47"/>
      </a:accent3>
      <a:accent4>
        <a:srgbClr val="755DA1"/>
      </a:accent4>
      <a:accent5>
        <a:srgbClr val="4BACC6"/>
      </a:accent5>
      <a:accent6>
        <a:srgbClr val="F87A08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8373</TotalTime>
  <Words>1334</Words>
  <Application>Microsoft Office PowerPoint</Application>
  <PresentationFormat>全屏显示(16:9)</PresentationFormat>
  <Paragraphs>150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 Unicode MS</vt:lpstr>
      <vt:lpstr>LilyUPC</vt:lpstr>
      <vt:lpstr>Swis721 Th BT</vt:lpstr>
      <vt:lpstr>宋体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什么是微服务架构？</vt:lpstr>
      <vt:lpstr>微服务架构的好处</vt:lpstr>
      <vt:lpstr>为什么不使用依赖库，而使用微服务架构？</vt:lpstr>
      <vt:lpstr>微服务看起来很好，有没有给团队带来麻烦？</vt:lpstr>
      <vt:lpstr>如何缓解微服务架构带来的弊端？</vt:lpstr>
      <vt:lpstr>什么样的系统需要采用微服务架构？</vt:lpstr>
      <vt:lpstr>采用微服务架构后，如何以正确的姿势做技术管理？</vt:lpstr>
      <vt:lpstr>我们采用的微服务架构技术</vt:lpstr>
      <vt:lpstr>我们采用的微服务架构技术</vt:lpstr>
      <vt:lpstr>我们采用的微服务架构技术</vt:lpstr>
      <vt:lpstr>我们采用的微服务架构技术</vt:lpstr>
      <vt:lpstr>我们采用的微服务架构技术</vt:lpstr>
      <vt:lpstr>我们采用的微服务架构技术</vt:lpstr>
      <vt:lpstr>我们采用的微服务架构技术</vt:lpstr>
      <vt:lpstr>我们采用的微服务架构技术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hairong</dc:creator>
  <cp:lastModifiedBy>hairong</cp:lastModifiedBy>
  <cp:revision>477</cp:revision>
  <dcterms:created xsi:type="dcterms:W3CDTF">2015-04-24T01:01:13Z</dcterms:created>
  <dcterms:modified xsi:type="dcterms:W3CDTF">2017-04-21T15:55:48Z</dcterms:modified>
</cp:coreProperties>
</file>