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23"/>
  </p:notesMasterIdLst>
  <p:sldIdLst>
    <p:sldId id="257" r:id="rId3"/>
    <p:sldId id="258" r:id="rId4"/>
    <p:sldId id="280" r:id="rId5"/>
    <p:sldId id="271" r:id="rId6"/>
    <p:sldId id="264" r:id="rId7"/>
    <p:sldId id="269" r:id="rId8"/>
    <p:sldId id="270" r:id="rId9"/>
    <p:sldId id="278" r:id="rId10"/>
    <p:sldId id="268" r:id="rId11"/>
    <p:sldId id="260" r:id="rId12"/>
    <p:sldId id="276" r:id="rId13"/>
    <p:sldId id="279" r:id="rId14"/>
    <p:sldId id="272" r:id="rId15"/>
    <p:sldId id="273" r:id="rId16"/>
    <p:sldId id="274" r:id="rId17"/>
    <p:sldId id="275" r:id="rId18"/>
    <p:sldId id="266" r:id="rId19"/>
    <p:sldId id="265" r:id="rId20"/>
    <p:sldId id="267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CDF"/>
    <a:srgbClr val="485868"/>
    <a:srgbClr val="58DB82"/>
    <a:srgbClr val="E83E38"/>
    <a:srgbClr val="2A9BD5"/>
    <a:srgbClr val="223556"/>
    <a:srgbClr val="FBFBFB"/>
    <a:srgbClr val="5B9BD5"/>
    <a:srgbClr val="00BDF2"/>
    <a:srgbClr val="E94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738DC-91A2-49D3-A765-76AA038015B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851AC7-3C3A-4EEB-9653-C8E3F2333374}" type="pres">
      <dgm:prSet presAssocID="{896738DC-91A2-49D3-A765-76AA038015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0A3B8-18CD-4E3E-B617-1343E36D5B83}" type="presOf" srcId="{896738DC-91A2-49D3-A765-76AA038015BC}" destId="{83851AC7-3C3A-4EEB-9653-C8E3F2333374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738DC-91A2-49D3-A765-76AA038015B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851AC7-3C3A-4EEB-9653-C8E3F2333374}" type="pres">
      <dgm:prSet presAssocID="{896738DC-91A2-49D3-A765-76AA038015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4582D4-C93E-40B3-BBB1-531978B307E7}" type="presOf" srcId="{896738DC-91A2-49D3-A765-76AA038015BC}" destId="{83851AC7-3C3A-4EEB-9653-C8E3F2333374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738DC-91A2-49D3-A765-76AA038015B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851AC7-3C3A-4EEB-9653-C8E3F2333374}" type="pres">
      <dgm:prSet presAssocID="{896738DC-91A2-49D3-A765-76AA038015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B7A316-BD61-4E71-A824-3044520BF7CA}" type="presOf" srcId="{896738DC-91A2-49D3-A765-76AA038015BC}" destId="{83851AC7-3C3A-4EEB-9653-C8E3F2333374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738DC-91A2-49D3-A765-76AA038015B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851AC7-3C3A-4EEB-9653-C8E3F2333374}" type="pres">
      <dgm:prSet presAssocID="{896738DC-91A2-49D3-A765-76AA038015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0B101D-0DEB-469C-A289-8C25FF4F7D6C}" type="presOf" srcId="{896738DC-91A2-49D3-A765-76AA038015BC}" destId="{83851AC7-3C3A-4EEB-9653-C8E3F2333374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738DC-91A2-49D3-A765-76AA038015B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851AC7-3C3A-4EEB-9653-C8E3F2333374}" type="pres">
      <dgm:prSet presAssocID="{896738DC-91A2-49D3-A765-76AA038015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A3B1F9-16D6-47C7-B446-509CD0535144}" type="presOf" srcId="{896738DC-91A2-49D3-A765-76AA038015BC}" destId="{83851AC7-3C3A-4EEB-9653-C8E3F2333374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6738DC-91A2-49D3-A765-76AA038015BC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851AC7-3C3A-4EEB-9653-C8E3F2333374}" type="pres">
      <dgm:prSet presAssocID="{896738DC-91A2-49D3-A765-76AA038015B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6EE598-44DF-4980-9825-AC5D7FB9BB32}" type="presOf" srcId="{896738DC-91A2-49D3-A765-76AA038015BC}" destId="{83851AC7-3C3A-4EEB-9653-C8E3F2333374}" srcOrd="0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EC7FD-722A-4A1A-A381-4BC783F6B612}" type="datetimeFigureOut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58F7A-8230-4C1B-B286-C902E34C4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6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DFD-7566-4599-8146-B5F61DCBCEFC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D873-B25C-42D1-B339-46C143B5040C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1245-31B9-452F-9783-405EE9BF6B9D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71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DF89167-A09A-4FAE-84BA-75DA6B3A7488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50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0D49953-B30D-4F82-9F6A-8D162EFDD8F6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7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129B905-CA6B-4BF4-A415-6D8362428944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7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406E850F-3CB5-4733-80AB-49BE486F93B4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65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C8DB7649-1094-4BAD-998E-45E4AE4692A4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62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B02A256-01D5-4450-918F-775127D5D8AE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22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636A9B0-E2C8-4875-B683-DDA0D099C374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50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576F73-873A-464E-A930-6C85D1213BBE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6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0E3-12A3-4574-97C7-C0AB279EEA65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71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35D24B5-62D0-4B23-8457-1C3BC509F226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977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47D4D136-917B-401F-BD41-860131C89D95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467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A7F5E02-C7FE-445B-ADA9-C3EBA9FF9236}" type="datetime1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‹#›</a:t>
            </a:fld>
            <a:endParaRPr lang="zh-CN" altLang="en-US" sz="1200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2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83F-7D1A-47AC-B1C1-4042A1E8D4D8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7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28F3-B671-4C05-86F9-02F5D5B81DFB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678A-CD1B-4B98-B913-35E3E4AF2EF4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C6C6-B85E-4806-A5B2-E430CE4964D7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1923-32CF-40D5-9FB5-0F0A476648AC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0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9B12-4974-4C0C-9D9D-2332CB3F45F4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454-004B-4704-887C-E42CAE8980C2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994C-AED0-4358-9E45-B9BD5E24698C}" type="datetime1">
              <a:rPr lang="zh-CN" altLang="en-US" smtClean="0"/>
              <a:t>2017-4-21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A84C-CA19-442C-BF56-CB085907D1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2B078A-72BE-48A2-BFBC-157D10617BAE}" type="datetime1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t>2017-4-21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altLang="en-US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CEA84C-CA19-442C-BF56-CB085907D13D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rtl="0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8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microsoft.com/office/2007/relationships/diagramDrawing" Target="../diagrams/drawing3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4.xml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microsoft.com/office/2007/relationships/diagramDrawing" Target="../diagrams/drawing4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4.xml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5.xml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microsoft.com/office/2007/relationships/diagramDrawing" Target="../diagrams/drawing5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png"/><Relationship Id="rId7" Type="http://schemas.openxmlformats.org/officeDocument/2006/relationships/diagramData" Target="../diagrams/data1.xml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diagramDrawing" Target="../diagrams/drawing1.xml"/><Relationship Id="rId5" Type="http://schemas.openxmlformats.org/officeDocument/2006/relationships/image" Target="../media/image11.emf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7.png"/><Relationship Id="rId5" Type="http://schemas.openxmlformats.org/officeDocument/2006/relationships/diagramData" Target="../diagrams/data2.xml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9397" y="3859947"/>
            <a:ext cx="12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1662" y="2609572"/>
            <a:ext cx="83167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59CD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5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59CD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站的高性能微服务架构演进</a:t>
            </a:r>
            <a:endParaRPr lang="en-US" altLang="zh-CN" sz="5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359CD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59CD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59CD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任伟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359CD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2" y="4229279"/>
            <a:ext cx="5057775" cy="4800600"/>
          </a:xfrm>
          <a:prstGeom prst="rect">
            <a:avLst/>
          </a:prstGeom>
        </p:spPr>
      </p:pic>
      <p:pic>
        <p:nvPicPr>
          <p:cNvPr id="8" name="Picture 5" descr="pic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88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pic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402263"/>
            <a:ext cx="121920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干杯223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50" y="3859947"/>
            <a:ext cx="1944624" cy="1621536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3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854" y="4614154"/>
            <a:ext cx="4504659" cy="200615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哔哩哔哩 </a:t>
            </a:r>
            <a:r>
              <a:rPr lang="en-US" altLang="zh-CN" sz="800" dirty="0" smtClean="0"/>
              <a:t>- (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-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)</a:t>
            </a:r>
            <a:r>
              <a:rPr lang="ja-JP" altLang="en-US" sz="800" dirty="0" smtClean="0"/>
              <a:t>つロ  </a:t>
            </a:r>
            <a:r>
              <a:rPr lang="zh-CN" altLang="en-US" sz="800" dirty="0" smtClean="0"/>
              <a:t>乾杯</a:t>
            </a:r>
            <a:r>
              <a:rPr lang="en-US" altLang="zh-CN" sz="800" dirty="0" smtClean="0"/>
              <a:t>~  - </a:t>
            </a:r>
            <a:r>
              <a:rPr lang="en-US" altLang="zh-CN" sz="800" dirty="0" err="1" smtClean="0"/>
              <a:t>bilibili</a:t>
            </a:r>
            <a:endParaRPr lang="zh-CN" altLang="en-US" sz="800" dirty="0"/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419286" y="0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19286" y="294955"/>
            <a:ext cx="6932937" cy="848465"/>
            <a:chOff x="4080963" y="1324691"/>
            <a:chExt cx="6932937" cy="848465"/>
          </a:xfrm>
        </p:grpSpPr>
        <p:sp>
          <p:nvSpPr>
            <p:cNvPr id="17" name="圆角矩形 16"/>
            <p:cNvSpPr/>
            <p:nvPr/>
          </p:nvSpPr>
          <p:spPr>
            <a:xfrm>
              <a:off x="4533900" y="1463173"/>
              <a:ext cx="6480000" cy="5715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080963" y="1324691"/>
              <a:ext cx="849600" cy="848465"/>
              <a:chOff x="2187816" y="1972391"/>
              <a:chExt cx="849600" cy="848465"/>
            </a:xfrm>
          </p:grpSpPr>
          <p:sp>
            <p:nvSpPr>
              <p:cNvPr id="20" name="圆角矩形 2"/>
              <p:cNvSpPr/>
              <p:nvPr/>
            </p:nvSpPr>
            <p:spPr>
              <a:xfrm>
                <a:off x="2187816" y="1972391"/>
                <a:ext cx="849600" cy="848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52400" dist="63500" dir="8100000" algn="tl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297193" y="2081200"/>
                <a:ext cx="630846" cy="6308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026872" y="1517856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面临的痛点问题</a:t>
              </a: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68886" y="1322968"/>
            <a:ext cx="7956147" cy="1332000"/>
          </a:xfrm>
          <a:prstGeom prst="rect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1268886" y="1358983"/>
            <a:ext cx="7351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rPr>
              <a:t>运维</a:t>
            </a:r>
            <a:r>
              <a:rPr lang="zh-CN" altLang="en-US" sz="1600" b="1" kern="0" noProof="0" dirty="0" smtClean="0">
                <a:solidFill>
                  <a:prstClr val="white"/>
                </a:solidFill>
                <a:latin typeface="微软雅黑"/>
                <a:ea typeface="微软雅黑"/>
              </a:rPr>
              <a:t>配置复杂，扩展不易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整个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B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站的网站相关的系统，由于历史方面原因，主体的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www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重写规则已经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将近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1k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行，代码层面没有设计路由系统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rPr>
              <a:t>运维已经不堪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重负，所有新增功能 已经禁止再额外添加重写规则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重构优化</a:t>
            </a:r>
            <a:r>
              <a:rPr kumimoji="0" lang="zh-CN" altLang="en-US" sz="16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势在必行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8756964" y="1358983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DD013F"/>
              </a:solidFill>
              <a:effectLst/>
              <a:uLnTx/>
              <a:uFillTx/>
              <a:ea typeface="微软雅黑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87" y="1451448"/>
            <a:ext cx="1008000" cy="1008000"/>
          </a:xfrm>
          <a:prstGeom prst="rect">
            <a:avLst/>
          </a:prstGeom>
        </p:spPr>
      </p:pic>
      <p:sp>
        <p:nvSpPr>
          <p:cNvPr id="33" name="TextBox 57"/>
          <p:cNvSpPr txBox="1"/>
          <p:nvPr/>
        </p:nvSpPr>
        <p:spPr>
          <a:xfrm>
            <a:off x="188450" y="1511492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53BCE6"/>
                </a:solidFill>
                <a:effectLst/>
                <a:uLnTx/>
                <a:uFillTx/>
                <a:latin typeface="微软雅黑"/>
                <a:ea typeface="微软雅黑"/>
              </a:rPr>
              <a:t>02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53BCE6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77255" y="1782242"/>
            <a:ext cx="238460" cy="238460"/>
          </a:xfrm>
          <a:prstGeom prst="ellipse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1062368" y="1862325"/>
            <a:ext cx="60320" cy="69821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12" y="2871079"/>
            <a:ext cx="18573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8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哔哩哔哩 </a:t>
            </a:r>
            <a:r>
              <a:rPr lang="en-US" altLang="zh-CN" sz="800" dirty="0" smtClean="0"/>
              <a:t>- (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-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)</a:t>
            </a:r>
            <a:r>
              <a:rPr lang="ja-JP" altLang="en-US" sz="800" dirty="0" smtClean="0"/>
              <a:t>つロ  </a:t>
            </a:r>
            <a:r>
              <a:rPr lang="zh-CN" altLang="en-US" sz="800" dirty="0" smtClean="0"/>
              <a:t>乾杯</a:t>
            </a:r>
            <a:r>
              <a:rPr lang="en-US" altLang="zh-CN" sz="800" dirty="0" smtClean="0"/>
              <a:t>~  - </a:t>
            </a:r>
            <a:r>
              <a:rPr lang="en-US" altLang="zh-CN" sz="800" dirty="0" err="1" smtClean="0"/>
              <a:t>bilibili</a:t>
            </a:r>
            <a:endParaRPr lang="zh-CN" altLang="en-US" sz="800" dirty="0"/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419286" y="0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94" y="5057255"/>
            <a:ext cx="438150" cy="7239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19286" y="294955"/>
            <a:ext cx="6932937" cy="848465"/>
            <a:chOff x="4080963" y="1324691"/>
            <a:chExt cx="6932937" cy="848465"/>
          </a:xfrm>
        </p:grpSpPr>
        <p:sp>
          <p:nvSpPr>
            <p:cNvPr id="17" name="圆角矩形 16"/>
            <p:cNvSpPr/>
            <p:nvPr/>
          </p:nvSpPr>
          <p:spPr>
            <a:xfrm>
              <a:off x="4533900" y="1463173"/>
              <a:ext cx="6480000" cy="5715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080963" y="1324691"/>
              <a:ext cx="849600" cy="848465"/>
              <a:chOff x="2187816" y="1972391"/>
              <a:chExt cx="849600" cy="848465"/>
            </a:xfrm>
          </p:grpSpPr>
          <p:sp>
            <p:nvSpPr>
              <p:cNvPr id="20" name="圆角矩形 2"/>
              <p:cNvSpPr/>
              <p:nvPr/>
            </p:nvSpPr>
            <p:spPr>
              <a:xfrm>
                <a:off x="2187816" y="1972391"/>
                <a:ext cx="849600" cy="848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52400" dist="63500" dir="8100000" algn="tl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297193" y="2081200"/>
                <a:ext cx="630846" cy="6308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026872" y="1517856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面临的痛点问题</a:t>
              </a: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59509" y="1402458"/>
            <a:ext cx="7956147" cy="1332000"/>
          </a:xfrm>
          <a:prstGeom prst="rect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1159509" y="1438473"/>
            <a:ext cx="7834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监控</a:t>
            </a:r>
            <a:r>
              <a:rPr lang="zh-CN" altLang="en-US" sz="1600" b="1" kern="0" noProof="0" dirty="0">
                <a:solidFill>
                  <a:prstClr val="white"/>
                </a:solidFill>
                <a:latin typeface="微软雅黑"/>
                <a:ea typeface="微软雅黑"/>
              </a:rPr>
              <a:t>不准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，定位问题慢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由于所有代码都聚会放在一个仓库，所有的业务逻辑 按照</a:t>
            </a:r>
            <a:r>
              <a: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rPr>
              <a:t>进程池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 来划分逻辑层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    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导致在监控机器负载的时候，报警信息准确定位有难度，机器负载，内存占用，</a:t>
            </a:r>
            <a:endParaRPr lang="en-US" altLang="zh-CN" sz="1600" b="1" kern="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      </a:t>
            </a:r>
            <a:r>
              <a:rPr lang="en-US" altLang="zh-CN" sz="1600" b="1" kern="0" dirty="0" err="1" smtClean="0">
                <a:solidFill>
                  <a:prstClr val="white"/>
                </a:solidFill>
                <a:latin typeface="微软雅黑"/>
                <a:ea typeface="微软雅黑"/>
              </a:rPr>
              <a:t>io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报警 比较难以准确定位到具体哪个进程池，哪个业务逻辑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600" b="1" kern="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8647587" y="1438473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DD013F"/>
              </a:solidFill>
              <a:effectLst/>
              <a:uLnTx/>
              <a:uFillTx/>
              <a:ea typeface="微软雅黑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10" y="1530938"/>
            <a:ext cx="1008000" cy="1008000"/>
          </a:xfrm>
          <a:prstGeom prst="rect">
            <a:avLst/>
          </a:prstGeom>
        </p:spPr>
      </p:pic>
      <p:sp>
        <p:nvSpPr>
          <p:cNvPr id="33" name="TextBox 57"/>
          <p:cNvSpPr txBox="1"/>
          <p:nvPr/>
        </p:nvSpPr>
        <p:spPr>
          <a:xfrm>
            <a:off x="109673" y="1644958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53BCE6"/>
                </a:solidFill>
                <a:effectLst/>
                <a:uLnTx/>
                <a:uFillTx/>
                <a:latin typeface="微软雅黑"/>
                <a:ea typeface="微软雅黑"/>
              </a:rPr>
              <a:t>03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53BCE6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8478" y="1915708"/>
            <a:ext cx="238460" cy="238460"/>
          </a:xfrm>
          <a:prstGeom prst="ellipse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983591" y="1995791"/>
            <a:ext cx="60320" cy="69821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2824524"/>
            <a:ext cx="3093481" cy="371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92" y="3176566"/>
            <a:ext cx="3014693" cy="252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5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30724" y="6656"/>
            <a:ext cx="12596612" cy="6870879"/>
          </a:xfrm>
          <a:prstGeom prst="rect">
            <a:avLst/>
          </a:prstGeom>
        </p:spPr>
      </p:pic>
      <p:sp>
        <p:nvSpPr>
          <p:cNvPr id="22" name="KSO_Shape"/>
          <p:cNvSpPr/>
          <p:nvPr/>
        </p:nvSpPr>
        <p:spPr>
          <a:xfrm flipH="1">
            <a:off x="4501170" y="-29688"/>
            <a:ext cx="8055730" cy="6887688"/>
          </a:xfrm>
          <a:custGeom>
            <a:avLst/>
            <a:gdLst>
              <a:gd name="connsiteX0" fmla="*/ 0 w 4045022"/>
              <a:gd name="connsiteY0" fmla="*/ 0 h 6858000"/>
              <a:gd name="connsiteX1" fmla="*/ 4045022 w 4045022"/>
              <a:gd name="connsiteY1" fmla="*/ 0 h 6858000"/>
              <a:gd name="connsiteX2" fmla="*/ 4045022 w 4045022"/>
              <a:gd name="connsiteY2" fmla="*/ 6858000 h 6858000"/>
              <a:gd name="connsiteX3" fmla="*/ 0 w 4045022"/>
              <a:gd name="connsiteY3" fmla="*/ 6858000 h 6858000"/>
              <a:gd name="connsiteX4" fmla="*/ 0 w 4045022"/>
              <a:gd name="connsiteY4" fmla="*/ 0 h 6858000"/>
              <a:gd name="connsiteX0" fmla="*/ 0 w 7564398"/>
              <a:gd name="connsiteY0" fmla="*/ 0 h 6858000"/>
              <a:gd name="connsiteX1" fmla="*/ 404502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384724 w 7564398"/>
              <a:gd name="connsiteY1" fmla="*/ 4253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45915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8096026"/>
              <a:gd name="connsiteY0" fmla="*/ 0 h 6858000"/>
              <a:gd name="connsiteX1" fmla="*/ 5459152 w 8096026"/>
              <a:gd name="connsiteY1" fmla="*/ 0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8096026"/>
              <a:gd name="connsiteY0" fmla="*/ 0 h 6858000"/>
              <a:gd name="connsiteX1" fmla="*/ 5246501 w 8096026"/>
              <a:gd name="connsiteY1" fmla="*/ 21265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7957803"/>
              <a:gd name="connsiteY0" fmla="*/ 0 h 6858000"/>
              <a:gd name="connsiteX1" fmla="*/ 5246501 w 7957803"/>
              <a:gd name="connsiteY1" fmla="*/ 21265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2 h 6868632"/>
              <a:gd name="connsiteX1" fmla="*/ 5225236 w 7957803"/>
              <a:gd name="connsiteY1" fmla="*/ 0 h 6868632"/>
              <a:gd name="connsiteX2" fmla="*/ 7957803 w 7957803"/>
              <a:gd name="connsiteY2" fmla="*/ 6868631 h 6868632"/>
              <a:gd name="connsiteX3" fmla="*/ 0 w 7957803"/>
              <a:gd name="connsiteY3" fmla="*/ 6868632 h 6868632"/>
              <a:gd name="connsiteX4" fmla="*/ 0 w 7957803"/>
              <a:gd name="connsiteY4" fmla="*/ 10632 h 6868632"/>
              <a:gd name="connsiteX0" fmla="*/ 0 w 7957803"/>
              <a:gd name="connsiteY0" fmla="*/ 0 h 6858000"/>
              <a:gd name="connsiteX1" fmla="*/ 4449060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0 h 6858000"/>
              <a:gd name="connsiteX1" fmla="*/ 4778669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3 h 6868633"/>
              <a:gd name="connsiteX1" fmla="*/ 470424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957803"/>
              <a:gd name="connsiteY0" fmla="*/ 10633 h 6868633"/>
              <a:gd name="connsiteX1" fmla="*/ 466171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660920"/>
              <a:gd name="connsiteY0" fmla="*/ 10633 h 6868633"/>
              <a:gd name="connsiteX1" fmla="*/ 4661711 w 7660920"/>
              <a:gd name="connsiteY1" fmla="*/ 0 h 6868633"/>
              <a:gd name="connsiteX2" fmla="*/ 7660920 w 7660920"/>
              <a:gd name="connsiteY2" fmla="*/ 6868632 h 6868633"/>
              <a:gd name="connsiteX3" fmla="*/ 0 w 7660920"/>
              <a:gd name="connsiteY3" fmla="*/ 6868633 h 6868633"/>
              <a:gd name="connsiteX4" fmla="*/ 0 w 7660920"/>
              <a:gd name="connsiteY4" fmla="*/ 10633 h 6868633"/>
              <a:gd name="connsiteX0" fmla="*/ 0 w 7577792"/>
              <a:gd name="connsiteY0" fmla="*/ 10633 h 6868633"/>
              <a:gd name="connsiteX1" fmla="*/ 4661711 w 7577792"/>
              <a:gd name="connsiteY1" fmla="*/ 0 h 6868633"/>
              <a:gd name="connsiteX2" fmla="*/ 7577792 w 7577792"/>
              <a:gd name="connsiteY2" fmla="*/ 6844881 h 6868633"/>
              <a:gd name="connsiteX3" fmla="*/ 0 w 7577792"/>
              <a:gd name="connsiteY3" fmla="*/ 6868633 h 6868633"/>
              <a:gd name="connsiteX4" fmla="*/ 0 w 7577792"/>
              <a:gd name="connsiteY4" fmla="*/ 10633 h 6868633"/>
              <a:gd name="connsiteX0" fmla="*/ 0 w 7577792"/>
              <a:gd name="connsiteY0" fmla="*/ 10633 h 6880507"/>
              <a:gd name="connsiteX1" fmla="*/ 4661711 w 7577792"/>
              <a:gd name="connsiteY1" fmla="*/ 0 h 6880507"/>
              <a:gd name="connsiteX2" fmla="*/ 7577792 w 7577792"/>
              <a:gd name="connsiteY2" fmla="*/ 6880507 h 6880507"/>
              <a:gd name="connsiteX3" fmla="*/ 0 w 7577792"/>
              <a:gd name="connsiteY3" fmla="*/ 6868633 h 6880507"/>
              <a:gd name="connsiteX4" fmla="*/ 0 w 7577792"/>
              <a:gd name="connsiteY4" fmla="*/ 10633 h 6880507"/>
              <a:gd name="connsiteX0" fmla="*/ 0 w 7596249"/>
              <a:gd name="connsiteY0" fmla="*/ 10633 h 6887688"/>
              <a:gd name="connsiteX1" fmla="*/ 4661711 w 7596249"/>
              <a:gd name="connsiteY1" fmla="*/ 0 h 6887688"/>
              <a:gd name="connsiteX2" fmla="*/ 7596249 w 7596249"/>
              <a:gd name="connsiteY2" fmla="*/ 6887688 h 6887688"/>
              <a:gd name="connsiteX3" fmla="*/ 0 w 7596249"/>
              <a:gd name="connsiteY3" fmla="*/ 6868633 h 6887688"/>
              <a:gd name="connsiteX4" fmla="*/ 0 w 7596249"/>
              <a:gd name="connsiteY4" fmla="*/ 10633 h 688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249" h="6887688">
                <a:moveTo>
                  <a:pt x="0" y="10633"/>
                </a:moveTo>
                <a:lnTo>
                  <a:pt x="4661711" y="0"/>
                </a:lnTo>
                <a:lnTo>
                  <a:pt x="7596249" y="6887688"/>
                </a:lnTo>
                <a:lnTo>
                  <a:pt x="0" y="6868633"/>
                </a:lnTo>
                <a:lnTo>
                  <a:pt x="0" y="10633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KSO_Shape"/>
          <p:cNvSpPr/>
          <p:nvPr/>
        </p:nvSpPr>
        <p:spPr>
          <a:xfrm>
            <a:off x="6704929" y="1067121"/>
            <a:ext cx="622300" cy="6223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0293" y="11295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878348" y="2705035"/>
            <a:ext cx="622300" cy="6223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1442" y="280411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面临的痛点问题</a:t>
            </a:r>
          </a:p>
        </p:txBody>
      </p:sp>
      <p:sp>
        <p:nvSpPr>
          <p:cNvPr id="13" name="KSO_Shape"/>
          <p:cNvSpPr/>
          <p:nvPr/>
        </p:nvSpPr>
        <p:spPr>
          <a:xfrm>
            <a:off x="5120702" y="4442396"/>
            <a:ext cx="622300" cy="6223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5763796" y="4541476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站的落地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8450" y="1107582"/>
            <a:ext cx="57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5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43" name="TextBox 53"/>
          <p:cNvSpPr txBox="1"/>
          <p:nvPr/>
        </p:nvSpPr>
        <p:spPr>
          <a:xfrm>
            <a:off x="1301218" y="2935302"/>
            <a:ext cx="6981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业绩二 技术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1.   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主站全流程优化设计，子系统的拆分建设，微服务实践；件整体服务优化，流程优化，提升研发速度，提高研发质量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591177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0" y="311077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3" y="1107582"/>
            <a:ext cx="11325290" cy="265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720424" y="4283808"/>
            <a:ext cx="8384509" cy="1332000"/>
          </a:xfrm>
          <a:prstGeom prst="rect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为何选择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go</a:t>
            </a:r>
          </a:p>
          <a:p>
            <a:pPr lvl="0">
              <a:defRPr/>
            </a:pP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1. 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同样的业务逻辑，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go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的执行效率和开发效率　相比其他语言有独特的优势，就目前而言单机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20w </a:t>
            </a:r>
            <a:r>
              <a:rPr lang="en-US" altLang="zh-CN" sz="1200" b="1" kern="0" dirty="0" err="1">
                <a:solidFill>
                  <a:prstClr val="white"/>
                </a:solidFill>
                <a:latin typeface="微软雅黑"/>
                <a:ea typeface="微软雅黑"/>
              </a:rPr>
              <a:t>qps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毫无压力</a:t>
            </a:r>
          </a:p>
          <a:p>
            <a:pPr lvl="0">
              <a:defRPr/>
            </a:pP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2. 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成长迅速，生态丰富，基本能支持到目前主流框架的使用的工具如 </a:t>
            </a:r>
            <a:r>
              <a:rPr lang="en-US" altLang="zh-CN" sz="1200" b="1" kern="0" dirty="0" err="1">
                <a:solidFill>
                  <a:prstClr val="white"/>
                </a:solidFill>
                <a:latin typeface="微软雅黑"/>
                <a:ea typeface="微软雅黑"/>
              </a:rPr>
              <a:t>kafka,canel,hbase,zookeeper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endParaRPr lang="en-US" altLang="zh-CN" sz="12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lvl="0">
              <a:defRPr/>
            </a:pP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en-US" altLang="zh-CN" sz="12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   </a:t>
            </a:r>
            <a:r>
              <a:rPr lang="zh-CN" altLang="en-US" sz="12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包括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大数据生态</a:t>
            </a:r>
          </a:p>
          <a:p>
            <a:pPr lvl="0">
              <a:defRPr/>
            </a:pP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3. 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背景由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Google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/>
                <a:ea typeface="微软雅黑"/>
              </a:rPr>
              <a:t>支持，值得信赖，支持者也比较多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8566848" y="4319823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DD013F"/>
              </a:solidFill>
              <a:effectLst/>
              <a:uLnTx/>
              <a:uFillTx/>
              <a:ea typeface="微软雅黑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71" y="4412288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5779256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1" y="311077"/>
            <a:ext cx="637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94" y="5209655"/>
            <a:ext cx="438150" cy="723900"/>
          </a:xfrm>
          <a:prstGeom prst="rect">
            <a:avLst/>
          </a:prstGeom>
        </p:spPr>
      </p:pic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3422846008"/>
              </p:ext>
            </p:extLst>
          </p:nvPr>
        </p:nvGraphicFramePr>
        <p:xfrm>
          <a:off x="684833" y="1078129"/>
          <a:ext cx="10791063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3" name="组合 41"/>
          <p:cNvGrpSpPr/>
          <p:nvPr/>
        </p:nvGrpSpPr>
        <p:grpSpPr>
          <a:xfrm>
            <a:off x="10767200" y="1495540"/>
            <a:ext cx="1091295" cy="830997"/>
            <a:chOff x="8058736" y="2157727"/>
            <a:chExt cx="818470" cy="623248"/>
          </a:xfrm>
        </p:grpSpPr>
        <p:sp>
          <p:nvSpPr>
            <p:cNvPr id="34" name="TextBox 57"/>
            <p:cNvSpPr txBox="1"/>
            <p:nvPr/>
          </p:nvSpPr>
          <p:spPr>
            <a:xfrm>
              <a:off x="8168840" y="2157727"/>
              <a:ext cx="708366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01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35" name="组合 48"/>
            <p:cNvGrpSpPr/>
            <p:nvPr/>
          </p:nvGrpSpPr>
          <p:grpSpPr>
            <a:xfrm>
              <a:off x="8058736" y="2350526"/>
              <a:ext cx="178845" cy="178845"/>
              <a:chOff x="2298096" y="2134569"/>
              <a:chExt cx="178845" cy="178845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298096" y="2134569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flipH="1">
                <a:off x="2361736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2145549" y="1211572"/>
            <a:ext cx="8484350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3141706" y="1351355"/>
            <a:ext cx="7254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业务逻辑垂直划分切割，将一个巨大的服务体系　按业务逻辑切割成单元相对独立的服务　如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: 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评论，硬币，稿件，收藏，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feed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等，服务间依赖标准采用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RPC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调用</a:t>
            </a:r>
          </a:p>
          <a:p>
            <a:pPr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　每个服务自身拥有比较健壮的服务能力，基本每个对外服务在代码层都能兼顾到　降级，限流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,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容错，熔断，安全，健康检测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626947" y="1209472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7" y="1292049"/>
            <a:ext cx="1008000" cy="1008000"/>
          </a:xfrm>
          <a:prstGeom prst="rect">
            <a:avLst/>
          </a:prstGeom>
        </p:spPr>
      </p:pic>
      <p:sp>
        <p:nvSpPr>
          <p:cNvPr id="66" name="灯片编号占位符 85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CEA84C-CA19-442C-BF56-CB085907D13D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70" y="2752015"/>
            <a:ext cx="5834758" cy="35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4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34" name="TextBox 53"/>
          <p:cNvSpPr txBox="1"/>
          <p:nvPr/>
        </p:nvSpPr>
        <p:spPr>
          <a:xfrm>
            <a:off x="1363451" y="4722036"/>
            <a:ext cx="7141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三 团队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1.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组建并建设主站研发团队，鼓励团队分享，提升整体团队凝聚力，战斗力，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能积支撑主站相关业务的开展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5779256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1" y="311077"/>
            <a:ext cx="637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94" y="5209655"/>
            <a:ext cx="438150" cy="723900"/>
          </a:xfrm>
          <a:prstGeom prst="rect">
            <a:avLst/>
          </a:prstGeom>
        </p:spPr>
      </p:pic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472568274"/>
              </p:ext>
            </p:extLst>
          </p:nvPr>
        </p:nvGraphicFramePr>
        <p:xfrm>
          <a:off x="684833" y="1078129"/>
          <a:ext cx="10791063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3" name="组合 41"/>
          <p:cNvGrpSpPr/>
          <p:nvPr/>
        </p:nvGrpSpPr>
        <p:grpSpPr>
          <a:xfrm>
            <a:off x="10767204" y="1495540"/>
            <a:ext cx="1091294" cy="830997"/>
            <a:chOff x="8058736" y="2157727"/>
            <a:chExt cx="818469" cy="623248"/>
          </a:xfrm>
        </p:grpSpPr>
        <p:sp>
          <p:nvSpPr>
            <p:cNvPr id="34" name="TextBox 57"/>
            <p:cNvSpPr txBox="1"/>
            <p:nvPr/>
          </p:nvSpPr>
          <p:spPr>
            <a:xfrm>
              <a:off x="8168840" y="2157727"/>
              <a:ext cx="70836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 smtClean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02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35" name="组合 48"/>
            <p:cNvGrpSpPr/>
            <p:nvPr/>
          </p:nvGrpSpPr>
          <p:grpSpPr>
            <a:xfrm>
              <a:off x="8058736" y="2350526"/>
              <a:ext cx="178845" cy="178845"/>
              <a:chOff x="2298096" y="2134569"/>
              <a:chExt cx="178845" cy="178845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298096" y="2134569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flipH="1">
                <a:off x="2361736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2145549" y="1211572"/>
            <a:ext cx="8484350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3141706" y="1351355"/>
            <a:ext cx="7254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服务内外网隔离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，部署隔离，部署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容器化，由于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go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项目和</a:t>
            </a:r>
            <a:r>
              <a:rPr lang="en-US" altLang="zh-CN" sz="1400" b="1" dirty="0" err="1">
                <a:solidFill>
                  <a:prstClr val="white"/>
                </a:solidFill>
                <a:latin typeface="微软雅黑"/>
                <a:ea typeface="微软雅黑"/>
              </a:rPr>
              <a:t>docker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的先天优势组合　，选择容器化部署就是我们的不二之选，扩展足够灵活，容器的扩展对部署的要求降低了很多，在很多突发瞬时流量峰值能秒级扩展服务集群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626947" y="1209472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7" y="1292049"/>
            <a:ext cx="1008000" cy="1008000"/>
          </a:xfrm>
          <a:prstGeom prst="rect">
            <a:avLst/>
          </a:prstGeom>
        </p:spPr>
      </p:pic>
      <p:sp>
        <p:nvSpPr>
          <p:cNvPr id="66" name="灯片编号占位符 85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CEA84C-CA19-442C-BF56-CB085907D13D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37" y="2737370"/>
            <a:ext cx="3073394" cy="304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83" y="2737370"/>
            <a:ext cx="722788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13" y="4571480"/>
            <a:ext cx="4095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34" name="TextBox 53"/>
          <p:cNvSpPr txBox="1"/>
          <p:nvPr/>
        </p:nvSpPr>
        <p:spPr>
          <a:xfrm>
            <a:off x="1363451" y="4722036"/>
            <a:ext cx="7141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三 团队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1.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组建并建设主站研发团队，鼓励团队分享，提升整体团队凝聚力，战斗力，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能积支撑主站相关业务的开展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5779256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1" y="311077"/>
            <a:ext cx="637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94" y="5209655"/>
            <a:ext cx="438150" cy="723900"/>
          </a:xfrm>
          <a:prstGeom prst="rect">
            <a:avLst/>
          </a:prstGeom>
        </p:spPr>
      </p:pic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472568274"/>
              </p:ext>
            </p:extLst>
          </p:nvPr>
        </p:nvGraphicFramePr>
        <p:xfrm>
          <a:off x="684833" y="1078129"/>
          <a:ext cx="10791063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3" name="组合 41"/>
          <p:cNvGrpSpPr/>
          <p:nvPr/>
        </p:nvGrpSpPr>
        <p:grpSpPr>
          <a:xfrm>
            <a:off x="10767204" y="1495540"/>
            <a:ext cx="1091294" cy="830997"/>
            <a:chOff x="8058736" y="2157727"/>
            <a:chExt cx="818469" cy="623248"/>
          </a:xfrm>
        </p:grpSpPr>
        <p:sp>
          <p:nvSpPr>
            <p:cNvPr id="34" name="TextBox 57"/>
            <p:cNvSpPr txBox="1"/>
            <p:nvPr/>
          </p:nvSpPr>
          <p:spPr>
            <a:xfrm>
              <a:off x="8168840" y="2157727"/>
              <a:ext cx="70836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 smtClean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03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35" name="组合 48"/>
            <p:cNvGrpSpPr/>
            <p:nvPr/>
          </p:nvGrpSpPr>
          <p:grpSpPr>
            <a:xfrm>
              <a:off x="8058736" y="2350526"/>
              <a:ext cx="178845" cy="178845"/>
              <a:chOff x="2298096" y="2134569"/>
              <a:chExt cx="178845" cy="178845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298096" y="2134569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flipH="1">
                <a:off x="2361736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2145549" y="1211572"/>
            <a:ext cx="8484350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3141706" y="1351355"/>
            <a:ext cx="72542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服务可靠性方面除代码结构本省之外，我们自研了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  <a:ea typeface="微软雅黑"/>
              </a:rPr>
              <a:t>dapper,traceon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,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从外围来反推系统可靠性，每天分析慢接口，优化代码结构和实现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逻辑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码质量方面，建立了互相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review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机制，典型项目集体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review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　分析代码　提升整体团队开发能力和技巧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626947" y="1209472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7" y="1292049"/>
            <a:ext cx="1008000" cy="1008000"/>
          </a:xfrm>
          <a:prstGeom prst="rect">
            <a:avLst/>
          </a:prstGeom>
        </p:spPr>
      </p:pic>
      <p:sp>
        <p:nvSpPr>
          <p:cNvPr id="48" name="TextBox 53"/>
          <p:cNvSpPr txBox="1"/>
          <p:nvPr/>
        </p:nvSpPr>
        <p:spPr>
          <a:xfrm>
            <a:off x="3141706" y="3213955"/>
            <a:ext cx="7532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问题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二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  <a:p>
            <a:pPr marL="342900" indent="-342900" algn="l" rtl="0">
              <a:buAutoNum type="arabicPeriod"/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整体业务流程需要更加系统梳理，不能管中窥豹，在熟悉整体业务的背景下才能更加平滑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顺畅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推进整体项目的发展</a:t>
            </a:r>
            <a:endParaRPr lang="zh-CN" altLang="en-US" sz="1400" b="1" dirty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57" name="TextBox 53"/>
          <p:cNvSpPr txBox="1"/>
          <p:nvPr/>
        </p:nvSpPr>
        <p:spPr>
          <a:xfrm>
            <a:off x="3141706" y="4960372"/>
            <a:ext cx="686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问题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  <a:p>
            <a:pPr algn="l" rtl="0">
              <a:defRPr/>
            </a:pP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1.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成员水平需要进一步提升，全方位培训机制需要旗帜鲜明的树立起来，并执行到位</a:t>
            </a:r>
            <a:endParaRPr lang="zh-CN" altLang="en-US" sz="1400" b="1" dirty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66" name="灯片编号占位符 85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CEA84C-CA19-442C-BF56-CB085907D13D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9" y="2675175"/>
            <a:ext cx="4004370" cy="22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309" y="2675175"/>
            <a:ext cx="7365055" cy="238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zh-CN" altLang="en-US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哔哩哔哩 </a:t>
            </a:r>
            <a:r>
              <a:rPr lang="en-US" altLang="zh-CN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- ( </a:t>
            </a:r>
            <a:r>
              <a:rPr lang="zh-CN" altLang="en-US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゜</a:t>
            </a:r>
            <a:r>
              <a:rPr lang="en-US" altLang="zh-CN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- </a:t>
            </a:r>
            <a:r>
              <a:rPr lang="zh-CN" altLang="en-US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゜</a:t>
            </a:r>
            <a:r>
              <a:rPr lang="en-US" altLang="zh-CN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)</a:t>
            </a:r>
            <a:r>
              <a:rPr lang="ja-JP" altLang="en-US" sz="800" kern="1200" dirty="0">
                <a:solidFill>
                  <a:prstClr val="black"/>
                </a:solidFill>
                <a:latin typeface="Calibri"/>
                <a:ea typeface="ＭＳ Ｐゴシック"/>
                <a:cs typeface="+mn-cs"/>
              </a:rPr>
              <a:t>つロ  </a:t>
            </a:r>
            <a:r>
              <a:rPr lang="zh-CN" altLang="en-US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乾杯</a:t>
            </a:r>
            <a:r>
              <a:rPr lang="en-US" altLang="zh-CN" sz="800" kern="12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~  - </a:t>
            </a:r>
            <a:r>
              <a:rPr lang="en-US" altLang="zh-CN" sz="800" kern="1200" dirty="0" err="1">
                <a:solidFill>
                  <a:prstClr val="black"/>
                </a:solidFill>
                <a:latin typeface="Calibri"/>
                <a:ea typeface="宋体"/>
                <a:cs typeface="+mn-cs"/>
              </a:rPr>
              <a:t>bilibili</a:t>
            </a:r>
            <a:endParaRPr lang="zh-CN" altLang="en-US" sz="800" kern="12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zh-CN" altLang="en-US" kern="120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zh-CN" altLang="en-US" kern="120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94" y="5057255"/>
            <a:ext cx="438150" cy="723900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81164691"/>
              </p:ext>
            </p:extLst>
          </p:nvPr>
        </p:nvGraphicFramePr>
        <p:xfrm>
          <a:off x="532433" y="925729"/>
          <a:ext cx="10791063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7" name="组合 41"/>
          <p:cNvGrpSpPr/>
          <p:nvPr/>
        </p:nvGrpSpPr>
        <p:grpSpPr>
          <a:xfrm>
            <a:off x="10614804" y="1343140"/>
            <a:ext cx="1091294" cy="830997"/>
            <a:chOff x="8058736" y="2157727"/>
            <a:chExt cx="818469" cy="623248"/>
          </a:xfrm>
        </p:grpSpPr>
        <p:sp>
          <p:nvSpPr>
            <p:cNvPr id="48" name="TextBox 57"/>
            <p:cNvSpPr txBox="1"/>
            <p:nvPr/>
          </p:nvSpPr>
          <p:spPr>
            <a:xfrm>
              <a:off x="8168840" y="2157727"/>
              <a:ext cx="70836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 smtClean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04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29" name="组合 48"/>
            <p:cNvGrpSpPr/>
            <p:nvPr/>
          </p:nvGrpSpPr>
          <p:grpSpPr>
            <a:xfrm>
              <a:off x="8058736" y="2350526"/>
              <a:ext cx="178845" cy="178845"/>
              <a:chOff x="2298096" y="2134569"/>
              <a:chExt cx="178845" cy="178845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2298096" y="2134569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flipH="1">
                <a:off x="2361736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1993149" y="1059172"/>
            <a:ext cx="8484350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 dirty="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1474547" y="1057072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47" y="1139649"/>
            <a:ext cx="1008000" cy="1008000"/>
          </a:xfrm>
          <a:prstGeom prst="rect">
            <a:avLst/>
          </a:prstGeom>
        </p:spPr>
      </p:pic>
      <p:sp>
        <p:nvSpPr>
          <p:cNvPr id="187" name="圆角矩形 186"/>
          <p:cNvSpPr/>
          <p:nvPr/>
        </p:nvSpPr>
        <p:spPr>
          <a:xfrm>
            <a:off x="952847" y="256394"/>
            <a:ext cx="6032821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kern="120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grpSp>
        <p:nvGrpSpPr>
          <p:cNvPr id="36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sz="2000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altLang="en-US" sz="2800" kern="1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</a:t>
              </a:r>
              <a:endParaRPr lang="en-US" sz="2800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0" y="311077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98CEA84C-CA19-442C-BF56-CB085907D13D}" type="slidenum">
              <a:rPr lang="zh-CN" altLang="en-US" sz="12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algn="r" rtl="0"/>
              <a:t>17</a:t>
            </a:fld>
            <a:endParaRPr lang="zh-CN" alt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2850158" y="1441668"/>
            <a:ext cx="725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健全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的自研中间件系统 为公司的 业务切分和接偶奠定了坚实的基础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TextBox 53"/>
          <p:cNvSpPr txBox="1"/>
          <p:nvPr/>
        </p:nvSpPr>
        <p:spPr>
          <a:xfrm>
            <a:off x="952847" y="3290347"/>
            <a:ext cx="999344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zh-CN" sz="2400" b="1" dirty="0" smtClean="0">
              <a:latin typeface="微软雅黑"/>
              <a:ea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面向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Redis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协议，背靠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kafa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的消息中间件 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Databus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面向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Canal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的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go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工具，监听数据库日志，异步更新缓存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魔改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twproxy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的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bilitw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能极大扩展负载的吞吐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配置中心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disconf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的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小文件存储系统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BFS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/>
            </a:r>
            <a:b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</a:b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  <a:p>
            <a:pPr>
              <a:defRPr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780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41" y="4775647"/>
            <a:ext cx="4504659" cy="200615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哔哩哔哩 </a:t>
            </a:r>
            <a:r>
              <a:rPr lang="en-US" altLang="zh-CN" sz="800" dirty="0" smtClean="0"/>
              <a:t>- (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-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)</a:t>
            </a:r>
            <a:r>
              <a:rPr lang="ja-JP" altLang="en-US" sz="800" dirty="0" smtClean="0"/>
              <a:t>つロ  </a:t>
            </a:r>
            <a:r>
              <a:rPr lang="zh-CN" altLang="en-US" sz="800" dirty="0" smtClean="0"/>
              <a:t>乾杯</a:t>
            </a:r>
            <a:r>
              <a:rPr lang="en-US" altLang="zh-CN" sz="800" dirty="0" smtClean="0"/>
              <a:t>~  - </a:t>
            </a:r>
            <a:r>
              <a:rPr lang="en-US" altLang="zh-CN" sz="800" dirty="0" err="1" smtClean="0"/>
              <a:t>bilibili</a:t>
            </a:r>
            <a:endParaRPr lang="zh-CN" altLang="en-US" sz="800" dirty="0"/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419286" y="0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19286" y="218845"/>
            <a:ext cx="7497097" cy="848465"/>
            <a:chOff x="4080963" y="1324691"/>
            <a:chExt cx="7497097" cy="848465"/>
          </a:xfrm>
        </p:grpSpPr>
        <p:sp>
          <p:nvSpPr>
            <p:cNvPr id="13" name="圆角矩形 12"/>
            <p:cNvSpPr/>
            <p:nvPr/>
          </p:nvSpPr>
          <p:spPr>
            <a:xfrm>
              <a:off x="4533900" y="1463173"/>
              <a:ext cx="7044160" cy="5715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080963" y="1324691"/>
              <a:ext cx="849600" cy="848465"/>
              <a:chOff x="2187816" y="1972391"/>
              <a:chExt cx="849600" cy="848465"/>
            </a:xfrm>
          </p:grpSpPr>
          <p:sp>
            <p:nvSpPr>
              <p:cNvPr id="19" name="圆角矩形 2"/>
              <p:cNvSpPr/>
              <p:nvPr/>
            </p:nvSpPr>
            <p:spPr>
              <a:xfrm>
                <a:off x="2187816" y="1972391"/>
                <a:ext cx="849600" cy="848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52400" dist="63500" dir="8100000" algn="tl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297193" y="2081200"/>
                <a:ext cx="630846" cy="6308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</a:t>
                </a:r>
                <a:endParaRPr 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026872" y="1517856"/>
              <a:ext cx="632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高性能微服务在</a:t>
              </a: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站的实践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04080D"/>
              </a:clrFrom>
              <a:clrTo>
                <a:srgbClr val="04080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11395" r="2985" b="4592"/>
          <a:stretch/>
        </p:blipFill>
        <p:spPr>
          <a:xfrm>
            <a:off x="4557729" y="643077"/>
            <a:ext cx="3790890" cy="53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854" y="4614154"/>
            <a:ext cx="4504659" cy="200615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哔哩哔哩 </a:t>
            </a:r>
            <a:r>
              <a:rPr lang="en-US" altLang="zh-CN" sz="800" dirty="0" smtClean="0"/>
              <a:t>- (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-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)</a:t>
            </a:r>
            <a:r>
              <a:rPr lang="ja-JP" altLang="en-US" sz="800" dirty="0" smtClean="0"/>
              <a:t>つロ  </a:t>
            </a:r>
            <a:r>
              <a:rPr lang="zh-CN" altLang="en-US" sz="800" dirty="0" smtClean="0"/>
              <a:t>乾杯</a:t>
            </a:r>
            <a:r>
              <a:rPr lang="en-US" altLang="zh-CN" sz="800" dirty="0" smtClean="0"/>
              <a:t>~  - </a:t>
            </a:r>
            <a:r>
              <a:rPr lang="en-US" altLang="zh-CN" sz="800" dirty="0" err="1" smtClean="0"/>
              <a:t>bilibili</a:t>
            </a:r>
            <a:endParaRPr lang="zh-CN" altLang="en-US" sz="800" dirty="0"/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419286" y="0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791" y="4564762"/>
            <a:ext cx="4504659" cy="20061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94" y="5057255"/>
            <a:ext cx="438150" cy="723900"/>
          </a:xfrm>
          <a:prstGeom prst="rect">
            <a:avLst/>
          </a:prstGeom>
        </p:spPr>
      </p:pic>
      <p:grpSp>
        <p:nvGrpSpPr>
          <p:cNvPr id="2" name="组合 11"/>
          <p:cNvGrpSpPr/>
          <p:nvPr/>
        </p:nvGrpSpPr>
        <p:grpSpPr>
          <a:xfrm>
            <a:off x="419286" y="218845"/>
            <a:ext cx="3692937" cy="848465"/>
            <a:chOff x="4080963" y="1324691"/>
            <a:chExt cx="3692937" cy="848465"/>
          </a:xfrm>
        </p:grpSpPr>
        <p:sp>
          <p:nvSpPr>
            <p:cNvPr id="13" name="圆角矩形 12"/>
            <p:cNvSpPr/>
            <p:nvPr/>
          </p:nvSpPr>
          <p:spPr>
            <a:xfrm>
              <a:off x="4533900" y="1463173"/>
              <a:ext cx="3240000" cy="5715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16"/>
            <p:cNvGrpSpPr/>
            <p:nvPr/>
          </p:nvGrpSpPr>
          <p:grpSpPr>
            <a:xfrm>
              <a:off x="4080963" y="1324691"/>
              <a:ext cx="849600" cy="848465"/>
              <a:chOff x="2187816" y="1972391"/>
              <a:chExt cx="849600" cy="848465"/>
            </a:xfrm>
          </p:grpSpPr>
          <p:sp>
            <p:nvSpPr>
              <p:cNvPr id="19" name="圆角矩形 2"/>
              <p:cNvSpPr/>
              <p:nvPr/>
            </p:nvSpPr>
            <p:spPr>
              <a:xfrm>
                <a:off x="2187816" y="1972391"/>
                <a:ext cx="849600" cy="848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52400" dist="63500" dir="8100000" algn="tl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297193" y="2081200"/>
                <a:ext cx="630846" cy="6308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endParaRPr 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026872" y="1517856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 &amp;  A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74" y="2099457"/>
            <a:ext cx="5400000" cy="4937143"/>
          </a:xfrm>
          <a:prstGeom prst="rect">
            <a:avLst/>
          </a:prstGeom>
        </p:spPr>
      </p:pic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30724" y="6656"/>
            <a:ext cx="12596612" cy="6870879"/>
          </a:xfrm>
          <a:prstGeom prst="rect">
            <a:avLst/>
          </a:prstGeom>
        </p:spPr>
      </p:pic>
      <p:sp>
        <p:nvSpPr>
          <p:cNvPr id="22" name="KSO_Shape"/>
          <p:cNvSpPr/>
          <p:nvPr/>
        </p:nvSpPr>
        <p:spPr>
          <a:xfrm flipH="1">
            <a:off x="4501170" y="-29688"/>
            <a:ext cx="8055730" cy="6887688"/>
          </a:xfrm>
          <a:custGeom>
            <a:avLst/>
            <a:gdLst>
              <a:gd name="connsiteX0" fmla="*/ 0 w 4045022"/>
              <a:gd name="connsiteY0" fmla="*/ 0 h 6858000"/>
              <a:gd name="connsiteX1" fmla="*/ 4045022 w 4045022"/>
              <a:gd name="connsiteY1" fmla="*/ 0 h 6858000"/>
              <a:gd name="connsiteX2" fmla="*/ 4045022 w 4045022"/>
              <a:gd name="connsiteY2" fmla="*/ 6858000 h 6858000"/>
              <a:gd name="connsiteX3" fmla="*/ 0 w 4045022"/>
              <a:gd name="connsiteY3" fmla="*/ 6858000 h 6858000"/>
              <a:gd name="connsiteX4" fmla="*/ 0 w 4045022"/>
              <a:gd name="connsiteY4" fmla="*/ 0 h 6858000"/>
              <a:gd name="connsiteX0" fmla="*/ 0 w 7564398"/>
              <a:gd name="connsiteY0" fmla="*/ 0 h 6858000"/>
              <a:gd name="connsiteX1" fmla="*/ 404502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384724 w 7564398"/>
              <a:gd name="connsiteY1" fmla="*/ 4253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45915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8096026"/>
              <a:gd name="connsiteY0" fmla="*/ 0 h 6858000"/>
              <a:gd name="connsiteX1" fmla="*/ 5459152 w 8096026"/>
              <a:gd name="connsiteY1" fmla="*/ 0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8096026"/>
              <a:gd name="connsiteY0" fmla="*/ 0 h 6858000"/>
              <a:gd name="connsiteX1" fmla="*/ 5246501 w 8096026"/>
              <a:gd name="connsiteY1" fmla="*/ 21265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7957803"/>
              <a:gd name="connsiteY0" fmla="*/ 0 h 6858000"/>
              <a:gd name="connsiteX1" fmla="*/ 5246501 w 7957803"/>
              <a:gd name="connsiteY1" fmla="*/ 21265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2 h 6868632"/>
              <a:gd name="connsiteX1" fmla="*/ 5225236 w 7957803"/>
              <a:gd name="connsiteY1" fmla="*/ 0 h 6868632"/>
              <a:gd name="connsiteX2" fmla="*/ 7957803 w 7957803"/>
              <a:gd name="connsiteY2" fmla="*/ 6868631 h 6868632"/>
              <a:gd name="connsiteX3" fmla="*/ 0 w 7957803"/>
              <a:gd name="connsiteY3" fmla="*/ 6868632 h 6868632"/>
              <a:gd name="connsiteX4" fmla="*/ 0 w 7957803"/>
              <a:gd name="connsiteY4" fmla="*/ 10632 h 6868632"/>
              <a:gd name="connsiteX0" fmla="*/ 0 w 7957803"/>
              <a:gd name="connsiteY0" fmla="*/ 0 h 6858000"/>
              <a:gd name="connsiteX1" fmla="*/ 4449060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0 h 6858000"/>
              <a:gd name="connsiteX1" fmla="*/ 4778669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3 h 6868633"/>
              <a:gd name="connsiteX1" fmla="*/ 470424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957803"/>
              <a:gd name="connsiteY0" fmla="*/ 10633 h 6868633"/>
              <a:gd name="connsiteX1" fmla="*/ 466171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660920"/>
              <a:gd name="connsiteY0" fmla="*/ 10633 h 6868633"/>
              <a:gd name="connsiteX1" fmla="*/ 4661711 w 7660920"/>
              <a:gd name="connsiteY1" fmla="*/ 0 h 6868633"/>
              <a:gd name="connsiteX2" fmla="*/ 7660920 w 7660920"/>
              <a:gd name="connsiteY2" fmla="*/ 6868632 h 6868633"/>
              <a:gd name="connsiteX3" fmla="*/ 0 w 7660920"/>
              <a:gd name="connsiteY3" fmla="*/ 6868633 h 6868633"/>
              <a:gd name="connsiteX4" fmla="*/ 0 w 7660920"/>
              <a:gd name="connsiteY4" fmla="*/ 10633 h 6868633"/>
              <a:gd name="connsiteX0" fmla="*/ 0 w 7577792"/>
              <a:gd name="connsiteY0" fmla="*/ 10633 h 6868633"/>
              <a:gd name="connsiteX1" fmla="*/ 4661711 w 7577792"/>
              <a:gd name="connsiteY1" fmla="*/ 0 h 6868633"/>
              <a:gd name="connsiteX2" fmla="*/ 7577792 w 7577792"/>
              <a:gd name="connsiteY2" fmla="*/ 6844881 h 6868633"/>
              <a:gd name="connsiteX3" fmla="*/ 0 w 7577792"/>
              <a:gd name="connsiteY3" fmla="*/ 6868633 h 6868633"/>
              <a:gd name="connsiteX4" fmla="*/ 0 w 7577792"/>
              <a:gd name="connsiteY4" fmla="*/ 10633 h 6868633"/>
              <a:gd name="connsiteX0" fmla="*/ 0 w 7577792"/>
              <a:gd name="connsiteY0" fmla="*/ 10633 h 6880507"/>
              <a:gd name="connsiteX1" fmla="*/ 4661711 w 7577792"/>
              <a:gd name="connsiteY1" fmla="*/ 0 h 6880507"/>
              <a:gd name="connsiteX2" fmla="*/ 7577792 w 7577792"/>
              <a:gd name="connsiteY2" fmla="*/ 6880507 h 6880507"/>
              <a:gd name="connsiteX3" fmla="*/ 0 w 7577792"/>
              <a:gd name="connsiteY3" fmla="*/ 6868633 h 6880507"/>
              <a:gd name="connsiteX4" fmla="*/ 0 w 7577792"/>
              <a:gd name="connsiteY4" fmla="*/ 10633 h 6880507"/>
              <a:gd name="connsiteX0" fmla="*/ 0 w 7596249"/>
              <a:gd name="connsiteY0" fmla="*/ 10633 h 6887688"/>
              <a:gd name="connsiteX1" fmla="*/ 4661711 w 7596249"/>
              <a:gd name="connsiteY1" fmla="*/ 0 h 6887688"/>
              <a:gd name="connsiteX2" fmla="*/ 7596249 w 7596249"/>
              <a:gd name="connsiteY2" fmla="*/ 6887688 h 6887688"/>
              <a:gd name="connsiteX3" fmla="*/ 0 w 7596249"/>
              <a:gd name="connsiteY3" fmla="*/ 6868633 h 6887688"/>
              <a:gd name="connsiteX4" fmla="*/ 0 w 7596249"/>
              <a:gd name="connsiteY4" fmla="*/ 10633 h 688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249" h="6887688">
                <a:moveTo>
                  <a:pt x="0" y="10633"/>
                </a:moveTo>
                <a:lnTo>
                  <a:pt x="4661711" y="0"/>
                </a:lnTo>
                <a:lnTo>
                  <a:pt x="7596249" y="6887688"/>
                </a:lnTo>
                <a:lnTo>
                  <a:pt x="0" y="6868633"/>
                </a:lnTo>
                <a:lnTo>
                  <a:pt x="0" y="10633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KSO_Shape"/>
          <p:cNvSpPr/>
          <p:nvPr/>
        </p:nvSpPr>
        <p:spPr>
          <a:xfrm>
            <a:off x="6704929" y="1067121"/>
            <a:ext cx="622300" cy="622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0293" y="11295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878348" y="2705035"/>
            <a:ext cx="622300" cy="622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1442" y="280411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面临的痛点问题</a:t>
            </a:r>
          </a:p>
        </p:txBody>
      </p:sp>
      <p:sp>
        <p:nvSpPr>
          <p:cNvPr id="13" name="KSO_Shape"/>
          <p:cNvSpPr/>
          <p:nvPr/>
        </p:nvSpPr>
        <p:spPr>
          <a:xfrm>
            <a:off x="5120702" y="4442396"/>
            <a:ext cx="622300" cy="622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5763796" y="4541476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高性能微服务在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站的落地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05105" y="2372954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4772"/>
            <a:ext cx="4371975" cy="19431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38799" y="3567538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哔哩哔哩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(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つロ 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乾杯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~  -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bilibili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77" y="2314784"/>
            <a:ext cx="7200000" cy="46612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9235" y="1"/>
            <a:ext cx="1863380" cy="1311442"/>
            <a:chOff x="-9236" y="0"/>
            <a:chExt cx="3648363" cy="2567709"/>
          </a:xfrm>
        </p:grpSpPr>
        <p:sp>
          <p:nvSpPr>
            <p:cNvPr id="10" name="任意多边形 9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F35833"/>
                </a:gs>
                <a:gs pos="100000">
                  <a:srgbClr val="F6735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FDBC19"/>
                </a:gs>
                <a:gs pos="100000">
                  <a:srgbClr val="FEC84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10328620" y="-13580"/>
            <a:ext cx="1863380" cy="1311442"/>
            <a:chOff x="-9236" y="0"/>
            <a:chExt cx="3648363" cy="2567709"/>
          </a:xfrm>
        </p:grpSpPr>
        <p:sp>
          <p:nvSpPr>
            <p:cNvPr id="16" name="任意多边形 15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6770B5"/>
                </a:gs>
                <a:gs pos="100000">
                  <a:srgbClr val="757CB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3BF93"/>
                </a:gs>
                <a:gs pos="100000">
                  <a:srgbClr val="74C8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30724" y="6656"/>
            <a:ext cx="12596612" cy="6870879"/>
          </a:xfrm>
          <a:prstGeom prst="rect">
            <a:avLst/>
          </a:prstGeom>
        </p:spPr>
      </p:pic>
      <p:sp>
        <p:nvSpPr>
          <p:cNvPr id="22" name="KSO_Shape"/>
          <p:cNvSpPr/>
          <p:nvPr/>
        </p:nvSpPr>
        <p:spPr>
          <a:xfrm flipH="1">
            <a:off x="4501170" y="-29688"/>
            <a:ext cx="8055730" cy="6887688"/>
          </a:xfrm>
          <a:custGeom>
            <a:avLst/>
            <a:gdLst>
              <a:gd name="connsiteX0" fmla="*/ 0 w 4045022"/>
              <a:gd name="connsiteY0" fmla="*/ 0 h 6858000"/>
              <a:gd name="connsiteX1" fmla="*/ 4045022 w 4045022"/>
              <a:gd name="connsiteY1" fmla="*/ 0 h 6858000"/>
              <a:gd name="connsiteX2" fmla="*/ 4045022 w 4045022"/>
              <a:gd name="connsiteY2" fmla="*/ 6858000 h 6858000"/>
              <a:gd name="connsiteX3" fmla="*/ 0 w 4045022"/>
              <a:gd name="connsiteY3" fmla="*/ 6858000 h 6858000"/>
              <a:gd name="connsiteX4" fmla="*/ 0 w 4045022"/>
              <a:gd name="connsiteY4" fmla="*/ 0 h 6858000"/>
              <a:gd name="connsiteX0" fmla="*/ 0 w 7564398"/>
              <a:gd name="connsiteY0" fmla="*/ 0 h 6858000"/>
              <a:gd name="connsiteX1" fmla="*/ 404502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384724 w 7564398"/>
              <a:gd name="connsiteY1" fmla="*/ 4253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45915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8096026"/>
              <a:gd name="connsiteY0" fmla="*/ 0 h 6858000"/>
              <a:gd name="connsiteX1" fmla="*/ 5459152 w 8096026"/>
              <a:gd name="connsiteY1" fmla="*/ 0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8096026"/>
              <a:gd name="connsiteY0" fmla="*/ 0 h 6858000"/>
              <a:gd name="connsiteX1" fmla="*/ 5246501 w 8096026"/>
              <a:gd name="connsiteY1" fmla="*/ 21265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7957803"/>
              <a:gd name="connsiteY0" fmla="*/ 0 h 6858000"/>
              <a:gd name="connsiteX1" fmla="*/ 5246501 w 7957803"/>
              <a:gd name="connsiteY1" fmla="*/ 21265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2 h 6868632"/>
              <a:gd name="connsiteX1" fmla="*/ 5225236 w 7957803"/>
              <a:gd name="connsiteY1" fmla="*/ 0 h 6868632"/>
              <a:gd name="connsiteX2" fmla="*/ 7957803 w 7957803"/>
              <a:gd name="connsiteY2" fmla="*/ 6868631 h 6868632"/>
              <a:gd name="connsiteX3" fmla="*/ 0 w 7957803"/>
              <a:gd name="connsiteY3" fmla="*/ 6868632 h 6868632"/>
              <a:gd name="connsiteX4" fmla="*/ 0 w 7957803"/>
              <a:gd name="connsiteY4" fmla="*/ 10632 h 6868632"/>
              <a:gd name="connsiteX0" fmla="*/ 0 w 7957803"/>
              <a:gd name="connsiteY0" fmla="*/ 0 h 6858000"/>
              <a:gd name="connsiteX1" fmla="*/ 4449060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0 h 6858000"/>
              <a:gd name="connsiteX1" fmla="*/ 4778669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3 h 6868633"/>
              <a:gd name="connsiteX1" fmla="*/ 470424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957803"/>
              <a:gd name="connsiteY0" fmla="*/ 10633 h 6868633"/>
              <a:gd name="connsiteX1" fmla="*/ 466171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660920"/>
              <a:gd name="connsiteY0" fmla="*/ 10633 h 6868633"/>
              <a:gd name="connsiteX1" fmla="*/ 4661711 w 7660920"/>
              <a:gd name="connsiteY1" fmla="*/ 0 h 6868633"/>
              <a:gd name="connsiteX2" fmla="*/ 7660920 w 7660920"/>
              <a:gd name="connsiteY2" fmla="*/ 6868632 h 6868633"/>
              <a:gd name="connsiteX3" fmla="*/ 0 w 7660920"/>
              <a:gd name="connsiteY3" fmla="*/ 6868633 h 6868633"/>
              <a:gd name="connsiteX4" fmla="*/ 0 w 7660920"/>
              <a:gd name="connsiteY4" fmla="*/ 10633 h 6868633"/>
              <a:gd name="connsiteX0" fmla="*/ 0 w 7577792"/>
              <a:gd name="connsiteY0" fmla="*/ 10633 h 6868633"/>
              <a:gd name="connsiteX1" fmla="*/ 4661711 w 7577792"/>
              <a:gd name="connsiteY1" fmla="*/ 0 h 6868633"/>
              <a:gd name="connsiteX2" fmla="*/ 7577792 w 7577792"/>
              <a:gd name="connsiteY2" fmla="*/ 6844881 h 6868633"/>
              <a:gd name="connsiteX3" fmla="*/ 0 w 7577792"/>
              <a:gd name="connsiteY3" fmla="*/ 6868633 h 6868633"/>
              <a:gd name="connsiteX4" fmla="*/ 0 w 7577792"/>
              <a:gd name="connsiteY4" fmla="*/ 10633 h 6868633"/>
              <a:gd name="connsiteX0" fmla="*/ 0 w 7577792"/>
              <a:gd name="connsiteY0" fmla="*/ 10633 h 6880507"/>
              <a:gd name="connsiteX1" fmla="*/ 4661711 w 7577792"/>
              <a:gd name="connsiteY1" fmla="*/ 0 h 6880507"/>
              <a:gd name="connsiteX2" fmla="*/ 7577792 w 7577792"/>
              <a:gd name="connsiteY2" fmla="*/ 6880507 h 6880507"/>
              <a:gd name="connsiteX3" fmla="*/ 0 w 7577792"/>
              <a:gd name="connsiteY3" fmla="*/ 6868633 h 6880507"/>
              <a:gd name="connsiteX4" fmla="*/ 0 w 7577792"/>
              <a:gd name="connsiteY4" fmla="*/ 10633 h 6880507"/>
              <a:gd name="connsiteX0" fmla="*/ 0 w 7596249"/>
              <a:gd name="connsiteY0" fmla="*/ 10633 h 6887688"/>
              <a:gd name="connsiteX1" fmla="*/ 4661711 w 7596249"/>
              <a:gd name="connsiteY1" fmla="*/ 0 h 6887688"/>
              <a:gd name="connsiteX2" fmla="*/ 7596249 w 7596249"/>
              <a:gd name="connsiteY2" fmla="*/ 6887688 h 6887688"/>
              <a:gd name="connsiteX3" fmla="*/ 0 w 7596249"/>
              <a:gd name="connsiteY3" fmla="*/ 6868633 h 6887688"/>
              <a:gd name="connsiteX4" fmla="*/ 0 w 7596249"/>
              <a:gd name="connsiteY4" fmla="*/ 10633 h 688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249" h="6887688">
                <a:moveTo>
                  <a:pt x="0" y="10633"/>
                </a:moveTo>
                <a:lnTo>
                  <a:pt x="4661711" y="0"/>
                </a:lnTo>
                <a:lnTo>
                  <a:pt x="7596249" y="6887688"/>
                </a:lnTo>
                <a:lnTo>
                  <a:pt x="0" y="6868633"/>
                </a:lnTo>
                <a:lnTo>
                  <a:pt x="0" y="10633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KSO_Shape"/>
          <p:cNvSpPr/>
          <p:nvPr/>
        </p:nvSpPr>
        <p:spPr>
          <a:xfrm>
            <a:off x="6704929" y="1067121"/>
            <a:ext cx="622300" cy="6223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0293" y="11295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8450" y="1107582"/>
            <a:ext cx="57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5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0" y="31107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 descr="C:\Users\wei.ren\Desktop\ww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9" y="857567"/>
            <a:ext cx="5591989" cy="43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ilibili\bilibili_doc\Bilibili\ww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06" y="966377"/>
            <a:ext cx="5758120" cy="470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4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8450" y="1107582"/>
            <a:ext cx="57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5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0" y="31107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254" y="4766554"/>
            <a:ext cx="4504659" cy="200615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94" y="5209655"/>
            <a:ext cx="438150" cy="723900"/>
          </a:xfrm>
          <a:prstGeom prst="rect">
            <a:avLst/>
          </a:prstGeom>
        </p:spPr>
      </p:pic>
      <p:graphicFrame>
        <p:nvGraphicFramePr>
          <p:cNvPr id="53" name="图示 52"/>
          <p:cNvGraphicFramePr/>
          <p:nvPr>
            <p:extLst>
              <p:ext uri="{D42A27DB-BD31-4B8C-83A1-F6EECF244321}">
                <p14:modId xmlns:p14="http://schemas.microsoft.com/office/powerpoint/2010/main" val="3034063926"/>
              </p:ext>
            </p:extLst>
          </p:nvPr>
        </p:nvGraphicFramePr>
        <p:xfrm>
          <a:off x="684833" y="1078129"/>
          <a:ext cx="10791063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5" name="组合 41"/>
          <p:cNvGrpSpPr/>
          <p:nvPr/>
        </p:nvGrpSpPr>
        <p:grpSpPr>
          <a:xfrm>
            <a:off x="10294958" y="1495540"/>
            <a:ext cx="1456780" cy="830997"/>
            <a:chOff x="8058736" y="2157727"/>
            <a:chExt cx="1092583" cy="623248"/>
          </a:xfrm>
        </p:grpSpPr>
        <p:sp>
          <p:nvSpPr>
            <p:cNvPr id="56" name="TextBox 57"/>
            <p:cNvSpPr txBox="1"/>
            <p:nvPr/>
          </p:nvSpPr>
          <p:spPr>
            <a:xfrm>
              <a:off x="8168840" y="2157727"/>
              <a:ext cx="982479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 smtClean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  01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57" name="组合 48"/>
            <p:cNvGrpSpPr/>
            <p:nvPr/>
          </p:nvGrpSpPr>
          <p:grpSpPr>
            <a:xfrm>
              <a:off x="8058736" y="2350526"/>
              <a:ext cx="178845" cy="178845"/>
              <a:chOff x="2298096" y="2134569"/>
              <a:chExt cx="178845" cy="178845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298096" y="2134569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flipH="1">
                <a:off x="2361736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60" name="矩形 59"/>
          <p:cNvSpPr/>
          <p:nvPr/>
        </p:nvSpPr>
        <p:spPr>
          <a:xfrm>
            <a:off x="2145549" y="1211572"/>
            <a:ext cx="8484350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2669461" y="1351355"/>
            <a:ext cx="75985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代码结构：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algn="l" rtl="0">
              <a:defRPr/>
            </a:pP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主要涉及的业务： 主站逻辑业务，弹幕系统，运营审核管理后台，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  <a:p>
            <a:pPr algn="l" rtl="0"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移动端接口业务，活动平台，系统性能监控，包括部分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CDN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分发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管理和多媒体处理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…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 </a:t>
            </a:r>
          </a:p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所有的业务 都统一由一套代码来完成，但在安全性上，整体结构我们做了一定程度的仓库拆分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/>
            </a:r>
            <a:b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</a:b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对于一线研发而言，所负责的模块开发代码仓库在本地环境是很难配置起来的。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  <a:p>
            <a:pPr algn="l" rtl="0">
              <a:defRPr/>
            </a:pP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  <a:p>
            <a:pPr algn="l" rtl="0">
              <a:defRPr/>
            </a:pP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154702" y="1209472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4" y="1310528"/>
            <a:ext cx="1008000" cy="100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0754" y="3233530"/>
            <a:ext cx="2627929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Main-web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90753" y="4128052"/>
            <a:ext cx="2627929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Main-private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90754" y="5039033"/>
            <a:ext cx="2627929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Main-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4818683" y="3604591"/>
            <a:ext cx="2100311" cy="894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</p:cNvCxnSpPr>
          <p:nvPr/>
        </p:nvCxnSpPr>
        <p:spPr>
          <a:xfrm>
            <a:off x="4818682" y="4499113"/>
            <a:ext cx="2100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9" idx="3"/>
          </p:cNvCxnSpPr>
          <p:nvPr/>
        </p:nvCxnSpPr>
        <p:spPr>
          <a:xfrm flipV="1">
            <a:off x="4818683" y="4499113"/>
            <a:ext cx="2100311" cy="910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24870" y="4051852"/>
            <a:ext cx="2915478" cy="81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www/admin/</a:t>
            </a:r>
            <a:r>
              <a:rPr lang="en-US" altLang="zh-CN" dirty="0" err="1" smtClean="0"/>
              <a:t>dm</a:t>
            </a:r>
            <a:r>
              <a:rPr lang="en-US" altLang="zh-CN" dirty="0" smtClean="0"/>
              <a:t>/member…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0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8450" y="1107582"/>
            <a:ext cx="57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5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34" name="TextBox 53"/>
          <p:cNvSpPr txBox="1"/>
          <p:nvPr/>
        </p:nvSpPr>
        <p:spPr>
          <a:xfrm>
            <a:off x="1363451" y="4722036"/>
            <a:ext cx="7141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三 团队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1.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组建并建设主站研发团队，鼓励团队分享，提升整体团队凝聚力，战斗力，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能积极支撑主站相关业务的开展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0" y="31107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8" name="组合 155"/>
          <p:cNvGrpSpPr/>
          <p:nvPr/>
        </p:nvGrpSpPr>
        <p:grpSpPr>
          <a:xfrm>
            <a:off x="10259488" y="1579297"/>
            <a:ext cx="1064009" cy="830997"/>
            <a:chOff x="8109916" y="2157727"/>
            <a:chExt cx="798007" cy="623248"/>
          </a:xfrm>
        </p:grpSpPr>
        <p:sp>
          <p:nvSpPr>
            <p:cNvPr id="19" name="TextBox 57"/>
            <p:cNvSpPr txBox="1"/>
            <p:nvPr/>
          </p:nvSpPr>
          <p:spPr>
            <a:xfrm>
              <a:off x="8199556" y="2157727"/>
              <a:ext cx="70836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02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20" name="组合 160"/>
            <p:cNvGrpSpPr/>
            <p:nvPr/>
          </p:nvGrpSpPr>
          <p:grpSpPr>
            <a:xfrm>
              <a:off x="8109916" y="2340290"/>
              <a:ext cx="178845" cy="178845"/>
              <a:chOff x="2349276" y="2124333"/>
              <a:chExt cx="178845" cy="178845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349276" y="2124333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flipH="1">
                <a:off x="2402680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1585703" y="1282629"/>
            <a:ext cx="8496301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53651" y="1293229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51" y="1406619"/>
            <a:ext cx="1008000" cy="1008000"/>
          </a:xfrm>
          <a:prstGeom prst="rect">
            <a:avLst/>
          </a:prstGeom>
        </p:spPr>
      </p:pic>
      <p:sp>
        <p:nvSpPr>
          <p:cNvPr id="31" name="TextBox 53"/>
          <p:cNvSpPr txBox="1"/>
          <p:nvPr/>
        </p:nvSpPr>
        <p:spPr>
          <a:xfrm>
            <a:off x="2568410" y="1460512"/>
            <a:ext cx="59442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服务集群：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  <a:p>
            <a:pPr algn="l" rtl="0"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 1</a:t>
            </a:r>
            <a:r>
              <a:rPr lang="en-US" altLang="zh-CN" sz="1400" b="1" dirty="0">
                <a:solidFill>
                  <a:prstClr val="white"/>
                </a:solidFill>
                <a:latin typeface="微软雅黑"/>
                <a:ea typeface="微软雅黑"/>
              </a:rPr>
              <a:t>.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自建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CDN+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商业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CDN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相结合的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方式 来提供全站的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CDN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服务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  2.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主要三大服务集群，主站业务集群，弹幕业务集群，移动端</a:t>
            </a:r>
            <a:r>
              <a:rPr lang="zh-CN" altLang="en-US" sz="1400" b="1" dirty="0">
                <a:solidFill>
                  <a:prstClr val="white"/>
                </a:solidFill>
                <a:latin typeface="微软雅黑"/>
                <a:ea typeface="微软雅黑"/>
              </a:rPr>
              <a:t>服务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集群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  3.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整体负载均衡策略采用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  <a:ea typeface="微软雅黑"/>
              </a:rPr>
              <a:t>slb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51" y="2614629"/>
            <a:ext cx="7838654" cy="370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0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prstClr val="black"/>
                </a:solidFill>
              </a:rPr>
              <a:t>哔哩哔哩 </a:t>
            </a:r>
            <a:r>
              <a:rPr lang="en-US" altLang="zh-CN" sz="800" dirty="0" smtClean="0">
                <a:solidFill>
                  <a:prstClr val="black"/>
                </a:solidFill>
              </a:rPr>
              <a:t>- (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- </a:t>
            </a:r>
            <a:r>
              <a:rPr lang="zh-CN" altLang="en-US" sz="800" dirty="0" smtClean="0">
                <a:solidFill>
                  <a:prstClr val="black"/>
                </a:solidFill>
              </a:rPr>
              <a:t>゜</a:t>
            </a:r>
            <a:r>
              <a:rPr lang="en-US" altLang="zh-CN" sz="800" dirty="0" smtClean="0">
                <a:solidFill>
                  <a:prstClr val="black"/>
                </a:solidFill>
              </a:rPr>
              <a:t>)</a:t>
            </a:r>
            <a:r>
              <a:rPr lang="ja-JP" altLang="en-US" sz="800" dirty="0" smtClean="0">
                <a:solidFill>
                  <a:prstClr val="black"/>
                </a:solidFill>
              </a:rPr>
              <a:t>つロ  </a:t>
            </a:r>
            <a:r>
              <a:rPr lang="zh-CN" altLang="en-US" sz="800" dirty="0" smtClean="0">
                <a:solidFill>
                  <a:prstClr val="black"/>
                </a:solidFill>
              </a:rPr>
              <a:t>乾杯</a:t>
            </a:r>
            <a:r>
              <a:rPr lang="en-US" altLang="zh-CN" sz="800" dirty="0" smtClean="0">
                <a:solidFill>
                  <a:prstClr val="black"/>
                </a:solidFill>
              </a:rPr>
              <a:t>~  - </a:t>
            </a:r>
            <a:r>
              <a:rPr lang="en-US" altLang="zh-CN" sz="800" dirty="0" err="1" smtClean="0">
                <a:solidFill>
                  <a:prstClr val="black"/>
                </a:solidFill>
              </a:rPr>
              <a:t>bilibili</a:t>
            </a:r>
            <a:endParaRPr lang="zh-CN" altLang="en-US" sz="800" dirty="0">
              <a:solidFill>
                <a:prstClr val="black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532433" y="6244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0" y="5152505"/>
            <a:ext cx="666750" cy="62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8450" y="1107582"/>
            <a:ext cx="57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5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1297026" y="1060832"/>
            <a:ext cx="756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业绩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一 业务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主站部分移动站的拆分，弹幕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2.0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，智能弹幕系统；稿件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API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的架构设计，解耦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主站，云转码和审核后台流程，优化流程提升转码效率，加速稿件过审；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活动平台建设，支撑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626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，抢票，拜年祭，相关活动</a:t>
            </a:r>
          </a:p>
        </p:txBody>
      </p:sp>
      <p:sp>
        <p:nvSpPr>
          <p:cNvPr id="187" name="圆角矩形 186"/>
          <p:cNvSpPr/>
          <p:nvPr/>
        </p:nvSpPr>
        <p:spPr>
          <a:xfrm>
            <a:off x="952848" y="256394"/>
            <a:ext cx="4698652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9911" y="117912"/>
            <a:ext cx="849600" cy="848465"/>
            <a:chOff x="2187816" y="1972391"/>
            <a:chExt cx="849600" cy="848465"/>
          </a:xfrm>
        </p:grpSpPr>
        <p:sp>
          <p:nvSpPr>
            <p:cNvPr id="190" name="圆角矩形 2"/>
            <p:cNvSpPr/>
            <p:nvPr/>
          </p:nvSpPr>
          <p:spPr>
            <a:xfrm>
              <a:off x="2187816" y="1972391"/>
              <a:ext cx="849600" cy="848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297193" y="2081200"/>
              <a:ext cx="630846" cy="630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1445820" y="31107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8" name="组合 164"/>
          <p:cNvGrpSpPr/>
          <p:nvPr/>
        </p:nvGrpSpPr>
        <p:grpSpPr>
          <a:xfrm>
            <a:off x="10193693" y="1543470"/>
            <a:ext cx="1064009" cy="830997"/>
            <a:chOff x="8058736" y="2157727"/>
            <a:chExt cx="798007" cy="623248"/>
          </a:xfrm>
        </p:grpSpPr>
        <p:sp>
          <p:nvSpPr>
            <p:cNvPr id="19" name="TextBox 57"/>
            <p:cNvSpPr txBox="1"/>
            <p:nvPr/>
          </p:nvSpPr>
          <p:spPr>
            <a:xfrm>
              <a:off x="8148376" y="2157727"/>
              <a:ext cx="70836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>
                <a:defRPr/>
              </a:pPr>
              <a:r>
                <a:rPr lang="en-US" altLang="zh-CN" sz="4800" b="1" dirty="0">
                  <a:solidFill>
                    <a:srgbClr val="FFC000"/>
                  </a:solidFill>
                  <a:latin typeface="微软雅黑"/>
                  <a:ea typeface="微软雅黑"/>
                  <a:cs typeface="+mn-cs"/>
                </a:rPr>
                <a:t>03</a:t>
              </a:r>
              <a:endParaRPr lang="zh-CN" altLang="en-US" sz="4800" b="1" dirty="0">
                <a:solidFill>
                  <a:srgbClr val="FFC000"/>
                </a:solidFill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20" name="组合 169"/>
            <p:cNvGrpSpPr/>
            <p:nvPr/>
          </p:nvGrpSpPr>
          <p:grpSpPr>
            <a:xfrm>
              <a:off x="8058736" y="2340290"/>
              <a:ext cx="178845" cy="178845"/>
              <a:chOff x="2298096" y="2124333"/>
              <a:chExt cx="178845" cy="178845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298096" y="2124333"/>
                <a:ext cx="178845" cy="178845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white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flipH="1">
                <a:off x="2351500" y="2181011"/>
                <a:ext cx="72037" cy="65488"/>
              </a:xfrm>
              <a:prstGeom prst="chevron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rtl="0">
                  <a:defRPr/>
                </a:pPr>
                <a:endParaRPr lang="zh-CN" altLang="en-US" sz="2400">
                  <a:solidFill>
                    <a:prstClr val="black"/>
                  </a:solidFill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1559656" y="1259502"/>
            <a:ext cx="8520201" cy="13320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rtl="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微软雅黑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51505" y="1257402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l" rtl="0">
              <a:defRPr/>
            </a:pPr>
            <a:endParaRPr lang="zh-CN" altLang="en-US" sz="2400">
              <a:solidFill>
                <a:srgbClr val="DD013F"/>
              </a:solidFill>
              <a:latin typeface="Calibri"/>
              <a:ea typeface="微软雅黑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2" y="1350687"/>
            <a:ext cx="1008000" cy="1008000"/>
          </a:xfrm>
          <a:prstGeom prst="rect">
            <a:avLst/>
          </a:prstGeom>
        </p:spPr>
      </p:pic>
      <p:sp>
        <p:nvSpPr>
          <p:cNvPr id="31" name="TextBox 53"/>
          <p:cNvSpPr txBox="1"/>
          <p:nvPr/>
        </p:nvSpPr>
        <p:spPr>
          <a:xfrm>
            <a:off x="2566264" y="1424685"/>
            <a:ext cx="57358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监控体系：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/>
            </a:r>
            <a:b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</a:b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  <a:cs typeface="+mn-cs"/>
              </a:rPr>
              <a:t>   1. 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CDN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监控服务节点监控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,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主要借助第三方的监控平台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  <a:ea typeface="微软雅黑"/>
              </a:rPr>
              <a:t>misika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来监控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  2. 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  <a:ea typeface="微软雅黑"/>
              </a:rPr>
              <a:t>zabbix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监控本地服务器集群的健康度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   3. 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缓存和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  <a:ea typeface="微软雅黑"/>
              </a:rPr>
              <a:t>db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的监控 也借助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  <a:ea typeface="微软雅黑"/>
              </a:rPr>
              <a:t>zabbix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+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/>
                <a:ea typeface="微软雅黑"/>
              </a:rPr>
              <a:t>自研的工具脚本来完成</a:t>
            </a:r>
            <a:endParaRPr lang="en-US" altLang="zh-CN" sz="1400" b="1" dirty="0" smtClean="0">
              <a:solidFill>
                <a:prstClr val="white"/>
              </a:solidFill>
              <a:latin typeface="微软雅黑"/>
              <a:ea typeface="微软雅黑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33" y="2871104"/>
            <a:ext cx="9698046" cy="25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0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30724" y="6656"/>
            <a:ext cx="12596612" cy="6870879"/>
          </a:xfrm>
          <a:prstGeom prst="rect">
            <a:avLst/>
          </a:prstGeom>
        </p:spPr>
      </p:pic>
      <p:sp>
        <p:nvSpPr>
          <p:cNvPr id="22" name="KSO_Shape"/>
          <p:cNvSpPr/>
          <p:nvPr/>
        </p:nvSpPr>
        <p:spPr>
          <a:xfrm flipH="1">
            <a:off x="4501170" y="-29688"/>
            <a:ext cx="8055730" cy="6887688"/>
          </a:xfrm>
          <a:custGeom>
            <a:avLst/>
            <a:gdLst>
              <a:gd name="connsiteX0" fmla="*/ 0 w 4045022"/>
              <a:gd name="connsiteY0" fmla="*/ 0 h 6858000"/>
              <a:gd name="connsiteX1" fmla="*/ 4045022 w 4045022"/>
              <a:gd name="connsiteY1" fmla="*/ 0 h 6858000"/>
              <a:gd name="connsiteX2" fmla="*/ 4045022 w 4045022"/>
              <a:gd name="connsiteY2" fmla="*/ 6858000 h 6858000"/>
              <a:gd name="connsiteX3" fmla="*/ 0 w 4045022"/>
              <a:gd name="connsiteY3" fmla="*/ 6858000 h 6858000"/>
              <a:gd name="connsiteX4" fmla="*/ 0 w 4045022"/>
              <a:gd name="connsiteY4" fmla="*/ 0 h 6858000"/>
              <a:gd name="connsiteX0" fmla="*/ 0 w 7564398"/>
              <a:gd name="connsiteY0" fmla="*/ 0 h 6858000"/>
              <a:gd name="connsiteX1" fmla="*/ 404502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384724 w 7564398"/>
              <a:gd name="connsiteY1" fmla="*/ 4253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7564398"/>
              <a:gd name="connsiteY0" fmla="*/ 0 h 6858000"/>
              <a:gd name="connsiteX1" fmla="*/ 5459152 w 7564398"/>
              <a:gd name="connsiteY1" fmla="*/ 0 h 6858000"/>
              <a:gd name="connsiteX2" fmla="*/ 7564398 w 7564398"/>
              <a:gd name="connsiteY2" fmla="*/ 6847367 h 6858000"/>
              <a:gd name="connsiteX3" fmla="*/ 0 w 7564398"/>
              <a:gd name="connsiteY3" fmla="*/ 6858000 h 6858000"/>
              <a:gd name="connsiteX4" fmla="*/ 0 w 7564398"/>
              <a:gd name="connsiteY4" fmla="*/ 0 h 6858000"/>
              <a:gd name="connsiteX0" fmla="*/ 0 w 8096026"/>
              <a:gd name="connsiteY0" fmla="*/ 0 h 6858000"/>
              <a:gd name="connsiteX1" fmla="*/ 5459152 w 8096026"/>
              <a:gd name="connsiteY1" fmla="*/ 0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8096026"/>
              <a:gd name="connsiteY0" fmla="*/ 0 h 6858000"/>
              <a:gd name="connsiteX1" fmla="*/ 5246501 w 8096026"/>
              <a:gd name="connsiteY1" fmla="*/ 21265 h 6858000"/>
              <a:gd name="connsiteX2" fmla="*/ 8096026 w 8096026"/>
              <a:gd name="connsiteY2" fmla="*/ 6857999 h 6858000"/>
              <a:gd name="connsiteX3" fmla="*/ 0 w 8096026"/>
              <a:gd name="connsiteY3" fmla="*/ 6858000 h 6858000"/>
              <a:gd name="connsiteX4" fmla="*/ 0 w 8096026"/>
              <a:gd name="connsiteY4" fmla="*/ 0 h 6858000"/>
              <a:gd name="connsiteX0" fmla="*/ 0 w 7957803"/>
              <a:gd name="connsiteY0" fmla="*/ 0 h 6858000"/>
              <a:gd name="connsiteX1" fmla="*/ 5246501 w 7957803"/>
              <a:gd name="connsiteY1" fmla="*/ 21265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2 h 6868632"/>
              <a:gd name="connsiteX1" fmla="*/ 5225236 w 7957803"/>
              <a:gd name="connsiteY1" fmla="*/ 0 h 6868632"/>
              <a:gd name="connsiteX2" fmla="*/ 7957803 w 7957803"/>
              <a:gd name="connsiteY2" fmla="*/ 6868631 h 6868632"/>
              <a:gd name="connsiteX3" fmla="*/ 0 w 7957803"/>
              <a:gd name="connsiteY3" fmla="*/ 6868632 h 6868632"/>
              <a:gd name="connsiteX4" fmla="*/ 0 w 7957803"/>
              <a:gd name="connsiteY4" fmla="*/ 10632 h 6868632"/>
              <a:gd name="connsiteX0" fmla="*/ 0 w 7957803"/>
              <a:gd name="connsiteY0" fmla="*/ 0 h 6858000"/>
              <a:gd name="connsiteX1" fmla="*/ 4449060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0 h 6858000"/>
              <a:gd name="connsiteX1" fmla="*/ 4778669 w 7957803"/>
              <a:gd name="connsiteY1" fmla="*/ 0 h 6858000"/>
              <a:gd name="connsiteX2" fmla="*/ 7957803 w 7957803"/>
              <a:gd name="connsiteY2" fmla="*/ 6857999 h 6858000"/>
              <a:gd name="connsiteX3" fmla="*/ 0 w 7957803"/>
              <a:gd name="connsiteY3" fmla="*/ 6858000 h 6858000"/>
              <a:gd name="connsiteX4" fmla="*/ 0 w 7957803"/>
              <a:gd name="connsiteY4" fmla="*/ 0 h 6858000"/>
              <a:gd name="connsiteX0" fmla="*/ 0 w 7957803"/>
              <a:gd name="connsiteY0" fmla="*/ 10633 h 6868633"/>
              <a:gd name="connsiteX1" fmla="*/ 470424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957803"/>
              <a:gd name="connsiteY0" fmla="*/ 10633 h 6868633"/>
              <a:gd name="connsiteX1" fmla="*/ 4661711 w 7957803"/>
              <a:gd name="connsiteY1" fmla="*/ 0 h 6868633"/>
              <a:gd name="connsiteX2" fmla="*/ 7957803 w 7957803"/>
              <a:gd name="connsiteY2" fmla="*/ 6868632 h 6868633"/>
              <a:gd name="connsiteX3" fmla="*/ 0 w 7957803"/>
              <a:gd name="connsiteY3" fmla="*/ 6868633 h 6868633"/>
              <a:gd name="connsiteX4" fmla="*/ 0 w 7957803"/>
              <a:gd name="connsiteY4" fmla="*/ 10633 h 6868633"/>
              <a:gd name="connsiteX0" fmla="*/ 0 w 7660920"/>
              <a:gd name="connsiteY0" fmla="*/ 10633 h 6868633"/>
              <a:gd name="connsiteX1" fmla="*/ 4661711 w 7660920"/>
              <a:gd name="connsiteY1" fmla="*/ 0 h 6868633"/>
              <a:gd name="connsiteX2" fmla="*/ 7660920 w 7660920"/>
              <a:gd name="connsiteY2" fmla="*/ 6868632 h 6868633"/>
              <a:gd name="connsiteX3" fmla="*/ 0 w 7660920"/>
              <a:gd name="connsiteY3" fmla="*/ 6868633 h 6868633"/>
              <a:gd name="connsiteX4" fmla="*/ 0 w 7660920"/>
              <a:gd name="connsiteY4" fmla="*/ 10633 h 6868633"/>
              <a:gd name="connsiteX0" fmla="*/ 0 w 7577792"/>
              <a:gd name="connsiteY0" fmla="*/ 10633 h 6868633"/>
              <a:gd name="connsiteX1" fmla="*/ 4661711 w 7577792"/>
              <a:gd name="connsiteY1" fmla="*/ 0 h 6868633"/>
              <a:gd name="connsiteX2" fmla="*/ 7577792 w 7577792"/>
              <a:gd name="connsiteY2" fmla="*/ 6844881 h 6868633"/>
              <a:gd name="connsiteX3" fmla="*/ 0 w 7577792"/>
              <a:gd name="connsiteY3" fmla="*/ 6868633 h 6868633"/>
              <a:gd name="connsiteX4" fmla="*/ 0 w 7577792"/>
              <a:gd name="connsiteY4" fmla="*/ 10633 h 6868633"/>
              <a:gd name="connsiteX0" fmla="*/ 0 w 7577792"/>
              <a:gd name="connsiteY0" fmla="*/ 10633 h 6880507"/>
              <a:gd name="connsiteX1" fmla="*/ 4661711 w 7577792"/>
              <a:gd name="connsiteY1" fmla="*/ 0 h 6880507"/>
              <a:gd name="connsiteX2" fmla="*/ 7577792 w 7577792"/>
              <a:gd name="connsiteY2" fmla="*/ 6880507 h 6880507"/>
              <a:gd name="connsiteX3" fmla="*/ 0 w 7577792"/>
              <a:gd name="connsiteY3" fmla="*/ 6868633 h 6880507"/>
              <a:gd name="connsiteX4" fmla="*/ 0 w 7577792"/>
              <a:gd name="connsiteY4" fmla="*/ 10633 h 6880507"/>
              <a:gd name="connsiteX0" fmla="*/ 0 w 7596249"/>
              <a:gd name="connsiteY0" fmla="*/ 10633 h 6887688"/>
              <a:gd name="connsiteX1" fmla="*/ 4661711 w 7596249"/>
              <a:gd name="connsiteY1" fmla="*/ 0 h 6887688"/>
              <a:gd name="connsiteX2" fmla="*/ 7596249 w 7596249"/>
              <a:gd name="connsiteY2" fmla="*/ 6887688 h 6887688"/>
              <a:gd name="connsiteX3" fmla="*/ 0 w 7596249"/>
              <a:gd name="connsiteY3" fmla="*/ 6868633 h 6887688"/>
              <a:gd name="connsiteX4" fmla="*/ 0 w 7596249"/>
              <a:gd name="connsiteY4" fmla="*/ 10633 h 688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249" h="6887688">
                <a:moveTo>
                  <a:pt x="0" y="10633"/>
                </a:moveTo>
                <a:lnTo>
                  <a:pt x="4661711" y="0"/>
                </a:lnTo>
                <a:lnTo>
                  <a:pt x="7596249" y="6887688"/>
                </a:lnTo>
                <a:lnTo>
                  <a:pt x="0" y="6868633"/>
                </a:lnTo>
                <a:lnTo>
                  <a:pt x="0" y="10633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KSO_Shape"/>
          <p:cNvSpPr/>
          <p:nvPr/>
        </p:nvSpPr>
        <p:spPr>
          <a:xfrm>
            <a:off x="6704929" y="1067121"/>
            <a:ext cx="622300" cy="6223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0293" y="11295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曾经的架构体系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878348" y="2705035"/>
            <a:ext cx="622300" cy="6223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1442" y="280411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面临的痛点问题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468502" y="661693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哔哩哔哩 </a:t>
            </a:r>
            <a:r>
              <a:rPr lang="en-US" altLang="zh-CN" sz="800" dirty="0" smtClean="0"/>
              <a:t>- (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- </a:t>
            </a:r>
            <a:r>
              <a:rPr lang="zh-CN" altLang="en-US" sz="800" dirty="0" smtClean="0"/>
              <a:t>゜</a:t>
            </a:r>
            <a:r>
              <a:rPr lang="en-US" altLang="zh-CN" sz="800" dirty="0" smtClean="0"/>
              <a:t>)</a:t>
            </a:r>
            <a:r>
              <a:rPr lang="ja-JP" altLang="en-US" sz="800" dirty="0" smtClean="0"/>
              <a:t>つロ  </a:t>
            </a:r>
            <a:r>
              <a:rPr lang="zh-CN" altLang="en-US" sz="800" dirty="0" smtClean="0"/>
              <a:t>乾杯</a:t>
            </a:r>
            <a:r>
              <a:rPr lang="en-US" altLang="zh-CN" sz="800" dirty="0" smtClean="0"/>
              <a:t>~  - </a:t>
            </a:r>
            <a:r>
              <a:rPr lang="en-US" altLang="zh-CN" sz="800" dirty="0" err="1" smtClean="0"/>
              <a:t>bilibili</a:t>
            </a:r>
            <a:endParaRPr lang="zh-CN" altLang="en-US" sz="800" dirty="0"/>
          </a:p>
        </p:txBody>
      </p:sp>
      <p:sp>
        <p:nvSpPr>
          <p:cNvPr id="23" name="KSO_Shape"/>
          <p:cNvSpPr/>
          <p:nvPr/>
        </p:nvSpPr>
        <p:spPr>
          <a:xfrm>
            <a:off x="3630133" y="6812281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974" y="6541843"/>
            <a:ext cx="353552" cy="267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34" y="6535402"/>
            <a:ext cx="369265" cy="267128"/>
          </a:xfrm>
          <a:prstGeom prst="rect">
            <a:avLst/>
          </a:prstGeom>
        </p:spPr>
      </p:pic>
      <p:sp>
        <p:nvSpPr>
          <p:cNvPr id="26" name="KSO_Shape"/>
          <p:cNvSpPr/>
          <p:nvPr/>
        </p:nvSpPr>
        <p:spPr>
          <a:xfrm>
            <a:off x="419286" y="0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94" y="5057255"/>
            <a:ext cx="438150" cy="7239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19286" y="294955"/>
            <a:ext cx="6932937" cy="848465"/>
            <a:chOff x="4080963" y="1324691"/>
            <a:chExt cx="6932937" cy="848465"/>
          </a:xfrm>
        </p:grpSpPr>
        <p:sp>
          <p:nvSpPr>
            <p:cNvPr id="17" name="圆角矩形 16"/>
            <p:cNvSpPr/>
            <p:nvPr/>
          </p:nvSpPr>
          <p:spPr>
            <a:xfrm>
              <a:off x="4533900" y="1463173"/>
              <a:ext cx="6480000" cy="5715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080963" y="1324691"/>
              <a:ext cx="849600" cy="848465"/>
              <a:chOff x="2187816" y="1972391"/>
              <a:chExt cx="849600" cy="848465"/>
            </a:xfrm>
          </p:grpSpPr>
          <p:sp>
            <p:nvSpPr>
              <p:cNvPr id="20" name="圆角矩形 2"/>
              <p:cNvSpPr/>
              <p:nvPr/>
            </p:nvSpPr>
            <p:spPr>
              <a:xfrm>
                <a:off x="2187816" y="1972391"/>
                <a:ext cx="849600" cy="848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52400" dist="63500" dir="8100000" algn="tl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297193" y="2081200"/>
                <a:ext cx="630846" cy="6308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026872" y="1517856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面临的痛点问题</a:t>
              </a: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4C-CA19-442C-BF56-CB085907D13D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3942203203"/>
              </p:ext>
            </p:extLst>
          </p:nvPr>
        </p:nvGraphicFramePr>
        <p:xfrm>
          <a:off x="532433" y="925729"/>
          <a:ext cx="10791063" cy="189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矩形 28"/>
          <p:cNvSpPr/>
          <p:nvPr/>
        </p:nvSpPr>
        <p:spPr>
          <a:xfrm>
            <a:off x="1159509" y="1281453"/>
            <a:ext cx="7956147" cy="1332000"/>
          </a:xfrm>
          <a:prstGeom prst="rect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30" name="TextBox 53"/>
          <p:cNvSpPr txBox="1"/>
          <p:nvPr/>
        </p:nvSpPr>
        <p:spPr>
          <a:xfrm>
            <a:off x="1159509" y="1317468"/>
            <a:ext cx="7180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noProof="0" dirty="0" smtClean="0">
                <a:solidFill>
                  <a:prstClr val="white"/>
                </a:solidFill>
                <a:latin typeface="微软雅黑"/>
                <a:ea typeface="微软雅黑"/>
              </a:rPr>
              <a:t>代码维护难度大</a:t>
            </a:r>
            <a:endParaRPr lang="en-US" altLang="zh-CN" sz="1600" b="1" kern="0" noProof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rPr>
              <a:t>1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. 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代码量非常大，文档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有</a:t>
            </a:r>
            <a:r>
              <a: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rPr>
              <a:t>缺失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，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项目的维护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难度比较大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2. 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整体基础框架基于</a:t>
            </a:r>
            <a:r>
              <a: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rPr>
              <a:t>织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梦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CMS ,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绝大多数业务逻辑，被深度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定制，新人熟悉慢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3. 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>业务聚合一起，不易扩展和拆分</a:t>
            </a:r>
            <a:endParaRPr lang="en-US" altLang="zh-CN" sz="1600" b="1" kern="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  <a:t/>
            </a:r>
            <a:br>
              <a:rPr lang="en-US" altLang="zh-CN" sz="1600" b="1" kern="0" dirty="0" smtClean="0">
                <a:solidFill>
                  <a:prstClr val="white"/>
                </a:solidFill>
                <a:latin typeface="微软雅黑"/>
                <a:ea typeface="微软雅黑"/>
              </a:rPr>
            </a:b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631310" y="1343056"/>
            <a:ext cx="1260000" cy="1260000"/>
          </a:xfrm>
          <a:prstGeom prst="ellipse">
            <a:avLst/>
          </a:prstGeom>
          <a:solidFill>
            <a:sysClr val="window" lastClr="FFFFFF"/>
          </a:solidFill>
          <a:ln w="76200">
            <a:solidFill>
              <a:sysClr val="window" lastClr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DD013F"/>
              </a:solidFill>
              <a:effectLst/>
              <a:uLnTx/>
              <a:uFillTx/>
              <a:ea typeface="微软雅黑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10" y="1409933"/>
            <a:ext cx="1008000" cy="1008000"/>
          </a:xfrm>
          <a:prstGeom prst="rect">
            <a:avLst/>
          </a:prstGeom>
        </p:spPr>
      </p:pic>
      <p:sp>
        <p:nvSpPr>
          <p:cNvPr id="53" name="TextBox 57"/>
          <p:cNvSpPr txBox="1"/>
          <p:nvPr/>
        </p:nvSpPr>
        <p:spPr>
          <a:xfrm>
            <a:off x="107336" y="1440577"/>
            <a:ext cx="944489" cy="83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53BCE6"/>
                </a:solidFill>
                <a:effectLst/>
                <a:uLnTx/>
                <a:uFillTx/>
                <a:latin typeface="微软雅黑"/>
                <a:ea typeface="微软雅黑"/>
              </a:rPr>
              <a:t>01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53BCE6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96141" y="1711327"/>
            <a:ext cx="238460" cy="238460"/>
          </a:xfrm>
          <a:prstGeom prst="ellipse">
            <a:avLst/>
          </a:prstGeom>
          <a:solidFill>
            <a:srgbClr val="53BCE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5" name="燕尾形 54"/>
          <p:cNvSpPr/>
          <p:nvPr/>
        </p:nvSpPr>
        <p:spPr>
          <a:xfrm>
            <a:off x="981254" y="1791410"/>
            <a:ext cx="60320" cy="69821"/>
          </a:xfrm>
          <a:prstGeom prst="chevron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51" y="2742680"/>
            <a:ext cx="19145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3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2885</TotalTime>
  <Words>1451</Words>
  <Application>Microsoft Office PowerPoint</Application>
  <PresentationFormat>自定义</PresentationFormat>
  <Paragraphs>187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bilibili-Gx</dc:creator>
  <cp:lastModifiedBy>testvip</cp:lastModifiedBy>
  <cp:revision>311</cp:revision>
  <dcterms:created xsi:type="dcterms:W3CDTF">2015-01-13T02:51:12Z</dcterms:created>
  <dcterms:modified xsi:type="dcterms:W3CDTF">2017-04-21T08:30:09Z</dcterms:modified>
</cp:coreProperties>
</file>