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14"/>
  </p:notesMasterIdLst>
  <p:handoutMasterIdLst>
    <p:handoutMasterId r:id="rId15"/>
  </p:handoutMasterIdLst>
  <p:sldIdLst>
    <p:sldId id="3699" r:id="rId10"/>
    <p:sldId id="2076136322" r:id="rId11"/>
    <p:sldId id="2076136323" r:id="rId12"/>
    <p:sldId id="207613632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856"/>
    <a:srgbClr val="00517E"/>
    <a:srgbClr val="04304B"/>
    <a:srgbClr val="262626"/>
    <a:srgbClr val="1F344C"/>
    <a:srgbClr val="294665"/>
    <a:srgbClr val="19BBB7"/>
    <a:srgbClr val="08649C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69473-F4A5-4C8B-88C6-AB94734C2ECF}" v="6" dt="2020-07-20T10:21:07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16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96" y="269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‹N°›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‹N°›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56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"/>
          <p:cNvSpPr>
            <a:spLocks noChangeShapeType="1"/>
          </p:cNvSpPr>
          <p:nvPr userDrawn="1"/>
        </p:nvSpPr>
        <p:spPr bwMode="auto">
          <a:xfrm>
            <a:off x="51289" y="490538"/>
            <a:ext cx="9056077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fr-FR" sz="135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6974" y="661877"/>
            <a:ext cx="8454746" cy="3933087"/>
          </a:xfrm>
        </p:spPr>
        <p:txBody>
          <a:bodyPr/>
          <a:lstStyle>
            <a:lvl1pPr marL="271463" indent="-27146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sz="15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cs typeface="Arial" pitchFamily="34" charset="0"/>
              </a:defRPr>
            </a:lvl1pPr>
            <a:lvl2pPr marL="532210" indent="-260747">
              <a:lnSpc>
                <a:spcPct val="100000"/>
              </a:lnSpc>
              <a:spcBef>
                <a:spcPts val="450"/>
              </a:spcBef>
              <a:buClr>
                <a:srgbClr val="A39161"/>
              </a:buClr>
              <a:buSzPct val="100000"/>
              <a:defRPr sz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cs typeface="Arial" pitchFamily="34" charset="0"/>
              </a:defRPr>
            </a:lvl2pPr>
            <a:lvl3pPr marL="807244" indent="-138113">
              <a:lnSpc>
                <a:spcPct val="100000"/>
              </a:lnSpc>
              <a:spcBef>
                <a:spcPts val="450"/>
              </a:spcBef>
              <a:buClr>
                <a:srgbClr val="A39161"/>
              </a:buClr>
              <a:buFont typeface="Arial" panose="020B0604020202020204" pitchFamily="34" charset="0"/>
              <a:buChar char="-"/>
              <a:defRPr sz="105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cs typeface="Arial" pitchFamily="34" charset="0"/>
              </a:defRPr>
            </a:lvl3pPr>
            <a:lvl4pPr marL="1076325" indent="-135731">
              <a:buFont typeface="Wingdings" panose="05000000000000000000" pitchFamily="2" charset="2"/>
              <a:buChar char="ü"/>
              <a:defRPr sz="9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cs typeface="Arial" pitchFamily="34" charset="0"/>
              </a:defRPr>
            </a:lvl4pPr>
            <a:lvl5pPr marL="1351360" indent="-139304">
              <a:defRPr sz="9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56974" y="16535"/>
            <a:ext cx="8115526" cy="473707"/>
          </a:xfrm>
        </p:spPr>
        <p:txBody>
          <a:bodyPr/>
          <a:lstStyle>
            <a:lvl1pPr algn="l">
              <a:lnSpc>
                <a:spcPts val="1875"/>
              </a:lnSpc>
              <a:defRPr sz="21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021515" y="4927417"/>
            <a:ext cx="550985" cy="207749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50" b="1"/>
            </a:lvl1pPr>
          </a:lstStyle>
          <a:p>
            <a:pPr>
              <a:defRPr/>
            </a:pPr>
            <a:fld id="{244D2744-247B-45A0-BAC9-70FDAF3E04E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5098073" y="133690"/>
            <a:ext cx="38686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" dirty="0">
                <a:solidFill>
                  <a:schemeClr val="accent1"/>
                </a:solidFill>
              </a:rPr>
              <a:t>Document de travail</a:t>
            </a:r>
          </a:p>
        </p:txBody>
      </p:sp>
    </p:spTree>
    <p:extLst>
      <p:ext uri="{BB962C8B-B14F-4D97-AF65-F5344CB8AC3E}">
        <p14:creationId xmlns:p14="http://schemas.microsoft.com/office/powerpoint/2010/main" val="248854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AS -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D27F8B-647A-FA4F-AB9F-DB9CFB0C06B1}"/>
              </a:ext>
            </a:extLst>
          </p:cNvPr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blipFill>
            <a:blip r:embed="rId2"/>
            <a:stretch>
              <a:fillRect l="-5000" t="-34000" r="-19000" b="-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1C9EE-7B95-BA44-99AB-5F3F49CFF67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rgbClr val="052335">
                  <a:alpha val="0"/>
                </a:srgbClr>
              </a:gs>
              <a:gs pos="41000">
                <a:srgbClr val="052335"/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31DFB-2426-AB45-99CE-2C21E7001B1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rgbClr val="052335">
                  <a:alpha val="0"/>
                </a:srgbClr>
              </a:gs>
              <a:gs pos="0">
                <a:srgbClr val="05233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>
              <a:solidFill>
                <a:schemeClr val="accent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3AD77-BFF9-344A-AEAD-E0762DD70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1" y="4664691"/>
            <a:ext cx="726450" cy="30070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D07D8A2-F492-3C46-8942-92513E335D51}"/>
              </a:ext>
            </a:extLst>
          </p:cNvPr>
          <p:cNvGrpSpPr/>
          <p:nvPr userDrawn="1"/>
        </p:nvGrpSpPr>
        <p:grpSpPr>
          <a:xfrm>
            <a:off x="2" y="-2"/>
            <a:ext cx="9144001" cy="5143503"/>
            <a:chOff x="0" y="-3"/>
            <a:chExt cx="9144001" cy="5143503"/>
          </a:xfrm>
        </p:grpSpPr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39E5F944-E315-874B-9B36-A53DF064F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83" b="12812"/>
            <a:stretch/>
          </p:blipFill>
          <p:spPr>
            <a:xfrm>
              <a:off x="0" y="3237978"/>
              <a:ext cx="5292246" cy="190552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45928B49-31D0-8240-8A86-C3C167314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71" r="24185"/>
            <a:stretch/>
          </p:blipFill>
          <p:spPr>
            <a:xfrm>
              <a:off x="4216077" y="-3"/>
              <a:ext cx="4927924" cy="1571689"/>
            </a:xfrm>
            <a:prstGeom prst="rect">
              <a:avLst/>
            </a:prstGeom>
          </p:spPr>
        </p:pic>
      </p:grpSp>
      <p:sp>
        <p:nvSpPr>
          <p:cNvPr id="19" name="TextBox 3">
            <a:extLst>
              <a:ext uri="{FF2B5EF4-FFF2-40B4-BE49-F238E27FC236}">
                <a16:creationId xmlns:a16="http://schemas.microsoft.com/office/drawing/2014/main" id="{3F83F681-ED08-254F-9D75-1057B33FAE0E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80755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0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63CFE32-2BE4-DC45-9C9B-C18098434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69" y="2145406"/>
            <a:ext cx="7891272" cy="457200"/>
          </a:xfrm>
        </p:spPr>
        <p:txBody>
          <a:bodyPr anchor="ctr" anchorCtr="0"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B2A9DD9-D934-FE4C-B677-6F3F37092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491169" y="2758962"/>
            <a:ext cx="789127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1" cap="none" baseline="0">
                <a:solidFill>
                  <a:srgbClr val="FFCA39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8144377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  <p:sldLayoutId id="2147484019" r:id="rId19"/>
    <p:sldLayoutId id="2147484020" r:id="rId20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79359-E16E-4361-873C-AD67703D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Covea</a:t>
            </a:r>
            <a:endParaRPr lang="en-GB" sz="3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8A40E-5930-41A7-822F-FCFB78C43F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Workshop SAS VIYA 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B100D9-4EF0-47E0-B688-A51C58F3A968}"/>
              </a:ext>
            </a:extLst>
          </p:cNvPr>
          <p:cNvSpPr txBox="1"/>
          <p:nvPr/>
        </p:nvSpPr>
        <p:spPr>
          <a:xfrm>
            <a:off x="568715" y="4098073"/>
            <a:ext cx="3353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dirty="0">
                <a:solidFill>
                  <a:srgbClr val="C00000"/>
                </a:solidFill>
              </a:rPr>
              <a:t>07  Juillet  2020</a:t>
            </a:r>
          </a:p>
        </p:txBody>
      </p:sp>
    </p:spTree>
    <p:extLst>
      <p:ext uri="{BB962C8B-B14F-4D97-AF65-F5344CB8AC3E}">
        <p14:creationId xmlns:p14="http://schemas.microsoft.com/office/powerpoint/2010/main" val="268653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 244">
            <a:extLst>
              <a:ext uri="{FF2B5EF4-FFF2-40B4-BE49-F238E27FC236}">
                <a16:creationId xmlns:a16="http://schemas.microsoft.com/office/drawing/2014/main" id="{A03F7849-D370-425E-B2F2-697356E6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37" y="1229337"/>
            <a:ext cx="2213040" cy="2045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16E5F122-A918-4B0A-A592-2EEF11546D12}"/>
              </a:ext>
            </a:extLst>
          </p:cNvPr>
          <p:cNvSpPr/>
          <p:nvPr/>
        </p:nvSpPr>
        <p:spPr>
          <a:xfrm>
            <a:off x="4526991" y="1030378"/>
            <a:ext cx="2198258" cy="232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t"/>
          <a:lstStyle/>
          <a:p>
            <a:pPr>
              <a:lnSpc>
                <a:spcPts val="825"/>
              </a:lnSpc>
            </a:pPr>
            <a:r>
              <a:rPr lang="fr-FR" sz="675" b="1" dirty="0">
                <a:solidFill>
                  <a:schemeClr val="accent1"/>
                </a:solidFill>
              </a:rPr>
              <a:t>Plateforme SAS VA        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706373" y="1725241"/>
            <a:ext cx="444921" cy="1415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75" b="1" dirty="0" err="1">
                <a:solidFill>
                  <a:schemeClr val="accent1"/>
                </a:solidFill>
              </a:rPr>
              <a:t>DataHub</a:t>
            </a:r>
            <a:r>
              <a:rPr lang="fr-FR" sz="675" b="1" dirty="0">
                <a:solidFill>
                  <a:schemeClr val="accent1"/>
                </a:solidFill>
              </a:rPr>
              <a:t> / Speed Layer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ECLA – Pilotage Flux des tâches (à chaud)</a:t>
            </a:r>
            <a:br>
              <a:rPr lang="fr-FR" dirty="0"/>
            </a:br>
            <a:r>
              <a:rPr lang="fr-FR" sz="1500" dirty="0" err="1"/>
              <a:t>DataHub</a:t>
            </a:r>
            <a:r>
              <a:rPr lang="fr-FR" sz="1500" dirty="0"/>
              <a:t> Tâches - SAS VA avec connecteur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420451" y="4927417"/>
            <a:ext cx="447675" cy="207749"/>
          </a:xfrm>
        </p:spPr>
        <p:txBody>
          <a:bodyPr/>
          <a:lstStyle/>
          <a:p>
            <a:pPr>
              <a:defRPr/>
            </a:pPr>
            <a:fld id="{244D2744-247B-45A0-BAC9-70FDAF3E04E3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93759" y="4048778"/>
            <a:ext cx="1754333" cy="571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825" b="1" dirty="0" err="1">
                <a:solidFill>
                  <a:schemeClr val="accent1"/>
                </a:solidFill>
              </a:rPr>
              <a:t>Genesys</a:t>
            </a:r>
            <a:r>
              <a:rPr lang="fr-FR" sz="825" b="1" dirty="0">
                <a:solidFill>
                  <a:schemeClr val="accent1"/>
                </a:solidFill>
              </a:rPr>
              <a:t> MAAF</a:t>
            </a:r>
          </a:p>
        </p:txBody>
      </p:sp>
      <p:sp>
        <p:nvSpPr>
          <p:cNvPr id="61" name="Organigramme : Disque magnétique 60"/>
          <p:cNvSpPr/>
          <p:nvPr/>
        </p:nvSpPr>
        <p:spPr>
          <a:xfrm>
            <a:off x="1602118" y="4394971"/>
            <a:ext cx="268707" cy="1350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25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ICON(s)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310837" y="2872862"/>
            <a:ext cx="1244374" cy="2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75" b="1" dirty="0" err="1">
                <a:solidFill>
                  <a:schemeClr val="accent1"/>
                </a:solidFill>
              </a:rPr>
              <a:t>DataHub</a:t>
            </a:r>
            <a:r>
              <a:rPr lang="fr-FR" sz="675" b="1" dirty="0">
                <a:solidFill>
                  <a:schemeClr val="accent1"/>
                </a:solidFill>
              </a:rPr>
              <a:t> / ingestion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313219" y="2561384"/>
            <a:ext cx="1244373" cy="2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75" b="1" dirty="0" err="1">
                <a:solidFill>
                  <a:schemeClr val="accent1"/>
                </a:solidFill>
              </a:rPr>
              <a:t>DataHub</a:t>
            </a:r>
            <a:r>
              <a:rPr lang="fr-FR" sz="675" b="1" dirty="0">
                <a:solidFill>
                  <a:schemeClr val="accent1"/>
                </a:solidFill>
              </a:rPr>
              <a:t> / normalisation 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313219" y="1725241"/>
            <a:ext cx="1244373" cy="79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75" b="1" dirty="0" err="1">
                <a:solidFill>
                  <a:schemeClr val="accent1"/>
                </a:solidFill>
              </a:rPr>
              <a:t>DataHub</a:t>
            </a:r>
            <a:r>
              <a:rPr lang="fr-FR" sz="675" b="1" dirty="0">
                <a:solidFill>
                  <a:schemeClr val="accent1"/>
                </a:solidFill>
              </a:rPr>
              <a:t> / consommation</a:t>
            </a:r>
          </a:p>
        </p:txBody>
      </p:sp>
      <p:sp>
        <p:nvSpPr>
          <p:cNvPr id="161" name="Organigramme : Disque magnétique 160"/>
          <p:cNvSpPr/>
          <p:nvPr/>
        </p:nvSpPr>
        <p:spPr>
          <a:xfrm>
            <a:off x="3054341" y="2110889"/>
            <a:ext cx="270000" cy="162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2" name="Organigramme : Disque magnétique 161"/>
          <p:cNvSpPr/>
          <p:nvPr/>
        </p:nvSpPr>
        <p:spPr>
          <a:xfrm>
            <a:off x="3168560" y="2161485"/>
            <a:ext cx="270000" cy="1620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3" name="Organigramme : Disque magnétique 162"/>
          <p:cNvSpPr/>
          <p:nvPr/>
        </p:nvSpPr>
        <p:spPr>
          <a:xfrm>
            <a:off x="3167222" y="2606341"/>
            <a:ext cx="270000" cy="162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5" name="Connecteur droit avec flèche 164"/>
          <p:cNvCxnSpPr/>
          <p:nvPr/>
        </p:nvCxnSpPr>
        <p:spPr>
          <a:xfrm flipH="1">
            <a:off x="3554693" y="3005937"/>
            <a:ext cx="135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rganigramme : Disque magnétique 165"/>
          <p:cNvSpPr/>
          <p:nvPr/>
        </p:nvSpPr>
        <p:spPr>
          <a:xfrm>
            <a:off x="3808560" y="2406050"/>
            <a:ext cx="270000" cy="162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326199" y="4062347"/>
            <a:ext cx="1726276" cy="571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825" b="1" dirty="0" err="1">
                <a:solidFill>
                  <a:schemeClr val="accent1"/>
                </a:solidFill>
              </a:rPr>
              <a:t>Genesys</a:t>
            </a:r>
            <a:r>
              <a:rPr lang="fr-FR" sz="825" b="1" dirty="0">
                <a:solidFill>
                  <a:schemeClr val="accent1"/>
                </a:solidFill>
              </a:rPr>
              <a:t> GMF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336862" y="588709"/>
            <a:ext cx="1183253" cy="346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t"/>
          <a:lstStyle/>
          <a:p>
            <a:r>
              <a:rPr lang="fr-FR" sz="675" b="1" dirty="0" err="1">
                <a:solidFill>
                  <a:schemeClr val="accent4"/>
                </a:solidFill>
              </a:rPr>
              <a:t>Reporting</a:t>
            </a:r>
            <a:r>
              <a:rPr lang="fr-FR" sz="675" b="1" dirty="0">
                <a:solidFill>
                  <a:schemeClr val="accent4"/>
                </a:solidFill>
              </a:rPr>
              <a:t>/analyses</a:t>
            </a:r>
          </a:p>
        </p:txBody>
      </p:sp>
      <p:sp>
        <p:nvSpPr>
          <p:cNvPr id="184" name="Organigramme : Disque magnétique 183"/>
          <p:cNvSpPr/>
          <p:nvPr/>
        </p:nvSpPr>
        <p:spPr>
          <a:xfrm>
            <a:off x="4034558" y="4408540"/>
            <a:ext cx="268707" cy="1350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25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ICON(s)</a:t>
            </a:r>
          </a:p>
        </p:txBody>
      </p:sp>
      <p:cxnSp>
        <p:nvCxnSpPr>
          <p:cNvPr id="218" name="Connecteur en angle 217"/>
          <p:cNvCxnSpPr>
            <a:stCxn id="10" idx="4"/>
          </p:cNvCxnSpPr>
          <p:nvPr/>
        </p:nvCxnSpPr>
        <p:spPr>
          <a:xfrm flipV="1">
            <a:off x="1904187" y="3132416"/>
            <a:ext cx="882448" cy="1082543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Disque magnétique 9"/>
          <p:cNvSpPr/>
          <p:nvPr/>
        </p:nvSpPr>
        <p:spPr>
          <a:xfrm>
            <a:off x="1499186" y="4079959"/>
            <a:ext cx="405000" cy="2700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25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InfoMart</a:t>
            </a:r>
            <a:endParaRPr lang="fr-FR" sz="52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26" name="Connecteur en angle 225"/>
          <p:cNvCxnSpPr>
            <a:stCxn id="172" idx="2"/>
          </p:cNvCxnSpPr>
          <p:nvPr/>
        </p:nvCxnSpPr>
        <p:spPr>
          <a:xfrm rot="10800000">
            <a:off x="3168724" y="3132416"/>
            <a:ext cx="762902" cy="1096112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rganigramme : Disque magnétique 171"/>
          <p:cNvSpPr/>
          <p:nvPr/>
        </p:nvSpPr>
        <p:spPr>
          <a:xfrm>
            <a:off x="3931626" y="4093528"/>
            <a:ext cx="405000" cy="2700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25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InfoMart</a:t>
            </a:r>
            <a:endParaRPr lang="fr-FR" sz="52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2786635" y="3408892"/>
            <a:ext cx="462653" cy="1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Flux froid</a:t>
            </a:r>
          </a:p>
        </p:txBody>
      </p:sp>
      <p:sp>
        <p:nvSpPr>
          <p:cNvPr id="167" name="Organigramme : Disque magnétique 166"/>
          <p:cNvSpPr/>
          <p:nvPr/>
        </p:nvSpPr>
        <p:spPr>
          <a:xfrm>
            <a:off x="908454" y="4983260"/>
            <a:ext cx="162000" cy="1080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8" name="Connecteur droit avec flèche 167"/>
          <p:cNvCxnSpPr/>
          <p:nvPr/>
        </p:nvCxnSpPr>
        <p:spPr>
          <a:xfrm flipV="1">
            <a:off x="1102142" y="5046125"/>
            <a:ext cx="12758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1251284" y="4943687"/>
            <a:ext cx="591842" cy="2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Modèle  et flux VOIX</a:t>
            </a:r>
          </a:p>
        </p:txBody>
      </p:sp>
      <p:sp>
        <p:nvSpPr>
          <p:cNvPr id="174" name="Organigramme : Disque magnétique 173"/>
          <p:cNvSpPr/>
          <p:nvPr/>
        </p:nvSpPr>
        <p:spPr>
          <a:xfrm>
            <a:off x="1876278" y="4994326"/>
            <a:ext cx="162000" cy="1080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75" name="Connecteur droit avec flèche 174"/>
          <p:cNvCxnSpPr/>
          <p:nvPr/>
        </p:nvCxnSpPr>
        <p:spPr>
          <a:xfrm flipV="1">
            <a:off x="2069966" y="5057191"/>
            <a:ext cx="127585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2219108" y="4943842"/>
            <a:ext cx="1145831" cy="2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Modèle  (agrégé et/ou détaillé)  TACHES, flux TACHES</a:t>
            </a:r>
          </a:p>
        </p:txBody>
      </p:sp>
      <p:sp>
        <p:nvSpPr>
          <p:cNvPr id="181" name="ZoneTexte 180"/>
          <p:cNvSpPr txBox="1"/>
          <p:nvPr/>
        </p:nvSpPr>
        <p:spPr>
          <a:xfrm>
            <a:off x="4449838" y="4965880"/>
            <a:ext cx="648000" cy="174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 err="1"/>
              <a:t>Resp</a:t>
            </a:r>
            <a:r>
              <a:rPr lang="fr-FR" sz="525" dirty="0"/>
              <a:t> ou acteurs applicatifs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3432477" y="4968207"/>
            <a:ext cx="723086" cy="174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Flux  de données Gestion (contrat, client, sinistres)</a:t>
            </a:r>
          </a:p>
        </p:txBody>
      </p:sp>
      <p:cxnSp>
        <p:nvCxnSpPr>
          <p:cNvPr id="183" name="Connecteur droit avec flèche 182"/>
          <p:cNvCxnSpPr/>
          <p:nvPr/>
        </p:nvCxnSpPr>
        <p:spPr>
          <a:xfrm flipV="1">
            <a:off x="3285001" y="5053334"/>
            <a:ext cx="127585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à coins arrondis 184"/>
          <p:cNvSpPr/>
          <p:nvPr/>
        </p:nvSpPr>
        <p:spPr>
          <a:xfrm>
            <a:off x="4229058" y="5015348"/>
            <a:ext cx="162000" cy="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xxx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969667" y="4977480"/>
            <a:ext cx="351000" cy="1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450" b="1" dirty="0">
                <a:solidFill>
                  <a:schemeClr val="bg1">
                    <a:lumMod val="50000"/>
                  </a:schemeClr>
                </a:solidFill>
              </a:rPr>
              <a:t>Appli métier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5429524" y="4924136"/>
            <a:ext cx="2039717" cy="2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b="1" dirty="0"/>
              <a:t>Indics agrégés </a:t>
            </a:r>
            <a:r>
              <a:rPr lang="fr-FR" sz="525" dirty="0"/>
              <a:t>: indicateurs finaux à différents niveaux d’agrégation, à règles de gestion et de transformation déjà appliquées 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3762426" y="3315180"/>
            <a:ext cx="347306" cy="21333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fr-FR" sz="600" dirty="0">
                <a:solidFill>
                  <a:schemeClr val="accent1">
                    <a:lumMod val="75000"/>
                  </a:schemeClr>
                </a:solidFill>
              </a:rPr>
              <a:t>Stat Server </a:t>
            </a:r>
          </a:p>
        </p:txBody>
      </p:sp>
      <p:cxnSp>
        <p:nvCxnSpPr>
          <p:cNvPr id="137" name="Connecteur droit avec flèche 136"/>
          <p:cNvCxnSpPr>
            <a:endCxn id="164" idx="2"/>
          </p:cNvCxnSpPr>
          <p:nvPr/>
        </p:nvCxnSpPr>
        <p:spPr>
          <a:xfrm flipH="1" flipV="1">
            <a:off x="3928832" y="3140303"/>
            <a:ext cx="0" cy="1652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049383" y="3140303"/>
            <a:ext cx="521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Tps Réel</a:t>
            </a:r>
          </a:p>
          <a:p>
            <a:r>
              <a:rPr lang="fr-FR" sz="600" dirty="0"/>
              <a:t>(*)</a:t>
            </a:r>
          </a:p>
        </p:txBody>
      </p:sp>
      <p:sp>
        <p:nvSpPr>
          <p:cNvPr id="143" name="ZoneTexte 142"/>
          <p:cNvSpPr txBox="1"/>
          <p:nvPr/>
        </p:nvSpPr>
        <p:spPr>
          <a:xfrm>
            <a:off x="7518868" y="4762627"/>
            <a:ext cx="74119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b="1" dirty="0"/>
              <a:t>(*) Tps Réel : étude détaillée indépendante</a:t>
            </a:r>
          </a:p>
        </p:txBody>
      </p:sp>
      <p:sp>
        <p:nvSpPr>
          <p:cNvPr id="190" name="ZoneTexte 189"/>
          <p:cNvSpPr txBox="1"/>
          <p:nvPr/>
        </p:nvSpPr>
        <p:spPr>
          <a:xfrm>
            <a:off x="2277318" y="2520458"/>
            <a:ext cx="1047023" cy="2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75"/>
              </a:lnSpc>
            </a:pPr>
            <a:r>
              <a:rPr lang="fr-FR" sz="525" dirty="0"/>
              <a:t>Mise au Modèle commun détaillé</a:t>
            </a:r>
          </a:p>
        </p:txBody>
      </p:sp>
      <p:sp>
        <p:nvSpPr>
          <p:cNvPr id="191" name="ZoneTexte 190"/>
          <p:cNvSpPr txBox="1"/>
          <p:nvPr/>
        </p:nvSpPr>
        <p:spPr>
          <a:xfrm>
            <a:off x="2459721" y="1764145"/>
            <a:ext cx="1230341" cy="44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b="1" dirty="0">
                <a:solidFill>
                  <a:schemeClr val="accent3"/>
                </a:solidFill>
              </a:rPr>
              <a:t>* Indics agrégés Taches</a:t>
            </a:r>
          </a:p>
          <a:p>
            <a:pPr>
              <a:lnSpc>
                <a:spcPts val="675"/>
              </a:lnSpc>
            </a:pPr>
            <a:r>
              <a:rPr lang="fr-FR" sz="525" b="1" dirty="0">
                <a:solidFill>
                  <a:schemeClr val="accent3"/>
                </a:solidFill>
              </a:rPr>
              <a:t>* Full détail Taches (modèle orienté métier)</a:t>
            </a:r>
          </a:p>
          <a:p>
            <a:pPr>
              <a:lnSpc>
                <a:spcPts val="675"/>
              </a:lnSpc>
            </a:pPr>
            <a:r>
              <a:rPr lang="fr-FR" sz="525" b="1" dirty="0">
                <a:solidFill>
                  <a:schemeClr val="accent3"/>
                </a:solidFill>
              </a:rPr>
              <a:t>* Référentiels Tâches(/Voix)</a:t>
            </a:r>
          </a:p>
        </p:txBody>
      </p:sp>
      <p:cxnSp>
        <p:nvCxnSpPr>
          <p:cNvPr id="192" name="Connecteur droit avec flèche 191"/>
          <p:cNvCxnSpPr/>
          <p:nvPr/>
        </p:nvCxnSpPr>
        <p:spPr>
          <a:xfrm flipH="1">
            <a:off x="3550573" y="2123747"/>
            <a:ext cx="135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3690062" y="1734463"/>
            <a:ext cx="458705" cy="35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Transformations à la volée</a:t>
            </a:r>
          </a:p>
        </p:txBody>
      </p:sp>
      <p:grpSp>
        <p:nvGrpSpPr>
          <p:cNvPr id="291" name="Groupe 290"/>
          <p:cNvGrpSpPr/>
          <p:nvPr/>
        </p:nvGrpSpPr>
        <p:grpSpPr>
          <a:xfrm>
            <a:off x="3466975" y="710727"/>
            <a:ext cx="869676" cy="272319"/>
            <a:chOff x="407999" y="1155571"/>
            <a:chExt cx="1159568" cy="363092"/>
          </a:xfrm>
        </p:grpSpPr>
        <p:pic>
          <p:nvPicPr>
            <p:cNvPr id="29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958" y="1308910"/>
              <a:ext cx="352609" cy="14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ZoneTexte 292"/>
            <p:cNvSpPr txBox="1"/>
            <p:nvPr/>
          </p:nvSpPr>
          <p:spPr>
            <a:xfrm>
              <a:off x="407999" y="1155571"/>
              <a:ext cx="1116884" cy="3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75"/>
                </a:lnSpc>
              </a:pPr>
              <a:r>
                <a:rPr lang="fr-FR" sz="675" dirty="0"/>
                <a:t>Client SAS </a:t>
              </a:r>
              <a:r>
                <a:rPr lang="fr-FR" sz="825" b="1" dirty="0">
                  <a:solidFill>
                    <a:srgbClr val="FF0000"/>
                  </a:solidFill>
                </a:rPr>
                <a:t>VA</a:t>
              </a:r>
              <a:endParaRPr lang="fr-FR" sz="675" b="1" dirty="0">
                <a:solidFill>
                  <a:srgbClr val="FF0000"/>
                </a:solidFill>
              </a:endParaRPr>
            </a:p>
            <a:p>
              <a:pPr>
                <a:lnSpc>
                  <a:spcPts val="675"/>
                </a:lnSpc>
              </a:pPr>
              <a:r>
                <a:rPr lang="fr-FR" sz="675" dirty="0"/>
                <a:t>(</a:t>
              </a:r>
              <a:r>
                <a:rPr lang="fr-FR" sz="675" dirty="0" err="1"/>
                <a:t>nouv</a:t>
              </a:r>
              <a:r>
                <a:rPr lang="fr-FR" sz="675" dirty="0"/>
                <a:t>. Version)</a:t>
              </a:r>
            </a:p>
          </p:txBody>
        </p:sp>
      </p:grpSp>
      <p:sp>
        <p:nvSpPr>
          <p:cNvPr id="6" name="Rectangle à coins arrondis 5"/>
          <p:cNvSpPr/>
          <p:nvPr/>
        </p:nvSpPr>
        <p:spPr>
          <a:xfrm>
            <a:off x="1409985" y="1008847"/>
            <a:ext cx="1523039" cy="448769"/>
          </a:xfrm>
          <a:prstGeom prst="wedgeRoundRectCallout">
            <a:avLst>
              <a:gd name="adj1" fmla="val 115182"/>
              <a:gd name="adj2" fmla="val 128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050" dirty="0"/>
              <a:t>Outil BI Agile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050" dirty="0"/>
              <a:t>Utilisé pour STATIM</a:t>
            </a:r>
          </a:p>
        </p:txBody>
      </p:sp>
      <p:cxnSp>
        <p:nvCxnSpPr>
          <p:cNvPr id="60" name="Connecteur en angle 59"/>
          <p:cNvCxnSpPr>
            <a:endCxn id="62" idx="2"/>
          </p:cNvCxnSpPr>
          <p:nvPr/>
        </p:nvCxnSpPr>
        <p:spPr>
          <a:xfrm rot="16200000" flipV="1">
            <a:off x="1357810" y="3826081"/>
            <a:ext cx="414165" cy="2735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1013613" y="3351838"/>
            <a:ext cx="82896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/>
              <a:t>Flux existant sur la voix vers le BI de la marque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4353159" y="3402720"/>
            <a:ext cx="82896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/>
              <a:t>Flux existant sur la voix vers le BI de la marque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441534" y="3782749"/>
            <a:ext cx="462653" cy="1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Flux froid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4123274" y="3803529"/>
            <a:ext cx="462653" cy="1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Flux froid</a:t>
            </a:r>
          </a:p>
        </p:txBody>
      </p:sp>
      <p:cxnSp>
        <p:nvCxnSpPr>
          <p:cNvPr id="67" name="Connecteur en angle 66"/>
          <p:cNvCxnSpPr/>
          <p:nvPr/>
        </p:nvCxnSpPr>
        <p:spPr>
          <a:xfrm rot="5400000" flipH="1" flipV="1">
            <a:off x="4295916" y="3621804"/>
            <a:ext cx="309935" cy="6335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652E0273-FC86-4005-BD98-04768A1F5A86}"/>
              </a:ext>
            </a:extLst>
          </p:cNvPr>
          <p:cNvGrpSpPr/>
          <p:nvPr/>
        </p:nvGrpSpPr>
        <p:grpSpPr>
          <a:xfrm>
            <a:off x="4025715" y="1600116"/>
            <a:ext cx="686330" cy="273637"/>
            <a:chOff x="464685" y="2780757"/>
            <a:chExt cx="641250" cy="364849"/>
          </a:xfrm>
        </p:grpSpPr>
        <p:pic>
          <p:nvPicPr>
            <p:cNvPr id="116" name="Picture 5">
              <a:extLst>
                <a:ext uri="{FF2B5EF4-FFF2-40B4-BE49-F238E27FC236}">
                  <a16:creationId xmlns:a16="http://schemas.microsoft.com/office/drawing/2014/main" id="{3CC4B801-CCFE-4E31-BCAD-0EE3FD862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94" y="3037606"/>
              <a:ext cx="26325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104B3874-8710-4C2E-81D7-B9382A2C1D50}"/>
                </a:ext>
              </a:extLst>
            </p:cNvPr>
            <p:cNvSpPr txBox="1"/>
            <p:nvPr/>
          </p:nvSpPr>
          <p:spPr>
            <a:xfrm>
              <a:off x="464685" y="2780757"/>
              <a:ext cx="641250" cy="29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</a:pPr>
              <a:r>
                <a:rPr lang="fr-FR" sz="525" dirty="0"/>
                <a:t>Connecteur Impala </a:t>
              </a:r>
              <a:r>
                <a:rPr lang="fr-FR" sz="525" b="1" dirty="0">
                  <a:solidFill>
                    <a:srgbClr val="FF0000"/>
                  </a:solidFill>
                </a:rPr>
                <a:t>en test</a:t>
              </a: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477366-465E-4463-A871-F32105428082}"/>
              </a:ext>
            </a:extLst>
          </p:cNvPr>
          <p:cNvSpPr/>
          <p:nvPr/>
        </p:nvSpPr>
        <p:spPr>
          <a:xfrm>
            <a:off x="4524367" y="1027397"/>
            <a:ext cx="2200356" cy="39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t"/>
          <a:lstStyle/>
          <a:p>
            <a:pPr algn="ctr">
              <a:lnSpc>
                <a:spcPts val="825"/>
              </a:lnSpc>
            </a:pPr>
            <a:endParaRPr lang="fr-FR" sz="675" b="1" dirty="0">
              <a:solidFill>
                <a:schemeClr val="accent1"/>
              </a:solidFill>
            </a:endParaRPr>
          </a:p>
          <a:p>
            <a:pPr algn="ctr">
              <a:lnSpc>
                <a:spcPts val="825"/>
              </a:lnSpc>
            </a:pPr>
            <a:r>
              <a:rPr lang="fr-FR" sz="1000" b="1" dirty="0">
                <a:solidFill>
                  <a:schemeClr val="accent1"/>
                </a:solidFill>
              </a:rPr>
              <a:t>Plateforme SAS </a:t>
            </a:r>
            <a:r>
              <a:rPr lang="fr-FR" sz="1000" b="1" dirty="0" err="1">
                <a:solidFill>
                  <a:schemeClr val="accent1"/>
                </a:solidFill>
              </a:rPr>
              <a:t>Viya</a:t>
            </a:r>
            <a:r>
              <a:rPr lang="fr-FR" sz="1000" b="1" dirty="0">
                <a:solidFill>
                  <a:schemeClr val="accent1"/>
                </a:solidFill>
              </a:rPr>
              <a:t> </a:t>
            </a:r>
          </a:p>
          <a:p>
            <a:pPr algn="ctr">
              <a:lnSpc>
                <a:spcPts val="825"/>
              </a:lnSpc>
            </a:pPr>
            <a:r>
              <a:rPr lang="fr-FR" sz="675" b="1" dirty="0">
                <a:solidFill>
                  <a:schemeClr val="accent1"/>
                </a:solidFill>
              </a:rPr>
              <a:t>(Inclus le service SAS VA déjà chez Covéa)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F9AD4-9188-4207-B5AD-01C6B2749D4F}"/>
              </a:ext>
            </a:extLst>
          </p:cNvPr>
          <p:cNvSpPr/>
          <p:nvPr/>
        </p:nvSpPr>
        <p:spPr>
          <a:xfrm>
            <a:off x="5842668" y="2266069"/>
            <a:ext cx="574178" cy="267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Model repository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E1A5D1-DD81-4D1E-AE39-CCDA3F748BE7}"/>
              </a:ext>
            </a:extLst>
          </p:cNvPr>
          <p:cNvSpPr/>
          <p:nvPr/>
        </p:nvSpPr>
        <p:spPr>
          <a:xfrm>
            <a:off x="4930399" y="2750294"/>
            <a:ext cx="810096" cy="337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SAS Event Stream </a:t>
            </a:r>
            <a:r>
              <a:rPr lang="fr-FR" sz="700" dirty="0" err="1">
                <a:solidFill>
                  <a:schemeClr val="bg1"/>
                </a:solidFill>
              </a:rPr>
              <a:t>Processing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767B32-53C4-4BFD-AD3A-6BADD314D6CE}"/>
              </a:ext>
            </a:extLst>
          </p:cNvPr>
          <p:cNvSpPr/>
          <p:nvPr/>
        </p:nvSpPr>
        <p:spPr>
          <a:xfrm>
            <a:off x="4831016" y="1784177"/>
            <a:ext cx="1011652" cy="353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SAS Cloud </a:t>
            </a:r>
            <a:r>
              <a:rPr lang="fr-FR" sz="700" dirty="0" err="1">
                <a:solidFill>
                  <a:schemeClr val="bg1"/>
                </a:solidFill>
              </a:rPr>
              <a:t>Analytic</a:t>
            </a:r>
            <a:r>
              <a:rPr lang="fr-FR" sz="700" dirty="0">
                <a:solidFill>
                  <a:schemeClr val="bg1"/>
                </a:solidFill>
              </a:rPr>
              <a:t> Services (moteur in-memory distribué)</a:t>
            </a:r>
          </a:p>
        </p:txBody>
      </p:sp>
      <p:cxnSp>
        <p:nvCxnSpPr>
          <p:cNvPr id="70" name="Connecteur en angle 66">
            <a:extLst>
              <a:ext uri="{FF2B5EF4-FFF2-40B4-BE49-F238E27FC236}">
                <a16:creationId xmlns:a16="http://schemas.microsoft.com/office/drawing/2014/main" id="{33EA3A0E-E0DF-4AD2-AD76-F09ED2001F1F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123274" y="2918889"/>
            <a:ext cx="807125" cy="36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2DD72E66-80EF-472B-BCC8-E8D86DB367D8}"/>
              </a:ext>
            </a:extLst>
          </p:cNvPr>
          <p:cNvSpPr txBox="1"/>
          <p:nvPr/>
        </p:nvSpPr>
        <p:spPr>
          <a:xfrm>
            <a:off x="4142940" y="2581574"/>
            <a:ext cx="810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/>
              <a:t>Connecteur Kafka </a:t>
            </a:r>
            <a:r>
              <a:rPr lang="fr-FR" sz="675" b="1" dirty="0"/>
              <a:t>(temps réel)</a:t>
            </a:r>
          </a:p>
        </p:txBody>
      </p:sp>
      <p:cxnSp>
        <p:nvCxnSpPr>
          <p:cNvPr id="78" name="Connecteur en angle 66">
            <a:extLst>
              <a:ext uri="{FF2B5EF4-FFF2-40B4-BE49-F238E27FC236}">
                <a16:creationId xmlns:a16="http://schemas.microsoft.com/office/drawing/2014/main" id="{76172EFB-15F3-4CDD-843D-DDFF19B664F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rot="5400000" flipH="1" flipV="1">
            <a:off x="5030053" y="2443506"/>
            <a:ext cx="612182" cy="139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27D98DB3-596B-4F11-96F5-21AAA0146D1F}"/>
              </a:ext>
            </a:extLst>
          </p:cNvPr>
          <p:cNvSpPr txBox="1"/>
          <p:nvPr/>
        </p:nvSpPr>
        <p:spPr>
          <a:xfrm>
            <a:off x="4839934" y="2326781"/>
            <a:ext cx="5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/>
              <a:t>Souscription </a:t>
            </a:r>
            <a:r>
              <a:rPr lang="fr-FR" sz="600" b="1" dirty="0"/>
              <a:t>temps réel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01FDF3F-AD7C-4BB1-B92E-2F5B2A2EA2D4}"/>
              </a:ext>
            </a:extLst>
          </p:cNvPr>
          <p:cNvSpPr txBox="1"/>
          <p:nvPr/>
        </p:nvSpPr>
        <p:spPr>
          <a:xfrm>
            <a:off x="5709146" y="2922497"/>
            <a:ext cx="810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/>
              <a:t>Calculs, </a:t>
            </a:r>
            <a:r>
              <a:rPr lang="fr-FR" sz="675" dirty="0" err="1"/>
              <a:t>scoring</a:t>
            </a:r>
            <a:r>
              <a:rPr lang="fr-FR" sz="675" dirty="0"/>
              <a:t>, training ML, etc…</a:t>
            </a:r>
            <a:endParaRPr lang="fr-FR" sz="675" b="1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E14B50ED-7906-4535-8333-27027C255D20}"/>
              </a:ext>
            </a:extLst>
          </p:cNvPr>
          <p:cNvCxnSpPr>
            <a:cxnSpLocks/>
            <a:stCxn id="5" idx="2"/>
            <a:endCxn id="64" idx="3"/>
          </p:cNvCxnSpPr>
          <p:nvPr/>
        </p:nvCxnSpPr>
        <p:spPr>
          <a:xfrm flipH="1">
            <a:off x="5740495" y="2533258"/>
            <a:ext cx="389262" cy="38563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795C88C2-0C68-4B11-8F51-26FBA1D34D8D}"/>
              </a:ext>
            </a:extLst>
          </p:cNvPr>
          <p:cNvCxnSpPr>
            <a:cxnSpLocks/>
            <a:stCxn id="5" idx="0"/>
            <a:endCxn id="69" idx="3"/>
          </p:cNvCxnSpPr>
          <p:nvPr/>
        </p:nvCxnSpPr>
        <p:spPr>
          <a:xfrm flipH="1" flipV="1">
            <a:off x="5842668" y="1961145"/>
            <a:ext cx="287089" cy="304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8D4F141B-F790-4E70-B486-9660F1421153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3377" y="1911510"/>
            <a:ext cx="687639" cy="4963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riangle isocèle 127">
            <a:extLst>
              <a:ext uri="{FF2B5EF4-FFF2-40B4-BE49-F238E27FC236}">
                <a16:creationId xmlns:a16="http://schemas.microsoft.com/office/drawing/2014/main" id="{47E7B2ED-FFA0-4E73-9A37-7344580A1408}"/>
              </a:ext>
            </a:extLst>
          </p:cNvPr>
          <p:cNvSpPr/>
          <p:nvPr/>
        </p:nvSpPr>
        <p:spPr>
          <a:xfrm rot="5400000">
            <a:off x="6623648" y="771990"/>
            <a:ext cx="324045" cy="5400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/>
            <a:endParaRPr lang="fr-FR" sz="1350"/>
          </a:p>
        </p:txBody>
      </p:sp>
      <p:sp>
        <p:nvSpPr>
          <p:cNvPr id="129" name="Espace réservé du contenu 8">
            <a:extLst>
              <a:ext uri="{FF2B5EF4-FFF2-40B4-BE49-F238E27FC236}">
                <a16:creationId xmlns:a16="http://schemas.microsoft.com/office/drawing/2014/main" id="{88F3C6D1-0B13-4A3A-8651-D3B8E539A99B}"/>
              </a:ext>
            </a:extLst>
          </p:cNvPr>
          <p:cNvSpPr txBox="1">
            <a:spLocks/>
          </p:cNvSpPr>
          <p:nvPr/>
        </p:nvSpPr>
        <p:spPr>
          <a:xfrm>
            <a:off x="6866682" y="636972"/>
            <a:ext cx="2052285" cy="2701125"/>
          </a:xfrm>
          <a:prstGeom prst="roundRect">
            <a:avLst>
              <a:gd name="adj" fmla="val 3436"/>
            </a:avLst>
          </a:prstGeom>
          <a:solidFill>
            <a:schemeClr val="bg1"/>
          </a:solidFill>
          <a:ln w="9525" cap="flat" cmpd="sng" algn="ctr">
            <a:solidFill>
              <a:srgbClr val="AE9A6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7838" lvl="1" defTabSz="571229">
              <a:spcBef>
                <a:spcPts val="450"/>
              </a:spcBef>
              <a:buClr>
                <a:srgbClr val="555555"/>
              </a:buClr>
              <a:buSzPts val="800"/>
            </a:pPr>
            <a:r>
              <a:rPr lang="fr-FR" sz="750" b="1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Plateforme SAS VA</a:t>
            </a:r>
          </a:p>
          <a:p>
            <a:pPr marL="132096" lvl="1" indent="-61884" defTabSz="571229">
              <a:spcBef>
                <a:spcPts val="450"/>
              </a:spcBef>
              <a:buClr>
                <a:srgbClr val="C00000"/>
              </a:buClr>
              <a:buSzPts val="800"/>
              <a:buFont typeface="Wingdings" pitchFamily="2" charset="2"/>
              <a:buChar char="§"/>
            </a:pPr>
            <a:r>
              <a:rPr lang="fr-FR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Interface web WYSIWYG </a:t>
            </a:r>
          </a:p>
          <a:p>
            <a:pPr marL="132096" lvl="1" indent="-61884" defTabSz="571229">
              <a:spcBef>
                <a:spcPts val="450"/>
              </a:spcBef>
              <a:buClr>
                <a:srgbClr val="C00000"/>
              </a:buClr>
              <a:buSzPts val="800"/>
              <a:buFont typeface="Wingdings" pitchFamily="2" charset="2"/>
              <a:buChar char="§"/>
            </a:pPr>
            <a:r>
              <a:rPr lang="fr-FR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POC :  Le hub pousse dans KAFKA, un module SAS VA s’y abonne ; nécessite le module SAS </a:t>
            </a:r>
            <a:r>
              <a:rPr lang="fr-FR" sz="7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event</a:t>
            </a:r>
            <a:r>
              <a:rPr lang="fr-FR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7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processing</a:t>
            </a:r>
            <a:endParaRPr lang="fr-FR" sz="75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2096" lvl="1" indent="-61884" defTabSz="571229" fontAlgn="base">
              <a:spcBef>
                <a:spcPts val="450"/>
              </a:spcBef>
              <a:spcAft>
                <a:spcPct val="0"/>
              </a:spcAft>
              <a:buClr>
                <a:srgbClr val="C00000"/>
              </a:buClr>
              <a:buSzPts val="800"/>
              <a:buFont typeface="Wingdings" pitchFamily="2" charset="2"/>
              <a:buChar char="§"/>
            </a:pPr>
            <a:endParaRPr lang="fr-FR" sz="75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44" name="Image 243">
            <a:extLst>
              <a:ext uri="{FF2B5EF4-FFF2-40B4-BE49-F238E27FC236}">
                <a16:creationId xmlns:a16="http://schemas.microsoft.com/office/drawing/2014/main" id="{E7019107-8830-4ABC-8B46-C3AD6C2CE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277" y="918580"/>
            <a:ext cx="2205733" cy="274344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BEF15E6F-7DC3-4536-9EE0-9386C98ABB4F}"/>
              </a:ext>
            </a:extLst>
          </p:cNvPr>
          <p:cNvSpPr/>
          <p:nvPr/>
        </p:nvSpPr>
        <p:spPr>
          <a:xfrm>
            <a:off x="4535581" y="1459877"/>
            <a:ext cx="2182792" cy="1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 err="1">
                <a:solidFill>
                  <a:schemeClr val="bg1"/>
                </a:solidFill>
              </a:rPr>
              <a:t>Microservices</a:t>
            </a:r>
            <a:r>
              <a:rPr lang="fr-FR" sz="700" dirty="0">
                <a:solidFill>
                  <a:schemeClr val="bg1"/>
                </a:solidFill>
              </a:rPr>
              <a:t> (</a:t>
            </a:r>
            <a:r>
              <a:rPr lang="fr-FR" sz="700" dirty="0" err="1">
                <a:solidFill>
                  <a:schemeClr val="bg1"/>
                </a:solidFill>
              </a:rPr>
              <a:t>VA,audit</a:t>
            </a:r>
            <a:r>
              <a:rPr lang="fr-FR" sz="700" dirty="0">
                <a:solidFill>
                  <a:schemeClr val="bg1"/>
                </a:solidFill>
              </a:rPr>
              <a:t>, etc…)</a:t>
            </a:r>
          </a:p>
        </p:txBody>
      </p: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8EDB7235-6652-4B1C-B207-FE5593B58550}"/>
              </a:ext>
            </a:extLst>
          </p:cNvPr>
          <p:cNvCxnSpPr>
            <a:cxnSpLocks/>
          </p:cNvCxnSpPr>
          <p:nvPr/>
        </p:nvCxnSpPr>
        <p:spPr>
          <a:xfrm flipH="1" flipV="1">
            <a:off x="4098375" y="952283"/>
            <a:ext cx="421740" cy="55901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AC134613-E900-4C6D-917D-EFCBCD20A1FF}"/>
              </a:ext>
            </a:extLst>
          </p:cNvPr>
          <p:cNvSpPr txBox="1"/>
          <p:nvPr/>
        </p:nvSpPr>
        <p:spPr>
          <a:xfrm>
            <a:off x="6092644" y="1786234"/>
            <a:ext cx="8176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Versioning</a:t>
            </a:r>
            <a:r>
              <a:rPr lang="fr-FR" sz="675" dirty="0"/>
              <a:t>, suivi, déploiement (Batch/temps réel, APIs)</a:t>
            </a:r>
            <a:endParaRPr lang="fr-FR" sz="675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8007DB-62B0-4C9E-93AA-D37804C96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6554" y="600137"/>
            <a:ext cx="1377181" cy="235570"/>
          </a:xfrm>
          <a:prstGeom prst="rect">
            <a:avLst/>
          </a:prstGeom>
        </p:spPr>
      </p:pic>
      <p:cxnSp>
        <p:nvCxnSpPr>
          <p:cNvPr id="92" name="Elbow Connector 152">
            <a:extLst>
              <a:ext uri="{FF2B5EF4-FFF2-40B4-BE49-F238E27FC236}">
                <a16:creationId xmlns:a16="http://schemas.microsoft.com/office/drawing/2014/main" id="{51CB4BA7-F208-49F7-8B7E-4F5320F6072C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63298" y="556706"/>
            <a:ext cx="1359668" cy="12700"/>
          </a:xfrm>
          <a:prstGeom prst="bentConnector5">
            <a:avLst>
              <a:gd name="adj1" fmla="val -9338"/>
              <a:gd name="adj2" fmla="val -2310189"/>
              <a:gd name="adj3" fmla="val 107934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07B3B-FE76-41FC-8C0C-164A6E562622}"/>
              </a:ext>
            </a:extLst>
          </p:cNvPr>
          <p:cNvSpPr/>
          <p:nvPr/>
        </p:nvSpPr>
        <p:spPr>
          <a:xfrm>
            <a:off x="5150438" y="425034"/>
            <a:ext cx="12506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b="1" dirty="0" err="1">
                <a:solidFill>
                  <a:schemeClr val="accent4"/>
                </a:solidFill>
              </a:rPr>
              <a:t>Datascience</a:t>
            </a:r>
            <a:r>
              <a:rPr lang="fr-FR" sz="800" b="1" dirty="0">
                <a:solidFill>
                  <a:schemeClr val="accent4"/>
                </a:solidFill>
              </a:rPr>
              <a:t> </a:t>
            </a:r>
            <a:r>
              <a:rPr lang="fr-FR" sz="800" b="1" dirty="0" err="1">
                <a:solidFill>
                  <a:schemeClr val="accent4"/>
                </a:solidFill>
              </a:rPr>
              <a:t>programming</a:t>
            </a:r>
            <a:endParaRPr lang="fr-FR" sz="800" b="1" dirty="0">
              <a:solidFill>
                <a:schemeClr val="accent4"/>
              </a:solidFill>
            </a:endParaRP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E7390AC9-2AA2-47F2-82D2-00D9FA41D787}"/>
              </a:ext>
            </a:extLst>
          </p:cNvPr>
          <p:cNvCxnSpPr>
            <a:cxnSpLocks/>
          </p:cNvCxnSpPr>
          <p:nvPr/>
        </p:nvCxnSpPr>
        <p:spPr>
          <a:xfrm flipV="1">
            <a:off x="5860207" y="863342"/>
            <a:ext cx="0" cy="126455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0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5" grpId="0" animBg="1"/>
      <p:bldP spid="64" grpId="0" animBg="1"/>
      <p:bldP spid="72" grpId="0"/>
      <p:bldP spid="82" grpId="0"/>
      <p:bldP spid="91" grpId="0"/>
      <p:bldP spid="14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8D4F141B-F790-4E70-B486-9660F1421153}"/>
              </a:ext>
            </a:extLst>
          </p:cNvPr>
          <p:cNvCxnSpPr>
            <a:cxnSpLocks/>
          </p:cNvCxnSpPr>
          <p:nvPr/>
        </p:nvCxnSpPr>
        <p:spPr>
          <a:xfrm>
            <a:off x="4143377" y="1911510"/>
            <a:ext cx="376738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706373" y="1725241"/>
            <a:ext cx="444921" cy="1415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75" b="1" dirty="0" err="1">
                <a:solidFill>
                  <a:schemeClr val="accent1"/>
                </a:solidFill>
              </a:rPr>
              <a:t>DataHub</a:t>
            </a:r>
            <a:r>
              <a:rPr lang="fr-FR" sz="675" b="1" dirty="0">
                <a:solidFill>
                  <a:schemeClr val="accent1"/>
                </a:solidFill>
              </a:rPr>
              <a:t> / Speed Layer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6974" y="16535"/>
            <a:ext cx="8115526" cy="473707"/>
          </a:xfrm>
        </p:spPr>
        <p:txBody>
          <a:bodyPr/>
          <a:lstStyle/>
          <a:p>
            <a:r>
              <a:rPr lang="fr-FR" dirty="0"/>
              <a:t>ECLA – Pilotage Flux des tâches (à chaud)</a:t>
            </a:r>
            <a:br>
              <a:rPr lang="fr-FR" dirty="0"/>
            </a:br>
            <a:r>
              <a:rPr lang="fr-FR" sz="1500" dirty="0" err="1"/>
              <a:t>DataHub</a:t>
            </a:r>
            <a:r>
              <a:rPr lang="fr-FR" sz="1500" dirty="0"/>
              <a:t> Tâches - SAS VA avec connecteur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420451" y="4927417"/>
            <a:ext cx="447675" cy="207749"/>
          </a:xfrm>
        </p:spPr>
        <p:txBody>
          <a:bodyPr/>
          <a:lstStyle/>
          <a:p>
            <a:pPr>
              <a:defRPr/>
            </a:pPr>
            <a:fld id="{244D2744-247B-45A0-BAC9-70FDAF3E04E3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93759" y="4048778"/>
            <a:ext cx="1754333" cy="571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825" b="1" dirty="0" err="1">
                <a:solidFill>
                  <a:schemeClr val="accent1"/>
                </a:solidFill>
              </a:rPr>
              <a:t>Genesys</a:t>
            </a:r>
            <a:r>
              <a:rPr lang="fr-FR" sz="825" b="1" dirty="0">
                <a:solidFill>
                  <a:schemeClr val="accent1"/>
                </a:solidFill>
              </a:rPr>
              <a:t> MAAF</a:t>
            </a:r>
          </a:p>
        </p:txBody>
      </p:sp>
      <p:sp>
        <p:nvSpPr>
          <p:cNvPr id="61" name="Organigramme : Disque magnétique 60"/>
          <p:cNvSpPr/>
          <p:nvPr/>
        </p:nvSpPr>
        <p:spPr>
          <a:xfrm>
            <a:off x="1602118" y="4394971"/>
            <a:ext cx="268707" cy="1350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25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ICON(s)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310837" y="2872862"/>
            <a:ext cx="1244374" cy="2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75" b="1" dirty="0" err="1">
                <a:solidFill>
                  <a:schemeClr val="accent1"/>
                </a:solidFill>
              </a:rPr>
              <a:t>DataHub</a:t>
            </a:r>
            <a:r>
              <a:rPr lang="fr-FR" sz="675" b="1" dirty="0">
                <a:solidFill>
                  <a:schemeClr val="accent1"/>
                </a:solidFill>
              </a:rPr>
              <a:t> / ingestion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313219" y="2561384"/>
            <a:ext cx="1244373" cy="2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75" b="1" dirty="0" err="1">
                <a:solidFill>
                  <a:schemeClr val="accent1"/>
                </a:solidFill>
              </a:rPr>
              <a:t>DataHub</a:t>
            </a:r>
            <a:r>
              <a:rPr lang="fr-FR" sz="675" b="1" dirty="0">
                <a:solidFill>
                  <a:schemeClr val="accent1"/>
                </a:solidFill>
              </a:rPr>
              <a:t> / normalisation 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313219" y="1725241"/>
            <a:ext cx="1244373" cy="79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75" b="1" dirty="0" err="1">
                <a:solidFill>
                  <a:schemeClr val="accent1"/>
                </a:solidFill>
              </a:rPr>
              <a:t>DataHub</a:t>
            </a:r>
            <a:r>
              <a:rPr lang="fr-FR" sz="675" b="1" dirty="0">
                <a:solidFill>
                  <a:schemeClr val="accent1"/>
                </a:solidFill>
              </a:rPr>
              <a:t> / consommation</a:t>
            </a:r>
          </a:p>
        </p:txBody>
      </p:sp>
      <p:sp>
        <p:nvSpPr>
          <p:cNvPr id="161" name="Organigramme : Disque magnétique 160"/>
          <p:cNvSpPr/>
          <p:nvPr/>
        </p:nvSpPr>
        <p:spPr>
          <a:xfrm>
            <a:off x="3054341" y="2110889"/>
            <a:ext cx="270000" cy="162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2" name="Organigramme : Disque magnétique 161"/>
          <p:cNvSpPr/>
          <p:nvPr/>
        </p:nvSpPr>
        <p:spPr>
          <a:xfrm>
            <a:off x="3168560" y="2161485"/>
            <a:ext cx="270000" cy="1620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3" name="Organigramme : Disque magnétique 162"/>
          <p:cNvSpPr/>
          <p:nvPr/>
        </p:nvSpPr>
        <p:spPr>
          <a:xfrm>
            <a:off x="3167222" y="2606341"/>
            <a:ext cx="270000" cy="162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5" name="Connecteur droit avec flèche 164"/>
          <p:cNvCxnSpPr/>
          <p:nvPr/>
        </p:nvCxnSpPr>
        <p:spPr>
          <a:xfrm flipH="1">
            <a:off x="3554693" y="3005937"/>
            <a:ext cx="135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rganigramme : Disque magnétique 165"/>
          <p:cNvSpPr/>
          <p:nvPr/>
        </p:nvSpPr>
        <p:spPr>
          <a:xfrm>
            <a:off x="3808560" y="2406050"/>
            <a:ext cx="270000" cy="162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326199" y="4062347"/>
            <a:ext cx="1726276" cy="571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825" b="1" dirty="0" err="1">
                <a:solidFill>
                  <a:schemeClr val="accent1"/>
                </a:solidFill>
              </a:rPr>
              <a:t>Genesys</a:t>
            </a:r>
            <a:r>
              <a:rPr lang="fr-FR" sz="825" b="1" dirty="0">
                <a:solidFill>
                  <a:schemeClr val="accent1"/>
                </a:solidFill>
              </a:rPr>
              <a:t> GMF</a:t>
            </a:r>
          </a:p>
        </p:txBody>
      </p:sp>
      <p:sp>
        <p:nvSpPr>
          <p:cNvPr id="184" name="Organigramme : Disque magnétique 183"/>
          <p:cNvSpPr/>
          <p:nvPr/>
        </p:nvSpPr>
        <p:spPr>
          <a:xfrm>
            <a:off x="4034558" y="4408540"/>
            <a:ext cx="268707" cy="1350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25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ICON(s)</a:t>
            </a:r>
          </a:p>
        </p:txBody>
      </p:sp>
      <p:cxnSp>
        <p:nvCxnSpPr>
          <p:cNvPr id="218" name="Connecteur en angle 217"/>
          <p:cNvCxnSpPr>
            <a:stCxn id="10" idx="4"/>
          </p:cNvCxnSpPr>
          <p:nvPr/>
        </p:nvCxnSpPr>
        <p:spPr>
          <a:xfrm flipV="1">
            <a:off x="1904187" y="3132416"/>
            <a:ext cx="882448" cy="1082543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Disque magnétique 9"/>
          <p:cNvSpPr/>
          <p:nvPr/>
        </p:nvSpPr>
        <p:spPr>
          <a:xfrm>
            <a:off x="1499186" y="4079959"/>
            <a:ext cx="405000" cy="2700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25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InfoMart</a:t>
            </a:r>
            <a:endParaRPr lang="fr-FR" sz="52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26" name="Connecteur en angle 225"/>
          <p:cNvCxnSpPr>
            <a:stCxn id="172" idx="2"/>
          </p:cNvCxnSpPr>
          <p:nvPr/>
        </p:nvCxnSpPr>
        <p:spPr>
          <a:xfrm rot="10800000">
            <a:off x="3168724" y="3132416"/>
            <a:ext cx="762902" cy="1096112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rganigramme : Disque magnétique 171"/>
          <p:cNvSpPr/>
          <p:nvPr/>
        </p:nvSpPr>
        <p:spPr>
          <a:xfrm>
            <a:off x="3931626" y="4093528"/>
            <a:ext cx="405000" cy="2700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25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InfoMart</a:t>
            </a:r>
            <a:endParaRPr lang="fr-FR" sz="52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2786635" y="3408892"/>
            <a:ext cx="462653" cy="1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Flux froid</a:t>
            </a:r>
          </a:p>
        </p:txBody>
      </p:sp>
      <p:sp>
        <p:nvSpPr>
          <p:cNvPr id="167" name="Organigramme : Disque magnétique 166"/>
          <p:cNvSpPr/>
          <p:nvPr/>
        </p:nvSpPr>
        <p:spPr>
          <a:xfrm>
            <a:off x="908454" y="4983260"/>
            <a:ext cx="162000" cy="1080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8" name="Connecteur droit avec flèche 167"/>
          <p:cNvCxnSpPr/>
          <p:nvPr/>
        </p:nvCxnSpPr>
        <p:spPr>
          <a:xfrm flipV="1">
            <a:off x="1102142" y="5046125"/>
            <a:ext cx="12758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1251284" y="4943687"/>
            <a:ext cx="591842" cy="2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Modèle  et flux VOIX</a:t>
            </a:r>
          </a:p>
        </p:txBody>
      </p:sp>
      <p:sp>
        <p:nvSpPr>
          <p:cNvPr id="174" name="Organigramme : Disque magnétique 173"/>
          <p:cNvSpPr/>
          <p:nvPr/>
        </p:nvSpPr>
        <p:spPr>
          <a:xfrm>
            <a:off x="1876278" y="4994326"/>
            <a:ext cx="162000" cy="1080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675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75" name="Connecteur droit avec flèche 174"/>
          <p:cNvCxnSpPr/>
          <p:nvPr/>
        </p:nvCxnSpPr>
        <p:spPr>
          <a:xfrm flipV="1">
            <a:off x="2069966" y="5057191"/>
            <a:ext cx="127585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2219108" y="4943842"/>
            <a:ext cx="1145831" cy="2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Modèle  (agrégé et/ou détaillé)  TACHES, flux TACHES</a:t>
            </a:r>
          </a:p>
        </p:txBody>
      </p:sp>
      <p:sp>
        <p:nvSpPr>
          <p:cNvPr id="181" name="ZoneTexte 180"/>
          <p:cNvSpPr txBox="1"/>
          <p:nvPr/>
        </p:nvSpPr>
        <p:spPr>
          <a:xfrm>
            <a:off x="4449838" y="4965880"/>
            <a:ext cx="648000" cy="174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 err="1"/>
              <a:t>Resp</a:t>
            </a:r>
            <a:r>
              <a:rPr lang="fr-FR" sz="525" dirty="0"/>
              <a:t> ou acteurs applicatifs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3432477" y="4968207"/>
            <a:ext cx="723086" cy="174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Flux  de données Gestion (contrat, client, sinistres)</a:t>
            </a:r>
          </a:p>
        </p:txBody>
      </p:sp>
      <p:cxnSp>
        <p:nvCxnSpPr>
          <p:cNvPr id="183" name="Connecteur droit avec flèche 182"/>
          <p:cNvCxnSpPr/>
          <p:nvPr/>
        </p:nvCxnSpPr>
        <p:spPr>
          <a:xfrm flipV="1">
            <a:off x="3285001" y="5053334"/>
            <a:ext cx="127585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à coins arrondis 184"/>
          <p:cNvSpPr/>
          <p:nvPr/>
        </p:nvSpPr>
        <p:spPr>
          <a:xfrm>
            <a:off x="4229058" y="5015348"/>
            <a:ext cx="162000" cy="81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xxx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969667" y="4977480"/>
            <a:ext cx="351000" cy="1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450" b="1" dirty="0">
                <a:solidFill>
                  <a:schemeClr val="bg1">
                    <a:lumMod val="50000"/>
                  </a:schemeClr>
                </a:solidFill>
              </a:rPr>
              <a:t>Appli métier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5429524" y="4924136"/>
            <a:ext cx="2039717" cy="2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b="1" dirty="0"/>
              <a:t>Indics agrégés </a:t>
            </a:r>
            <a:r>
              <a:rPr lang="fr-FR" sz="525" dirty="0"/>
              <a:t>: indicateurs finaux à différents niveaux d’agrégation, à règles de gestion et de transformation déjà appliquées 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3762426" y="3315180"/>
            <a:ext cx="347306" cy="21333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fr-FR" sz="600" dirty="0">
                <a:solidFill>
                  <a:schemeClr val="accent1">
                    <a:lumMod val="75000"/>
                  </a:schemeClr>
                </a:solidFill>
              </a:rPr>
              <a:t>Stat Server </a:t>
            </a:r>
          </a:p>
        </p:txBody>
      </p:sp>
      <p:cxnSp>
        <p:nvCxnSpPr>
          <p:cNvPr id="137" name="Connecteur droit avec flèche 136"/>
          <p:cNvCxnSpPr>
            <a:endCxn id="164" idx="2"/>
          </p:cNvCxnSpPr>
          <p:nvPr/>
        </p:nvCxnSpPr>
        <p:spPr>
          <a:xfrm flipH="1" flipV="1">
            <a:off x="3928832" y="3140303"/>
            <a:ext cx="0" cy="1652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049383" y="3140303"/>
            <a:ext cx="521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Tps Réel</a:t>
            </a:r>
          </a:p>
          <a:p>
            <a:r>
              <a:rPr lang="fr-FR" sz="600" dirty="0"/>
              <a:t>(*)</a:t>
            </a:r>
          </a:p>
        </p:txBody>
      </p:sp>
      <p:sp>
        <p:nvSpPr>
          <p:cNvPr id="143" name="ZoneTexte 142"/>
          <p:cNvSpPr txBox="1"/>
          <p:nvPr/>
        </p:nvSpPr>
        <p:spPr>
          <a:xfrm>
            <a:off x="7518868" y="4762627"/>
            <a:ext cx="74119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b="1" dirty="0"/>
              <a:t>(*) Tps Réel : étude détaillée indépendante</a:t>
            </a:r>
          </a:p>
        </p:txBody>
      </p:sp>
      <p:sp>
        <p:nvSpPr>
          <p:cNvPr id="190" name="ZoneTexte 189"/>
          <p:cNvSpPr txBox="1"/>
          <p:nvPr/>
        </p:nvSpPr>
        <p:spPr>
          <a:xfrm>
            <a:off x="2277318" y="2520458"/>
            <a:ext cx="1047023" cy="2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75"/>
              </a:lnSpc>
            </a:pPr>
            <a:r>
              <a:rPr lang="fr-FR" sz="525" dirty="0"/>
              <a:t>Mise au Modèle commun détaillé</a:t>
            </a:r>
          </a:p>
        </p:txBody>
      </p:sp>
      <p:sp>
        <p:nvSpPr>
          <p:cNvPr id="191" name="ZoneTexte 190"/>
          <p:cNvSpPr txBox="1"/>
          <p:nvPr/>
        </p:nvSpPr>
        <p:spPr>
          <a:xfrm>
            <a:off x="2459721" y="1764145"/>
            <a:ext cx="1230341" cy="44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b="1" dirty="0">
                <a:solidFill>
                  <a:schemeClr val="accent3"/>
                </a:solidFill>
              </a:rPr>
              <a:t>* Indics agrégés Taches</a:t>
            </a:r>
          </a:p>
          <a:p>
            <a:pPr>
              <a:lnSpc>
                <a:spcPts val="675"/>
              </a:lnSpc>
            </a:pPr>
            <a:r>
              <a:rPr lang="fr-FR" sz="525" b="1" dirty="0">
                <a:solidFill>
                  <a:schemeClr val="accent3"/>
                </a:solidFill>
              </a:rPr>
              <a:t>* Full détail Taches (modèle orienté métier)</a:t>
            </a:r>
          </a:p>
          <a:p>
            <a:pPr>
              <a:lnSpc>
                <a:spcPts val="675"/>
              </a:lnSpc>
            </a:pPr>
            <a:r>
              <a:rPr lang="fr-FR" sz="525" b="1" dirty="0">
                <a:solidFill>
                  <a:schemeClr val="accent3"/>
                </a:solidFill>
              </a:rPr>
              <a:t>* Référentiels Tâches(/Voix)</a:t>
            </a:r>
          </a:p>
        </p:txBody>
      </p:sp>
      <p:cxnSp>
        <p:nvCxnSpPr>
          <p:cNvPr id="192" name="Connecteur droit avec flèche 191"/>
          <p:cNvCxnSpPr/>
          <p:nvPr/>
        </p:nvCxnSpPr>
        <p:spPr>
          <a:xfrm flipH="1">
            <a:off x="3550573" y="2123747"/>
            <a:ext cx="135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3690062" y="1734463"/>
            <a:ext cx="458705" cy="35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Transformations à la volée</a:t>
            </a:r>
          </a:p>
        </p:txBody>
      </p:sp>
      <p:cxnSp>
        <p:nvCxnSpPr>
          <p:cNvPr id="60" name="Connecteur en angle 59"/>
          <p:cNvCxnSpPr>
            <a:endCxn id="62" idx="2"/>
          </p:cNvCxnSpPr>
          <p:nvPr/>
        </p:nvCxnSpPr>
        <p:spPr>
          <a:xfrm rot="16200000" flipV="1">
            <a:off x="1357810" y="3826081"/>
            <a:ext cx="414165" cy="2735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1013613" y="3351838"/>
            <a:ext cx="82896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/>
              <a:t>Flux existant sur la voix vers le BI de la marque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4353159" y="3402720"/>
            <a:ext cx="82896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/>
              <a:t>Flux existant sur la voix vers le BI de la marque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441534" y="3782749"/>
            <a:ext cx="462653" cy="1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Flux froid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4123274" y="3803529"/>
            <a:ext cx="462653" cy="1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75"/>
              </a:lnSpc>
            </a:pPr>
            <a:r>
              <a:rPr lang="fr-FR" sz="525" dirty="0"/>
              <a:t>Flux froid</a:t>
            </a:r>
          </a:p>
        </p:txBody>
      </p:sp>
      <p:cxnSp>
        <p:nvCxnSpPr>
          <p:cNvPr id="67" name="Connecteur en angle 66"/>
          <p:cNvCxnSpPr/>
          <p:nvPr/>
        </p:nvCxnSpPr>
        <p:spPr>
          <a:xfrm rot="5400000" flipH="1" flipV="1">
            <a:off x="4295916" y="3621804"/>
            <a:ext cx="309935" cy="6335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652E0273-FC86-4005-BD98-04768A1F5A86}"/>
              </a:ext>
            </a:extLst>
          </p:cNvPr>
          <p:cNvGrpSpPr/>
          <p:nvPr/>
        </p:nvGrpSpPr>
        <p:grpSpPr>
          <a:xfrm>
            <a:off x="3979997" y="1580523"/>
            <a:ext cx="686330" cy="273637"/>
            <a:chOff x="464685" y="2780757"/>
            <a:chExt cx="641250" cy="364849"/>
          </a:xfrm>
        </p:grpSpPr>
        <p:pic>
          <p:nvPicPr>
            <p:cNvPr id="116" name="Picture 5">
              <a:extLst>
                <a:ext uri="{FF2B5EF4-FFF2-40B4-BE49-F238E27FC236}">
                  <a16:creationId xmlns:a16="http://schemas.microsoft.com/office/drawing/2014/main" id="{3CC4B801-CCFE-4E31-BCAD-0EE3FD862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94" y="3037606"/>
              <a:ext cx="26325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104B3874-8710-4C2E-81D7-B9382A2C1D50}"/>
                </a:ext>
              </a:extLst>
            </p:cNvPr>
            <p:cNvSpPr txBox="1"/>
            <p:nvPr/>
          </p:nvSpPr>
          <p:spPr>
            <a:xfrm>
              <a:off x="464685" y="2780757"/>
              <a:ext cx="641250" cy="29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</a:pPr>
              <a:r>
                <a:rPr lang="fr-FR" sz="525" dirty="0"/>
                <a:t>Connecteur Impala </a:t>
              </a:r>
              <a:r>
                <a:rPr lang="fr-FR" sz="525" b="1" dirty="0">
                  <a:solidFill>
                    <a:srgbClr val="FF0000"/>
                  </a:solidFill>
                </a:rPr>
                <a:t>en test</a:t>
              </a:r>
            </a:p>
          </p:txBody>
        </p:sp>
      </p:grpSp>
      <p:sp>
        <p:nvSpPr>
          <p:cNvPr id="129" name="Espace réservé du contenu 8">
            <a:extLst>
              <a:ext uri="{FF2B5EF4-FFF2-40B4-BE49-F238E27FC236}">
                <a16:creationId xmlns:a16="http://schemas.microsoft.com/office/drawing/2014/main" id="{88F3C6D1-0B13-4A3A-8651-D3B8E539A99B}"/>
              </a:ext>
            </a:extLst>
          </p:cNvPr>
          <p:cNvSpPr txBox="1">
            <a:spLocks/>
          </p:cNvSpPr>
          <p:nvPr/>
        </p:nvSpPr>
        <p:spPr>
          <a:xfrm>
            <a:off x="6866682" y="636972"/>
            <a:ext cx="2052285" cy="2701125"/>
          </a:xfrm>
          <a:prstGeom prst="roundRect">
            <a:avLst>
              <a:gd name="adj" fmla="val 3436"/>
            </a:avLst>
          </a:prstGeom>
          <a:solidFill>
            <a:schemeClr val="bg1"/>
          </a:solidFill>
          <a:ln w="9525" cap="flat" cmpd="sng" algn="ctr">
            <a:solidFill>
              <a:srgbClr val="AE9A6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7838" lvl="1" defTabSz="571229">
              <a:spcBef>
                <a:spcPts val="450"/>
              </a:spcBef>
              <a:buClr>
                <a:srgbClr val="555555"/>
              </a:buClr>
              <a:buSzPts val="800"/>
            </a:pPr>
            <a:r>
              <a:rPr lang="fr-FR" sz="750" b="1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Plateforme SAS VA</a:t>
            </a:r>
          </a:p>
          <a:p>
            <a:pPr marL="132096" lvl="1" indent="-61884" defTabSz="571229">
              <a:spcBef>
                <a:spcPts val="450"/>
              </a:spcBef>
              <a:buClr>
                <a:srgbClr val="C00000"/>
              </a:buClr>
              <a:buSzPts val="800"/>
              <a:buFont typeface="Wingdings" pitchFamily="2" charset="2"/>
              <a:buChar char="§"/>
            </a:pPr>
            <a:r>
              <a:rPr lang="fr-FR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Interface web WYSIWYG </a:t>
            </a:r>
          </a:p>
          <a:p>
            <a:pPr marL="132096" lvl="1" indent="-61884" defTabSz="571229">
              <a:spcBef>
                <a:spcPts val="450"/>
              </a:spcBef>
              <a:buClr>
                <a:srgbClr val="C00000"/>
              </a:buClr>
              <a:buSzPts val="800"/>
              <a:buFont typeface="Wingdings" pitchFamily="2" charset="2"/>
              <a:buChar char="§"/>
            </a:pPr>
            <a:r>
              <a:rPr lang="fr-FR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POC :  Le hub pousse dans KAFKA, un module SAS VA s’y abonne ; nécessite le module SAS </a:t>
            </a:r>
            <a:r>
              <a:rPr lang="fr-FR" sz="7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event</a:t>
            </a:r>
            <a:r>
              <a:rPr lang="fr-FR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7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processing</a:t>
            </a:r>
            <a:endParaRPr lang="fr-FR" sz="75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2096" lvl="1" indent="-61884" defTabSz="571229" fontAlgn="base">
              <a:spcBef>
                <a:spcPts val="450"/>
              </a:spcBef>
              <a:spcAft>
                <a:spcPct val="0"/>
              </a:spcAft>
              <a:buClr>
                <a:srgbClr val="C00000"/>
              </a:buClr>
              <a:buSzPts val="800"/>
              <a:buFont typeface="Wingdings" pitchFamily="2" charset="2"/>
              <a:buChar char="§"/>
            </a:pPr>
            <a:endParaRPr lang="fr-FR" sz="75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7F2F43-8C77-4F8A-BF74-813D394A46FA}"/>
              </a:ext>
            </a:extLst>
          </p:cNvPr>
          <p:cNvSpPr/>
          <p:nvPr/>
        </p:nvSpPr>
        <p:spPr>
          <a:xfrm>
            <a:off x="223504" y="523426"/>
            <a:ext cx="6535162" cy="424792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8" name="Triangle isocèle 127">
            <a:extLst>
              <a:ext uri="{FF2B5EF4-FFF2-40B4-BE49-F238E27FC236}">
                <a16:creationId xmlns:a16="http://schemas.microsoft.com/office/drawing/2014/main" id="{47E7B2ED-FFA0-4E73-9A37-7344580A1408}"/>
              </a:ext>
            </a:extLst>
          </p:cNvPr>
          <p:cNvSpPr/>
          <p:nvPr/>
        </p:nvSpPr>
        <p:spPr>
          <a:xfrm rot="5400000">
            <a:off x="6623648" y="771990"/>
            <a:ext cx="324045" cy="5400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/>
            <a:endParaRPr lang="fr-FR" sz="135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CC9404-FD33-49A2-B4C9-F6FEB66D2D85}"/>
              </a:ext>
            </a:extLst>
          </p:cNvPr>
          <p:cNvSpPr/>
          <p:nvPr/>
        </p:nvSpPr>
        <p:spPr>
          <a:xfrm>
            <a:off x="4526991" y="1030378"/>
            <a:ext cx="2198258" cy="232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t"/>
          <a:lstStyle/>
          <a:p>
            <a:pPr>
              <a:lnSpc>
                <a:spcPts val="825"/>
              </a:lnSpc>
            </a:pPr>
            <a:r>
              <a:rPr lang="fr-FR" sz="675" b="1" dirty="0">
                <a:solidFill>
                  <a:schemeClr val="accent1"/>
                </a:solidFill>
              </a:rPr>
              <a:t>Plateforme SAS VA       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5937D1-809C-4BB7-97EC-6362C6E5E1FF}"/>
              </a:ext>
            </a:extLst>
          </p:cNvPr>
          <p:cNvSpPr/>
          <p:nvPr/>
        </p:nvSpPr>
        <p:spPr>
          <a:xfrm>
            <a:off x="3336862" y="588709"/>
            <a:ext cx="1183253" cy="346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t"/>
          <a:lstStyle/>
          <a:p>
            <a:r>
              <a:rPr lang="fr-FR" sz="675" b="1" dirty="0" err="1">
                <a:solidFill>
                  <a:schemeClr val="accent4"/>
                </a:solidFill>
              </a:rPr>
              <a:t>Reporting</a:t>
            </a:r>
            <a:r>
              <a:rPr lang="fr-FR" sz="675" b="1" dirty="0">
                <a:solidFill>
                  <a:schemeClr val="accent4"/>
                </a:solidFill>
              </a:rPr>
              <a:t>/analyses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8FC24E0-A5BC-4677-B30D-B851E3D587B9}"/>
              </a:ext>
            </a:extLst>
          </p:cNvPr>
          <p:cNvSpPr txBox="1"/>
          <p:nvPr/>
        </p:nvSpPr>
        <p:spPr>
          <a:xfrm>
            <a:off x="4049383" y="3140303"/>
            <a:ext cx="521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Tps Réel</a:t>
            </a:r>
          </a:p>
          <a:p>
            <a:r>
              <a:rPr lang="fr-FR" sz="600" dirty="0"/>
              <a:t>(*)</a:t>
            </a:r>
          </a:p>
        </p:txBody>
      </p:sp>
      <p:sp>
        <p:nvSpPr>
          <p:cNvPr id="80" name="Rectangle à coins arrondis 5">
            <a:extLst>
              <a:ext uri="{FF2B5EF4-FFF2-40B4-BE49-F238E27FC236}">
                <a16:creationId xmlns:a16="http://schemas.microsoft.com/office/drawing/2014/main" id="{5ECE8587-8A8C-49EF-870E-7A7342BA609E}"/>
              </a:ext>
            </a:extLst>
          </p:cNvPr>
          <p:cNvSpPr/>
          <p:nvPr/>
        </p:nvSpPr>
        <p:spPr>
          <a:xfrm>
            <a:off x="1409985" y="1008847"/>
            <a:ext cx="1523039" cy="448769"/>
          </a:xfrm>
          <a:prstGeom prst="wedgeRoundRectCallout">
            <a:avLst>
              <a:gd name="adj1" fmla="val 115182"/>
              <a:gd name="adj2" fmla="val 128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050" dirty="0"/>
              <a:t>Outil BI Agile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050" dirty="0"/>
              <a:t>Utilisé pour STATIM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7998B28-FE33-413C-BBB9-2621ACB388DB}"/>
              </a:ext>
            </a:extLst>
          </p:cNvPr>
          <p:cNvSpPr txBox="1"/>
          <p:nvPr/>
        </p:nvSpPr>
        <p:spPr>
          <a:xfrm>
            <a:off x="4353159" y="3402720"/>
            <a:ext cx="82896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/>
              <a:t>Flux existant sur la voix vers le BI de la marque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2255E47F-3CAE-4BDE-BB17-F3035108934A}"/>
              </a:ext>
            </a:extLst>
          </p:cNvPr>
          <p:cNvGrpSpPr/>
          <p:nvPr/>
        </p:nvGrpSpPr>
        <p:grpSpPr>
          <a:xfrm>
            <a:off x="4025715" y="1600116"/>
            <a:ext cx="686330" cy="273637"/>
            <a:chOff x="464685" y="2780757"/>
            <a:chExt cx="641250" cy="364849"/>
          </a:xfrm>
        </p:grpSpPr>
        <p:pic>
          <p:nvPicPr>
            <p:cNvPr id="84" name="Picture 5">
              <a:extLst>
                <a:ext uri="{FF2B5EF4-FFF2-40B4-BE49-F238E27FC236}">
                  <a16:creationId xmlns:a16="http://schemas.microsoft.com/office/drawing/2014/main" id="{F239EBAC-0827-468F-8B23-303084D91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094" y="3037606"/>
              <a:ext cx="26325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D2DBBE02-2905-4EA8-86AB-7A4CBA94C47F}"/>
                </a:ext>
              </a:extLst>
            </p:cNvPr>
            <p:cNvSpPr txBox="1"/>
            <p:nvPr/>
          </p:nvSpPr>
          <p:spPr>
            <a:xfrm>
              <a:off x="464685" y="2780757"/>
              <a:ext cx="641250" cy="29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</a:pPr>
              <a:r>
                <a:rPr lang="fr-FR" sz="525" dirty="0"/>
                <a:t>Connecteur Impala </a:t>
              </a:r>
              <a:r>
                <a:rPr lang="fr-FR" sz="525" b="1" dirty="0">
                  <a:solidFill>
                    <a:srgbClr val="FF0000"/>
                  </a:solidFill>
                </a:rPr>
                <a:t>en test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2DBEE00-194F-4BE1-BC35-C11050FC238B}"/>
              </a:ext>
            </a:extLst>
          </p:cNvPr>
          <p:cNvSpPr/>
          <p:nvPr/>
        </p:nvSpPr>
        <p:spPr>
          <a:xfrm>
            <a:off x="4524367" y="1027397"/>
            <a:ext cx="2200356" cy="39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t"/>
          <a:lstStyle/>
          <a:p>
            <a:pPr algn="ctr">
              <a:lnSpc>
                <a:spcPts val="825"/>
              </a:lnSpc>
            </a:pPr>
            <a:endParaRPr lang="fr-FR" sz="675" b="1" dirty="0">
              <a:solidFill>
                <a:schemeClr val="accent1"/>
              </a:solidFill>
            </a:endParaRPr>
          </a:p>
          <a:p>
            <a:pPr algn="ctr">
              <a:lnSpc>
                <a:spcPts val="825"/>
              </a:lnSpc>
            </a:pPr>
            <a:r>
              <a:rPr lang="fr-FR" sz="1000" b="1" dirty="0">
                <a:solidFill>
                  <a:schemeClr val="accent1"/>
                </a:solidFill>
              </a:rPr>
              <a:t>Plateforme SAS </a:t>
            </a:r>
            <a:r>
              <a:rPr lang="fr-FR" sz="1000" b="1" dirty="0" err="1">
                <a:solidFill>
                  <a:schemeClr val="accent1"/>
                </a:solidFill>
              </a:rPr>
              <a:t>Viya</a:t>
            </a:r>
            <a:r>
              <a:rPr lang="fr-FR" sz="1000" b="1" dirty="0">
                <a:solidFill>
                  <a:schemeClr val="accent1"/>
                </a:solidFill>
              </a:rPr>
              <a:t> </a:t>
            </a:r>
          </a:p>
          <a:p>
            <a:pPr algn="ctr">
              <a:lnSpc>
                <a:spcPts val="825"/>
              </a:lnSpc>
            </a:pPr>
            <a:r>
              <a:rPr lang="fr-FR" sz="675" b="1" dirty="0">
                <a:solidFill>
                  <a:schemeClr val="accent1"/>
                </a:solidFill>
              </a:rPr>
              <a:t>(Inclus le service SAS VA déjà chez Covéa)       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6BFBE5-64DC-4781-A485-01884684C65E}"/>
              </a:ext>
            </a:extLst>
          </p:cNvPr>
          <p:cNvSpPr/>
          <p:nvPr/>
        </p:nvSpPr>
        <p:spPr>
          <a:xfrm>
            <a:off x="5842668" y="2266069"/>
            <a:ext cx="574178" cy="267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Model repository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03A0066-DA45-407F-93E9-21BA61366AA1}"/>
              </a:ext>
            </a:extLst>
          </p:cNvPr>
          <p:cNvSpPr/>
          <p:nvPr/>
        </p:nvSpPr>
        <p:spPr>
          <a:xfrm>
            <a:off x="4930399" y="2750294"/>
            <a:ext cx="810096" cy="337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SAS Event Stream </a:t>
            </a:r>
            <a:r>
              <a:rPr lang="fr-FR" sz="700" dirty="0" err="1">
                <a:solidFill>
                  <a:schemeClr val="bg1"/>
                </a:solidFill>
              </a:rPr>
              <a:t>Processing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48AB34-2439-4153-8B8D-F75BC17E9F87}"/>
              </a:ext>
            </a:extLst>
          </p:cNvPr>
          <p:cNvSpPr/>
          <p:nvPr/>
        </p:nvSpPr>
        <p:spPr>
          <a:xfrm>
            <a:off x="4831016" y="1784177"/>
            <a:ext cx="1011652" cy="353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SAS Cloud </a:t>
            </a:r>
            <a:r>
              <a:rPr lang="fr-FR" sz="700" dirty="0" err="1">
                <a:solidFill>
                  <a:schemeClr val="bg1"/>
                </a:solidFill>
              </a:rPr>
              <a:t>Analytic</a:t>
            </a:r>
            <a:r>
              <a:rPr lang="fr-FR" sz="700" dirty="0">
                <a:solidFill>
                  <a:schemeClr val="bg1"/>
                </a:solidFill>
              </a:rPr>
              <a:t> Services (moteur in-memory distribué)</a:t>
            </a:r>
          </a:p>
        </p:txBody>
      </p:sp>
      <p:cxnSp>
        <p:nvCxnSpPr>
          <p:cNvPr id="90" name="Connecteur en angle 66">
            <a:extLst>
              <a:ext uri="{FF2B5EF4-FFF2-40B4-BE49-F238E27FC236}">
                <a16:creationId xmlns:a16="http://schemas.microsoft.com/office/drawing/2014/main" id="{5DF1BCE5-9DFF-484B-A190-A2C37913A35B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4123274" y="2918889"/>
            <a:ext cx="807125" cy="36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BB93F4D0-DB2B-4667-95C6-132ECE64B9E1}"/>
              </a:ext>
            </a:extLst>
          </p:cNvPr>
          <p:cNvSpPr txBox="1"/>
          <p:nvPr/>
        </p:nvSpPr>
        <p:spPr>
          <a:xfrm>
            <a:off x="4142940" y="2581574"/>
            <a:ext cx="810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/>
              <a:t>Connecteur Kafka </a:t>
            </a:r>
            <a:r>
              <a:rPr lang="fr-FR" sz="675" b="1" dirty="0"/>
              <a:t>(temps réel)</a:t>
            </a:r>
          </a:p>
        </p:txBody>
      </p:sp>
      <p:cxnSp>
        <p:nvCxnSpPr>
          <p:cNvPr id="93" name="Connecteur en angle 66">
            <a:extLst>
              <a:ext uri="{FF2B5EF4-FFF2-40B4-BE49-F238E27FC236}">
                <a16:creationId xmlns:a16="http://schemas.microsoft.com/office/drawing/2014/main" id="{CB24326E-2A27-4700-9107-A3139E0235D9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rot="5400000" flipH="1" flipV="1">
            <a:off x="5030053" y="2443506"/>
            <a:ext cx="612182" cy="139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83078F7E-6BD9-4053-86EF-7CCE2F3357BE}"/>
              </a:ext>
            </a:extLst>
          </p:cNvPr>
          <p:cNvSpPr txBox="1"/>
          <p:nvPr/>
        </p:nvSpPr>
        <p:spPr>
          <a:xfrm>
            <a:off x="4839934" y="2326781"/>
            <a:ext cx="5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/>
              <a:t>Souscription </a:t>
            </a:r>
            <a:r>
              <a:rPr lang="fr-FR" sz="600" b="1" dirty="0"/>
              <a:t>temps réel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965D3BF-59B1-4A09-B973-39BF12408145}"/>
              </a:ext>
            </a:extLst>
          </p:cNvPr>
          <p:cNvSpPr txBox="1"/>
          <p:nvPr/>
        </p:nvSpPr>
        <p:spPr>
          <a:xfrm>
            <a:off x="5709146" y="2922497"/>
            <a:ext cx="810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/>
              <a:t>Calculs, </a:t>
            </a:r>
            <a:r>
              <a:rPr lang="fr-FR" sz="675" dirty="0" err="1"/>
              <a:t>scoring</a:t>
            </a:r>
            <a:r>
              <a:rPr lang="fr-FR" sz="675" dirty="0"/>
              <a:t>, training ML, etc…</a:t>
            </a:r>
            <a:endParaRPr lang="fr-FR" sz="675" b="1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3C94D98-A0E4-4AFC-AFF1-FCB18866EFAD}"/>
              </a:ext>
            </a:extLst>
          </p:cNvPr>
          <p:cNvCxnSpPr>
            <a:cxnSpLocks/>
            <a:stCxn id="87" idx="2"/>
            <a:endCxn id="88" idx="3"/>
          </p:cNvCxnSpPr>
          <p:nvPr/>
        </p:nvCxnSpPr>
        <p:spPr>
          <a:xfrm flipH="1">
            <a:off x="5740495" y="2533258"/>
            <a:ext cx="389262" cy="38563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963EB8B7-7C6B-45B8-AD36-0F06062753F2}"/>
              </a:ext>
            </a:extLst>
          </p:cNvPr>
          <p:cNvCxnSpPr>
            <a:cxnSpLocks/>
            <a:stCxn id="87" idx="0"/>
            <a:endCxn id="89" idx="3"/>
          </p:cNvCxnSpPr>
          <p:nvPr/>
        </p:nvCxnSpPr>
        <p:spPr>
          <a:xfrm flipH="1" flipV="1">
            <a:off x="5842668" y="1961145"/>
            <a:ext cx="287089" cy="304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BC992789-9F5A-4FFF-8F95-480F99AD99DE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143377" y="1911510"/>
            <a:ext cx="687639" cy="4963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iangle isocèle 100">
            <a:extLst>
              <a:ext uri="{FF2B5EF4-FFF2-40B4-BE49-F238E27FC236}">
                <a16:creationId xmlns:a16="http://schemas.microsoft.com/office/drawing/2014/main" id="{CC21B804-DB16-46A4-8CDF-4ADDDE4922EE}"/>
              </a:ext>
            </a:extLst>
          </p:cNvPr>
          <p:cNvSpPr/>
          <p:nvPr/>
        </p:nvSpPr>
        <p:spPr>
          <a:xfrm rot="5400000">
            <a:off x="6623648" y="771990"/>
            <a:ext cx="324045" cy="5400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2" tIns="34276" rIns="68552" bIns="34276" rtlCol="0" anchor="ctr"/>
          <a:lstStyle/>
          <a:p>
            <a:pPr algn="ctr"/>
            <a:endParaRPr lang="fr-FR" sz="1350"/>
          </a:p>
        </p:txBody>
      </p:sp>
      <p:pic>
        <p:nvPicPr>
          <p:cNvPr id="102" name="Image 101">
            <a:extLst>
              <a:ext uri="{FF2B5EF4-FFF2-40B4-BE49-F238E27FC236}">
                <a16:creationId xmlns:a16="http://schemas.microsoft.com/office/drawing/2014/main" id="{A3504C1F-9A5E-4C23-AB48-450E872C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77" y="918580"/>
            <a:ext cx="2205733" cy="274344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7FD9B550-B4AA-494D-B50A-7620A50EC264}"/>
              </a:ext>
            </a:extLst>
          </p:cNvPr>
          <p:cNvSpPr/>
          <p:nvPr/>
        </p:nvSpPr>
        <p:spPr>
          <a:xfrm>
            <a:off x="4535581" y="1459877"/>
            <a:ext cx="2182792" cy="1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 err="1">
                <a:solidFill>
                  <a:schemeClr val="bg1"/>
                </a:solidFill>
              </a:rPr>
              <a:t>Microservices</a:t>
            </a:r>
            <a:r>
              <a:rPr lang="fr-FR" sz="700" dirty="0">
                <a:solidFill>
                  <a:schemeClr val="bg1"/>
                </a:solidFill>
              </a:rPr>
              <a:t> (</a:t>
            </a:r>
            <a:r>
              <a:rPr lang="fr-FR" sz="700" dirty="0" err="1">
                <a:solidFill>
                  <a:schemeClr val="bg1"/>
                </a:solidFill>
              </a:rPr>
              <a:t>VA,audit</a:t>
            </a:r>
            <a:r>
              <a:rPr lang="fr-FR" sz="700" dirty="0">
                <a:solidFill>
                  <a:schemeClr val="bg1"/>
                </a:solidFill>
              </a:rPr>
              <a:t>, etc…)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5D372A4B-8F69-4819-AE14-FD84448928DB}"/>
              </a:ext>
            </a:extLst>
          </p:cNvPr>
          <p:cNvCxnSpPr>
            <a:cxnSpLocks/>
          </p:cNvCxnSpPr>
          <p:nvPr/>
        </p:nvCxnSpPr>
        <p:spPr>
          <a:xfrm flipH="1" flipV="1">
            <a:off x="4098375" y="952283"/>
            <a:ext cx="421740" cy="55901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8B65352-AFD0-42A4-80FC-B0E401AB8DB1}"/>
              </a:ext>
            </a:extLst>
          </p:cNvPr>
          <p:cNvSpPr txBox="1"/>
          <p:nvPr/>
        </p:nvSpPr>
        <p:spPr>
          <a:xfrm>
            <a:off x="6092644" y="1786234"/>
            <a:ext cx="8176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Versioning</a:t>
            </a:r>
            <a:r>
              <a:rPr lang="fr-FR" sz="675" dirty="0"/>
              <a:t>, suivi, déploiement (Batch/temps réel, APIs)</a:t>
            </a:r>
            <a:endParaRPr lang="fr-FR" sz="675" b="1" dirty="0"/>
          </a:p>
        </p:txBody>
      </p:sp>
      <p:pic>
        <p:nvPicPr>
          <p:cNvPr id="106" name="Image 105">
            <a:extLst>
              <a:ext uri="{FF2B5EF4-FFF2-40B4-BE49-F238E27FC236}">
                <a16:creationId xmlns:a16="http://schemas.microsoft.com/office/drawing/2014/main" id="{BB8D225C-49B3-4B26-8DB2-75339D960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54" y="600137"/>
            <a:ext cx="1377181" cy="235570"/>
          </a:xfrm>
          <a:prstGeom prst="rect">
            <a:avLst/>
          </a:prstGeom>
        </p:spPr>
      </p:pic>
      <p:cxnSp>
        <p:nvCxnSpPr>
          <p:cNvPr id="107" name="Elbow Connector 152">
            <a:extLst>
              <a:ext uri="{FF2B5EF4-FFF2-40B4-BE49-F238E27FC236}">
                <a16:creationId xmlns:a16="http://schemas.microsoft.com/office/drawing/2014/main" id="{19626C27-386C-4E66-B219-195EF122867D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63298" y="556706"/>
            <a:ext cx="1359668" cy="12700"/>
          </a:xfrm>
          <a:prstGeom prst="bentConnector5">
            <a:avLst>
              <a:gd name="adj1" fmla="val -9338"/>
              <a:gd name="adj2" fmla="val -2310189"/>
              <a:gd name="adj3" fmla="val 107934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90F4E61-03DC-41C2-82FF-64F174F48B5E}"/>
              </a:ext>
            </a:extLst>
          </p:cNvPr>
          <p:cNvSpPr/>
          <p:nvPr/>
        </p:nvSpPr>
        <p:spPr>
          <a:xfrm>
            <a:off x="5150438" y="425034"/>
            <a:ext cx="12506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b="1" dirty="0" err="1">
                <a:solidFill>
                  <a:schemeClr val="accent4"/>
                </a:solidFill>
              </a:rPr>
              <a:t>Datascience</a:t>
            </a:r>
            <a:r>
              <a:rPr lang="fr-FR" sz="800" b="1" dirty="0">
                <a:solidFill>
                  <a:schemeClr val="accent4"/>
                </a:solidFill>
              </a:rPr>
              <a:t> </a:t>
            </a:r>
            <a:r>
              <a:rPr lang="fr-FR" sz="800" b="1" dirty="0" err="1">
                <a:solidFill>
                  <a:schemeClr val="accent4"/>
                </a:solidFill>
              </a:rPr>
              <a:t>programming</a:t>
            </a:r>
            <a:endParaRPr lang="fr-FR" sz="800" b="1" dirty="0">
              <a:solidFill>
                <a:schemeClr val="accent4"/>
              </a:solidFill>
            </a:endParaRP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B902F08A-16FE-4ACE-AB6B-7D60E089D295}"/>
              </a:ext>
            </a:extLst>
          </p:cNvPr>
          <p:cNvCxnSpPr>
            <a:cxnSpLocks/>
          </p:cNvCxnSpPr>
          <p:nvPr/>
        </p:nvCxnSpPr>
        <p:spPr>
          <a:xfrm flipV="1">
            <a:off x="5860207" y="863342"/>
            <a:ext cx="0" cy="126455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778171B-69A5-437A-B76B-51F539A33A4D}"/>
              </a:ext>
            </a:extLst>
          </p:cNvPr>
          <p:cNvGrpSpPr/>
          <p:nvPr/>
        </p:nvGrpSpPr>
        <p:grpSpPr>
          <a:xfrm>
            <a:off x="3466975" y="710727"/>
            <a:ext cx="869676" cy="272319"/>
            <a:chOff x="407999" y="1155571"/>
            <a:chExt cx="1159568" cy="363092"/>
          </a:xfrm>
        </p:grpSpPr>
        <p:pic>
          <p:nvPicPr>
            <p:cNvPr id="111" name="Picture 5">
              <a:extLst>
                <a:ext uri="{FF2B5EF4-FFF2-40B4-BE49-F238E27FC236}">
                  <a16:creationId xmlns:a16="http://schemas.microsoft.com/office/drawing/2014/main" id="{0A37237C-737E-4FB5-96EA-640733C3C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958" y="1308910"/>
              <a:ext cx="352609" cy="14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FB761DEE-6534-44EA-98BB-21217DB57415}"/>
                </a:ext>
              </a:extLst>
            </p:cNvPr>
            <p:cNvSpPr txBox="1"/>
            <p:nvPr/>
          </p:nvSpPr>
          <p:spPr>
            <a:xfrm>
              <a:off x="407999" y="1155571"/>
              <a:ext cx="1116884" cy="3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75"/>
                </a:lnSpc>
              </a:pPr>
              <a:r>
                <a:rPr lang="fr-FR" sz="675" dirty="0"/>
                <a:t>Client SAS </a:t>
              </a:r>
              <a:r>
                <a:rPr lang="fr-FR" sz="825" b="1" dirty="0">
                  <a:solidFill>
                    <a:srgbClr val="FF0000"/>
                  </a:solidFill>
                </a:rPr>
                <a:t>VA</a:t>
              </a:r>
              <a:endParaRPr lang="fr-FR" sz="675" b="1" dirty="0">
                <a:solidFill>
                  <a:srgbClr val="FF0000"/>
                </a:solidFill>
              </a:endParaRPr>
            </a:p>
            <a:p>
              <a:pPr>
                <a:lnSpc>
                  <a:spcPts val="675"/>
                </a:lnSpc>
              </a:pPr>
              <a:r>
                <a:rPr lang="fr-FR" sz="675" dirty="0"/>
                <a:t>(</a:t>
              </a:r>
              <a:r>
                <a:rPr lang="fr-FR" sz="675" dirty="0" err="1"/>
                <a:t>nouv</a:t>
              </a:r>
              <a:r>
                <a:rPr lang="fr-FR" sz="675" dirty="0"/>
                <a:t>. Version)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9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E67053D-87EA-4031-A283-8012089F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89A604-C3FD-421C-A487-E877EC94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9" y="541421"/>
            <a:ext cx="7741462" cy="43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7247"/>
      </p:ext>
    </p:extLst>
  </p:cSld>
  <p:clrMapOvr>
    <a:masterClrMapping/>
  </p:clrMapOvr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5637D6DB90F4BA89D63E7DCBE66CF" ma:contentTypeVersion="13" ma:contentTypeDescription="Create a new document." ma:contentTypeScope="" ma:versionID="37aefb2e1941893dec6f3fa2a23e632c">
  <xsd:schema xmlns:xsd="http://www.w3.org/2001/XMLSchema" xmlns:xs="http://www.w3.org/2001/XMLSchema" xmlns:p="http://schemas.microsoft.com/office/2006/metadata/properties" xmlns:ns3="b1f45b79-bae8-42d5-b375-69766563fbbb" xmlns:ns4="1347a971-b69b-47cf-ad29-57b02418f7e2" targetNamespace="http://schemas.microsoft.com/office/2006/metadata/properties" ma:root="true" ma:fieldsID="c8e6d866282189ecee368fc58dccd87f" ns3:_="" ns4:_="">
    <xsd:import namespace="b1f45b79-bae8-42d5-b375-69766563fbbb"/>
    <xsd:import namespace="1347a971-b69b-47cf-ad29-57b02418f7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45b79-bae8-42d5-b375-69766563f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7a971-b69b-47cf-ad29-57b02418f7e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53200B-FCB3-4DDA-939F-18B621254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45b79-bae8-42d5-b375-69766563fbbb"/>
    <ds:schemaRef ds:uri="1347a971-b69b-47cf-ad29-57b02418f7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E8351-0CBC-418B-A366-CF833116012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347a971-b69b-47cf-ad29-57b02418f7e2"/>
    <ds:schemaRef ds:uri="b1f45b79-bae8-42d5-b375-69766563fbb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599</Words>
  <Application>Microsoft Office PowerPoint</Application>
  <PresentationFormat>Affichage à l'écran (16:9)</PresentationFormat>
  <Paragraphs>117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Covea</vt:lpstr>
      <vt:lpstr>ECLA – Pilotage Flux des tâches (à chaud) DataHub Tâches - SAS VA avec connecteur</vt:lpstr>
      <vt:lpstr>ECLA – Pilotage Flux des tâches (à chaud) DataHub Tâches - SAS VA avec connecteur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2020-07-06T07:14:23Z</dcterms:created>
  <dcterms:modified xsi:type="dcterms:W3CDTF">2020-07-20T10:21:07Z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0x0101006075637D6DB90F4BA89D63E7DCBE66CF</vt:lpwstr>
  </property>
</Properties>
</file>