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7" r:id="rId2"/>
    <p:sldId id="264" r:id="rId3"/>
    <p:sldId id="309" r:id="rId4"/>
    <p:sldId id="259" r:id="rId5"/>
    <p:sldId id="310" r:id="rId6"/>
    <p:sldId id="288" r:id="rId7"/>
    <p:sldId id="334" r:id="rId8"/>
    <p:sldId id="333" r:id="rId9"/>
    <p:sldId id="335" r:id="rId10"/>
    <p:sldId id="327" r:id="rId11"/>
    <p:sldId id="328" r:id="rId12"/>
    <p:sldId id="311" r:id="rId13"/>
    <p:sldId id="329" r:id="rId14"/>
    <p:sldId id="336" r:id="rId15"/>
    <p:sldId id="331" r:id="rId16"/>
    <p:sldId id="330" r:id="rId17"/>
    <p:sldId id="332" r:id="rId18"/>
    <p:sldId id="312" r:id="rId19"/>
    <p:sldId id="321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4849" autoAdjust="0"/>
  </p:normalViewPr>
  <p:slideViewPr>
    <p:cSldViewPr>
      <p:cViewPr varScale="1">
        <p:scale>
          <a:sx n="81" d="100"/>
          <a:sy n="81" d="100"/>
        </p:scale>
        <p:origin x="32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90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3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7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4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9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4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9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5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9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6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5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0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8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in MBC - 1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51520" y="3291830"/>
            <a:ext cx="4807056" cy="1174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Stuff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Martin Zhou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Department:	MBC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6228184" y="738430"/>
            <a:ext cx="2414745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5616" y="1192034"/>
            <a:ext cx="7128792" cy="38279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14408" y="730894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Knockout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1640" y="1459382"/>
            <a:ext cx="6696743" cy="1824797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声明式绑定</a:t>
            </a:r>
            <a:r>
              <a:rPr lang="en-US" altLang="zh-CN" dirty="0"/>
              <a:t>-</a:t>
            </a:r>
            <a:r>
              <a:rPr lang="zh-CN" altLang="en-US" sz="1400" dirty="0"/>
              <a:t>它通过简单浅显的方式将你的</a:t>
            </a:r>
            <a:r>
              <a:rPr lang="en-US" altLang="zh-CN" sz="1400" dirty="0"/>
              <a:t>UI</a:t>
            </a:r>
            <a:r>
              <a:rPr lang="zh-CN" altLang="en-US" sz="1400" dirty="0"/>
              <a:t>与数据源模型进行绑定，你可以使用任意嵌套的结构模版来组建一个复杂的动态界面。</a:t>
            </a:r>
          </a:p>
          <a:p>
            <a:endParaRPr lang="en-US" altLang="zh-CN" sz="1400" dirty="0"/>
          </a:p>
          <a:p>
            <a:r>
              <a:rPr lang="zh-CN" altLang="en-US" b="1" dirty="0"/>
              <a:t>纯</a:t>
            </a:r>
            <a:r>
              <a:rPr lang="en-US" altLang="zh-CN" b="1" dirty="0"/>
              <a:t>JavaScript</a:t>
            </a:r>
            <a:r>
              <a:rPr lang="zh-CN" altLang="en-US" b="1" dirty="0"/>
              <a:t>库</a:t>
            </a:r>
            <a:r>
              <a:rPr lang="en-US" altLang="zh-CN" dirty="0"/>
              <a:t>-</a:t>
            </a:r>
            <a:r>
              <a:rPr lang="zh-CN" altLang="en-US" sz="1400" dirty="0"/>
              <a:t>兼容任何服务器和客户端技术。</a:t>
            </a:r>
          </a:p>
          <a:p>
            <a:pPr>
              <a:lnSpc>
                <a:spcPct val="130000"/>
              </a:lnSpc>
            </a:pP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D77A4-F6CC-47E3-B4C5-828E4962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98" y="3417857"/>
            <a:ext cx="6829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6711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  <p:bldP spid="34" grpId="0"/>
          <p:bldP spid="3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  <p:bldP spid="34" grpId="0"/>
          <p:bldP spid="34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5616" y="1192034"/>
            <a:ext cx="7128792" cy="38279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模型</a:t>
            </a: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模型是指代表真实状态内容的领域模型（面向对象），或指代表内容的数据访问层（以数据为中心）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视图是用户在屏幕上看到的结构、布局和外观（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暴露公共属性和命令的视图的抽象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Ko.applyBindings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14408" y="730894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Model-View-View Model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571339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83291" y="2237094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Sharing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642AE-0B30-49DC-A9C4-472CF5A9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39" y="1233215"/>
            <a:ext cx="47529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64AF8-36F1-4CEE-964C-9ACE649B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039" y="3992214"/>
            <a:ext cx="5038725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76F031-39EB-489E-85BA-67BCBF735213}"/>
              </a:ext>
            </a:extLst>
          </p:cNvPr>
          <p:cNvSpPr/>
          <p:nvPr/>
        </p:nvSpPr>
        <p:spPr>
          <a:xfrm>
            <a:off x="3121642" y="77155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顶部</a:t>
            </a:r>
            <a:endParaRPr lang="en-US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F538B8-AABF-44F8-A050-1381C268EB3E}"/>
              </a:ext>
            </a:extLst>
          </p:cNvPr>
          <p:cNvSpPr/>
          <p:nvPr/>
        </p:nvSpPr>
        <p:spPr>
          <a:xfrm>
            <a:off x="3264517" y="32165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底部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F8245-8BF3-47D1-862A-5DEB9E959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9" y="133809"/>
            <a:ext cx="2724970" cy="48758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E027D8-EC48-4BEE-945B-1EEBA4E315DE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843808" y="411510"/>
            <a:ext cx="277834" cy="590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8BAE6-4E5D-45D2-8D31-B8140AD5EE7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71905" y="3447361"/>
            <a:ext cx="392612" cy="128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4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47DF2B-FB8E-4D35-9760-D89AA9DC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8" y="1128712"/>
            <a:ext cx="4152900" cy="1714500"/>
          </a:xfrm>
          <a:prstGeom prst="rect">
            <a:avLst/>
          </a:prstGeom>
        </p:spPr>
      </p:pic>
      <p:sp>
        <p:nvSpPr>
          <p:cNvPr id="3" name="矩形 28">
            <a:extLst>
              <a:ext uri="{FF2B5EF4-FFF2-40B4-BE49-F238E27FC236}">
                <a16:creationId xmlns:a16="http://schemas.microsoft.com/office/drawing/2014/main" id="{0B8F5B59-5074-4843-8AF6-5EA071E1699B}"/>
              </a:ext>
            </a:extLst>
          </p:cNvPr>
          <p:cNvSpPr/>
          <p:nvPr/>
        </p:nvSpPr>
        <p:spPr>
          <a:xfrm>
            <a:off x="2814408" y="730894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bargeted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的值是否为空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662D5-0D20-447E-94F7-6FDDEBD9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92" y="1400174"/>
            <a:ext cx="3981450" cy="1171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753E4-354A-4B9E-8C8B-9B4A4122FA98}"/>
              </a:ext>
            </a:extLst>
          </p:cNvPr>
          <p:cNvSpPr/>
          <p:nvPr/>
        </p:nvSpPr>
        <p:spPr>
          <a:xfrm>
            <a:off x="1439651" y="3255345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"text: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judgeBargetValue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bargeted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budgetVariance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), style: {color: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judgeBargetColor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bargeted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budgetVariance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)}"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0BC1D8-F9B3-483F-A39D-67C0ADAC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7674"/>
            <a:ext cx="358140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66301-0541-496C-98B4-D9E7F761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8850"/>
            <a:ext cx="5562600" cy="2914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6FF412-13B1-47B4-8EBA-32DCAADF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390" y="267494"/>
            <a:ext cx="2943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8">
            <a:extLst>
              <a:ext uri="{FF2B5EF4-FFF2-40B4-BE49-F238E27FC236}">
                <a16:creationId xmlns:a16="http://schemas.microsoft.com/office/drawing/2014/main" id="{6BB15E9F-60F9-4C03-8863-FCEC306D2BD0}"/>
              </a:ext>
            </a:extLst>
          </p:cNvPr>
          <p:cNvSpPr/>
          <p:nvPr/>
        </p:nvSpPr>
        <p:spPr>
          <a:xfrm>
            <a:off x="2814408" y="49775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C185E-54F9-42CC-A334-B8BE3171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" y="1444486"/>
            <a:ext cx="3695700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C9E8F-2B2D-4687-B15A-F0406149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6" y="2239746"/>
            <a:ext cx="2971800" cy="257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D02DB8-AAC9-477A-BDA6-42D30D2FF4F4}"/>
              </a:ext>
            </a:extLst>
          </p:cNvPr>
          <p:cNvSpPr/>
          <p:nvPr/>
        </p:nvSpPr>
        <p:spPr>
          <a:xfrm>
            <a:off x="5892530" y="1444486"/>
            <a:ext cx="2685714" cy="1847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JQM</a:t>
            </a:r>
            <a:r>
              <a:rPr lang="zh-CN" altLang="en-US" dirty="0"/>
              <a:t>中，定义了</a:t>
            </a:r>
            <a:r>
              <a:rPr lang="en-US" altLang="zh-CN" dirty="0"/>
              <a:t>data-role=“page”</a:t>
            </a:r>
            <a:r>
              <a:rPr lang="zh-CN" altLang="en-US" dirty="0"/>
              <a:t>，它会将当前的</a:t>
            </a:r>
            <a:r>
              <a:rPr lang="en-US" altLang="zh-CN" dirty="0"/>
              <a:t>div</a:t>
            </a:r>
            <a:r>
              <a:rPr lang="zh-CN" altLang="en-US" dirty="0"/>
              <a:t>当作一个</a:t>
            </a:r>
            <a:r>
              <a:rPr lang="en-US" altLang="zh-CN" dirty="0"/>
              <a:t>page</a:t>
            </a:r>
            <a:r>
              <a:rPr lang="zh-CN" altLang="en-US" dirty="0"/>
              <a:t>，多个页面用</a:t>
            </a:r>
            <a:r>
              <a:rPr lang="en-US" altLang="zh-CN" dirty="0"/>
              <a:t>id</a:t>
            </a:r>
            <a:r>
              <a:rPr lang="zh-CN" altLang="en-US" dirty="0"/>
              <a:t>来区分，实现单页面跳转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5696E-C4B6-4ED2-893D-0C10F72B045E}"/>
              </a:ext>
            </a:extLst>
          </p:cNvPr>
          <p:cNvSpPr/>
          <p:nvPr/>
        </p:nvSpPr>
        <p:spPr>
          <a:xfrm>
            <a:off x="1187623" y="825222"/>
            <a:ext cx="947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Page1</a:t>
            </a:r>
            <a:endParaRPr lang="en-US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E799F8-555B-4081-8F73-367934C522A6}"/>
              </a:ext>
            </a:extLst>
          </p:cNvPr>
          <p:cNvSpPr/>
          <p:nvPr/>
        </p:nvSpPr>
        <p:spPr>
          <a:xfrm>
            <a:off x="1187623" y="1778081"/>
            <a:ext cx="947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Page2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19C96-8D7E-465A-889E-6041371A7A97}"/>
              </a:ext>
            </a:extLst>
          </p:cNvPr>
          <p:cNvSpPr/>
          <p:nvPr/>
        </p:nvSpPr>
        <p:spPr>
          <a:xfrm>
            <a:off x="1187623" y="270141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定义转向链接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E2926-0186-425F-8CD8-1C1C6E5B5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56" y="3291830"/>
            <a:ext cx="4381500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51CB40-67AD-41B2-A348-33B8F5058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56" y="4318278"/>
            <a:ext cx="4381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6E6F7-B1F8-481D-9221-4F740353B3B4}"/>
              </a:ext>
            </a:extLst>
          </p:cNvPr>
          <p:cNvSpPr/>
          <p:nvPr/>
        </p:nvSpPr>
        <p:spPr>
          <a:xfrm>
            <a:off x="1259632" y="483518"/>
            <a:ext cx="947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Page1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DAA57-67A0-41F3-8F42-782D58CBB91F}"/>
              </a:ext>
            </a:extLst>
          </p:cNvPr>
          <p:cNvSpPr/>
          <p:nvPr/>
        </p:nvSpPr>
        <p:spPr>
          <a:xfrm>
            <a:off x="6084168" y="483518"/>
            <a:ext cx="947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Page2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DBAAD-DBA9-493A-BFED-22FAE0FF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9" y="1109983"/>
            <a:ext cx="3705225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B4629-7307-47D4-8F48-CC3BA5D3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4002"/>
            <a:ext cx="38195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3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83291" y="2237094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8000" dirty="0">
                  <a:solidFill>
                    <a:schemeClr val="tx1"/>
                  </a:solidFill>
                </a:rPr>
                <a:t>Thanks!</a:t>
              </a:r>
              <a:endParaRPr lang="zh-CN" altLang="en-US" sz="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3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Task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1082141"/>
            <a:chOff x="4315150" y="1647579"/>
            <a:chExt cx="3857250" cy="1271330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Learning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841196" y="2512126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Sharing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平行四边形 67"/>
          <p:cNvSpPr/>
          <p:nvPr/>
        </p:nvSpPr>
        <p:spPr>
          <a:xfrm>
            <a:off x="3004764" y="2821439"/>
            <a:ext cx="3857250" cy="459690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 &amp; A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33943" y="2245721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68968"/>
              </p:ext>
            </p:extLst>
          </p:nvPr>
        </p:nvGraphicFramePr>
        <p:xfrm>
          <a:off x="1475656" y="1059582"/>
          <a:ext cx="6048672" cy="2712720"/>
        </p:xfrm>
        <a:graphic>
          <a:graphicData uri="http://schemas.openxmlformats.org/drawingml/2006/table">
            <a:tbl>
              <a:tblPr/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Mastery of basic knowledge: 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JQM +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Knockcout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: </a:t>
                      </a:r>
                    </a:p>
                    <a:p>
                      <a:pPr marL="514350" indent="-514350" algn="l" fontAlgn="b">
                        <a:buAutoNum type="arabicPeriod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UI</a:t>
                      </a:r>
                    </a:p>
                    <a:p>
                      <a:pPr marL="514350" indent="-514350" algn="l" fontAlgn="b">
                        <a:buAutoNum type="arabicPeriod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Layouts</a:t>
                      </a:r>
                    </a:p>
                    <a:p>
                      <a:pPr marL="514350" indent="-514350" algn="l" fontAlgn="b">
                        <a:buAutoNum type="arabicPeriod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Route</a:t>
                      </a:r>
                    </a:p>
                    <a:p>
                      <a:pPr marL="514350" indent="-514350" algn="l" fontAlgn="b">
                        <a:buAutoNum type="arabicPeriod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Page</a:t>
                      </a:r>
                    </a:p>
                    <a:p>
                      <a:pPr marL="514350" indent="-514350" algn="l" fontAlgn="b">
                        <a:buAutoNum type="arabicPeriod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View</a:t>
                      </a:r>
                    </a:p>
                  </a:txBody>
                  <a:tcPr anchor="b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83291" y="2245721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14408" y="25221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Mobile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3627" y="1563638"/>
            <a:ext cx="6696743" cy="252652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基于移动端的， 为触控优化的框架，用于创建移动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应用程序。</a:t>
            </a: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构建于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库之上。</a:t>
            </a: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封装了一些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组建：  通过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*使用特定的组建。主要使用到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data-role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来定义组件。</a:t>
            </a: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优化了开发人员的开发模式，可以用更少的代码实现想要的功能。</a:t>
            </a: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4" grpId="0"/>
      <p:bldP spid="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FF2EE-BC1E-4F82-B3EA-841B057F48F5}"/>
              </a:ext>
            </a:extLst>
          </p:cNvPr>
          <p:cNvSpPr/>
          <p:nvPr/>
        </p:nvSpPr>
        <p:spPr>
          <a:xfrm>
            <a:off x="1655676" y="2067694"/>
            <a:ext cx="58326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ingFangSC-Regular"/>
              </a:rPr>
              <a:t>data-role="page"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是显示在浏览器中的页面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ingFangSC-Regular"/>
              </a:rPr>
              <a:t>data-role="header"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创建页面上方的工具栏（常用于标题和搜索按钮）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ingFangSC-Regular"/>
              </a:rPr>
              <a:t>data-role="content"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定义页面的内容，比如文本、图像、表单和按钮，等等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ingFangSC-Regular"/>
              </a:rPr>
              <a:t>data-role="footer"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创建页面底部的工具栏</a:t>
            </a:r>
            <a:endParaRPr lang="en-US" altLang="zh-CN" sz="2000" dirty="0">
              <a:solidFill>
                <a:srgbClr val="000000"/>
              </a:solidFill>
              <a:latin typeface="PingFangSC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000000"/>
                </a:solidFill>
                <a:effectLst/>
                <a:latin typeface="PingFangSC-Regular"/>
              </a:rPr>
              <a:t>自适应屏幕</a:t>
            </a:r>
            <a:endParaRPr lang="zh-CN" altLang="en-US" sz="2000" b="0" i="0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矩形 28">
            <a:extLst>
              <a:ext uri="{FF2B5EF4-FFF2-40B4-BE49-F238E27FC236}">
                <a16:creationId xmlns:a16="http://schemas.microsoft.com/office/drawing/2014/main" id="{350AE3C8-0CA9-4780-9050-B60B19ED0EA5}"/>
              </a:ext>
            </a:extLst>
          </p:cNvPr>
          <p:cNvSpPr/>
          <p:nvPr/>
        </p:nvSpPr>
        <p:spPr>
          <a:xfrm>
            <a:off x="2508120" y="987574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基本页面</a:t>
            </a:r>
          </a:p>
        </p:txBody>
      </p:sp>
    </p:spTree>
    <p:extLst>
      <p:ext uri="{BB962C8B-B14F-4D97-AF65-F5344CB8AC3E}">
        <p14:creationId xmlns:p14="http://schemas.microsoft.com/office/powerpoint/2010/main" val="20133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8">
            <a:extLst>
              <a:ext uri="{FF2B5EF4-FFF2-40B4-BE49-F238E27FC236}">
                <a16:creationId xmlns:a16="http://schemas.microsoft.com/office/drawing/2014/main" id="{4C236304-C996-410F-BBCE-DAAF8160AA49}"/>
              </a:ext>
            </a:extLst>
          </p:cNvPr>
          <p:cNvSpPr/>
          <p:nvPr/>
        </p:nvSpPr>
        <p:spPr>
          <a:xfrm>
            <a:off x="2915816" y="267494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样式优先级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07F19-9D6E-4752-9E01-094941CE398B}"/>
              </a:ext>
            </a:extLst>
          </p:cNvPr>
          <p:cNvSpPr/>
          <p:nvPr/>
        </p:nvSpPr>
        <p:spPr>
          <a:xfrm>
            <a:off x="683568" y="83580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下面列表中，选择器类型的优先级是递增的：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CCD65-9A8B-47D0-AAD6-7EA3752A9179}"/>
              </a:ext>
            </a:extLst>
          </p:cNvPr>
          <p:cNvSpPr/>
          <p:nvPr/>
        </p:nvSpPr>
        <p:spPr>
          <a:xfrm>
            <a:off x="1187624" y="14400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类型选择器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type selectors）（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例如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h1）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 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伪元素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pseudo-elements）（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例如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, ::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before）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类选择器（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.example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）和属性选择器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(type=“radio”)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伪类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(:hover)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选择器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AA225B-D5EA-4058-BC13-4900670FC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095587"/>
            <a:ext cx="73930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当在一个样式声明中使用一个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!important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规则时，此声明将覆盖任何其他声明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C8F6CB-997B-4E3A-B9F0-208FCE3BB041}"/>
              </a:ext>
            </a:extLst>
          </p:cNvPr>
          <p:cNvSpPr/>
          <p:nvPr/>
        </p:nvSpPr>
        <p:spPr>
          <a:xfrm>
            <a:off x="683568" y="3458929"/>
            <a:ext cx="250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</a:t>
            </a:r>
            <a:r>
              <a:rPr lang="en-US" sz="2400" b="1" dirty="0"/>
              <a:t>mportant</a:t>
            </a:r>
          </a:p>
        </p:txBody>
      </p:sp>
    </p:spTree>
    <p:extLst>
      <p:ext uri="{BB962C8B-B14F-4D97-AF65-F5344CB8AC3E}">
        <p14:creationId xmlns:p14="http://schemas.microsoft.com/office/powerpoint/2010/main" val="32525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889D1B-3A6B-401D-B794-7B66E6BE9A80}"/>
              </a:ext>
            </a:extLst>
          </p:cNvPr>
          <p:cNvSpPr/>
          <p:nvPr/>
        </p:nvSpPr>
        <p:spPr>
          <a:xfrm>
            <a:off x="1502531" y="1889469"/>
            <a:ext cx="5526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触摸事件 </a:t>
            </a:r>
            <a:r>
              <a:rPr lang="en-US" altLang="zh-CN" sz="2000" dirty="0">
                <a:solidFill>
                  <a:srgbClr val="000000"/>
                </a:solidFill>
                <a:latin typeface="PingFangSC-Regular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当用户触摸屏幕时触发（敲击和滑动）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滚动事件 </a:t>
            </a:r>
            <a:r>
              <a:rPr lang="en-US" altLang="zh-CN" sz="2000" dirty="0">
                <a:solidFill>
                  <a:srgbClr val="000000"/>
                </a:solidFill>
                <a:latin typeface="PingFangSC-Regular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当上下滚动时触发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方向事件 </a:t>
            </a:r>
            <a:r>
              <a:rPr lang="en-US" altLang="zh-CN" sz="2000" dirty="0">
                <a:solidFill>
                  <a:srgbClr val="000000"/>
                </a:solidFill>
                <a:latin typeface="PingFangSC-Regular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当设备垂直或水平旋转时触发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页面事件 </a:t>
            </a:r>
            <a:r>
              <a:rPr lang="en-US" altLang="zh-CN" sz="2000" dirty="0">
                <a:solidFill>
                  <a:srgbClr val="000000"/>
                </a:solidFill>
                <a:latin typeface="PingFangSC-Regular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当页面被显示、隐藏、创建、加载以及</a:t>
            </a:r>
            <a:r>
              <a:rPr lang="en-US" altLang="zh-CN" sz="2000" dirty="0">
                <a:solidFill>
                  <a:srgbClr val="000000"/>
                </a:solidFill>
                <a:latin typeface="PingFangSC-Regular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或卸载时触发</a:t>
            </a:r>
            <a:endParaRPr lang="zh-CN" altLang="en-US" sz="2000" b="0" i="0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A7351FC3-EFAD-4731-A1AF-5FE49D7B38EE}"/>
              </a:ext>
            </a:extLst>
          </p:cNvPr>
          <p:cNvSpPr/>
          <p:nvPr/>
        </p:nvSpPr>
        <p:spPr>
          <a:xfrm>
            <a:off x="2508120" y="987574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A8DF3-4278-41FF-AEC6-98EF1E412B54}"/>
              </a:ext>
            </a:extLst>
          </p:cNvPr>
          <p:cNvSpPr/>
          <p:nvPr/>
        </p:nvSpPr>
        <p:spPr>
          <a:xfrm>
            <a:off x="976240" y="4155926"/>
            <a:ext cx="719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一般我们使用</a:t>
            </a:r>
            <a:r>
              <a:rPr lang="en-US" altLang="zh-CN" b="1" dirty="0"/>
              <a:t>$(“”).on(“</a:t>
            </a:r>
            <a:r>
              <a:rPr lang="en-US" altLang="zh-CN" b="1" dirty="0" err="1"/>
              <a:t>eventType</a:t>
            </a:r>
            <a:r>
              <a:rPr lang="en-US" altLang="zh-CN" b="1" dirty="0"/>
              <a:t>”, function())</a:t>
            </a:r>
            <a:r>
              <a:rPr lang="zh-CN" altLang="en-US" b="1" dirty="0"/>
              <a:t>来监听事件并执行操作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6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685</Words>
  <Application>Microsoft Office PowerPoint</Application>
  <PresentationFormat>On-screen Show (16:9)</PresentationFormat>
  <Paragraphs>101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Microsoft YaHei</vt:lpstr>
      <vt:lpstr>Microsoft YaHei</vt:lpstr>
      <vt:lpstr>Open Sans Light</vt:lpstr>
      <vt:lpstr>PingFangSC-Regular</vt:lpstr>
      <vt:lpstr>Roboto Light</vt:lpstr>
      <vt:lpstr>SimSun</vt:lpstr>
      <vt:lpstr>微软雅黑 Light</vt:lpstr>
      <vt:lpstr>Arial</vt:lpstr>
      <vt:lpstr>Calibri</vt:lpstr>
      <vt:lpstr>Consolas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MARTIN ZHOU (MBC-ISD-OOCLL/ZHA)</cp:lastModifiedBy>
  <cp:revision>153</cp:revision>
  <dcterms:created xsi:type="dcterms:W3CDTF">2015-12-11T17:46:00Z</dcterms:created>
  <dcterms:modified xsi:type="dcterms:W3CDTF">2018-11-26T05:45:21Z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