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9" r:id="rId5"/>
    <p:sldId id="258" r:id="rId6"/>
    <p:sldId id="263" r:id="rId7"/>
    <p:sldId id="262" r:id="rId8"/>
    <p:sldId id="261" r:id="rId9"/>
    <p:sldId id="260" r:id="rId10"/>
    <p:sldId id="259" r:id="rId11"/>
    <p:sldId id="257" r:id="rId12"/>
    <p:sldId id="268" r:id="rId13"/>
    <p:sldId id="264" r:id="rId14"/>
    <p:sldId id="265"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49E45A-4C09-403A-B87C-7D9BFDFB2E84}"/>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3685E061-2A18-415D-8CEF-83F1BB1EF7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EB29E75-C545-4642-8AF2-DB45AE68D45D}"/>
              </a:ext>
            </a:extLst>
          </p:cNvPr>
          <p:cNvSpPr>
            <a:spLocks noGrp="1"/>
          </p:cNvSpPr>
          <p:nvPr>
            <p:ph type="dt" sz="half" idx="10"/>
          </p:nvPr>
        </p:nvSpPr>
        <p:spPr/>
        <p:txBody>
          <a:bodyPr/>
          <a:lstStyle/>
          <a:p>
            <a:fld id="{BE771E58-41BC-481A-8305-F5B75BC23C4E}"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DE968D9B-35D0-480F-BEB9-7DE8C7D8BA4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F30AE89-2225-4192-BEB2-6CD4EE89A68A}"/>
              </a:ext>
            </a:extLst>
          </p:cNvPr>
          <p:cNvSpPr>
            <a:spLocks noGrp="1"/>
          </p:cNvSpPr>
          <p:nvPr>
            <p:ph type="sldNum" sz="quarter" idx="12"/>
          </p:nvPr>
        </p:nvSpPr>
        <p:spPr/>
        <p:txBody>
          <a:bodyPr/>
          <a:lstStyle/>
          <a:p>
            <a:fld id="{B9820CAD-B5AB-492A-AB8D-857AF7F5FB89}" type="slidenum">
              <a:rPr lang="ru-RU" smtClean="0"/>
              <a:t>‹#›</a:t>
            </a:fld>
            <a:endParaRPr lang="ru-RU"/>
          </a:p>
        </p:txBody>
      </p:sp>
    </p:spTree>
    <p:extLst>
      <p:ext uri="{BB962C8B-B14F-4D97-AF65-F5344CB8AC3E}">
        <p14:creationId xmlns:p14="http://schemas.microsoft.com/office/powerpoint/2010/main" val="450167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247EA2-8BF6-4C83-8793-723850EA49F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962020C-4EC2-4476-A185-94051A4E86C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DE7AAAE-AA3A-40E7-9405-8C69FA44A068}"/>
              </a:ext>
            </a:extLst>
          </p:cNvPr>
          <p:cNvSpPr>
            <a:spLocks noGrp="1"/>
          </p:cNvSpPr>
          <p:nvPr>
            <p:ph type="dt" sz="half" idx="10"/>
          </p:nvPr>
        </p:nvSpPr>
        <p:spPr/>
        <p:txBody>
          <a:bodyPr/>
          <a:lstStyle/>
          <a:p>
            <a:fld id="{BE771E58-41BC-481A-8305-F5B75BC23C4E}"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E0DC7D95-B52A-495E-AE46-FDB678DDF42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11C81EE-48D3-4A52-860E-BE720093BB75}"/>
              </a:ext>
            </a:extLst>
          </p:cNvPr>
          <p:cNvSpPr>
            <a:spLocks noGrp="1"/>
          </p:cNvSpPr>
          <p:nvPr>
            <p:ph type="sldNum" sz="quarter" idx="12"/>
          </p:nvPr>
        </p:nvSpPr>
        <p:spPr/>
        <p:txBody>
          <a:bodyPr/>
          <a:lstStyle/>
          <a:p>
            <a:fld id="{B9820CAD-B5AB-492A-AB8D-857AF7F5FB89}" type="slidenum">
              <a:rPr lang="ru-RU" smtClean="0"/>
              <a:t>‹#›</a:t>
            </a:fld>
            <a:endParaRPr lang="ru-RU"/>
          </a:p>
        </p:txBody>
      </p:sp>
    </p:spTree>
    <p:extLst>
      <p:ext uri="{BB962C8B-B14F-4D97-AF65-F5344CB8AC3E}">
        <p14:creationId xmlns:p14="http://schemas.microsoft.com/office/powerpoint/2010/main" val="2387369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00DC6A4-6AB5-4821-9322-57C1FB937AC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4768688-D769-421B-A550-156B1D44966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410B41C-5F00-49FC-B4EC-A1099C072FEA}"/>
              </a:ext>
            </a:extLst>
          </p:cNvPr>
          <p:cNvSpPr>
            <a:spLocks noGrp="1"/>
          </p:cNvSpPr>
          <p:nvPr>
            <p:ph type="dt" sz="half" idx="10"/>
          </p:nvPr>
        </p:nvSpPr>
        <p:spPr/>
        <p:txBody>
          <a:bodyPr/>
          <a:lstStyle/>
          <a:p>
            <a:fld id="{BE771E58-41BC-481A-8305-F5B75BC23C4E}"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DD2185D4-EC3D-4736-8C1B-1AB3FEC7805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9C26696-ECD8-4E7A-A47D-EFA6B781FA12}"/>
              </a:ext>
            </a:extLst>
          </p:cNvPr>
          <p:cNvSpPr>
            <a:spLocks noGrp="1"/>
          </p:cNvSpPr>
          <p:nvPr>
            <p:ph type="sldNum" sz="quarter" idx="12"/>
          </p:nvPr>
        </p:nvSpPr>
        <p:spPr/>
        <p:txBody>
          <a:bodyPr/>
          <a:lstStyle/>
          <a:p>
            <a:fld id="{B9820CAD-B5AB-492A-AB8D-857AF7F5FB89}" type="slidenum">
              <a:rPr lang="ru-RU" smtClean="0"/>
              <a:t>‹#›</a:t>
            </a:fld>
            <a:endParaRPr lang="ru-RU"/>
          </a:p>
        </p:txBody>
      </p:sp>
    </p:spTree>
    <p:extLst>
      <p:ext uri="{BB962C8B-B14F-4D97-AF65-F5344CB8AC3E}">
        <p14:creationId xmlns:p14="http://schemas.microsoft.com/office/powerpoint/2010/main" val="1231371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74CED2-C974-4888-8A49-2031B3552EA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C4A88C4-0441-40E8-B2C1-84CA1E2C0C47}"/>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5638F20-59E5-4BAF-B601-512FBA2ABEB1}"/>
              </a:ext>
            </a:extLst>
          </p:cNvPr>
          <p:cNvSpPr>
            <a:spLocks noGrp="1"/>
          </p:cNvSpPr>
          <p:nvPr>
            <p:ph type="dt" sz="half" idx="10"/>
          </p:nvPr>
        </p:nvSpPr>
        <p:spPr/>
        <p:txBody>
          <a:bodyPr/>
          <a:lstStyle/>
          <a:p>
            <a:fld id="{BE771E58-41BC-481A-8305-F5B75BC23C4E}"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D9088771-BE3C-4C5E-9A6F-3F320417306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2035C19-09D8-444A-BB97-94B3BF6D1C16}"/>
              </a:ext>
            </a:extLst>
          </p:cNvPr>
          <p:cNvSpPr>
            <a:spLocks noGrp="1"/>
          </p:cNvSpPr>
          <p:nvPr>
            <p:ph type="sldNum" sz="quarter" idx="12"/>
          </p:nvPr>
        </p:nvSpPr>
        <p:spPr/>
        <p:txBody>
          <a:bodyPr/>
          <a:lstStyle/>
          <a:p>
            <a:fld id="{B9820CAD-B5AB-492A-AB8D-857AF7F5FB89}" type="slidenum">
              <a:rPr lang="ru-RU" smtClean="0"/>
              <a:t>‹#›</a:t>
            </a:fld>
            <a:endParaRPr lang="ru-RU"/>
          </a:p>
        </p:txBody>
      </p:sp>
    </p:spTree>
    <p:extLst>
      <p:ext uri="{BB962C8B-B14F-4D97-AF65-F5344CB8AC3E}">
        <p14:creationId xmlns:p14="http://schemas.microsoft.com/office/powerpoint/2010/main" val="4283578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77A3A6-005A-4D5C-970C-C22C61021FA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C18FA40-8459-4285-A446-7880B00A1B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E3ABEAE-513A-42B1-A006-6857627EC517}"/>
              </a:ext>
            </a:extLst>
          </p:cNvPr>
          <p:cNvSpPr>
            <a:spLocks noGrp="1"/>
          </p:cNvSpPr>
          <p:nvPr>
            <p:ph type="dt" sz="half" idx="10"/>
          </p:nvPr>
        </p:nvSpPr>
        <p:spPr/>
        <p:txBody>
          <a:bodyPr/>
          <a:lstStyle/>
          <a:p>
            <a:fld id="{BE771E58-41BC-481A-8305-F5B75BC23C4E}"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8D5D8397-A9E3-4D7C-9920-79C8CA92CD9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B3A75F1-F646-44E8-BACC-781FB730092B}"/>
              </a:ext>
            </a:extLst>
          </p:cNvPr>
          <p:cNvSpPr>
            <a:spLocks noGrp="1"/>
          </p:cNvSpPr>
          <p:nvPr>
            <p:ph type="sldNum" sz="quarter" idx="12"/>
          </p:nvPr>
        </p:nvSpPr>
        <p:spPr/>
        <p:txBody>
          <a:bodyPr/>
          <a:lstStyle/>
          <a:p>
            <a:fld id="{B9820CAD-B5AB-492A-AB8D-857AF7F5FB89}" type="slidenum">
              <a:rPr lang="ru-RU" smtClean="0"/>
              <a:t>‹#›</a:t>
            </a:fld>
            <a:endParaRPr lang="ru-RU"/>
          </a:p>
        </p:txBody>
      </p:sp>
    </p:spTree>
    <p:extLst>
      <p:ext uri="{BB962C8B-B14F-4D97-AF65-F5344CB8AC3E}">
        <p14:creationId xmlns:p14="http://schemas.microsoft.com/office/powerpoint/2010/main" val="3464246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5806F2-FE73-4C9E-A528-404BFEF1B37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B3D4CE1-3A9F-48A5-B563-79E291B825D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C8678665-DC3B-495A-BF68-C94EC8CB80C1}"/>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4DAF1DF-02DD-4128-AEFD-4FCB89BF40C6}"/>
              </a:ext>
            </a:extLst>
          </p:cNvPr>
          <p:cNvSpPr>
            <a:spLocks noGrp="1"/>
          </p:cNvSpPr>
          <p:nvPr>
            <p:ph type="dt" sz="half" idx="10"/>
          </p:nvPr>
        </p:nvSpPr>
        <p:spPr/>
        <p:txBody>
          <a:bodyPr/>
          <a:lstStyle/>
          <a:p>
            <a:fld id="{BE771E58-41BC-481A-8305-F5B75BC23C4E}" type="datetimeFigureOut">
              <a:rPr lang="ru-RU" smtClean="0"/>
              <a:t>01.02.2024</a:t>
            </a:fld>
            <a:endParaRPr lang="ru-RU"/>
          </a:p>
        </p:txBody>
      </p:sp>
      <p:sp>
        <p:nvSpPr>
          <p:cNvPr id="6" name="Нижний колонтитул 5">
            <a:extLst>
              <a:ext uri="{FF2B5EF4-FFF2-40B4-BE49-F238E27FC236}">
                <a16:creationId xmlns:a16="http://schemas.microsoft.com/office/drawing/2014/main" id="{20918B2B-FFE2-40DD-855F-0774636C6AF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37B2BCC-4348-41B3-9605-4DE3641EC7BE}"/>
              </a:ext>
            </a:extLst>
          </p:cNvPr>
          <p:cNvSpPr>
            <a:spLocks noGrp="1"/>
          </p:cNvSpPr>
          <p:nvPr>
            <p:ph type="sldNum" sz="quarter" idx="12"/>
          </p:nvPr>
        </p:nvSpPr>
        <p:spPr/>
        <p:txBody>
          <a:bodyPr/>
          <a:lstStyle/>
          <a:p>
            <a:fld id="{B9820CAD-B5AB-492A-AB8D-857AF7F5FB89}" type="slidenum">
              <a:rPr lang="ru-RU" smtClean="0"/>
              <a:t>‹#›</a:t>
            </a:fld>
            <a:endParaRPr lang="ru-RU"/>
          </a:p>
        </p:txBody>
      </p:sp>
    </p:spTree>
    <p:extLst>
      <p:ext uri="{BB962C8B-B14F-4D97-AF65-F5344CB8AC3E}">
        <p14:creationId xmlns:p14="http://schemas.microsoft.com/office/powerpoint/2010/main" val="3660834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22431E-03AF-48D7-AB23-A6DBA33DEDC1}"/>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54F273C-2F8C-4D07-9E1F-26E4C25BB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B43FC66-1F35-49B2-880E-C29D643ABCA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E4A0FF2-D95D-4861-BBB8-EA1F767F53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FB0FE40C-C9EF-4E1C-BD25-374B43B6F00A}"/>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0799401E-5432-4863-BF2C-DEE34A2AAF00}"/>
              </a:ext>
            </a:extLst>
          </p:cNvPr>
          <p:cNvSpPr>
            <a:spLocks noGrp="1"/>
          </p:cNvSpPr>
          <p:nvPr>
            <p:ph type="dt" sz="half" idx="10"/>
          </p:nvPr>
        </p:nvSpPr>
        <p:spPr/>
        <p:txBody>
          <a:bodyPr/>
          <a:lstStyle/>
          <a:p>
            <a:fld id="{BE771E58-41BC-481A-8305-F5B75BC23C4E}" type="datetimeFigureOut">
              <a:rPr lang="ru-RU" smtClean="0"/>
              <a:t>01.02.2024</a:t>
            </a:fld>
            <a:endParaRPr lang="ru-RU"/>
          </a:p>
        </p:txBody>
      </p:sp>
      <p:sp>
        <p:nvSpPr>
          <p:cNvPr id="8" name="Нижний колонтитул 7">
            <a:extLst>
              <a:ext uri="{FF2B5EF4-FFF2-40B4-BE49-F238E27FC236}">
                <a16:creationId xmlns:a16="http://schemas.microsoft.com/office/drawing/2014/main" id="{C18C44CD-81F0-4B83-81B6-8986CFD283D4}"/>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921451E0-6D17-4220-8E12-2D48DF72D4AC}"/>
              </a:ext>
            </a:extLst>
          </p:cNvPr>
          <p:cNvSpPr>
            <a:spLocks noGrp="1"/>
          </p:cNvSpPr>
          <p:nvPr>
            <p:ph type="sldNum" sz="quarter" idx="12"/>
          </p:nvPr>
        </p:nvSpPr>
        <p:spPr/>
        <p:txBody>
          <a:bodyPr/>
          <a:lstStyle/>
          <a:p>
            <a:fld id="{B9820CAD-B5AB-492A-AB8D-857AF7F5FB89}" type="slidenum">
              <a:rPr lang="ru-RU" smtClean="0"/>
              <a:t>‹#›</a:t>
            </a:fld>
            <a:endParaRPr lang="ru-RU"/>
          </a:p>
        </p:txBody>
      </p:sp>
    </p:spTree>
    <p:extLst>
      <p:ext uri="{BB962C8B-B14F-4D97-AF65-F5344CB8AC3E}">
        <p14:creationId xmlns:p14="http://schemas.microsoft.com/office/powerpoint/2010/main" val="2704326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35B1C8-42C6-4A49-87C0-D50D8A0BE016}"/>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0C7AC281-56C7-44E4-9685-E499BC12C7B6}"/>
              </a:ext>
            </a:extLst>
          </p:cNvPr>
          <p:cNvSpPr>
            <a:spLocks noGrp="1"/>
          </p:cNvSpPr>
          <p:nvPr>
            <p:ph type="dt" sz="half" idx="10"/>
          </p:nvPr>
        </p:nvSpPr>
        <p:spPr/>
        <p:txBody>
          <a:bodyPr/>
          <a:lstStyle/>
          <a:p>
            <a:fld id="{BE771E58-41BC-481A-8305-F5B75BC23C4E}" type="datetimeFigureOut">
              <a:rPr lang="ru-RU" smtClean="0"/>
              <a:t>01.02.2024</a:t>
            </a:fld>
            <a:endParaRPr lang="ru-RU"/>
          </a:p>
        </p:txBody>
      </p:sp>
      <p:sp>
        <p:nvSpPr>
          <p:cNvPr id="4" name="Нижний колонтитул 3">
            <a:extLst>
              <a:ext uri="{FF2B5EF4-FFF2-40B4-BE49-F238E27FC236}">
                <a16:creationId xmlns:a16="http://schemas.microsoft.com/office/drawing/2014/main" id="{54032365-60A2-4ABB-B385-306F7886C25E}"/>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CDDF74B-900C-46C5-A1AB-6DFF249DB710}"/>
              </a:ext>
            </a:extLst>
          </p:cNvPr>
          <p:cNvSpPr>
            <a:spLocks noGrp="1"/>
          </p:cNvSpPr>
          <p:nvPr>
            <p:ph type="sldNum" sz="quarter" idx="12"/>
          </p:nvPr>
        </p:nvSpPr>
        <p:spPr/>
        <p:txBody>
          <a:bodyPr/>
          <a:lstStyle/>
          <a:p>
            <a:fld id="{B9820CAD-B5AB-492A-AB8D-857AF7F5FB89}" type="slidenum">
              <a:rPr lang="ru-RU" smtClean="0"/>
              <a:t>‹#›</a:t>
            </a:fld>
            <a:endParaRPr lang="ru-RU"/>
          </a:p>
        </p:txBody>
      </p:sp>
    </p:spTree>
    <p:extLst>
      <p:ext uri="{BB962C8B-B14F-4D97-AF65-F5344CB8AC3E}">
        <p14:creationId xmlns:p14="http://schemas.microsoft.com/office/powerpoint/2010/main" val="121113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78A6651-2E27-4729-AC87-80168984FD2D}"/>
              </a:ext>
            </a:extLst>
          </p:cNvPr>
          <p:cNvSpPr>
            <a:spLocks noGrp="1"/>
          </p:cNvSpPr>
          <p:nvPr>
            <p:ph type="dt" sz="half" idx="10"/>
          </p:nvPr>
        </p:nvSpPr>
        <p:spPr/>
        <p:txBody>
          <a:bodyPr/>
          <a:lstStyle/>
          <a:p>
            <a:fld id="{BE771E58-41BC-481A-8305-F5B75BC23C4E}" type="datetimeFigureOut">
              <a:rPr lang="ru-RU" smtClean="0"/>
              <a:t>01.02.2024</a:t>
            </a:fld>
            <a:endParaRPr lang="ru-RU"/>
          </a:p>
        </p:txBody>
      </p:sp>
      <p:sp>
        <p:nvSpPr>
          <p:cNvPr id="3" name="Нижний колонтитул 2">
            <a:extLst>
              <a:ext uri="{FF2B5EF4-FFF2-40B4-BE49-F238E27FC236}">
                <a16:creationId xmlns:a16="http://schemas.microsoft.com/office/drawing/2014/main" id="{F007AC4E-BA43-4394-8153-1F61DD460A7C}"/>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7EC30DEC-A6DA-494B-9553-775535B4F607}"/>
              </a:ext>
            </a:extLst>
          </p:cNvPr>
          <p:cNvSpPr>
            <a:spLocks noGrp="1"/>
          </p:cNvSpPr>
          <p:nvPr>
            <p:ph type="sldNum" sz="quarter" idx="12"/>
          </p:nvPr>
        </p:nvSpPr>
        <p:spPr/>
        <p:txBody>
          <a:bodyPr/>
          <a:lstStyle/>
          <a:p>
            <a:fld id="{B9820CAD-B5AB-492A-AB8D-857AF7F5FB89}" type="slidenum">
              <a:rPr lang="ru-RU" smtClean="0"/>
              <a:t>‹#›</a:t>
            </a:fld>
            <a:endParaRPr lang="ru-RU"/>
          </a:p>
        </p:txBody>
      </p:sp>
    </p:spTree>
    <p:extLst>
      <p:ext uri="{BB962C8B-B14F-4D97-AF65-F5344CB8AC3E}">
        <p14:creationId xmlns:p14="http://schemas.microsoft.com/office/powerpoint/2010/main" val="3066354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0C7D22-EF91-46C0-B86B-C6CA7A6B324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4B1F79B-8312-4907-AEE6-3B084B65F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DD1D14ED-F771-411A-ADFF-64D7AB199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9AD894C-5D6E-4542-8E89-5E66FEC9AEF8}"/>
              </a:ext>
            </a:extLst>
          </p:cNvPr>
          <p:cNvSpPr>
            <a:spLocks noGrp="1"/>
          </p:cNvSpPr>
          <p:nvPr>
            <p:ph type="dt" sz="half" idx="10"/>
          </p:nvPr>
        </p:nvSpPr>
        <p:spPr/>
        <p:txBody>
          <a:bodyPr/>
          <a:lstStyle/>
          <a:p>
            <a:fld id="{BE771E58-41BC-481A-8305-F5B75BC23C4E}" type="datetimeFigureOut">
              <a:rPr lang="ru-RU" smtClean="0"/>
              <a:t>01.02.2024</a:t>
            </a:fld>
            <a:endParaRPr lang="ru-RU"/>
          </a:p>
        </p:txBody>
      </p:sp>
      <p:sp>
        <p:nvSpPr>
          <p:cNvPr id="6" name="Нижний колонтитул 5">
            <a:extLst>
              <a:ext uri="{FF2B5EF4-FFF2-40B4-BE49-F238E27FC236}">
                <a16:creationId xmlns:a16="http://schemas.microsoft.com/office/drawing/2014/main" id="{1AE0FD7C-AEF4-4573-9A34-8E7738D19F6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5F316E6-865C-428C-922E-AD9B1DD31D50}"/>
              </a:ext>
            </a:extLst>
          </p:cNvPr>
          <p:cNvSpPr>
            <a:spLocks noGrp="1"/>
          </p:cNvSpPr>
          <p:nvPr>
            <p:ph type="sldNum" sz="quarter" idx="12"/>
          </p:nvPr>
        </p:nvSpPr>
        <p:spPr/>
        <p:txBody>
          <a:bodyPr/>
          <a:lstStyle/>
          <a:p>
            <a:fld id="{B9820CAD-B5AB-492A-AB8D-857AF7F5FB89}" type="slidenum">
              <a:rPr lang="ru-RU" smtClean="0"/>
              <a:t>‹#›</a:t>
            </a:fld>
            <a:endParaRPr lang="ru-RU"/>
          </a:p>
        </p:txBody>
      </p:sp>
    </p:spTree>
    <p:extLst>
      <p:ext uri="{BB962C8B-B14F-4D97-AF65-F5344CB8AC3E}">
        <p14:creationId xmlns:p14="http://schemas.microsoft.com/office/powerpoint/2010/main" val="65088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B4201A-34DB-4C22-A0FA-E5096135F6B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D699B58-DAFA-4AD4-B475-17FF417478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E1F7F959-9B86-4415-B370-3C474E97D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7957A46-1D80-4FCC-B673-EFA523ED30A4}"/>
              </a:ext>
            </a:extLst>
          </p:cNvPr>
          <p:cNvSpPr>
            <a:spLocks noGrp="1"/>
          </p:cNvSpPr>
          <p:nvPr>
            <p:ph type="dt" sz="half" idx="10"/>
          </p:nvPr>
        </p:nvSpPr>
        <p:spPr/>
        <p:txBody>
          <a:bodyPr/>
          <a:lstStyle/>
          <a:p>
            <a:fld id="{BE771E58-41BC-481A-8305-F5B75BC23C4E}" type="datetimeFigureOut">
              <a:rPr lang="ru-RU" smtClean="0"/>
              <a:t>01.02.2024</a:t>
            </a:fld>
            <a:endParaRPr lang="ru-RU"/>
          </a:p>
        </p:txBody>
      </p:sp>
      <p:sp>
        <p:nvSpPr>
          <p:cNvPr id="6" name="Нижний колонтитул 5">
            <a:extLst>
              <a:ext uri="{FF2B5EF4-FFF2-40B4-BE49-F238E27FC236}">
                <a16:creationId xmlns:a16="http://schemas.microsoft.com/office/drawing/2014/main" id="{D84056C8-B546-4BC9-AD4C-1B084E98571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A060607-37F9-43CC-B0BD-541A1312DD36}"/>
              </a:ext>
            </a:extLst>
          </p:cNvPr>
          <p:cNvSpPr>
            <a:spLocks noGrp="1"/>
          </p:cNvSpPr>
          <p:nvPr>
            <p:ph type="sldNum" sz="quarter" idx="12"/>
          </p:nvPr>
        </p:nvSpPr>
        <p:spPr/>
        <p:txBody>
          <a:bodyPr/>
          <a:lstStyle/>
          <a:p>
            <a:fld id="{B9820CAD-B5AB-492A-AB8D-857AF7F5FB89}" type="slidenum">
              <a:rPr lang="ru-RU" smtClean="0"/>
              <a:t>‹#›</a:t>
            </a:fld>
            <a:endParaRPr lang="ru-RU"/>
          </a:p>
        </p:txBody>
      </p:sp>
    </p:spTree>
    <p:extLst>
      <p:ext uri="{BB962C8B-B14F-4D97-AF65-F5344CB8AC3E}">
        <p14:creationId xmlns:p14="http://schemas.microsoft.com/office/powerpoint/2010/main" val="323455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68FCD4-BAAA-48A1-B549-0E2C13E00E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64F513D4-555C-4ACF-BA15-098C569CD6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392FFB5-24B4-4127-8CCD-8F34EFC323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71E58-41BC-481A-8305-F5B75BC23C4E}" type="datetimeFigureOut">
              <a:rPr lang="ru-RU" smtClean="0"/>
              <a:t>01.02.2024</a:t>
            </a:fld>
            <a:endParaRPr lang="ru-RU"/>
          </a:p>
        </p:txBody>
      </p:sp>
      <p:sp>
        <p:nvSpPr>
          <p:cNvPr id="5" name="Нижний колонтитул 4">
            <a:extLst>
              <a:ext uri="{FF2B5EF4-FFF2-40B4-BE49-F238E27FC236}">
                <a16:creationId xmlns:a16="http://schemas.microsoft.com/office/drawing/2014/main" id="{2D6D2577-B7F2-4461-B5D9-499F41BA11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751A96D3-A6F4-4F60-884C-40DA88189F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20CAD-B5AB-492A-AB8D-857AF7F5FB89}" type="slidenum">
              <a:rPr lang="ru-RU" smtClean="0"/>
              <a:t>‹#›</a:t>
            </a:fld>
            <a:endParaRPr lang="ru-RU"/>
          </a:p>
        </p:txBody>
      </p:sp>
    </p:spTree>
    <p:extLst>
      <p:ext uri="{BB962C8B-B14F-4D97-AF65-F5344CB8AC3E}">
        <p14:creationId xmlns:p14="http://schemas.microsoft.com/office/powerpoint/2010/main" val="3846955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F2A951-278F-4CAB-BB72-A83D52D62918}"/>
              </a:ext>
            </a:extLst>
          </p:cNvPr>
          <p:cNvSpPr>
            <a:spLocks noGrp="1"/>
          </p:cNvSpPr>
          <p:nvPr>
            <p:ph type="ctrTitle"/>
          </p:nvPr>
        </p:nvSpPr>
        <p:spPr/>
        <p:txBody>
          <a:bodyPr/>
          <a:lstStyle/>
          <a:p>
            <a:r>
              <a:rPr lang="ru-RU" dirty="0"/>
              <a:t>Начало</a:t>
            </a:r>
            <a:br>
              <a:rPr lang="ru-RU" dirty="0"/>
            </a:br>
            <a:endParaRPr lang="ru-RU" dirty="0"/>
          </a:p>
        </p:txBody>
      </p:sp>
    </p:spTree>
    <p:extLst>
      <p:ext uri="{BB962C8B-B14F-4D97-AF65-F5344CB8AC3E}">
        <p14:creationId xmlns:p14="http://schemas.microsoft.com/office/powerpoint/2010/main" val="3843628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FF9BED63-3E06-4FFD-968F-FB44BD0FC376}"/>
              </a:ext>
            </a:extLst>
          </p:cNvPr>
          <p:cNvSpPr/>
          <p:nvPr/>
        </p:nvSpPr>
        <p:spPr>
          <a:xfrm>
            <a:off x="3048000" y="643584"/>
            <a:ext cx="6096000" cy="1569660"/>
          </a:xfrm>
          <a:prstGeom prst="rect">
            <a:avLst/>
          </a:prstGeom>
        </p:spPr>
        <p:txBody>
          <a:bodyPr>
            <a:spAutoFit/>
          </a:bodyPr>
          <a:lstStyle/>
          <a:p>
            <a:pPr algn="ctr"/>
            <a:r>
              <a:rPr lang="ru-RU" sz="2400" b="0" i="1" dirty="0">
                <a:solidFill>
                  <a:srgbClr val="00B333"/>
                </a:solidFill>
                <a:effectLst/>
                <a:latin typeface="Times New Roman" panose="02020603050405020304" pitchFamily="18" charset="0"/>
                <a:cs typeface="Times New Roman" panose="02020603050405020304" pitchFamily="18" charset="0"/>
              </a:rPr>
              <a:t>Вы правы</a:t>
            </a:r>
            <a:br>
              <a:rPr lang="ru-RU" sz="2400" dirty="0">
                <a:latin typeface="Times New Roman" panose="02020603050405020304" pitchFamily="18" charset="0"/>
                <a:cs typeface="Times New Roman" panose="02020603050405020304" pitchFamily="18" charset="0"/>
              </a:rPr>
            </a:br>
            <a:r>
              <a:rPr lang="ru-RU" sz="2400" b="0" i="1" dirty="0">
                <a:solidFill>
                  <a:srgbClr val="000000"/>
                </a:solidFill>
                <a:effectLst/>
                <a:latin typeface="Times New Roman" panose="02020603050405020304" pitchFamily="18" charset="0"/>
                <a:cs typeface="Times New Roman" panose="02020603050405020304" pitchFamily="18" charset="0"/>
              </a:rPr>
              <a:t>Аналитик данных структурирует и интерпретирует большие объемы данных и создает понятные отчеты</a:t>
            </a:r>
            <a:endParaRPr lang="ru-RU" sz="2400" dirty="0">
              <a:latin typeface="Times New Roman" panose="02020603050405020304" pitchFamily="18" charset="0"/>
              <a:cs typeface="Times New Roman" panose="02020603050405020304" pitchFamily="18" charset="0"/>
            </a:endParaRPr>
          </a:p>
        </p:txBody>
      </p:sp>
      <p:sp>
        <p:nvSpPr>
          <p:cNvPr id="3" name="Прямоугольник 2">
            <a:hlinkClick r:id="rId2" action="ppaction://hlinksldjump"/>
            <a:extLst>
              <a:ext uri="{FF2B5EF4-FFF2-40B4-BE49-F238E27FC236}">
                <a16:creationId xmlns:a16="http://schemas.microsoft.com/office/drawing/2014/main" id="{EF04E5F1-BA01-401F-9BBC-8A3F2C0FED13}"/>
              </a:ext>
            </a:extLst>
          </p:cNvPr>
          <p:cNvSpPr/>
          <p:nvPr/>
        </p:nvSpPr>
        <p:spPr>
          <a:xfrm>
            <a:off x="5107496" y="5195072"/>
            <a:ext cx="2329344" cy="10821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ysClr val="windowText" lastClr="000000"/>
                </a:solidFill>
              </a:rPr>
              <a:t>Следующий слайд</a:t>
            </a:r>
          </a:p>
        </p:txBody>
      </p:sp>
    </p:spTree>
    <p:extLst>
      <p:ext uri="{BB962C8B-B14F-4D97-AF65-F5344CB8AC3E}">
        <p14:creationId xmlns:p14="http://schemas.microsoft.com/office/powerpoint/2010/main" val="232612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86B3B0DB-B69B-4894-8570-32C27FA5C3CA}"/>
              </a:ext>
            </a:extLst>
          </p:cNvPr>
          <p:cNvSpPr/>
          <p:nvPr/>
        </p:nvSpPr>
        <p:spPr>
          <a:xfrm>
            <a:off x="0" y="218114"/>
            <a:ext cx="12191999" cy="646331"/>
          </a:xfrm>
          <a:prstGeom prst="rect">
            <a:avLst/>
          </a:prstGeom>
        </p:spPr>
        <p:txBody>
          <a:bodyPr wrap="square">
            <a:spAutoFit/>
          </a:bodyPr>
          <a:lstStyle/>
          <a:p>
            <a:pPr algn="just"/>
            <a:r>
              <a:rPr lang="ru-RU" b="0" i="0" dirty="0">
                <a:effectLst/>
                <a:latin typeface="Times New Roman" panose="02020603050405020304" pitchFamily="18" charset="0"/>
                <a:cs typeface="Times New Roman" panose="02020603050405020304" pitchFamily="18" charset="0"/>
              </a:rPr>
              <a:t>Сегодня разберем, чем занимается аналитик в большой компании и чем различаются задачи бизнес-аналитиков, системных аналитиков и аналитиков данных.</a:t>
            </a:r>
            <a:endParaRPr lang="ru-RU" dirty="0">
              <a:latin typeface="Times New Roman" panose="02020603050405020304" pitchFamily="18" charset="0"/>
              <a:cs typeface="Times New Roman" panose="02020603050405020304" pitchFamily="18" charset="0"/>
            </a:endParaRPr>
          </a:p>
        </p:txBody>
      </p:sp>
      <p:sp>
        <p:nvSpPr>
          <p:cNvPr id="4" name="Прямоугольник 3">
            <a:extLst>
              <a:ext uri="{FF2B5EF4-FFF2-40B4-BE49-F238E27FC236}">
                <a16:creationId xmlns:a16="http://schemas.microsoft.com/office/drawing/2014/main" id="{EB89DE79-9D26-4209-BF0A-3B8CD15D10D2}"/>
              </a:ext>
            </a:extLst>
          </p:cNvPr>
          <p:cNvSpPr/>
          <p:nvPr/>
        </p:nvSpPr>
        <p:spPr>
          <a:xfrm>
            <a:off x="0" y="974084"/>
            <a:ext cx="12192000" cy="1200329"/>
          </a:xfrm>
          <a:prstGeom prst="rect">
            <a:avLst/>
          </a:prstGeom>
        </p:spPr>
        <p:txBody>
          <a:bodyPr wrap="square">
            <a:spAutoFit/>
          </a:bodyPr>
          <a:lstStyle/>
          <a:p>
            <a:pPr algn="just"/>
            <a:r>
              <a:rPr lang="ru-RU" b="0" i="0" dirty="0">
                <a:effectLst/>
                <a:latin typeface="Times New Roman" panose="02020603050405020304" pitchFamily="18" charset="0"/>
                <a:cs typeface="Times New Roman" panose="02020603050405020304" pitchFamily="18" charset="0"/>
              </a:rPr>
              <a:t>Стажировка — это наиболее комфортный и понятный путь для того, чтобы изучить компанию изнутри и определиться с дальнейшим своим направлением развития. </a:t>
            </a:r>
            <a:r>
              <a:rPr lang="ru-RU" dirty="0">
                <a:latin typeface="Times New Roman" panose="02020603050405020304" pitchFamily="18" charset="0"/>
                <a:cs typeface="Times New Roman" panose="02020603050405020304" pitchFamily="18" charset="0"/>
              </a:rPr>
              <a:t>Стажировка может длиться от полугода до полутора лет. В различных компаниях действуют разные программы стажировки, включающие как работу со всеми департаментами, так и конкретным одним департаментом или конкретное направление аналитики.</a:t>
            </a:r>
            <a:endParaRPr lang="ru-RU" b="0" i="0" dirty="0">
              <a:effectLst/>
              <a:latin typeface="Times New Roman" panose="02020603050405020304" pitchFamily="18" charset="0"/>
              <a:cs typeface="Times New Roman" panose="02020603050405020304" pitchFamily="18" charset="0"/>
            </a:endParaRPr>
          </a:p>
        </p:txBody>
      </p:sp>
      <p:sp>
        <p:nvSpPr>
          <p:cNvPr id="5" name="Прямоугольник 4">
            <a:extLst>
              <a:ext uri="{FF2B5EF4-FFF2-40B4-BE49-F238E27FC236}">
                <a16:creationId xmlns:a16="http://schemas.microsoft.com/office/drawing/2014/main" id="{83E03303-B911-4365-A263-AD9F4C186ACD}"/>
              </a:ext>
            </a:extLst>
          </p:cNvPr>
          <p:cNvSpPr/>
          <p:nvPr/>
        </p:nvSpPr>
        <p:spPr>
          <a:xfrm>
            <a:off x="0" y="2375667"/>
            <a:ext cx="12192000" cy="923330"/>
          </a:xfrm>
          <a:prstGeom prst="rect">
            <a:avLst/>
          </a:prstGeom>
        </p:spPr>
        <p:txBody>
          <a:bodyPr wrap="square">
            <a:spAutoFit/>
          </a:bodyPr>
          <a:lstStyle/>
          <a:p>
            <a:pPr algn="just"/>
            <a:r>
              <a:rPr lang="ru-RU" b="0" i="0" dirty="0">
                <a:effectLst/>
                <a:latin typeface="Times New Roman" panose="02020603050405020304" pitchFamily="18" charset="0"/>
                <a:cs typeface="Times New Roman" panose="02020603050405020304" pitchFamily="18" charset="0"/>
              </a:rPr>
              <a:t>Стажёр — это полноценная боевая единица со своей зоной ответственности на проекте и конкретными задачами. Ещё один большой бонус — это то, что у вас совершенно точно будет программа обучения. То есть все самые полезные и востребованные навыки вы изучите, применяя их, так скажем, в бою.</a:t>
            </a:r>
            <a:endParaRPr lang="ru-RU" dirty="0">
              <a:latin typeface="Times New Roman" panose="02020603050405020304" pitchFamily="18" charset="0"/>
              <a:cs typeface="Times New Roman" panose="02020603050405020304" pitchFamily="18" charset="0"/>
            </a:endParaRPr>
          </a:p>
        </p:txBody>
      </p:sp>
      <p:sp>
        <p:nvSpPr>
          <p:cNvPr id="6" name="Прямоугольник 5">
            <a:extLst>
              <a:ext uri="{FF2B5EF4-FFF2-40B4-BE49-F238E27FC236}">
                <a16:creationId xmlns:a16="http://schemas.microsoft.com/office/drawing/2014/main" id="{7E36FD68-AF31-4222-99CB-9F58FED00767}"/>
              </a:ext>
            </a:extLst>
          </p:cNvPr>
          <p:cNvSpPr/>
          <p:nvPr/>
        </p:nvSpPr>
        <p:spPr>
          <a:xfrm>
            <a:off x="2" y="3429000"/>
            <a:ext cx="12191998" cy="1200329"/>
          </a:xfrm>
          <a:prstGeom prst="rect">
            <a:avLst/>
          </a:prstGeom>
        </p:spPr>
        <p:txBody>
          <a:bodyPr wrap="square">
            <a:spAutoFit/>
          </a:bodyPr>
          <a:lstStyle/>
          <a:p>
            <a:pPr algn="just"/>
            <a:r>
              <a:rPr lang="ru-RU" b="0" i="0" dirty="0">
                <a:effectLst/>
                <a:latin typeface="Times New Roman" panose="02020603050405020304" pitchFamily="18" charset="0"/>
                <a:cs typeface="Times New Roman" panose="02020603050405020304" pitchFamily="18" charset="0"/>
              </a:rPr>
              <a:t>Пытайтесь сами себя анализировать, рефлексировать и задуматься о том, куда вам дальше идти на каждом этапе своего развития. Не пытайтесь стать экспертом во всем. Раньше тренд был направлен на то, что все должны были быть универсальными солдатами, но это не позволяло получать глубинные знания и практический опыт в конкретном направлении.</a:t>
            </a:r>
            <a:endParaRPr lang="ru-RU" dirty="0">
              <a:latin typeface="Times New Roman" panose="02020603050405020304" pitchFamily="18" charset="0"/>
              <a:cs typeface="Times New Roman" panose="02020603050405020304" pitchFamily="18" charset="0"/>
            </a:endParaRPr>
          </a:p>
        </p:txBody>
      </p:sp>
      <p:sp>
        <p:nvSpPr>
          <p:cNvPr id="7" name="Прямоугольник 6">
            <a:extLst>
              <a:ext uri="{FF2B5EF4-FFF2-40B4-BE49-F238E27FC236}">
                <a16:creationId xmlns:a16="http://schemas.microsoft.com/office/drawing/2014/main" id="{5D64160C-9DAB-4F66-8288-3C6339BA5E86}"/>
              </a:ext>
            </a:extLst>
          </p:cNvPr>
          <p:cNvSpPr/>
          <p:nvPr/>
        </p:nvSpPr>
        <p:spPr>
          <a:xfrm>
            <a:off x="-2" y="4759332"/>
            <a:ext cx="12192001" cy="1754326"/>
          </a:xfrm>
          <a:prstGeom prst="rect">
            <a:avLst/>
          </a:prstGeom>
        </p:spPr>
        <p:txBody>
          <a:bodyPr wrap="square">
            <a:spAutoFit/>
          </a:bodyPr>
          <a:lstStyle/>
          <a:p>
            <a:pPr algn="just"/>
            <a:r>
              <a:rPr lang="ru-RU" b="0" i="0" dirty="0">
                <a:effectLst/>
                <a:latin typeface="Times New Roman" panose="02020603050405020304" pitchFamily="18" charset="0"/>
                <a:cs typeface="Times New Roman" panose="02020603050405020304" pitchFamily="18" charset="0"/>
              </a:rPr>
              <a:t>Помимо профессиональных навыков, так называемых </a:t>
            </a:r>
            <a:r>
              <a:rPr lang="ru-RU" b="0" i="0" dirty="0" err="1">
                <a:effectLst/>
                <a:latin typeface="Times New Roman" panose="02020603050405020304" pitchFamily="18" charset="0"/>
                <a:cs typeface="Times New Roman" panose="02020603050405020304" pitchFamily="18" charset="0"/>
              </a:rPr>
              <a:t>hard</a:t>
            </a:r>
            <a:r>
              <a:rPr lang="ru-RU" b="0" i="0" dirty="0">
                <a:effectLst/>
                <a:latin typeface="Times New Roman" panose="02020603050405020304" pitchFamily="18" charset="0"/>
                <a:cs typeface="Times New Roman" panose="02020603050405020304" pitchFamily="18" charset="0"/>
              </a:rPr>
              <a:t> </a:t>
            </a:r>
            <a:r>
              <a:rPr lang="ru-RU" b="0" i="0" dirty="0" err="1">
                <a:effectLst/>
                <a:latin typeface="Times New Roman" panose="02020603050405020304" pitchFamily="18" charset="0"/>
                <a:cs typeface="Times New Roman" panose="02020603050405020304" pitchFamily="18" charset="0"/>
              </a:rPr>
              <a:t>skills</a:t>
            </a:r>
            <a:r>
              <a:rPr lang="ru-RU" b="0" i="0" dirty="0">
                <a:effectLst/>
                <a:latin typeface="Times New Roman" panose="02020603050405020304" pitchFamily="18" charset="0"/>
                <a:cs typeface="Times New Roman" panose="02020603050405020304" pitchFamily="18" charset="0"/>
              </a:rPr>
              <a:t>, занимайтесь тем, чтобы также подтягивать свои </a:t>
            </a:r>
            <a:r>
              <a:rPr lang="ru-RU" b="0" i="0" dirty="0" err="1">
                <a:effectLst/>
                <a:latin typeface="Times New Roman" panose="02020603050405020304" pitchFamily="18" charset="0"/>
                <a:cs typeface="Times New Roman" panose="02020603050405020304" pitchFamily="18" charset="0"/>
              </a:rPr>
              <a:t>soft</a:t>
            </a:r>
            <a:r>
              <a:rPr lang="ru-RU" b="0" i="0" dirty="0">
                <a:effectLst/>
                <a:latin typeface="Times New Roman" panose="02020603050405020304" pitchFamily="18" charset="0"/>
                <a:cs typeface="Times New Roman" panose="02020603050405020304" pitchFamily="18" charset="0"/>
              </a:rPr>
              <a:t> </a:t>
            </a:r>
            <a:r>
              <a:rPr lang="ru-RU" b="0" i="0" dirty="0" err="1">
                <a:effectLst/>
                <a:latin typeface="Times New Roman" panose="02020603050405020304" pitchFamily="18" charset="0"/>
                <a:cs typeface="Times New Roman" panose="02020603050405020304" pitchFamily="18" charset="0"/>
              </a:rPr>
              <a:t>skills</a:t>
            </a:r>
            <a:r>
              <a:rPr lang="ru-RU" b="0" i="0" dirty="0">
                <a:effectLst/>
                <a:latin typeface="Times New Roman" panose="02020603050405020304" pitchFamily="18" charset="0"/>
                <a:cs typeface="Times New Roman" panose="02020603050405020304" pitchFamily="18" charset="0"/>
              </a:rPr>
              <a:t>. Это может казаться не очень важным, но это неотъемлемая часть работы аналитика — общение с командой, с заказчиком. Отдельное внимание нужно уделить иностранным языкам.</a:t>
            </a:r>
          </a:p>
          <a:p>
            <a:pPr algn="just"/>
            <a:r>
              <a:rPr lang="ru-RU" b="0" i="0" dirty="0">
                <a:effectLst/>
                <a:latin typeface="Times New Roman" panose="02020603050405020304" pitchFamily="18" charset="0"/>
                <a:cs typeface="Times New Roman" panose="02020603050405020304" pitchFamily="18" charset="0"/>
              </a:rPr>
              <a:t>Ну, не мне вам рассказывать про важность английского языка. В работе вам часто придётся изучать источники на языке оригинала, поэтому знания английского языка пригодятся совершенно точно, а иногда и зачастую нужен и второй иностранный язык.</a:t>
            </a:r>
          </a:p>
        </p:txBody>
      </p:sp>
    </p:spTree>
    <p:extLst>
      <p:ext uri="{BB962C8B-B14F-4D97-AF65-F5344CB8AC3E}">
        <p14:creationId xmlns:p14="http://schemas.microsoft.com/office/powerpoint/2010/main" val="653690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1264B917-6009-466B-8233-DE6D94E6C8DE}"/>
              </a:ext>
            </a:extLst>
          </p:cNvPr>
          <p:cNvSpPr/>
          <p:nvPr/>
        </p:nvSpPr>
        <p:spPr>
          <a:xfrm>
            <a:off x="0" y="0"/>
            <a:ext cx="12192000" cy="923330"/>
          </a:xfrm>
          <a:prstGeom prst="rect">
            <a:avLst/>
          </a:prstGeom>
        </p:spPr>
        <p:txBody>
          <a:bodyPr wrap="square">
            <a:spAutoFit/>
          </a:bodyPr>
          <a:lstStyle/>
          <a:p>
            <a:pPr algn="just"/>
            <a:r>
              <a:rPr lang="ru-RU" b="0" i="0" dirty="0">
                <a:effectLst/>
                <a:latin typeface="Times New Roman" panose="02020603050405020304" pitchFamily="18" charset="0"/>
                <a:cs typeface="Times New Roman" panose="02020603050405020304" pitchFamily="18" charset="0"/>
              </a:rPr>
              <a:t>Основное заблуждение для работников IT-силы состоит в том, что софт-скиллы не столь нужны. Как я уже говорила, не забывайте о том, что вам равносильно нужно развивать как </a:t>
            </a:r>
            <a:r>
              <a:rPr lang="ru-RU" b="0" i="0" dirty="0" err="1">
                <a:effectLst/>
                <a:latin typeface="Times New Roman" panose="02020603050405020304" pitchFamily="18" charset="0"/>
                <a:cs typeface="Times New Roman" panose="02020603050405020304" pitchFamily="18" charset="0"/>
              </a:rPr>
              <a:t>hard</a:t>
            </a:r>
            <a:r>
              <a:rPr lang="ru-RU" b="0" i="0" dirty="0">
                <a:effectLst/>
                <a:latin typeface="Times New Roman" panose="02020603050405020304" pitchFamily="18" charset="0"/>
                <a:cs typeface="Times New Roman" panose="02020603050405020304" pitchFamily="18" charset="0"/>
              </a:rPr>
              <a:t> </a:t>
            </a:r>
            <a:r>
              <a:rPr lang="ru-RU" b="0" i="0" dirty="0" err="1">
                <a:effectLst/>
                <a:latin typeface="Times New Roman" panose="02020603050405020304" pitchFamily="18" charset="0"/>
                <a:cs typeface="Times New Roman" panose="02020603050405020304" pitchFamily="18" charset="0"/>
              </a:rPr>
              <a:t>skills</a:t>
            </a:r>
            <a:r>
              <a:rPr lang="ru-RU" b="0" i="0" dirty="0">
                <a:effectLst/>
                <a:latin typeface="Times New Roman" panose="02020603050405020304" pitchFamily="18" charset="0"/>
                <a:cs typeface="Times New Roman" panose="02020603050405020304" pitchFamily="18" charset="0"/>
              </a:rPr>
              <a:t>, так и </a:t>
            </a:r>
            <a:r>
              <a:rPr lang="ru-RU" b="0" i="0" dirty="0" err="1">
                <a:effectLst/>
                <a:latin typeface="Times New Roman" panose="02020603050405020304" pitchFamily="18" charset="0"/>
                <a:cs typeface="Times New Roman" panose="02020603050405020304" pitchFamily="18" charset="0"/>
              </a:rPr>
              <a:t>soft</a:t>
            </a:r>
            <a:r>
              <a:rPr lang="ru-RU" b="0" i="0" dirty="0">
                <a:effectLst/>
                <a:latin typeface="Times New Roman" panose="02020603050405020304" pitchFamily="18" charset="0"/>
                <a:cs typeface="Times New Roman" panose="02020603050405020304" pitchFamily="18" charset="0"/>
              </a:rPr>
              <a:t> </a:t>
            </a:r>
            <a:r>
              <a:rPr lang="ru-RU" b="0" i="0" dirty="0" err="1">
                <a:effectLst/>
                <a:latin typeface="Times New Roman" panose="02020603050405020304" pitchFamily="18" charset="0"/>
                <a:cs typeface="Times New Roman" panose="02020603050405020304" pitchFamily="18" charset="0"/>
              </a:rPr>
              <a:t>skills</a:t>
            </a:r>
            <a:r>
              <a:rPr lang="ru-RU" b="0" i="0" dirty="0">
                <a:effectLst/>
                <a:latin typeface="Times New Roman" panose="02020603050405020304" pitchFamily="18" charset="0"/>
                <a:cs typeface="Times New Roman" panose="02020603050405020304" pitchFamily="18" charset="0"/>
              </a:rPr>
              <a:t>. Самыми базовыми софт-скиллами можно назвать введение деловой переписки, взаимодействие с командой и переговоры с заказчиком.</a:t>
            </a:r>
            <a:endParaRPr lang="ru-RU" dirty="0">
              <a:latin typeface="Times New Roman" panose="02020603050405020304" pitchFamily="18" charset="0"/>
              <a:cs typeface="Times New Roman" panose="02020603050405020304" pitchFamily="18" charset="0"/>
            </a:endParaRPr>
          </a:p>
        </p:txBody>
      </p:sp>
      <p:sp>
        <p:nvSpPr>
          <p:cNvPr id="3" name="Прямоугольник 2">
            <a:extLst>
              <a:ext uri="{FF2B5EF4-FFF2-40B4-BE49-F238E27FC236}">
                <a16:creationId xmlns:a16="http://schemas.microsoft.com/office/drawing/2014/main" id="{F4EDA9C3-E68D-4EA5-BCD3-813468F3912F}"/>
              </a:ext>
            </a:extLst>
          </p:cNvPr>
          <p:cNvSpPr/>
          <p:nvPr/>
        </p:nvSpPr>
        <p:spPr>
          <a:xfrm>
            <a:off x="0" y="1313244"/>
            <a:ext cx="12192000" cy="5170646"/>
          </a:xfrm>
          <a:prstGeom prst="rect">
            <a:avLst/>
          </a:prstGeom>
        </p:spPr>
        <p:txBody>
          <a:bodyPr wrap="square">
            <a:spAutoFit/>
          </a:bodyPr>
          <a:lstStyle/>
          <a:p>
            <a:r>
              <a:rPr lang="ru-RU" b="0" i="0" dirty="0">
                <a:effectLst/>
                <a:latin typeface="Times New Roman" panose="02020603050405020304" pitchFamily="18" charset="0"/>
                <a:cs typeface="Times New Roman" panose="02020603050405020304" pitchFamily="18" charset="0"/>
              </a:rPr>
              <a:t>У аналитика может быть как горизонтальное, так и вертикальное развитие. Что я под этим подразумеваю? Будучи бизнес-аналитиком, вы можете стать экспертом и руководить целым подразделением бизнес-аналитиков. Или, например, стать менеджером проекта.</a:t>
            </a:r>
          </a:p>
          <a:p>
            <a:endParaRPr lang="ru-RU" b="0" i="0" dirty="0">
              <a:effectLst/>
              <a:latin typeface="Times New Roman" panose="02020603050405020304" pitchFamily="18" charset="0"/>
              <a:cs typeface="Times New Roman" panose="02020603050405020304" pitchFamily="18" charset="0"/>
            </a:endParaRPr>
          </a:p>
          <a:p>
            <a:r>
              <a:rPr lang="ru-RU" b="0" i="0" dirty="0">
                <a:effectLst/>
                <a:latin typeface="Times New Roman" panose="02020603050405020304" pitchFamily="18" charset="0"/>
                <a:cs typeface="Times New Roman" panose="02020603050405020304" pitchFamily="18" charset="0"/>
              </a:rPr>
              <a:t>Или если вы захотите углубиться в технической реализации, постановках и лучше разбираться в технических продуктах, можете стать системным аналитиком. А системный аналитик может стать, например, архитектором данных, а дальше, допустим, техническим менеджером.</a:t>
            </a:r>
          </a:p>
          <a:p>
            <a:endParaRPr lang="ru-RU" b="0" i="0" dirty="0">
              <a:effectLst/>
              <a:latin typeface="Times New Roman" panose="02020603050405020304" pitchFamily="18" charset="0"/>
              <a:cs typeface="Times New Roman" panose="02020603050405020304" pitchFamily="18" charset="0"/>
            </a:endParaRPr>
          </a:p>
          <a:p>
            <a:r>
              <a:rPr lang="ru-RU" b="0" i="0" dirty="0">
                <a:effectLst/>
                <a:latin typeface="Times New Roman" panose="02020603050405020304" pitchFamily="18" charset="0"/>
                <a:cs typeface="Times New Roman" panose="02020603050405020304" pitchFamily="18" charset="0"/>
              </a:rPr>
              <a:t>Аналитик данных может стать, например, дата-</a:t>
            </a:r>
            <a:r>
              <a:rPr lang="ru-RU" b="0" i="0" dirty="0" err="1">
                <a:effectLst/>
                <a:latin typeface="Times New Roman" panose="02020603050405020304" pitchFamily="18" charset="0"/>
                <a:cs typeface="Times New Roman" panose="02020603050405020304" pitchFamily="18" charset="0"/>
              </a:rPr>
              <a:t>сиентистом</a:t>
            </a:r>
            <a:r>
              <a:rPr lang="ru-RU" b="0" i="0" dirty="0">
                <a:effectLst/>
                <a:latin typeface="Times New Roman" panose="02020603050405020304" pitchFamily="18" charset="0"/>
                <a:cs typeface="Times New Roman" panose="02020603050405020304" pitchFamily="18" charset="0"/>
              </a:rPr>
              <a:t>, также тоже техническим менеджером, или руководить подразделением аналитиков данных, или руководить подразделением </a:t>
            </a:r>
            <a:r>
              <a:rPr lang="ru-RU" b="0" i="0" dirty="0" err="1">
                <a:effectLst/>
                <a:latin typeface="Times New Roman" panose="02020603050405020304" pitchFamily="18" charset="0"/>
                <a:cs typeface="Times New Roman" panose="02020603050405020304" pitchFamily="18" charset="0"/>
              </a:rPr>
              <a:t>Data</a:t>
            </a:r>
            <a:r>
              <a:rPr lang="ru-RU" b="0" i="0" dirty="0">
                <a:effectLst/>
                <a:latin typeface="Times New Roman" panose="02020603050405020304" pitchFamily="18" charset="0"/>
                <a:cs typeface="Times New Roman" panose="02020603050405020304" pitchFamily="18" charset="0"/>
              </a:rPr>
              <a:t> </a:t>
            </a:r>
            <a:r>
              <a:rPr lang="ru-RU" b="0" i="0" dirty="0" err="1">
                <a:effectLst/>
                <a:latin typeface="Times New Roman" panose="02020603050405020304" pitchFamily="18" charset="0"/>
                <a:cs typeface="Times New Roman" panose="02020603050405020304" pitchFamily="18" charset="0"/>
              </a:rPr>
              <a:t>Science</a:t>
            </a:r>
            <a:r>
              <a:rPr lang="ru-RU" b="0" i="0" dirty="0">
                <a:effectLst/>
                <a:latin typeface="Times New Roman" panose="02020603050405020304" pitchFamily="18" charset="0"/>
                <a:cs typeface="Times New Roman" panose="02020603050405020304" pitchFamily="18" charset="0"/>
              </a:rPr>
              <a:t>. На самом деле никаких ограничений нет. Развиваться можно в любом направлении и с любыми навыками на старте. Главное определиться, какая индустрия вам интереснее всего и какое направление вы выберете для себя.</a:t>
            </a:r>
          </a:p>
          <a:p>
            <a:endParaRPr lang="ru-RU" b="0" i="0" dirty="0">
              <a:effectLst/>
              <a:latin typeface="Times New Roman" panose="02020603050405020304" pitchFamily="18" charset="0"/>
              <a:cs typeface="Times New Roman" panose="02020603050405020304" pitchFamily="18" charset="0"/>
            </a:endParaRPr>
          </a:p>
          <a:p>
            <a:r>
              <a:rPr lang="ru-RU" b="0" i="0" dirty="0">
                <a:effectLst/>
                <a:latin typeface="Times New Roman" panose="02020603050405020304" pitchFamily="18" charset="0"/>
                <a:cs typeface="Times New Roman" panose="02020603050405020304" pitchFamily="18" charset="0"/>
              </a:rPr>
              <a:t>Аналитика – это очень важная карьерная ступень, которая поможет дальше развиваться и врасти в любом направлении.</a:t>
            </a: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pPr algn="ctr"/>
            <a:r>
              <a:rPr lang="ru-RU" b="0" i="0" dirty="0">
                <a:effectLst/>
                <a:latin typeface="Times New Roman" panose="02020603050405020304" pitchFamily="18" charset="0"/>
                <a:cs typeface="Times New Roman" panose="02020603050405020304" pitchFamily="18" charset="0"/>
              </a:rPr>
              <a:t> </a:t>
            </a:r>
            <a:r>
              <a:rPr lang="ru-RU" sz="2400" b="0" i="0" dirty="0">
                <a:effectLst/>
                <a:latin typeface="Times New Roman" panose="02020603050405020304" pitchFamily="18" charset="0"/>
                <a:cs typeface="Times New Roman" panose="02020603050405020304" pitchFamily="18" charset="0"/>
              </a:rPr>
              <a:t>Удачи в начинаниях!</a:t>
            </a:r>
          </a:p>
        </p:txBody>
      </p:sp>
    </p:spTree>
    <p:extLst>
      <p:ext uri="{BB962C8B-B14F-4D97-AF65-F5344CB8AC3E}">
        <p14:creationId xmlns:p14="http://schemas.microsoft.com/office/powerpoint/2010/main" val="1915827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204FBD7-23B6-4AF4-9212-540C1FA41746}"/>
              </a:ext>
            </a:extLst>
          </p:cNvPr>
          <p:cNvSpPr/>
          <p:nvPr/>
        </p:nvSpPr>
        <p:spPr>
          <a:xfrm>
            <a:off x="0" y="0"/>
            <a:ext cx="12192000" cy="2862322"/>
          </a:xfrm>
          <a:prstGeom prst="rect">
            <a:avLst/>
          </a:prstGeom>
        </p:spPr>
        <p:txBody>
          <a:bodyPr wrap="square">
            <a:spAutoFit/>
          </a:bodyPr>
          <a:lstStyle/>
          <a:p>
            <a:pPr fontAlgn="base"/>
            <a:r>
              <a:rPr lang="ru-RU" dirty="0">
                <a:latin typeface="Times New Roman" panose="02020603050405020304" pitchFamily="18" charset="0"/>
                <a:cs typeface="Times New Roman" panose="02020603050405020304" pitchFamily="18" charset="0"/>
              </a:rPr>
              <a:t>Я</a:t>
            </a:r>
            <a:r>
              <a:rPr lang="ru-RU" b="0" i="0" dirty="0">
                <a:effectLst/>
                <a:latin typeface="Times New Roman" panose="02020603050405020304" pitchFamily="18" charset="0"/>
                <a:cs typeface="Times New Roman" panose="02020603050405020304" pitchFamily="18" charset="0"/>
              </a:rPr>
              <a:t> узнал, как строить карьеру в IT-аналитике и какие основные профессиональные треки здесь существуют. Например, бизнес-аналитик может возглавить одно из подразделений или стать </a:t>
            </a:r>
            <a:r>
              <a:rPr lang="ru-RU" b="0" i="0" dirty="0" err="1">
                <a:effectLst/>
                <a:latin typeface="Times New Roman" panose="02020603050405020304" pitchFamily="18" charset="0"/>
                <a:cs typeface="Times New Roman" panose="02020603050405020304" pitchFamily="18" charset="0"/>
              </a:rPr>
              <a:t>проджект</a:t>
            </a:r>
            <a:r>
              <a:rPr lang="ru-RU" b="0" i="0" dirty="0">
                <a:effectLst/>
                <a:latin typeface="Times New Roman" panose="02020603050405020304" pitchFamily="18" charset="0"/>
                <a:cs typeface="Times New Roman" panose="02020603050405020304" pitchFamily="18" charset="0"/>
              </a:rPr>
              <a:t>-менеджером.</a:t>
            </a:r>
          </a:p>
          <a:p>
            <a:pPr fontAlgn="base"/>
            <a:endParaRPr lang="ru-RU" dirty="0">
              <a:latin typeface="Times New Roman" panose="02020603050405020304" pitchFamily="18" charset="0"/>
              <a:cs typeface="Times New Roman" panose="02020603050405020304" pitchFamily="18" charset="0"/>
            </a:endParaRPr>
          </a:p>
          <a:p>
            <a:pPr fontAlgn="base"/>
            <a:r>
              <a:rPr lang="ru-RU" b="0" i="0" dirty="0">
                <a:effectLst/>
                <a:latin typeface="Times New Roman" panose="02020603050405020304" pitchFamily="18" charset="0"/>
                <a:cs typeface="Times New Roman" panose="02020603050405020304" pitchFamily="18" charset="0"/>
              </a:rPr>
              <a:t> Системный аналитик может стать архитектором данных, а затем — техническим менеджером. Аналитик данных со временем может стать руководителем направления по аналитике данных в компании или занять позицию </a:t>
            </a:r>
            <a:r>
              <a:rPr lang="ru-RU" b="0" i="0" dirty="0" err="1">
                <a:effectLst/>
                <a:latin typeface="Times New Roman" panose="02020603050405020304" pitchFamily="18" charset="0"/>
                <a:cs typeface="Times New Roman" panose="02020603050405020304" pitchFamily="18" charset="0"/>
              </a:rPr>
              <a:t>Data</a:t>
            </a:r>
            <a:r>
              <a:rPr lang="ru-RU" b="0" i="0" dirty="0">
                <a:effectLst/>
                <a:latin typeface="Times New Roman" panose="02020603050405020304" pitchFamily="18" charset="0"/>
                <a:cs typeface="Times New Roman" panose="02020603050405020304" pitchFamily="18" charset="0"/>
              </a:rPr>
              <a:t> </a:t>
            </a:r>
            <a:r>
              <a:rPr lang="ru-RU" b="0" i="0" dirty="0" err="1">
                <a:effectLst/>
                <a:latin typeface="Times New Roman" panose="02020603050405020304" pitchFamily="18" charset="0"/>
                <a:cs typeface="Times New Roman" panose="02020603050405020304" pitchFamily="18" charset="0"/>
              </a:rPr>
              <a:t>Scientist</a:t>
            </a:r>
            <a:r>
              <a:rPr lang="ru-RU" b="0" i="0" dirty="0">
                <a:effectLst/>
                <a:latin typeface="Times New Roman" panose="02020603050405020304" pitchFamily="18" charset="0"/>
                <a:cs typeface="Times New Roman" panose="02020603050405020304" pitchFamily="18" charset="0"/>
              </a:rPr>
              <a:t>.</a:t>
            </a:r>
          </a:p>
          <a:p>
            <a:pPr fontAlgn="base"/>
            <a:endParaRPr lang="ru-RU" b="0" i="0" dirty="0">
              <a:effectLst/>
              <a:latin typeface="Times New Roman" panose="02020603050405020304" pitchFamily="18" charset="0"/>
              <a:cs typeface="Times New Roman" panose="02020603050405020304" pitchFamily="18" charset="0"/>
            </a:endParaRPr>
          </a:p>
          <a:p>
            <a:pPr fontAlgn="base"/>
            <a:r>
              <a:rPr lang="ru-RU" b="0" i="0" dirty="0">
                <a:effectLst/>
                <a:latin typeface="Times New Roman" panose="02020603050405020304" pitchFamily="18" charset="0"/>
                <a:cs typeface="Times New Roman" panose="02020603050405020304" pitchFamily="18" charset="0"/>
              </a:rPr>
              <a:t>А еще я получил несколько советов о том, как строить карьеру в IT-аналитике. </a:t>
            </a:r>
          </a:p>
          <a:p>
            <a:pPr fontAlgn="base"/>
            <a:endParaRPr lang="ru-RU" b="0" i="0" dirty="0">
              <a:effectLst/>
              <a:latin typeface="Times New Roman" panose="02020603050405020304" pitchFamily="18" charset="0"/>
              <a:cs typeface="Times New Roman" panose="02020603050405020304" pitchFamily="18" charset="0"/>
            </a:endParaRPr>
          </a:p>
          <a:p>
            <a:pPr fontAlgn="base"/>
            <a:r>
              <a:rPr lang="ru-RU" b="0" i="0" dirty="0">
                <a:effectLst/>
                <a:latin typeface="Times New Roman" panose="02020603050405020304" pitchFamily="18" charset="0"/>
                <a:cs typeface="Times New Roman" panose="02020603050405020304" pitchFamily="18" charset="0"/>
              </a:rPr>
              <a:t>А сейчас мы  проверим, как хорошо мы их запомнили. Отделите советы, которые нам дала Джулия, от вредных советов, которые мы нарочно придумали, чтобы нас запутать.</a:t>
            </a:r>
          </a:p>
        </p:txBody>
      </p:sp>
    </p:spTree>
    <p:extLst>
      <p:ext uri="{BB962C8B-B14F-4D97-AF65-F5344CB8AC3E}">
        <p14:creationId xmlns:p14="http://schemas.microsoft.com/office/powerpoint/2010/main" val="3970672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3B290885-060D-4F89-B366-AD036A83AAB9}"/>
              </a:ext>
            </a:extLst>
          </p:cNvPr>
          <p:cNvSpPr/>
          <p:nvPr/>
        </p:nvSpPr>
        <p:spPr>
          <a:xfrm>
            <a:off x="5700026" y="2942331"/>
            <a:ext cx="791948" cy="369332"/>
          </a:xfrm>
          <a:prstGeom prst="rect">
            <a:avLst/>
          </a:prstGeom>
        </p:spPr>
        <p:txBody>
          <a:bodyPr wrap="none">
            <a:spAutoFit/>
          </a:bodyPr>
          <a:lstStyle/>
          <a:p>
            <a:r>
              <a:rPr lang="ru-RU" b="0" i="0" dirty="0">
                <a:effectLst/>
                <a:latin typeface="Times New Roman" panose="02020603050405020304" pitchFamily="18" charset="0"/>
                <a:cs typeface="Times New Roman" panose="02020603050405020304" pitchFamily="18" charset="0"/>
              </a:rPr>
              <a:t>Конец</a:t>
            </a:r>
            <a:endParaRPr lang="ru-RU" dirty="0"/>
          </a:p>
        </p:txBody>
      </p:sp>
    </p:spTree>
    <p:extLst>
      <p:ext uri="{BB962C8B-B14F-4D97-AF65-F5344CB8AC3E}">
        <p14:creationId xmlns:p14="http://schemas.microsoft.com/office/powerpoint/2010/main" val="1913953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88C7CBDF-E5C4-4427-8E62-236AEB8011C9}"/>
              </a:ext>
            </a:extLst>
          </p:cNvPr>
          <p:cNvSpPr/>
          <p:nvPr/>
        </p:nvSpPr>
        <p:spPr>
          <a:xfrm>
            <a:off x="0" y="182190"/>
            <a:ext cx="12192000" cy="923330"/>
          </a:xfrm>
          <a:prstGeom prst="rect">
            <a:avLst/>
          </a:prstGeom>
        </p:spPr>
        <p:txBody>
          <a:bodyPr wrap="square">
            <a:spAutoFit/>
          </a:bodyPr>
          <a:lstStyle/>
          <a:p>
            <a:r>
              <a:rPr lang="ru-RU" b="0" i="0" dirty="0">
                <a:effectLst/>
                <a:latin typeface="Times New Roman" panose="02020603050405020304" pitchFamily="18" charset="0"/>
                <a:cs typeface="Times New Roman" panose="02020603050405020304" pitchFamily="18" charset="0"/>
              </a:rPr>
              <a:t>Что такое аналитика?</a:t>
            </a:r>
          </a:p>
          <a:p>
            <a:endParaRPr lang="ru-RU" b="0" i="0" dirty="0">
              <a:effectLst/>
              <a:latin typeface="Times New Roman" panose="02020603050405020304" pitchFamily="18" charset="0"/>
              <a:cs typeface="Times New Roman" panose="02020603050405020304" pitchFamily="18" charset="0"/>
            </a:endParaRPr>
          </a:p>
          <a:p>
            <a:r>
              <a:rPr lang="ru-RU" b="0" i="0" dirty="0">
                <a:effectLst/>
                <a:latin typeface="Times New Roman" panose="02020603050405020304" pitchFamily="18" charset="0"/>
                <a:cs typeface="Times New Roman" panose="02020603050405020304" pitchFamily="18" charset="0"/>
              </a:rPr>
              <a:t>Аналитик занимается обработкой информации, анализируя внутренние и внешние источники.</a:t>
            </a:r>
          </a:p>
        </p:txBody>
      </p:sp>
      <p:sp>
        <p:nvSpPr>
          <p:cNvPr id="6" name="Прямоугольник 5">
            <a:extLst>
              <a:ext uri="{FF2B5EF4-FFF2-40B4-BE49-F238E27FC236}">
                <a16:creationId xmlns:a16="http://schemas.microsoft.com/office/drawing/2014/main" id="{A6B8B935-2429-46CE-8973-5F238A3DD08F}"/>
              </a:ext>
            </a:extLst>
          </p:cNvPr>
          <p:cNvSpPr/>
          <p:nvPr/>
        </p:nvSpPr>
        <p:spPr>
          <a:xfrm>
            <a:off x="3632432" y="1406660"/>
            <a:ext cx="5259897" cy="1631216"/>
          </a:xfrm>
          <a:prstGeom prst="rect">
            <a:avLst/>
          </a:prstGeom>
        </p:spPr>
        <p:txBody>
          <a:bodyPr wrap="square">
            <a:spAutoFit/>
          </a:bodyPr>
          <a:lstStyle/>
          <a:p>
            <a:pPr marL="285750" indent="-285750">
              <a:buFont typeface="Arial" panose="020B0604020202020204" pitchFamily="34" charset="0"/>
              <a:buChar char="•"/>
            </a:pPr>
            <a:r>
              <a:rPr lang="ru-RU" sz="2000" b="0" i="0" dirty="0">
                <a:effectLst/>
                <a:latin typeface="Times New Roman" panose="02020603050405020304" pitchFamily="18" charset="0"/>
                <a:cs typeface="Times New Roman" panose="02020603050405020304" pitchFamily="18" charset="0"/>
              </a:rPr>
              <a:t>Анализ корпоративной документации</a:t>
            </a:r>
          </a:p>
          <a:p>
            <a:pPr marL="285750" indent="-285750">
              <a:buFont typeface="Arial" panose="020B0604020202020204" pitchFamily="34" charset="0"/>
              <a:buChar char="•"/>
            </a:pPr>
            <a:r>
              <a:rPr lang="ru-RU" sz="2000" b="0" i="0" dirty="0">
                <a:effectLst/>
                <a:latin typeface="Times New Roman" panose="02020603050405020304" pitchFamily="18" charset="0"/>
                <a:cs typeface="Times New Roman" panose="02020603050405020304" pitchFamily="18" charset="0"/>
              </a:rPr>
              <a:t>Анализ внутренней системы</a:t>
            </a:r>
            <a:r>
              <a:rPr lang="en-US" sz="2000" b="0" i="0" dirty="0">
                <a:effectLst/>
                <a:latin typeface="Times New Roman" panose="02020603050405020304" pitchFamily="18" charset="0"/>
                <a:cs typeface="Times New Roman" panose="02020603050405020304" pitchFamily="18" charset="0"/>
              </a:rPr>
              <a:t>:</a:t>
            </a:r>
            <a:endParaRPr lang="ru-RU" sz="2000" b="0" i="0" dirty="0">
              <a:effectLst/>
              <a:latin typeface="Times New Roman" panose="02020603050405020304" pitchFamily="18" charset="0"/>
              <a:cs typeface="Times New Roman" panose="02020603050405020304" pitchFamily="18" charset="0"/>
            </a:endParaRPr>
          </a:p>
          <a:p>
            <a:r>
              <a:rPr lang="ru-RU" sz="2000" b="0" i="0" dirty="0">
                <a:effectLst/>
                <a:latin typeface="Times New Roman" panose="02020603050405020304" pitchFamily="18" charset="0"/>
                <a:cs typeface="Times New Roman" panose="02020603050405020304" pitchFamily="18" charset="0"/>
              </a:rPr>
              <a:t>	 Взаимодействие со всеми</a:t>
            </a:r>
          </a:p>
          <a:p>
            <a:r>
              <a:rPr lang="ru-RU" sz="2000" b="0" i="0" dirty="0">
                <a:effectLst/>
                <a:latin typeface="Times New Roman" panose="02020603050405020304" pitchFamily="18" charset="0"/>
                <a:cs typeface="Times New Roman" panose="02020603050405020304" pitchFamily="18" charset="0"/>
              </a:rPr>
              <a:t>	структурами компании</a:t>
            </a:r>
          </a:p>
          <a:p>
            <a:pPr marL="285750" indent="-285750">
              <a:buFont typeface="Arial" panose="020B0604020202020204" pitchFamily="34" charset="0"/>
              <a:buChar char="•"/>
            </a:pPr>
            <a:r>
              <a:rPr lang="ru-RU" sz="2000" b="0" i="0" dirty="0">
                <a:effectLst/>
                <a:latin typeface="Times New Roman" panose="02020603050405020304" pitchFamily="18" charset="0"/>
                <a:cs typeface="Times New Roman" panose="02020603050405020304" pitchFamily="18" charset="0"/>
              </a:rPr>
              <a:t>Знакомство со всеми бизнес-процессами</a:t>
            </a:r>
          </a:p>
        </p:txBody>
      </p:sp>
      <p:sp>
        <p:nvSpPr>
          <p:cNvPr id="7" name="Прямоугольник 6">
            <a:extLst>
              <a:ext uri="{FF2B5EF4-FFF2-40B4-BE49-F238E27FC236}">
                <a16:creationId xmlns:a16="http://schemas.microsoft.com/office/drawing/2014/main" id="{CC0405A1-7C5D-498F-A96A-174AC52A2B38}"/>
              </a:ext>
            </a:extLst>
          </p:cNvPr>
          <p:cNvSpPr/>
          <p:nvPr/>
        </p:nvSpPr>
        <p:spPr>
          <a:xfrm>
            <a:off x="0" y="3173794"/>
            <a:ext cx="6266576" cy="369332"/>
          </a:xfrm>
          <a:prstGeom prst="rect">
            <a:avLst/>
          </a:prstGeom>
        </p:spPr>
        <p:txBody>
          <a:bodyPr wrap="square">
            <a:spAutoFit/>
          </a:bodyPr>
          <a:lstStyle/>
          <a:p>
            <a:pPr algn="just"/>
            <a:r>
              <a:rPr lang="ru-RU" b="0" i="0" dirty="0">
                <a:effectLst/>
                <a:latin typeface="Times New Roman" panose="02020603050405020304" pitchFamily="18" charset="0"/>
                <a:cs typeface="Times New Roman" panose="02020603050405020304" pitchFamily="18" charset="0"/>
              </a:rPr>
              <a:t>Аналитик собирает </a:t>
            </a:r>
            <a:r>
              <a:rPr lang="ru-RU" b="0" i="0" dirty="0" err="1">
                <a:effectLst/>
                <a:latin typeface="Times New Roman" panose="02020603050405020304" pitchFamily="18" charset="0"/>
                <a:cs typeface="Times New Roman" panose="02020603050405020304" pitchFamily="18" charset="0"/>
              </a:rPr>
              <a:t>пазл</a:t>
            </a:r>
            <a:r>
              <a:rPr lang="en-US" b="0" i="0" dirty="0">
                <a:effectLst/>
                <a:latin typeface="Times New Roman" panose="02020603050405020304" pitchFamily="18" charset="0"/>
                <a:cs typeface="Times New Roman" panose="02020603050405020304" pitchFamily="18" charset="0"/>
              </a:rPr>
              <a:t> </a:t>
            </a:r>
            <a:r>
              <a:rPr lang="ru-RU" b="0" i="0" dirty="0">
                <a:effectLst/>
                <a:latin typeface="Times New Roman" panose="02020603050405020304" pitchFamily="18" charset="0"/>
                <a:cs typeface="Times New Roman" panose="02020603050405020304" pitchFamily="18" charset="0"/>
              </a:rPr>
              <a:t>из всех бизнес-процессов компании</a:t>
            </a:r>
          </a:p>
        </p:txBody>
      </p:sp>
      <p:sp>
        <p:nvSpPr>
          <p:cNvPr id="8" name="Прямоугольник 7">
            <a:extLst>
              <a:ext uri="{FF2B5EF4-FFF2-40B4-BE49-F238E27FC236}">
                <a16:creationId xmlns:a16="http://schemas.microsoft.com/office/drawing/2014/main" id="{1B9670B8-26D2-44EA-88E4-E363FE660920}"/>
              </a:ext>
            </a:extLst>
          </p:cNvPr>
          <p:cNvSpPr/>
          <p:nvPr/>
        </p:nvSpPr>
        <p:spPr>
          <a:xfrm>
            <a:off x="113251" y="3831648"/>
            <a:ext cx="4303552" cy="2677656"/>
          </a:xfrm>
          <a:prstGeom prst="rect">
            <a:avLst/>
          </a:prstGeom>
        </p:spPr>
        <p:txBody>
          <a:bodyPr wrap="square">
            <a:spAutoFit/>
          </a:bodyPr>
          <a:lstStyle/>
          <a:p>
            <a:r>
              <a:rPr lang="ru-RU" sz="2400" b="0" i="0" dirty="0">
                <a:effectLst/>
                <a:latin typeface="Times New Roman" panose="02020603050405020304" pitchFamily="18" charset="0"/>
                <a:cs typeface="Times New Roman" panose="02020603050405020304" pitchFamily="18" charset="0"/>
              </a:rPr>
              <a:t>Какие аналитики бывают в IT</a:t>
            </a:r>
            <a:r>
              <a:rPr lang="en-US" sz="2400" b="0" i="0" dirty="0">
                <a:effectLst/>
                <a:latin typeface="Times New Roman" panose="02020603050405020304" pitchFamily="18" charset="0"/>
                <a:cs typeface="Times New Roman" panose="02020603050405020304" pitchFamily="18" charset="0"/>
              </a:rPr>
              <a:t>:</a:t>
            </a:r>
            <a:endParaRPr lang="ru-RU" sz="2400" b="0" i="0" dirty="0">
              <a:effectLst/>
              <a:latin typeface="Times New Roman" panose="02020603050405020304" pitchFamily="18" charset="0"/>
              <a:cs typeface="Times New Roman" panose="02020603050405020304" pitchFamily="18" charset="0"/>
            </a:endParaRPr>
          </a:p>
          <a:p>
            <a:endParaRPr lang="ru-RU" sz="24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u-RU" sz="2400" b="0" i="0" dirty="0">
                <a:effectLst/>
                <a:latin typeface="Times New Roman" panose="02020603050405020304" pitchFamily="18" charset="0"/>
                <a:cs typeface="Times New Roman" panose="02020603050405020304" pitchFamily="18" charset="0"/>
              </a:rPr>
              <a:t>Бизнес аналитики</a:t>
            </a:r>
          </a:p>
          <a:p>
            <a:endParaRPr lang="ru-RU" sz="24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u-RU" sz="2400" b="0" i="0" dirty="0">
                <a:effectLst/>
                <a:latin typeface="Times New Roman" panose="02020603050405020304" pitchFamily="18" charset="0"/>
                <a:cs typeface="Times New Roman" panose="02020603050405020304" pitchFamily="18" charset="0"/>
              </a:rPr>
              <a:t>Системные аналитики</a:t>
            </a:r>
          </a:p>
          <a:p>
            <a:endParaRPr lang="ru-RU" sz="24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u-RU" sz="2400" b="0" i="0" dirty="0">
                <a:effectLst/>
                <a:latin typeface="Times New Roman" panose="02020603050405020304" pitchFamily="18" charset="0"/>
                <a:cs typeface="Times New Roman" panose="02020603050405020304" pitchFamily="18" charset="0"/>
              </a:rPr>
              <a:t>Аналитики данных</a:t>
            </a:r>
          </a:p>
        </p:txBody>
      </p:sp>
    </p:spTree>
    <p:extLst>
      <p:ext uri="{BB962C8B-B14F-4D97-AF65-F5344CB8AC3E}">
        <p14:creationId xmlns:p14="http://schemas.microsoft.com/office/powerpoint/2010/main" val="899459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C9DEEF21-F0CB-47CC-BB20-71670BDC046A}"/>
              </a:ext>
            </a:extLst>
          </p:cNvPr>
          <p:cNvSpPr/>
          <p:nvPr/>
        </p:nvSpPr>
        <p:spPr>
          <a:xfrm>
            <a:off x="137020" y="1834821"/>
            <a:ext cx="12054980" cy="369332"/>
          </a:xfrm>
          <a:prstGeom prst="rect">
            <a:avLst/>
          </a:prstGeom>
        </p:spPr>
        <p:txBody>
          <a:bodyPr wrap="square">
            <a:spAutoFit/>
          </a:bodyPr>
          <a:lstStyle/>
          <a:p>
            <a:pPr algn="just"/>
            <a:r>
              <a:rPr lang="ru-RU" b="0" i="0" dirty="0">
                <a:effectLst/>
                <a:latin typeface="Times New Roman" panose="02020603050405020304" pitchFamily="18" charset="0"/>
                <a:cs typeface="Times New Roman" panose="02020603050405020304" pitchFamily="18" charset="0"/>
              </a:rPr>
              <a:t>Бизнес-аналитик это сотрудник, который собирает данные, регламентирует и классифицирует бизнес-процессы.</a:t>
            </a:r>
          </a:p>
        </p:txBody>
      </p:sp>
      <p:sp>
        <p:nvSpPr>
          <p:cNvPr id="3" name="Прямоугольник 2">
            <a:extLst>
              <a:ext uri="{FF2B5EF4-FFF2-40B4-BE49-F238E27FC236}">
                <a16:creationId xmlns:a16="http://schemas.microsoft.com/office/drawing/2014/main" id="{A3796685-B39F-43FB-BAC2-DF87B03207A4}"/>
              </a:ext>
            </a:extLst>
          </p:cNvPr>
          <p:cNvSpPr/>
          <p:nvPr/>
        </p:nvSpPr>
        <p:spPr>
          <a:xfrm>
            <a:off x="137020" y="190742"/>
            <a:ext cx="5538055" cy="923330"/>
          </a:xfrm>
          <a:prstGeom prst="rect">
            <a:avLst/>
          </a:prstGeom>
        </p:spPr>
        <p:txBody>
          <a:bodyPr wrap="none">
            <a:spAutoFit/>
          </a:bodyPr>
          <a:lstStyle/>
          <a:p>
            <a:r>
              <a:rPr lang="ru-RU" b="0" i="0" dirty="0">
                <a:effectLst/>
                <a:latin typeface="Times New Roman" panose="02020603050405020304" pitchFamily="18" charset="0"/>
                <a:cs typeface="Times New Roman" panose="02020603050405020304" pitchFamily="18" charset="0"/>
              </a:rPr>
              <a:t>Международный стандарт по бизнес-анализу ВАВОК.</a:t>
            </a:r>
          </a:p>
          <a:p>
            <a:endParaRPr lang="ru-RU" b="0" i="0" dirty="0">
              <a:effectLst/>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ВАВО</a:t>
            </a:r>
            <a:r>
              <a:rPr lang="en-US" dirty="0">
                <a:latin typeface="Times New Roman" panose="02020603050405020304" pitchFamily="18" charset="0"/>
                <a:cs typeface="Times New Roman" panose="02020603050405020304" pitchFamily="18" charset="0"/>
              </a:rPr>
              <a:t>K </a:t>
            </a:r>
            <a:r>
              <a:rPr lang="ru-RU" dirty="0">
                <a:latin typeface="Times New Roman" panose="02020603050405020304" pitchFamily="18" charset="0"/>
                <a:cs typeface="Times New Roman" panose="02020603050405020304" pitchFamily="18" charset="0"/>
              </a:rPr>
              <a:t>регламентирует работу бизнес-аналитика.</a:t>
            </a:r>
          </a:p>
        </p:txBody>
      </p:sp>
      <p:sp>
        <p:nvSpPr>
          <p:cNvPr id="4" name="Прямоугольник 3">
            <a:extLst>
              <a:ext uri="{FF2B5EF4-FFF2-40B4-BE49-F238E27FC236}">
                <a16:creationId xmlns:a16="http://schemas.microsoft.com/office/drawing/2014/main" id="{C19FAF75-5B64-445F-9EB1-7B5F960E3DFF}"/>
              </a:ext>
            </a:extLst>
          </p:cNvPr>
          <p:cNvSpPr/>
          <p:nvPr/>
        </p:nvSpPr>
        <p:spPr>
          <a:xfrm>
            <a:off x="137020" y="2329069"/>
            <a:ext cx="3730305" cy="2862322"/>
          </a:xfrm>
          <a:prstGeom prst="rect">
            <a:avLst/>
          </a:prstGeom>
        </p:spPr>
        <p:txBody>
          <a:bodyPr wrap="square">
            <a:spAutoFit/>
          </a:bodyPr>
          <a:lstStyle/>
          <a:p>
            <a:pPr algn="just"/>
            <a:r>
              <a:rPr lang="ru-RU" b="0" i="0" dirty="0">
                <a:effectLst/>
                <a:latin typeface="Times New Roman" panose="02020603050405020304" pitchFamily="18" charset="0"/>
                <a:cs typeface="Times New Roman" panose="02020603050405020304" pitchFamily="18" charset="0"/>
              </a:rPr>
              <a:t>Задачи бизнес аналитика:</a:t>
            </a:r>
          </a:p>
          <a:p>
            <a:pPr algn="just"/>
            <a:endParaRPr lang="ru-RU"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ru-RU" b="0" i="0" dirty="0">
                <a:effectLst/>
                <a:latin typeface="Times New Roman" panose="02020603050405020304" pitchFamily="18" charset="0"/>
                <a:cs typeface="Times New Roman" panose="02020603050405020304" pitchFamily="18" charset="0"/>
              </a:rPr>
              <a:t>Проанализировать</a:t>
            </a:r>
          </a:p>
          <a:p>
            <a:pPr marL="285750" indent="-285750" algn="just">
              <a:buFont typeface="Arial" panose="020B0604020202020204" pitchFamily="34" charset="0"/>
              <a:buChar char="•"/>
            </a:pPr>
            <a:r>
              <a:rPr lang="ru-RU" b="0" i="0" dirty="0">
                <a:effectLst/>
                <a:latin typeface="Times New Roman" panose="02020603050405020304" pitchFamily="18" charset="0"/>
                <a:cs typeface="Times New Roman" panose="02020603050405020304" pitchFamily="18" charset="0"/>
              </a:rPr>
              <a:t>Выявить</a:t>
            </a:r>
          </a:p>
          <a:p>
            <a:pPr marL="285750" indent="-285750" algn="just">
              <a:buFont typeface="Arial" panose="020B0604020202020204" pitchFamily="34" charset="0"/>
              <a:buChar char="•"/>
            </a:pPr>
            <a:r>
              <a:rPr lang="ru-RU" b="0" i="0" dirty="0">
                <a:effectLst/>
                <a:latin typeface="Times New Roman" panose="02020603050405020304" pitchFamily="18" charset="0"/>
                <a:cs typeface="Times New Roman" panose="02020603050405020304" pitchFamily="18" charset="0"/>
              </a:rPr>
              <a:t>Согласовать</a:t>
            </a:r>
            <a:endParaRPr lang="ru-RU"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Знакомство с заказчиком</a:t>
            </a:r>
          </a:p>
          <a:p>
            <a:pPr marL="285750"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Сбор информации о будущем</a:t>
            </a:r>
          </a:p>
          <a:p>
            <a:pPr marL="285750"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продукте или проекте</a:t>
            </a:r>
          </a:p>
          <a:p>
            <a:pPr marL="285750"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Фиксация всех договоренностей</a:t>
            </a:r>
          </a:p>
          <a:p>
            <a:pPr algn="just"/>
            <a:endParaRPr lang="ru-RU" b="0" i="0" dirty="0">
              <a:effectLst/>
              <a:latin typeface="Times New Roman" panose="02020603050405020304" pitchFamily="18" charset="0"/>
              <a:cs typeface="Times New Roman" panose="02020603050405020304" pitchFamily="18" charset="0"/>
            </a:endParaRPr>
          </a:p>
        </p:txBody>
      </p:sp>
      <p:sp>
        <p:nvSpPr>
          <p:cNvPr id="9" name="Прямоугольник 8">
            <a:extLst>
              <a:ext uri="{FF2B5EF4-FFF2-40B4-BE49-F238E27FC236}">
                <a16:creationId xmlns:a16="http://schemas.microsoft.com/office/drawing/2014/main" id="{E259F408-5428-462A-B3A1-DD17AF9CF0F0}"/>
              </a:ext>
            </a:extLst>
          </p:cNvPr>
          <p:cNvSpPr/>
          <p:nvPr/>
        </p:nvSpPr>
        <p:spPr>
          <a:xfrm>
            <a:off x="4230847" y="2905054"/>
            <a:ext cx="3730305" cy="2031325"/>
          </a:xfrm>
          <a:prstGeom prst="rect">
            <a:avLst/>
          </a:prstGeom>
        </p:spPr>
        <p:txBody>
          <a:bodyPr wrap="square">
            <a:spAutoFit/>
          </a:bodyPr>
          <a:lstStyle/>
          <a:p>
            <a:pPr marL="285750" indent="-285750" algn="just">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Предиктивная аналитика по внедрению продукта или проекта</a:t>
            </a:r>
            <a:endParaRPr lang="ru-RU"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ru-RU" b="0" i="0" dirty="0">
                <a:effectLst/>
                <a:latin typeface="Times New Roman" panose="02020603050405020304" pitchFamily="18" charset="0"/>
                <a:cs typeface="Times New Roman" panose="02020603050405020304" pitchFamily="18" charset="0"/>
              </a:rPr>
              <a:t>Предложение </a:t>
            </a:r>
            <a:r>
              <a:rPr lang="en-US" b="0" i="0" dirty="0">
                <a:effectLst/>
                <a:latin typeface="Times New Roman" panose="02020603050405020304" pitchFamily="18" charset="0"/>
                <a:cs typeface="Times New Roman" panose="02020603050405020304" pitchFamily="18" charset="0"/>
              </a:rPr>
              <a:t>IT</a:t>
            </a:r>
            <a:r>
              <a:rPr lang="ru-RU" b="0" i="0" dirty="0">
                <a:effectLst/>
                <a:latin typeface="Times New Roman" panose="02020603050405020304" pitchFamily="18" charset="0"/>
                <a:cs typeface="Times New Roman" panose="02020603050405020304" pitchFamily="18" charset="0"/>
              </a:rPr>
              <a:t>-решений для заказчика</a:t>
            </a:r>
          </a:p>
          <a:p>
            <a:pPr marL="285750" indent="-285750" algn="just">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Выявление потребностей заказчика</a:t>
            </a:r>
            <a:endParaRPr lang="ru-RU" b="0" i="0" dirty="0">
              <a:effectLst/>
              <a:latin typeface="Times New Roman" panose="02020603050405020304" pitchFamily="18" charset="0"/>
              <a:cs typeface="Times New Roman" panose="02020603050405020304" pitchFamily="18" charset="0"/>
            </a:endParaRPr>
          </a:p>
        </p:txBody>
      </p:sp>
      <p:sp>
        <p:nvSpPr>
          <p:cNvPr id="11" name="Прямоугольник 10">
            <a:extLst>
              <a:ext uri="{FF2B5EF4-FFF2-40B4-BE49-F238E27FC236}">
                <a16:creationId xmlns:a16="http://schemas.microsoft.com/office/drawing/2014/main" id="{EF977C66-9938-4152-81A1-BA8FDF851BB9}"/>
              </a:ext>
            </a:extLst>
          </p:cNvPr>
          <p:cNvSpPr/>
          <p:nvPr/>
        </p:nvSpPr>
        <p:spPr>
          <a:xfrm>
            <a:off x="137019" y="5189930"/>
            <a:ext cx="3730305" cy="1477328"/>
          </a:xfrm>
          <a:prstGeom prst="rect">
            <a:avLst/>
          </a:prstGeom>
        </p:spPr>
        <p:txBody>
          <a:bodyPr wrap="square">
            <a:spAutoFit/>
          </a:bodyPr>
          <a:lstStyle/>
          <a:p>
            <a:pPr algn="just"/>
            <a:r>
              <a:rPr lang="ru-RU" b="0" i="0" dirty="0">
                <a:effectLst/>
                <a:latin typeface="Times New Roman" panose="02020603050405020304" pitchFamily="18" charset="0"/>
                <a:cs typeface="Times New Roman" panose="02020603050405020304" pitchFamily="18" charset="0"/>
              </a:rPr>
              <a:t>Задачи бизнес-аналитика в </a:t>
            </a:r>
            <a:r>
              <a:rPr lang="en-US" b="0" i="0" dirty="0">
                <a:effectLst/>
                <a:latin typeface="Times New Roman" panose="02020603050405020304" pitchFamily="18" charset="0"/>
                <a:cs typeface="Times New Roman" panose="02020603050405020304" pitchFamily="18" charset="0"/>
              </a:rPr>
              <a:t>IT</a:t>
            </a:r>
            <a:r>
              <a:rPr lang="ru-RU" b="0" i="0" dirty="0">
                <a:effectLst/>
                <a:latin typeface="Times New Roman" panose="02020603050405020304" pitchFamily="18" charset="0"/>
                <a:cs typeface="Times New Roman" panose="02020603050405020304" pitchFamily="18" charset="0"/>
              </a:rPr>
              <a:t>:</a:t>
            </a:r>
          </a:p>
          <a:p>
            <a:pPr algn="just"/>
            <a:endParaRPr lang="ru-RU"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ru-RU" b="0" i="0" dirty="0">
                <a:effectLst/>
                <a:latin typeface="Times New Roman" panose="02020603050405020304" pitchFamily="18" charset="0"/>
                <a:cs typeface="Times New Roman" panose="02020603050405020304" pitchFamily="18" charset="0"/>
              </a:rPr>
              <a:t>Описание бизнес-</a:t>
            </a:r>
            <a:r>
              <a:rPr lang="ru-RU" b="0" i="0" dirty="0" err="1">
                <a:effectLst/>
                <a:latin typeface="Times New Roman" panose="02020603050405020304" pitchFamily="18" charset="0"/>
                <a:cs typeface="Times New Roman" panose="02020603050405020304" pitchFamily="18" charset="0"/>
              </a:rPr>
              <a:t>процесов</a:t>
            </a:r>
            <a:endParaRPr lang="ru-RU"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Проработка бизнес-требований к системе</a:t>
            </a:r>
            <a:endParaRPr lang="ru-RU"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6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9E91AE56-2766-4CE3-8CAF-A00CA643C34B}"/>
              </a:ext>
            </a:extLst>
          </p:cNvPr>
          <p:cNvSpPr/>
          <p:nvPr/>
        </p:nvSpPr>
        <p:spPr>
          <a:xfrm>
            <a:off x="137020" y="98300"/>
            <a:ext cx="12054980" cy="923330"/>
          </a:xfrm>
          <a:prstGeom prst="rect">
            <a:avLst/>
          </a:prstGeom>
        </p:spPr>
        <p:txBody>
          <a:bodyPr wrap="square">
            <a:spAutoFit/>
          </a:bodyPr>
          <a:lstStyle/>
          <a:p>
            <a:pPr algn="just"/>
            <a:r>
              <a:rPr lang="ru-RU" dirty="0">
                <a:latin typeface="Times New Roman" panose="02020603050405020304" pitchFamily="18" charset="0"/>
                <a:cs typeface="Times New Roman" panose="02020603050405020304" pitchFamily="18" charset="0"/>
              </a:rPr>
              <a:t>Системный </a:t>
            </a:r>
            <a:r>
              <a:rPr lang="ru-RU" b="0" i="0" dirty="0">
                <a:effectLst/>
                <a:latin typeface="Times New Roman" panose="02020603050405020304" pitchFamily="18" charset="0"/>
                <a:cs typeface="Times New Roman" panose="02020603050405020304" pitchFamily="18" charset="0"/>
              </a:rPr>
              <a:t>аналитик преобразует бизнес-требования, функциональные и не функциональные требования к системе.</a:t>
            </a:r>
          </a:p>
          <a:p>
            <a:pPr algn="just"/>
            <a:endParaRPr lang="ru-RU"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Системный аналитик понимает запросы бизнеса, и переводит их на «язык разработчиков»</a:t>
            </a:r>
            <a:endParaRPr lang="ru-RU" b="0" i="0" dirty="0">
              <a:effectLst/>
              <a:latin typeface="Times New Roman" panose="02020603050405020304" pitchFamily="18" charset="0"/>
              <a:cs typeface="Times New Roman" panose="02020603050405020304" pitchFamily="18" charset="0"/>
            </a:endParaRPr>
          </a:p>
        </p:txBody>
      </p:sp>
      <p:sp>
        <p:nvSpPr>
          <p:cNvPr id="7" name="Прямоугольник 6">
            <a:extLst>
              <a:ext uri="{FF2B5EF4-FFF2-40B4-BE49-F238E27FC236}">
                <a16:creationId xmlns:a16="http://schemas.microsoft.com/office/drawing/2014/main" id="{2F459635-6C65-4D5C-927F-693879BA6C08}"/>
              </a:ext>
            </a:extLst>
          </p:cNvPr>
          <p:cNvSpPr/>
          <p:nvPr/>
        </p:nvSpPr>
        <p:spPr>
          <a:xfrm>
            <a:off x="172417" y="1173489"/>
            <a:ext cx="12054980" cy="369332"/>
          </a:xfrm>
          <a:prstGeom prst="rect">
            <a:avLst/>
          </a:prstGeom>
        </p:spPr>
        <p:txBody>
          <a:bodyPr wrap="square">
            <a:spAutoFit/>
          </a:bodyPr>
          <a:lstStyle/>
          <a:p>
            <a:pPr algn="just"/>
            <a:r>
              <a:rPr lang="ru-RU" b="0" i="0" dirty="0">
                <a:effectLst/>
                <a:latin typeface="Times New Roman" panose="02020603050405020304" pitchFamily="18" charset="0"/>
                <a:cs typeface="Times New Roman" panose="02020603050405020304" pitchFamily="18" charset="0"/>
              </a:rPr>
              <a:t>Главный документ для системного аналитика – техническое задание</a:t>
            </a:r>
          </a:p>
        </p:txBody>
      </p:sp>
      <p:sp>
        <p:nvSpPr>
          <p:cNvPr id="8" name="Прямоугольник 7">
            <a:extLst>
              <a:ext uri="{FF2B5EF4-FFF2-40B4-BE49-F238E27FC236}">
                <a16:creationId xmlns:a16="http://schemas.microsoft.com/office/drawing/2014/main" id="{0A4DAAA3-F520-49AE-8DD3-07DAA79B3E11}"/>
              </a:ext>
            </a:extLst>
          </p:cNvPr>
          <p:cNvSpPr/>
          <p:nvPr/>
        </p:nvSpPr>
        <p:spPr>
          <a:xfrm>
            <a:off x="137020" y="1721521"/>
            <a:ext cx="4356898" cy="1200329"/>
          </a:xfrm>
          <a:prstGeom prst="rect">
            <a:avLst/>
          </a:prstGeom>
        </p:spPr>
        <p:txBody>
          <a:bodyPr wrap="none">
            <a:spAutoFit/>
          </a:bodyPr>
          <a:lstStyle/>
          <a:p>
            <a:r>
              <a:rPr lang="ru-RU" b="0" i="0" dirty="0">
                <a:effectLst/>
                <a:latin typeface="Times New Roman" panose="02020603050405020304" pitchFamily="18" charset="0"/>
                <a:cs typeface="Times New Roman" panose="02020603050405020304" pitchFamily="18" charset="0"/>
              </a:rPr>
              <a:t>В техническом  задании аналитик</a:t>
            </a:r>
            <a:r>
              <a:rPr lang="en-US" b="0" i="0" dirty="0">
                <a:effectLst/>
                <a:latin typeface="Times New Roman" panose="02020603050405020304" pitchFamily="18" charset="0"/>
                <a:cs typeface="Times New Roman" panose="02020603050405020304" pitchFamily="18" charset="0"/>
              </a:rPr>
              <a:t>:</a:t>
            </a:r>
            <a:endParaRPr lang="ru-RU"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Систематизирует</a:t>
            </a:r>
          </a:p>
          <a:p>
            <a:pPr marL="285750"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Классифицирует</a:t>
            </a:r>
          </a:p>
          <a:p>
            <a:pPr marL="285750"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Закладывает будущие бизнес-процессы</a:t>
            </a:r>
            <a:endParaRPr lang="ru-RU" dirty="0"/>
          </a:p>
        </p:txBody>
      </p:sp>
      <p:sp>
        <p:nvSpPr>
          <p:cNvPr id="11" name="Прямоугольник 10">
            <a:extLst>
              <a:ext uri="{FF2B5EF4-FFF2-40B4-BE49-F238E27FC236}">
                <a16:creationId xmlns:a16="http://schemas.microsoft.com/office/drawing/2014/main" id="{F3B8F523-0E74-43DF-ADD1-F31FA1301902}"/>
              </a:ext>
            </a:extLst>
          </p:cNvPr>
          <p:cNvSpPr/>
          <p:nvPr/>
        </p:nvSpPr>
        <p:spPr>
          <a:xfrm>
            <a:off x="0" y="3161800"/>
            <a:ext cx="4371581" cy="2031325"/>
          </a:xfrm>
          <a:prstGeom prst="rect">
            <a:avLst/>
          </a:prstGeom>
        </p:spPr>
        <p:txBody>
          <a:bodyPr wrap="none">
            <a:spAutoFit/>
          </a:bodyPr>
          <a:lstStyle/>
          <a:p>
            <a:r>
              <a:rPr lang="ru-RU" b="0" i="0" dirty="0">
                <a:effectLst/>
                <a:latin typeface="Times New Roman" panose="02020603050405020304" pitchFamily="18" charset="0"/>
                <a:cs typeface="Times New Roman" panose="02020603050405020304" pitchFamily="18" charset="0"/>
              </a:rPr>
              <a:t>Чем занимается аналитик данных</a:t>
            </a:r>
            <a:r>
              <a:rPr lang="en-US" b="0" i="0" dirty="0">
                <a:effectLst/>
                <a:latin typeface="Times New Roman" panose="02020603050405020304" pitchFamily="18" charset="0"/>
                <a:cs typeface="Times New Roman" panose="02020603050405020304" pitchFamily="18" charset="0"/>
              </a:rPr>
              <a:t>?</a:t>
            </a:r>
            <a:endParaRPr lang="ru-RU" b="0" i="0" dirty="0">
              <a:effectLst/>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Аналитик данных</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u-RU" b="0" i="0" dirty="0">
                <a:effectLst/>
                <a:latin typeface="Times New Roman" panose="02020603050405020304" pitchFamily="18" charset="0"/>
                <a:cs typeface="Times New Roman" panose="02020603050405020304" pitchFamily="18" charset="0"/>
              </a:rPr>
              <a:t>Обрабатывает большие объемы данных</a:t>
            </a:r>
          </a:p>
          <a:p>
            <a:pPr marL="285750"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Классифицирует данные</a:t>
            </a:r>
          </a:p>
          <a:p>
            <a:pPr marL="285750" indent="-285750">
              <a:buFont typeface="Arial" panose="020B0604020202020204" pitchFamily="34" charset="0"/>
              <a:buChar char="•"/>
            </a:pPr>
            <a:r>
              <a:rPr lang="ru-RU" b="0" i="0" dirty="0">
                <a:effectLst/>
                <a:latin typeface="Times New Roman" panose="02020603050405020304" pitchFamily="18" charset="0"/>
                <a:cs typeface="Times New Roman" panose="02020603050405020304" pitchFamily="18" charset="0"/>
              </a:rPr>
              <a:t>Структурирует данные</a:t>
            </a:r>
          </a:p>
          <a:p>
            <a:pPr marL="285750"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Преобразовывает данные</a:t>
            </a:r>
          </a:p>
          <a:p>
            <a:pPr marL="285750" indent="-285750">
              <a:buFont typeface="Arial" panose="020B0604020202020204" pitchFamily="34" charset="0"/>
              <a:buChar char="•"/>
            </a:pPr>
            <a:r>
              <a:rPr lang="ru-RU" b="0" i="0" dirty="0">
                <a:effectLst/>
                <a:latin typeface="Times New Roman" panose="02020603050405020304" pitchFamily="18" charset="0"/>
                <a:cs typeface="Times New Roman" panose="02020603050405020304" pitchFamily="18" charset="0"/>
              </a:rPr>
              <a:t>Создает понятные отчеты </a:t>
            </a:r>
          </a:p>
        </p:txBody>
      </p:sp>
      <p:sp>
        <p:nvSpPr>
          <p:cNvPr id="14" name="Прямоугольник 13">
            <a:extLst>
              <a:ext uri="{FF2B5EF4-FFF2-40B4-BE49-F238E27FC236}">
                <a16:creationId xmlns:a16="http://schemas.microsoft.com/office/drawing/2014/main" id="{7AF33E72-C59D-4A0A-89FE-145A9EF30B01}"/>
              </a:ext>
            </a:extLst>
          </p:cNvPr>
          <p:cNvSpPr/>
          <p:nvPr/>
        </p:nvSpPr>
        <p:spPr>
          <a:xfrm>
            <a:off x="1" y="5182814"/>
            <a:ext cx="4790114" cy="1200329"/>
          </a:xfrm>
          <a:prstGeom prst="rect">
            <a:avLst/>
          </a:prstGeom>
        </p:spPr>
        <p:txBody>
          <a:bodyPr wrap="square">
            <a:spAutoFit/>
          </a:bodyPr>
          <a:lstStyle/>
          <a:p>
            <a:r>
              <a:rPr lang="ru-RU" dirty="0">
                <a:latin typeface="Times New Roman" panose="02020603050405020304" pitchFamily="18" charset="0"/>
                <a:cs typeface="Times New Roman" panose="02020603050405020304" pitchFamily="18" charset="0"/>
              </a:rPr>
              <a:t>Аналитик данных – хранители тайных знаний</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Основа работы аналитика данных</a:t>
            </a:r>
          </a:p>
          <a:p>
            <a:pPr marL="285750" indent="-285750">
              <a:buFont typeface="Arial" panose="020B0604020202020204" pitchFamily="34" charset="0"/>
              <a:buChar char="•"/>
            </a:pPr>
            <a:r>
              <a:rPr lang="ru-RU" dirty="0" err="1">
                <a:latin typeface="Times New Roman" panose="02020603050405020304" pitchFamily="18" charset="0"/>
                <a:cs typeface="Times New Roman" panose="02020603050405020304" pitchFamily="18" charset="0"/>
              </a:rPr>
              <a:t>мат.анализ</a:t>
            </a:r>
            <a:r>
              <a:rPr lang="ru-RU" dirty="0">
                <a:latin typeface="Times New Roman" panose="02020603050405020304" pitchFamily="18" charset="0"/>
                <a:cs typeface="Times New Roman" panose="02020603050405020304" pitchFamily="18" charset="0"/>
              </a:rPr>
              <a:t>, статистика, работа с данными.</a:t>
            </a:r>
            <a:endParaRPr lang="ru-RU" dirty="0"/>
          </a:p>
        </p:txBody>
      </p:sp>
    </p:spTree>
    <p:extLst>
      <p:ext uri="{BB962C8B-B14F-4D97-AF65-F5344CB8AC3E}">
        <p14:creationId xmlns:p14="http://schemas.microsoft.com/office/powerpoint/2010/main" val="515248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AD43134-5CD7-473A-BAE7-D673BEC451BC}"/>
              </a:ext>
            </a:extLst>
          </p:cNvPr>
          <p:cNvSpPr/>
          <p:nvPr/>
        </p:nvSpPr>
        <p:spPr>
          <a:xfrm>
            <a:off x="3282890" y="1398593"/>
            <a:ext cx="6028889" cy="1569660"/>
          </a:xfrm>
          <a:prstGeom prst="rect">
            <a:avLst/>
          </a:prstGeom>
        </p:spPr>
        <p:txBody>
          <a:bodyPr wrap="square">
            <a:spAutoFit/>
          </a:bodyPr>
          <a:lstStyle/>
          <a:p>
            <a:pPr algn="ctr"/>
            <a:r>
              <a:rPr lang="ru-RU" sz="2400" b="1" i="0" dirty="0">
                <a:effectLst/>
                <a:latin typeface="Times New Roman" panose="02020603050405020304" pitchFamily="18" charset="0"/>
                <a:cs typeface="Times New Roman" panose="02020603050405020304" pitchFamily="18" charset="0"/>
              </a:rPr>
              <a:t>На старте проекта получением информации от заказчика и фиксацией договоренностей занимается аналитик данных</a:t>
            </a:r>
            <a:endParaRPr lang="ru-RU" sz="2400" dirty="0">
              <a:latin typeface="Times New Roman" panose="02020603050405020304" pitchFamily="18" charset="0"/>
              <a:cs typeface="Times New Roman" panose="02020603050405020304" pitchFamily="18" charset="0"/>
            </a:endParaRPr>
          </a:p>
        </p:txBody>
      </p:sp>
      <p:sp>
        <p:nvSpPr>
          <p:cNvPr id="3" name="Прямоугольник 2">
            <a:hlinkClick r:id="rId2" action="ppaction://hlinksldjump"/>
            <a:extLst>
              <a:ext uri="{FF2B5EF4-FFF2-40B4-BE49-F238E27FC236}">
                <a16:creationId xmlns:a16="http://schemas.microsoft.com/office/drawing/2014/main" id="{73E9BFB7-8711-41E6-A523-68D5B416E0E7}"/>
              </a:ext>
            </a:extLst>
          </p:cNvPr>
          <p:cNvSpPr/>
          <p:nvPr/>
        </p:nvSpPr>
        <p:spPr>
          <a:xfrm>
            <a:off x="1728133" y="5276675"/>
            <a:ext cx="1912690" cy="10821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ysClr val="windowText" lastClr="000000"/>
                </a:solidFill>
              </a:rPr>
              <a:t>Правда</a:t>
            </a:r>
          </a:p>
        </p:txBody>
      </p:sp>
      <p:sp>
        <p:nvSpPr>
          <p:cNvPr id="5" name="Прямоугольник 4">
            <a:hlinkClick r:id="rId3" action="ppaction://hlinksldjump"/>
            <a:extLst>
              <a:ext uri="{FF2B5EF4-FFF2-40B4-BE49-F238E27FC236}">
                <a16:creationId xmlns:a16="http://schemas.microsoft.com/office/drawing/2014/main" id="{67F03702-454F-4909-8B1C-44EE9C7A9EA0}"/>
              </a:ext>
            </a:extLst>
          </p:cNvPr>
          <p:cNvSpPr/>
          <p:nvPr/>
        </p:nvSpPr>
        <p:spPr>
          <a:xfrm>
            <a:off x="9222296" y="5276675"/>
            <a:ext cx="1912690" cy="10821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ysClr val="windowText" lastClr="000000"/>
                </a:solidFill>
              </a:rPr>
              <a:t>Ложь</a:t>
            </a:r>
          </a:p>
        </p:txBody>
      </p:sp>
      <p:sp>
        <p:nvSpPr>
          <p:cNvPr id="6" name="Прямоугольник 5">
            <a:extLst>
              <a:ext uri="{FF2B5EF4-FFF2-40B4-BE49-F238E27FC236}">
                <a16:creationId xmlns:a16="http://schemas.microsoft.com/office/drawing/2014/main" id="{9CBDB025-D23F-4956-A372-1ADCE3CFDF2C}"/>
              </a:ext>
            </a:extLst>
          </p:cNvPr>
          <p:cNvSpPr/>
          <p:nvPr/>
        </p:nvSpPr>
        <p:spPr>
          <a:xfrm>
            <a:off x="-11186" y="15328"/>
            <a:ext cx="12203185" cy="830997"/>
          </a:xfrm>
          <a:prstGeom prst="rect">
            <a:avLst/>
          </a:prstGeom>
        </p:spPr>
        <p:txBody>
          <a:bodyPr wrap="square">
            <a:spAutoFit/>
          </a:bodyPr>
          <a:lstStyle/>
          <a:p>
            <a:r>
              <a:rPr lang="ru-RU" sz="2400" b="0" i="0" dirty="0">
                <a:effectLst/>
                <a:latin typeface="Times New Roman" panose="02020603050405020304" pitchFamily="18" charset="0"/>
                <a:cs typeface="Times New Roman" panose="02020603050405020304" pitchFamily="18" charset="0"/>
              </a:rPr>
              <a:t>Ответьте на вопросы на карточках — определите, соответствуют ли действительности следующие утверждения:</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375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2E3CA887-2001-44DC-BA00-0B3C4E9A4C2C}"/>
              </a:ext>
            </a:extLst>
          </p:cNvPr>
          <p:cNvSpPr/>
          <p:nvPr/>
        </p:nvSpPr>
        <p:spPr>
          <a:xfrm>
            <a:off x="3148667" y="941475"/>
            <a:ext cx="6096000" cy="1384995"/>
          </a:xfrm>
          <a:prstGeom prst="rect">
            <a:avLst/>
          </a:prstGeom>
        </p:spPr>
        <p:txBody>
          <a:bodyPr>
            <a:spAutoFit/>
          </a:bodyPr>
          <a:lstStyle/>
          <a:p>
            <a:pPr algn="ctr"/>
            <a:r>
              <a:rPr lang="ru-RU" sz="2800" b="0" i="1" dirty="0">
                <a:solidFill>
                  <a:srgbClr val="ED3545"/>
                </a:solidFill>
                <a:effectLst/>
                <a:latin typeface="Times New Roman" panose="02020603050405020304" pitchFamily="18" charset="0"/>
                <a:cs typeface="Times New Roman" panose="02020603050405020304" pitchFamily="18" charset="0"/>
              </a:rPr>
              <a:t>Вы ошиблись</a:t>
            </a:r>
            <a:br>
              <a:rPr lang="ru-RU" sz="2800" dirty="0">
                <a:latin typeface="Times New Roman" panose="02020603050405020304" pitchFamily="18" charset="0"/>
                <a:cs typeface="Times New Roman" panose="02020603050405020304" pitchFamily="18" charset="0"/>
              </a:rPr>
            </a:br>
            <a:r>
              <a:rPr lang="ru-RU" sz="2800" b="0" i="1" dirty="0">
                <a:solidFill>
                  <a:srgbClr val="000000"/>
                </a:solidFill>
                <a:effectLst/>
                <a:latin typeface="Times New Roman" panose="02020603050405020304" pitchFamily="18" charset="0"/>
                <a:cs typeface="Times New Roman" panose="02020603050405020304" pitchFamily="18" charset="0"/>
              </a:rPr>
              <a:t>Это задача не аналитика данных, а бизнес-аналитика</a:t>
            </a:r>
            <a:endParaRPr lang="ru-RU" sz="2800" dirty="0">
              <a:latin typeface="Times New Roman" panose="02020603050405020304" pitchFamily="18" charset="0"/>
              <a:cs typeface="Times New Roman" panose="02020603050405020304" pitchFamily="18" charset="0"/>
            </a:endParaRPr>
          </a:p>
        </p:txBody>
      </p:sp>
      <p:sp>
        <p:nvSpPr>
          <p:cNvPr id="3" name="Прямоугольник 2">
            <a:hlinkClick r:id="rId2" action="ppaction://hlinksldjump"/>
            <a:extLst>
              <a:ext uri="{FF2B5EF4-FFF2-40B4-BE49-F238E27FC236}">
                <a16:creationId xmlns:a16="http://schemas.microsoft.com/office/drawing/2014/main" id="{3D981250-3F15-467D-9183-63D3985DC74D}"/>
              </a:ext>
            </a:extLst>
          </p:cNvPr>
          <p:cNvSpPr/>
          <p:nvPr/>
        </p:nvSpPr>
        <p:spPr>
          <a:xfrm>
            <a:off x="5107496" y="5195072"/>
            <a:ext cx="2329344" cy="10821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ysClr val="windowText" lastClr="000000"/>
                </a:solidFill>
              </a:rPr>
              <a:t>Следующий вопрос</a:t>
            </a:r>
          </a:p>
        </p:txBody>
      </p:sp>
    </p:spTree>
    <p:extLst>
      <p:ext uri="{BB962C8B-B14F-4D97-AF65-F5344CB8AC3E}">
        <p14:creationId xmlns:p14="http://schemas.microsoft.com/office/powerpoint/2010/main" val="3027681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1CB5D654-8CA3-4B6F-945A-7C461F5B7FFD}"/>
              </a:ext>
            </a:extLst>
          </p:cNvPr>
          <p:cNvSpPr/>
          <p:nvPr/>
        </p:nvSpPr>
        <p:spPr>
          <a:xfrm>
            <a:off x="3048000" y="454914"/>
            <a:ext cx="6096000" cy="1384995"/>
          </a:xfrm>
          <a:prstGeom prst="rect">
            <a:avLst/>
          </a:prstGeom>
        </p:spPr>
        <p:txBody>
          <a:bodyPr>
            <a:spAutoFit/>
          </a:bodyPr>
          <a:lstStyle/>
          <a:p>
            <a:pPr algn="ctr"/>
            <a:r>
              <a:rPr lang="ru-RU" sz="2800" b="0" i="1" dirty="0">
                <a:solidFill>
                  <a:srgbClr val="00B333"/>
                </a:solidFill>
                <a:effectLst/>
                <a:latin typeface="Times New Roman" panose="02020603050405020304" pitchFamily="18" charset="0"/>
                <a:cs typeface="Times New Roman" panose="02020603050405020304" pitchFamily="18" charset="0"/>
              </a:rPr>
              <a:t>Вы правы</a:t>
            </a:r>
            <a:br>
              <a:rPr lang="ru-RU" sz="2800" dirty="0">
                <a:latin typeface="Times New Roman" panose="02020603050405020304" pitchFamily="18" charset="0"/>
                <a:cs typeface="Times New Roman" panose="02020603050405020304" pitchFamily="18" charset="0"/>
              </a:rPr>
            </a:br>
            <a:r>
              <a:rPr lang="ru-RU" sz="2800" b="0" i="1" dirty="0">
                <a:solidFill>
                  <a:srgbClr val="000000"/>
                </a:solidFill>
                <a:effectLst/>
                <a:latin typeface="Times New Roman" panose="02020603050405020304" pitchFamily="18" charset="0"/>
                <a:cs typeface="Times New Roman" panose="02020603050405020304" pitchFamily="18" charset="0"/>
              </a:rPr>
              <a:t>Это задача не аналитика данных, а бизнес-аналитика</a:t>
            </a:r>
            <a:endParaRPr lang="ru-RU" sz="2800" dirty="0">
              <a:latin typeface="Times New Roman" panose="02020603050405020304" pitchFamily="18" charset="0"/>
              <a:cs typeface="Times New Roman" panose="02020603050405020304" pitchFamily="18" charset="0"/>
            </a:endParaRPr>
          </a:p>
        </p:txBody>
      </p:sp>
      <p:sp>
        <p:nvSpPr>
          <p:cNvPr id="3" name="Прямоугольник 2">
            <a:hlinkClick r:id="rId2" action="ppaction://hlinksldjump"/>
            <a:extLst>
              <a:ext uri="{FF2B5EF4-FFF2-40B4-BE49-F238E27FC236}">
                <a16:creationId xmlns:a16="http://schemas.microsoft.com/office/drawing/2014/main" id="{56A99F60-053F-4B59-B1C1-84049F2000B7}"/>
              </a:ext>
            </a:extLst>
          </p:cNvPr>
          <p:cNvSpPr/>
          <p:nvPr/>
        </p:nvSpPr>
        <p:spPr>
          <a:xfrm>
            <a:off x="5107496" y="5195072"/>
            <a:ext cx="2329344" cy="10821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ysClr val="windowText" lastClr="000000"/>
                </a:solidFill>
              </a:rPr>
              <a:t>Следующий вопрос</a:t>
            </a:r>
          </a:p>
        </p:txBody>
      </p:sp>
    </p:spTree>
    <p:extLst>
      <p:ext uri="{BB962C8B-B14F-4D97-AF65-F5344CB8AC3E}">
        <p14:creationId xmlns:p14="http://schemas.microsoft.com/office/powerpoint/2010/main" val="3681746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C93147E2-85A2-463D-B5DE-5AB4B3E6364B}"/>
              </a:ext>
            </a:extLst>
          </p:cNvPr>
          <p:cNvSpPr/>
          <p:nvPr/>
        </p:nvSpPr>
        <p:spPr>
          <a:xfrm>
            <a:off x="2863442" y="572359"/>
            <a:ext cx="6096000" cy="1384995"/>
          </a:xfrm>
          <a:prstGeom prst="rect">
            <a:avLst/>
          </a:prstGeom>
        </p:spPr>
        <p:txBody>
          <a:bodyPr>
            <a:spAutoFit/>
          </a:bodyPr>
          <a:lstStyle/>
          <a:p>
            <a:pPr algn="ctr"/>
            <a:r>
              <a:rPr lang="ru-RU" sz="2800" b="1" i="0" dirty="0">
                <a:solidFill>
                  <a:srgbClr val="2D3039"/>
                </a:solidFill>
                <a:effectLst/>
                <a:latin typeface="Times New Roman" panose="02020603050405020304" pitchFamily="18" charset="0"/>
                <a:cs typeface="Times New Roman" panose="02020603050405020304" pitchFamily="18" charset="0"/>
              </a:rPr>
              <a:t>В основе работы аналитика данных лежат математический анализ и статистика</a:t>
            </a:r>
            <a:endParaRPr lang="ru-RU" sz="2800" dirty="0">
              <a:latin typeface="Times New Roman" panose="02020603050405020304" pitchFamily="18" charset="0"/>
              <a:cs typeface="Times New Roman" panose="02020603050405020304" pitchFamily="18" charset="0"/>
            </a:endParaRPr>
          </a:p>
        </p:txBody>
      </p:sp>
      <p:sp>
        <p:nvSpPr>
          <p:cNvPr id="3" name="Прямоугольник 2">
            <a:hlinkClick r:id="rId2" action="ppaction://hlinksldjump"/>
            <a:extLst>
              <a:ext uri="{FF2B5EF4-FFF2-40B4-BE49-F238E27FC236}">
                <a16:creationId xmlns:a16="http://schemas.microsoft.com/office/drawing/2014/main" id="{BF174A01-D4BA-4FFF-8BB4-60906C4BFD9E}"/>
              </a:ext>
            </a:extLst>
          </p:cNvPr>
          <p:cNvSpPr/>
          <p:nvPr/>
        </p:nvSpPr>
        <p:spPr>
          <a:xfrm>
            <a:off x="1728133" y="5276675"/>
            <a:ext cx="1912690" cy="10821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ysClr val="windowText" lastClr="000000"/>
                </a:solidFill>
              </a:rPr>
              <a:t>Правда</a:t>
            </a:r>
          </a:p>
        </p:txBody>
      </p:sp>
      <p:sp>
        <p:nvSpPr>
          <p:cNvPr id="4" name="Прямоугольник 3">
            <a:hlinkClick r:id="rId3" action="ppaction://hlinksldjump"/>
            <a:extLst>
              <a:ext uri="{FF2B5EF4-FFF2-40B4-BE49-F238E27FC236}">
                <a16:creationId xmlns:a16="http://schemas.microsoft.com/office/drawing/2014/main" id="{9D1DB98B-2AF4-4E8A-B217-6EEB0DC384C9}"/>
              </a:ext>
            </a:extLst>
          </p:cNvPr>
          <p:cNvSpPr/>
          <p:nvPr/>
        </p:nvSpPr>
        <p:spPr>
          <a:xfrm>
            <a:off x="9222296" y="5276675"/>
            <a:ext cx="1912690" cy="10821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ysClr val="windowText" lastClr="000000"/>
                </a:solidFill>
              </a:rPr>
              <a:t>Ложь</a:t>
            </a:r>
          </a:p>
        </p:txBody>
      </p:sp>
    </p:spTree>
    <p:extLst>
      <p:ext uri="{BB962C8B-B14F-4D97-AF65-F5344CB8AC3E}">
        <p14:creationId xmlns:p14="http://schemas.microsoft.com/office/powerpoint/2010/main" val="24233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1067BE7A-C61B-4CC5-8061-61B303E1C32A}"/>
              </a:ext>
            </a:extLst>
          </p:cNvPr>
          <p:cNvSpPr/>
          <p:nvPr/>
        </p:nvSpPr>
        <p:spPr>
          <a:xfrm>
            <a:off x="3048000" y="693918"/>
            <a:ext cx="6096000" cy="1569660"/>
          </a:xfrm>
          <a:prstGeom prst="rect">
            <a:avLst/>
          </a:prstGeom>
        </p:spPr>
        <p:txBody>
          <a:bodyPr>
            <a:spAutoFit/>
          </a:bodyPr>
          <a:lstStyle/>
          <a:p>
            <a:pPr algn="ctr"/>
            <a:r>
              <a:rPr lang="ru-RU" sz="2400" b="0" i="1" dirty="0">
                <a:solidFill>
                  <a:srgbClr val="ED3545"/>
                </a:solidFill>
                <a:effectLst/>
                <a:latin typeface="Times New Roman" panose="02020603050405020304" pitchFamily="18" charset="0"/>
                <a:cs typeface="Times New Roman" panose="02020603050405020304" pitchFamily="18" charset="0"/>
              </a:rPr>
              <a:t>Вы ошиблись</a:t>
            </a:r>
            <a:br>
              <a:rPr lang="ru-RU" sz="2400" dirty="0">
                <a:latin typeface="Times New Roman" panose="02020603050405020304" pitchFamily="18" charset="0"/>
                <a:cs typeface="Times New Roman" panose="02020603050405020304" pitchFamily="18" charset="0"/>
              </a:rPr>
            </a:br>
            <a:r>
              <a:rPr lang="ru-RU" sz="2400" b="0" i="1" dirty="0">
                <a:solidFill>
                  <a:srgbClr val="000000"/>
                </a:solidFill>
                <a:effectLst/>
                <a:latin typeface="Times New Roman" panose="02020603050405020304" pitchFamily="18" charset="0"/>
                <a:cs typeface="Times New Roman" panose="02020603050405020304" pitchFamily="18" charset="0"/>
              </a:rPr>
              <a:t>Аналитик данных структурирует и интерпретирует большие объемы данных и создает понятные отчеты</a:t>
            </a:r>
            <a:endParaRPr lang="ru-RU" sz="2400" dirty="0">
              <a:latin typeface="Times New Roman" panose="02020603050405020304" pitchFamily="18" charset="0"/>
              <a:cs typeface="Times New Roman" panose="02020603050405020304" pitchFamily="18" charset="0"/>
            </a:endParaRPr>
          </a:p>
        </p:txBody>
      </p:sp>
      <p:sp>
        <p:nvSpPr>
          <p:cNvPr id="3" name="Прямоугольник 2">
            <a:hlinkClick r:id="rId2" action="ppaction://hlinksldjump"/>
            <a:extLst>
              <a:ext uri="{FF2B5EF4-FFF2-40B4-BE49-F238E27FC236}">
                <a16:creationId xmlns:a16="http://schemas.microsoft.com/office/drawing/2014/main" id="{8FF1633C-9229-4E08-89F3-FF1CFB04E5E6}"/>
              </a:ext>
            </a:extLst>
          </p:cNvPr>
          <p:cNvSpPr/>
          <p:nvPr/>
        </p:nvSpPr>
        <p:spPr>
          <a:xfrm>
            <a:off x="5107496" y="5195072"/>
            <a:ext cx="2329344" cy="10821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ysClr val="windowText" lastClr="000000"/>
                </a:solidFill>
              </a:rPr>
              <a:t>Следующий слайд</a:t>
            </a:r>
          </a:p>
        </p:txBody>
      </p:sp>
    </p:spTree>
    <p:extLst>
      <p:ext uri="{BB962C8B-B14F-4D97-AF65-F5344CB8AC3E}">
        <p14:creationId xmlns:p14="http://schemas.microsoft.com/office/powerpoint/2010/main" val="230569528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917</Words>
  <Application>Microsoft Office PowerPoint</Application>
  <PresentationFormat>Широкоэкранный</PresentationFormat>
  <Paragraphs>97</Paragraphs>
  <Slides>14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14</vt:i4>
      </vt:variant>
    </vt:vector>
  </HeadingPairs>
  <TitlesOfParts>
    <vt:vector size="19" baseType="lpstr">
      <vt:lpstr>Arial</vt:lpstr>
      <vt:lpstr>Calibri</vt:lpstr>
      <vt:lpstr>Calibri Light</vt:lpstr>
      <vt:lpstr>Times New Roman</vt:lpstr>
      <vt:lpstr>Тема Office</vt:lpstr>
      <vt:lpstr>Начало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Администратор</dc:creator>
  <cp:lastModifiedBy>Администратор</cp:lastModifiedBy>
  <cp:revision>12</cp:revision>
  <dcterms:created xsi:type="dcterms:W3CDTF">2024-02-01T06:49:29Z</dcterms:created>
  <dcterms:modified xsi:type="dcterms:W3CDTF">2024-02-01T08:37:21Z</dcterms:modified>
</cp:coreProperties>
</file>