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94" r:id="rId4"/>
    <p:sldId id="295" r:id="rId5"/>
    <p:sldId id="298" r:id="rId6"/>
    <p:sldId id="296" r:id="rId7"/>
    <p:sldId id="291" r:id="rId8"/>
    <p:sldId id="292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8034" autoAdjust="0"/>
  </p:normalViewPr>
  <p:slideViewPr>
    <p:cSldViewPr showGuides="1">
      <p:cViewPr>
        <p:scale>
          <a:sx n="114" d="100"/>
          <a:sy n="114" d="100"/>
        </p:scale>
        <p:origin x="-1854" y="-576"/>
      </p:cViewPr>
      <p:guideLst>
        <p:guide orient="horz" pos="2981"/>
        <p:guide pos="2880"/>
        <p:guide pos="431"/>
        <p:guide pos="295"/>
        <p:guide pos="5465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BEAC-2F39-4C46-AD57-FBC90A5A3359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DF27-0468-4656-931E-5B03ECC249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4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7DF27-0468-4656-931E-5B03ECC249D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half" idx="2"/>
          </p:nvPr>
        </p:nvSpPr>
        <p:spPr>
          <a:xfrm>
            <a:off x="611560" y="987574"/>
            <a:ext cx="7920880" cy="3744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2" name="Дата 3"/>
          <p:cNvSpPr>
            <a:spLocks noGrp="1"/>
          </p:cNvSpPr>
          <p:nvPr>
            <p:ph type="dt" sz="half" idx="10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9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4644008" y="91556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3959671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4643438" y="915988"/>
            <a:ext cx="3960812" cy="3816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492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468312" y="915566"/>
            <a:ext cx="8207376" cy="381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0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2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467544" y="915566"/>
            <a:ext cx="8208912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79" y="990959"/>
            <a:ext cx="8023269" cy="3816424"/>
          </a:xfrm>
          <a:prstGeom prst="rect">
            <a:avLst/>
          </a:prstGeom>
        </p:spPr>
        <p:txBody>
          <a:bodyPr/>
          <a:lstStyle>
            <a:lvl1pPr>
              <a:buClr>
                <a:srgbClr val="A50021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41BE-C2B8-4951-844B-8CD8A5FA91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3"/>
          <p:cNvSpPr>
            <a:spLocks noChangeArrowheads="1"/>
          </p:cNvSpPr>
          <p:nvPr userDrawn="1"/>
        </p:nvSpPr>
        <p:spPr bwMode="auto">
          <a:xfrm>
            <a:off x="320675" y="771550"/>
            <a:ext cx="8486775" cy="4248472"/>
          </a:xfrm>
          <a:prstGeom prst="roundRect">
            <a:avLst>
              <a:gd name="adj" fmla="val 662"/>
            </a:avLst>
          </a:prstGeom>
          <a:gradFill rotWithShape="0">
            <a:gsLst>
              <a:gs pos="0">
                <a:srgbClr val="B2B2B2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rgbClr val="5F5F5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23479"/>
            <a:ext cx="8075240" cy="574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7744" y="494124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B6E0-80CA-4542-A791-A36F96386390}" type="datetimeFigureOut">
              <a:rPr lang="ru-RU" smtClean="0"/>
              <a:pPr/>
              <a:t>29.06.2015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10400" y="48691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41BE-C2B8-4951-844B-8CD8A5FA914E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11" descr="RTC-200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478"/>
            <a:ext cx="287710" cy="57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4" r:id="rId3"/>
    <p:sldLayoutId id="2147483661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339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defTabSz="914400" rtl="0" eaLnBrk="1" latinLnBrk="0" hangingPunct="1">
        <a:spcBef>
          <a:spcPct val="20000"/>
        </a:spcBef>
        <a:buClr>
          <a:srgbClr val="003399"/>
        </a:buClr>
        <a:buFont typeface="Wingdings" pitchFamily="2" charset="2"/>
        <a:buChar char="§"/>
        <a:tabLst>
          <a:tab pos="53816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6033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66813" indent="-1666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70440" y="3723878"/>
            <a:ext cx="4386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ru-RU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С.С. Яковлев</a:t>
            </a:r>
            <a:endParaRPr lang="ru-RU" b="1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860610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 </a:t>
            </a: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групп мобильных роботов для проведения спасательных миссий в экстремальных природно-климатических условиях</a:t>
            </a:r>
          </a:p>
        </p:txBody>
      </p:sp>
    </p:spTree>
    <p:extLst>
      <p:ext uri="{BB962C8B-B14F-4D97-AF65-F5344CB8AC3E}">
        <p14:creationId xmlns:p14="http://schemas.microsoft.com/office/powerpoint/2010/main" val="41229215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Сложные климатические условия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sz="16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859"/>
              </p:ext>
            </p:extLst>
          </p:nvPr>
        </p:nvGraphicFramePr>
        <p:xfrm>
          <a:off x="4283968" y="1059582"/>
          <a:ext cx="3960440" cy="251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1152128"/>
              </a:tblGrid>
              <a:tr h="50405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Видеокамеры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Ультразвуковой дальномер 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1628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2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4929"/>
              </p:ext>
            </p:extLst>
          </p:nvPr>
        </p:nvGraphicFramePr>
        <p:xfrm>
          <a:off x="611560" y="1059576"/>
          <a:ext cx="360040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43"/>
                <a:gridCol w="1120237"/>
                <a:gridCol w="1080120"/>
              </a:tblGrid>
              <a:tr h="49837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Датчик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Погодные условия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Применимость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Лазерный дальномер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Глобальная система навигации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Полярная ночь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Сильный ветер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Инерциальная навигационная система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+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35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83968" y="3363838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низкие </a:t>
            </a:r>
            <a:r>
              <a:rPr lang="ru-RU" sz="12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200" dirty="0"/>
              <a:t>полярная </a:t>
            </a:r>
            <a:r>
              <a:rPr lang="ru-RU" sz="1200" dirty="0" smtClean="0"/>
              <a:t>ночь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спасательной группировке роботов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15248" y="898126"/>
            <a:ext cx="3960440" cy="396721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4844073" y="992017"/>
            <a:ext cx="3702789" cy="38164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defTabSz="914400" rtl="0" eaLnBrk="1" latinLnBrk="0" hangingPunct="1">
              <a:spcBef>
                <a:spcPct val="20000"/>
              </a:spcBef>
              <a:buClr>
                <a:srgbClr val="003399"/>
              </a:buClr>
              <a:buFont typeface="Wingdings" pitchFamily="2" charset="2"/>
              <a:buChar char="§"/>
              <a:tabLst>
                <a:tab pos="538163" algn="l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16033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6813" indent="-166688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Гетерогенность</a:t>
            </a:r>
          </a:p>
          <a:p>
            <a:r>
              <a:rPr lang="ru-RU" dirty="0" smtClean="0"/>
              <a:t>Автономность</a:t>
            </a:r>
          </a:p>
          <a:p>
            <a:r>
              <a:rPr lang="ru-RU" dirty="0" smtClean="0"/>
              <a:t>Избыточность</a:t>
            </a:r>
          </a:p>
          <a:p>
            <a:r>
              <a:rPr lang="ru-RU" dirty="0" smtClean="0"/>
              <a:t>Взаимозаменяемость роботов </a:t>
            </a:r>
          </a:p>
          <a:p>
            <a:r>
              <a:rPr lang="ru-RU" dirty="0" smtClean="0"/>
              <a:t>Робастность</a:t>
            </a:r>
            <a:endParaRPr lang="ru-RU" dirty="0"/>
          </a:p>
        </p:txBody>
      </p:sp>
      <p:sp>
        <p:nvSpPr>
          <p:cNvPr id="6" name="AutoShape 2" descr="https://pp.vk.me/c618223/v618223214/1fcc2/JqO3gkvPJ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pp.vk.me/c618223/v618223214/1fcc2/JqO3gkvPJ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68" y="898126"/>
            <a:ext cx="3496392" cy="20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 descr="C:\Users\6B43~1.501\AppData\Local\Temp\УСС_1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567" y="2930650"/>
            <a:ext cx="3496393" cy="195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8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Гетерогенность спасательной группировки роботов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Роботы-разведчики</a:t>
            </a:r>
          </a:p>
          <a:p>
            <a:pPr lvl="1"/>
            <a:r>
              <a:rPr lang="ru-RU" dirty="0"/>
              <a:t>производят поиск людей, которым требуется эвакуация и опасных объектов, за динамикой состояний которых необходимо </a:t>
            </a:r>
            <a:r>
              <a:rPr lang="ru-RU" dirty="0" smtClean="0"/>
              <a:t>наблюдать</a:t>
            </a:r>
          </a:p>
          <a:p>
            <a:r>
              <a:rPr lang="ru-RU" dirty="0" smtClean="0"/>
              <a:t>Роботы-наблюдатели</a:t>
            </a:r>
          </a:p>
          <a:p>
            <a:pPr lvl="1"/>
            <a:r>
              <a:rPr lang="ru-RU" dirty="0" smtClean="0"/>
              <a:t>осуществляют </a:t>
            </a:r>
            <a:r>
              <a:rPr lang="ru-RU" dirty="0"/>
              <a:t>круглосуточное наблюдение за обстановкой</a:t>
            </a:r>
            <a:endParaRPr lang="ru-RU" dirty="0" smtClean="0"/>
          </a:p>
          <a:p>
            <a:r>
              <a:rPr lang="ru-RU" dirty="0" smtClean="0"/>
              <a:t>Роботы-рабочие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ребуются </a:t>
            </a:r>
            <a:r>
              <a:rPr lang="ru-RU" dirty="0"/>
              <a:t>для проведения неотложных аварийно-восстановительных работ</a:t>
            </a:r>
            <a:endParaRPr lang="ru-RU" dirty="0" smtClean="0"/>
          </a:p>
          <a:p>
            <a:r>
              <a:rPr lang="ru-RU" dirty="0" smtClean="0"/>
              <a:t>Роботы-перегрузчики</a:t>
            </a:r>
          </a:p>
          <a:p>
            <a:pPr lvl="1"/>
            <a:r>
              <a:rPr lang="ru-RU" dirty="0" smtClean="0"/>
              <a:t>помогают </a:t>
            </a:r>
            <a:r>
              <a:rPr lang="ru-RU" dirty="0"/>
              <a:t>людям выбраться из опасных </a:t>
            </a:r>
            <a:r>
              <a:rPr lang="ru-RU" dirty="0" smtClean="0"/>
              <a:t>мест</a:t>
            </a:r>
          </a:p>
          <a:p>
            <a:r>
              <a:rPr lang="ru-RU" dirty="0"/>
              <a:t>Транспортные </a:t>
            </a:r>
            <a:r>
              <a:rPr lang="ru-RU" dirty="0" smtClean="0"/>
              <a:t>роботы</a:t>
            </a:r>
          </a:p>
          <a:p>
            <a:pPr lvl="1"/>
            <a:r>
              <a:rPr lang="ru-RU" dirty="0"/>
              <a:t>большие универсальные транспортные средства для перемещения групп людей в безопасные зоны</a:t>
            </a:r>
          </a:p>
        </p:txBody>
      </p:sp>
    </p:spTree>
    <p:extLst>
      <p:ext uri="{BB962C8B-B14F-4D97-AF65-F5344CB8AC3E}">
        <p14:creationId xmlns:p14="http://schemas.microsoft.com/office/powerpoint/2010/main" val="16079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Автономность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826504"/>
              </p:ext>
            </p:extLst>
          </p:nvPr>
        </p:nvGraphicFramePr>
        <p:xfrm>
          <a:off x="539552" y="987574"/>
          <a:ext cx="4824412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9869040" imgH="6237000" progId="CorelDRAW.Graphic.13">
                  <p:embed/>
                </p:oleObj>
              </mc:Choice>
              <mc:Fallback>
                <p:oleObj r:id="rId3" imgW="9869040" imgH="6237000" progId="CorelDRAW.Graphic.1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7574"/>
                        <a:ext cx="4824412" cy="306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0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Взаимозаменяемость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85647" y="1245461"/>
            <a:ext cx="3270741" cy="273630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ru-RU" dirty="0"/>
              <a:t>отказ бортового вычислителя системы управления робота. </a:t>
            </a:r>
            <a:endParaRPr lang="en-US" dirty="0" smtClean="0"/>
          </a:p>
          <a:p>
            <a:r>
              <a:rPr lang="ru-RU" dirty="0"/>
              <a:t>отказ бортового </a:t>
            </a:r>
            <a:r>
              <a:rPr lang="ru-RU" dirty="0" smtClean="0"/>
              <a:t>радиоканала</a:t>
            </a:r>
            <a:endParaRPr lang="en-US" dirty="0" smtClean="0"/>
          </a:p>
          <a:p>
            <a:r>
              <a:rPr lang="ru-RU" dirty="0"/>
              <a:t>отказ двигателей и/или </a:t>
            </a:r>
            <a:r>
              <a:rPr lang="ru-RU" dirty="0" smtClean="0"/>
              <a:t>движителей</a:t>
            </a:r>
            <a:endParaRPr lang="en-US" dirty="0" smtClean="0"/>
          </a:p>
          <a:p>
            <a:r>
              <a:rPr lang="ru-RU" dirty="0"/>
              <a:t>отказ какого-то сенсора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23928" y="1059582"/>
            <a:ext cx="4608512" cy="3528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Таблица взаимозаменяемости сенсоров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11560" y="1056331"/>
            <a:ext cx="1944216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Типы отказов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+mj-lt"/>
                <a:sym typeface="Symbol" pitchFamily="18" charset="2"/>
              </a:rPr>
              <a:t>Возможный вариант слайда</a:t>
            </a:r>
            <a:endParaRPr lang="ru-RU" dirty="0">
              <a:latin typeface="+mj-lt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4507929" y="3633267"/>
            <a:ext cx="4167757" cy="1258519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12704" y="3891121"/>
            <a:ext cx="406298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мощности дозы                                                 гамма-излучения	от 10</a:t>
            </a:r>
            <a:r>
              <a:rPr lang="ru-RU" sz="1200" baseline="30000" dirty="0" smtClean="0">
                <a:latin typeface="+mj-lt"/>
                <a:cs typeface="Arial" pitchFamily="34" charset="0"/>
              </a:rPr>
              <a:t>-7</a:t>
            </a:r>
            <a:r>
              <a:rPr lang="ru-RU" sz="1200" dirty="0" smtClean="0">
                <a:latin typeface="+mj-lt"/>
                <a:cs typeface="Arial" pitchFamily="34" charset="0"/>
              </a:rPr>
              <a:t> до 10 Гр/ч</a:t>
            </a:r>
          </a:p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дозы</a:t>
            </a:r>
            <a:br>
              <a:rPr lang="ru-RU" sz="1200" dirty="0" smtClean="0">
                <a:latin typeface="+mj-lt"/>
                <a:cs typeface="Arial" pitchFamily="34" charset="0"/>
              </a:rPr>
            </a:br>
            <a:r>
              <a:rPr lang="ru-RU" sz="1200" dirty="0" smtClean="0">
                <a:latin typeface="+mj-lt"/>
                <a:cs typeface="Arial" pitchFamily="34" charset="0"/>
              </a:rPr>
              <a:t>гамма-излучения 	от 10</a:t>
            </a:r>
            <a:r>
              <a:rPr lang="ru-RU" sz="1200" baseline="30000" dirty="0" smtClean="0">
                <a:latin typeface="+mj-lt"/>
                <a:cs typeface="Arial" pitchFamily="34" charset="0"/>
              </a:rPr>
              <a:t>-5</a:t>
            </a:r>
            <a:r>
              <a:rPr lang="ru-RU" sz="1200" dirty="0" smtClean="0">
                <a:latin typeface="+mj-lt"/>
                <a:cs typeface="Arial" pitchFamily="34" charset="0"/>
              </a:rPr>
              <a:t> до 50 Гр</a:t>
            </a:r>
          </a:p>
          <a:p>
            <a:pPr marL="184150" indent="-184150" defTabSz="2286000">
              <a:lnSpc>
                <a:spcPct val="90000"/>
              </a:lnSpc>
              <a:spcBef>
                <a:spcPts val="600"/>
              </a:spcBef>
              <a:buClr>
                <a:srgbClr val="336699"/>
              </a:buClr>
              <a:buFont typeface="Wingdings" pitchFamily="2" charset="2"/>
              <a:buChar char="q"/>
              <a:tabLst>
                <a:tab pos="2782888" algn="l"/>
              </a:tabLst>
            </a:pPr>
            <a:r>
              <a:rPr lang="ru-RU" sz="1200" dirty="0" smtClean="0">
                <a:latin typeface="+mj-lt"/>
                <a:cs typeface="Arial" pitchFamily="34" charset="0"/>
              </a:rPr>
              <a:t>Диапазон измерения  направления 	от 0</a:t>
            </a:r>
            <a:r>
              <a:rPr lang="ru-RU" sz="1200" dirty="0" smtClean="0">
                <a:latin typeface="+mj-lt"/>
                <a:cs typeface="Arial" pitchFamily="34" charset="0"/>
                <a:sym typeface="Symbol" pitchFamily="18" charset="2"/>
              </a:rPr>
              <a:t></a:t>
            </a:r>
            <a:r>
              <a:rPr lang="ru-RU" sz="1200" dirty="0" smtClean="0">
                <a:latin typeface="+mj-lt"/>
                <a:cs typeface="Arial" pitchFamily="34" charset="0"/>
              </a:rPr>
              <a:t> до 360</a:t>
            </a:r>
            <a:r>
              <a:rPr lang="ru-RU" sz="1200" dirty="0" smtClean="0">
                <a:latin typeface="+mj-lt"/>
                <a:cs typeface="Arial" pitchFamily="34" charset="0"/>
                <a:sym typeface="Symbol" pitchFamily="18" charset="2"/>
              </a:rPr>
              <a:t></a:t>
            </a:r>
            <a:endParaRPr lang="ru-RU" sz="1200" dirty="0">
              <a:latin typeface="+mj-lt"/>
              <a:cs typeface="Arial" pitchFamily="34" charset="0"/>
              <a:sym typeface="Symbol" pitchFamily="18" charset="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4522217" y="1039977"/>
            <a:ext cx="4153471" cy="2350612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4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522096" y="892461"/>
            <a:ext cx="1377950" cy="265112"/>
          </a:xfrm>
          <a:prstGeom prst="roundRect">
            <a:avLst>
              <a:gd name="adj" fmla="val 17829"/>
            </a:avLst>
          </a:prstGeom>
          <a:gradFill rotWithShape="0">
            <a:gsLst>
              <a:gs pos="0">
                <a:srgbClr val="CC0000"/>
              </a:gs>
              <a:gs pos="100000">
                <a:srgbClr val="5E0000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72000" bIns="36000" anchor="ctr"/>
          <a:lstStyle/>
          <a:p>
            <a:pPr algn="ctr"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Назначение</a:t>
            </a:r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4507808" y="3507854"/>
            <a:ext cx="2728488" cy="265113"/>
          </a:xfrm>
          <a:prstGeom prst="roundRect">
            <a:avLst>
              <a:gd name="adj" fmla="val 17829"/>
            </a:avLst>
          </a:prstGeom>
          <a:gradFill rotWithShape="0">
            <a:gsLst>
              <a:gs pos="0">
                <a:srgbClr val="6D8FC1"/>
              </a:gs>
              <a:gs pos="100000">
                <a:srgbClr val="324259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Технические характеристики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612705" y="1250052"/>
            <a:ext cx="406298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271463" indent="-271463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Обнаружение радиоактивно загрязненных участков местности, объектов и локальных источников гамма-излучения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Измерение мощности поглощенной дозы и поглощенной дозы гамма-излучения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altLang="ja-JP" sz="1200" dirty="0">
                <a:latin typeface="+mj-lt"/>
              </a:rPr>
              <a:t>Определение направления на локальные источники гамма-излучения и индикация азимутального распределения потоков гамма-излучения </a:t>
            </a:r>
          </a:p>
          <a:p>
            <a:pPr marL="180975" indent="-180975">
              <a:lnSpc>
                <a:spcPct val="90000"/>
              </a:lnSpc>
              <a:spcBef>
                <a:spcPts val="800"/>
              </a:spcBef>
              <a:buClr>
                <a:srgbClr val="A50021"/>
              </a:buClr>
              <a:buFont typeface="Wingdings" pitchFamily="2" charset="2"/>
              <a:buChar char="q"/>
            </a:pPr>
            <a:r>
              <a:rPr lang="ru-RU" sz="1200" dirty="0">
                <a:latin typeface="+mj-lt"/>
              </a:rPr>
              <a:t>Выдача результатов измерения в телекодовый канал связи (</a:t>
            </a:r>
            <a:r>
              <a:rPr lang="en-US" sz="1200" dirty="0">
                <a:latin typeface="+mj-lt"/>
              </a:rPr>
              <a:t>RS-232)</a:t>
            </a:r>
            <a:endParaRPr lang="ru-RU" sz="1200" dirty="0">
              <a:latin typeface="+mj-lt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045256" y="587400"/>
            <a:ext cx="27444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ru-RU" sz="1200" b="1" i="1" dirty="0">
                <a:solidFill>
                  <a:srgbClr val="003366"/>
                </a:solidFill>
                <a:latin typeface="+mj-lt"/>
              </a:rPr>
              <a:t>Принят на снабжение МО </a:t>
            </a:r>
            <a:r>
              <a:rPr lang="ru-RU" sz="1200" b="1" i="1" dirty="0" smtClean="0">
                <a:solidFill>
                  <a:srgbClr val="003366"/>
                </a:solidFill>
                <a:latin typeface="+mj-lt"/>
              </a:rPr>
              <a:t>РФ ГО.2.96.00</a:t>
            </a:r>
            <a:endParaRPr lang="ru-RU" sz="1200" b="1" i="1" dirty="0">
              <a:solidFill>
                <a:srgbClr val="003366"/>
              </a:solidFill>
              <a:latin typeface="+mj-lt"/>
            </a:endParaRPr>
          </a:p>
        </p:txBody>
      </p:sp>
      <p:pic>
        <p:nvPicPr>
          <p:cNvPr id="10" name="Picture 20" descr="Изображение 0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390589"/>
            <a:ext cx="1883017" cy="150119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173784" y="3886614"/>
            <a:ext cx="373343" cy="370108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pic>
        <p:nvPicPr>
          <p:cNvPr id="12" name="Picture 6" descr="IMG_30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80" y="3390589"/>
            <a:ext cx="1967119" cy="1501197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471731" y="3664451"/>
            <a:ext cx="387401" cy="370108"/>
          </a:xfrm>
          <a:prstGeom prst="ellips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ru-RU">
              <a:latin typeface="+mj-lt"/>
            </a:endParaRPr>
          </a:p>
        </p:txBody>
      </p:sp>
      <p:pic>
        <p:nvPicPr>
          <p:cNvPr id="14" name="Picture 24" descr="Pribor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t="8529" r="1449" b="691"/>
          <a:stretch/>
        </p:blipFill>
        <p:spPr bwMode="auto">
          <a:xfrm>
            <a:off x="461963" y="900277"/>
            <a:ext cx="3854636" cy="26023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 b="15932"/>
          <a:stretch/>
        </p:blipFill>
        <p:spPr bwMode="auto">
          <a:xfrm>
            <a:off x="1" y="209517"/>
            <a:ext cx="9150822" cy="462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2" y="4515966"/>
            <a:ext cx="9150820" cy="627534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ltGray">
          <a:xfrm>
            <a:off x="2" y="1"/>
            <a:ext cx="9150820" cy="890534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4663" y="86407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27075" y="345169"/>
            <a:ext cx="7988300" cy="43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2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671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14370" y="1223855"/>
            <a:ext cx="6570663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r>
              <a:rPr lang="ru-RU" sz="2800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Спасибо за внимание!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6822" y="4510551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0" y="890852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57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405</Words>
  <Application>Microsoft Office PowerPoint</Application>
  <PresentationFormat>Экран (16:9)</PresentationFormat>
  <Paragraphs>107</Paragraphs>
  <Slides>8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CorelDRAW.Graphic.13</vt:lpstr>
      <vt:lpstr>Презентация PowerPoint</vt:lpstr>
      <vt:lpstr>Сложные климатические условия</vt:lpstr>
      <vt:lpstr>Требования к спасательной группировке роботов</vt:lpstr>
      <vt:lpstr>Гетерогенность спасательной группировки роботов</vt:lpstr>
      <vt:lpstr>Автономность</vt:lpstr>
      <vt:lpstr>Взаимозаменяемость</vt:lpstr>
      <vt:lpstr>Возможный вариант слайда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Admin1</cp:lastModifiedBy>
  <cp:revision>154</cp:revision>
  <cp:lastPrinted>2013-10-30T12:07:22Z</cp:lastPrinted>
  <dcterms:created xsi:type="dcterms:W3CDTF">2013-10-29T10:35:50Z</dcterms:created>
  <dcterms:modified xsi:type="dcterms:W3CDTF">2015-06-29T16:13:43Z</dcterms:modified>
</cp:coreProperties>
</file>