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648" r:id="rId2"/>
    <p:sldId id="655" r:id="rId3"/>
    <p:sldId id="660" r:id="rId4"/>
    <p:sldId id="661" r:id="rId5"/>
    <p:sldId id="65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2" r:id="rId15"/>
    <p:sldId id="671" r:id="rId16"/>
    <p:sldId id="650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3399"/>
    <a:srgbClr val="FFFFFF"/>
    <a:srgbClr val="DBDEC6"/>
    <a:srgbClr val="58370B"/>
    <a:srgbClr val="B57117"/>
    <a:srgbClr val="E7D0BD"/>
    <a:srgbClr val="F9E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2" autoAdjust="0"/>
    <p:restoredTop sz="96848" autoAdjust="0"/>
  </p:normalViewPr>
  <p:slideViewPr>
    <p:cSldViewPr snapToGrid="0">
      <p:cViewPr>
        <p:scale>
          <a:sx n="75" d="100"/>
          <a:sy n="75" d="100"/>
        </p:scale>
        <p:origin x="-1266" y="-786"/>
      </p:cViewPr>
      <p:guideLst>
        <p:guide orient="horz" pos="4183"/>
        <p:guide orient="horz" pos="4086"/>
        <p:guide orient="horz" pos="4317"/>
        <p:guide orient="horz" pos="1023"/>
        <p:guide orient="horz" pos="2701"/>
        <p:guide orient="horz" pos="109"/>
        <p:guide orient="horz" pos="818"/>
        <p:guide orient="horz" pos="881"/>
        <p:guide pos="3197"/>
        <p:guide pos="2882"/>
        <p:guide pos="418"/>
        <p:guide pos="5257"/>
        <p:guide pos="291"/>
        <p:guide pos="3281"/>
        <p:guide pos="480"/>
        <p:guide pos="54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48428B-435C-4224-88CC-D658E0EEA6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1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48428B-435C-4224-88CC-D658E0EEA6D6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6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 userDrawn="1"/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900" b="1" kern="120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ru-RU" smtClean="0"/>
              <a:t>Образец заголовка</a:t>
            </a:r>
            <a:endParaRPr lang="ru-RU" dirty="0" smtClean="0"/>
          </a:p>
        </p:txBody>
      </p:sp>
      <p:sp>
        <p:nvSpPr>
          <p:cNvPr id="5" name="AutoShape 9"/>
          <p:cNvSpPr>
            <a:spLocks noChangeArrowheads="1"/>
          </p:cNvSpPr>
          <p:nvPr userDrawn="1"/>
        </p:nvSpPr>
        <p:spPr bwMode="auto">
          <a:xfrm>
            <a:off x="661988" y="1387475"/>
            <a:ext cx="7832725" cy="4581525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01700"/>
            <a:endParaRPr lang="ru-RU" sz="1200" b="1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5F2D-773E-42C9-ACB6-D170CE1CF53B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E5CE-D0F5-4855-B1B8-11F62BAC31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58731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Clr>
                <a:srgbClr val="003399"/>
              </a:buClr>
              <a:buFont typeface="Wingdings" pitchFamily="2" charset="2"/>
              <a:buChar char="q"/>
              <a:defRPr sz="1800">
                <a:latin typeface="+mj-lt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5DCB-AF55-48CE-8283-5D9F92EFB5D1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726CF-48D3-4A84-A70E-2B6B1385B6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4292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CBFAB-F75C-4A2F-A478-20A47FE5D1D0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148B-AFF7-4A65-A04D-EAFD71B57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1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5138-9298-406A-A30C-B0DDCA5CAE38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9662-B2C8-4A02-BF57-403E8C242A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8178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3" y="173037"/>
            <a:ext cx="8230468" cy="64647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27540" y="1624013"/>
            <a:ext cx="4751148" cy="3103562"/>
          </a:xfrm>
          <a:ln w="127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03CD8-418D-4A3C-B570-022A8F75E961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29990-22F7-4FCA-AF8B-BE83EDB47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4506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8971221-7A5E-4392-8CA0-CD321A9C6DCB}" type="datetimeFigureOut">
              <a:rPr lang="ru-RU"/>
              <a:pPr>
                <a:defRPr/>
              </a:pPr>
              <a:t>24.03.2015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B314661-6504-4F08-A5F9-74806A7E1F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0" name="Rectangle 10"/>
          <p:cNvSpPr>
            <a:spLocks noChangeArrowheads="1"/>
          </p:cNvSpPr>
          <p:nvPr userDrawn="1"/>
        </p:nvSpPr>
        <p:spPr bwMode="auto">
          <a:xfrm>
            <a:off x="0" y="171450"/>
            <a:ext cx="9144000" cy="66675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031" name="Picture 11" descr="RTC-2007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3038"/>
            <a:ext cx="33178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Заголовок 1"/>
          <p:cNvSpPr>
            <a:spLocks noGrp="1"/>
          </p:cNvSpPr>
          <p:nvPr>
            <p:ph type="title"/>
          </p:nvPr>
        </p:nvSpPr>
        <p:spPr bwMode="auto">
          <a:xfrm>
            <a:off x="666750" y="171450"/>
            <a:ext cx="822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 kern="1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 dirty="0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 dirty="0">
                <a:solidFill>
                  <a:schemeClr val="bg1"/>
                </a:solidFill>
              </a:rPr>
              <a:t>http:</a:t>
            </a:r>
            <a:r>
              <a:rPr lang="ru-RU" sz="1000" b="1" dirty="0">
                <a:solidFill>
                  <a:schemeClr val="bg1"/>
                </a:solidFill>
              </a:rPr>
              <a:t>//</a:t>
            </a:r>
            <a:r>
              <a:rPr lang="en-US" sz="1000" b="1" dirty="0">
                <a:solidFill>
                  <a:schemeClr val="bg1"/>
                </a:solidFill>
              </a:rPr>
              <a:t>www.rtc.ru</a:t>
            </a:r>
            <a:r>
              <a:rPr lang="ru-RU" sz="1000" b="1" dirty="0">
                <a:solidFill>
                  <a:schemeClr val="bg1"/>
                </a:solidFill>
              </a:rPr>
              <a:t>   </a:t>
            </a:r>
            <a:r>
              <a:rPr lang="en-US" sz="1000" b="1" dirty="0">
                <a:solidFill>
                  <a:schemeClr val="bg1"/>
                </a:solidFill>
              </a:rPr>
              <a:t>e-mail: rtc@rtc.ru</a:t>
            </a:r>
            <a:endParaRPr lang="ru-RU" sz="1000" b="1" dirty="0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</a:t>
            </a:r>
            <a:r>
              <a:rPr lang="ru-RU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</a:t>
            </a:r>
            <a:r>
              <a:rPr lang="ru-RU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</a:t>
            </a:r>
            <a:r>
              <a:rPr lang="ru-RU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И </a:t>
            </a:r>
            <a:r>
              <a:rPr lang="ru-RU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</a:t>
            </a:r>
            <a:endParaRPr lang="ru-RU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7178" name="Picture 10" descr="RTC-2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1300" y="1647992"/>
            <a:ext cx="86435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Организация </a:t>
            </a:r>
            <a:r>
              <a:rPr lang="ru-RU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многоагентной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 робототехнической системы предназначенной для спасения людей в сложных климатических условиях Арктики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299" y="5168900"/>
            <a:ext cx="864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i="1" dirty="0" err="1" smtClean="0">
                <a:solidFill>
                  <a:schemeClr val="bg1"/>
                </a:solidFill>
              </a:rPr>
              <a:t>Яковлев.С.С</a:t>
            </a:r>
            <a:r>
              <a:rPr lang="ru-RU" sz="1800" i="1" dirty="0" smtClean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ru-RU" sz="1800" i="1" dirty="0" smtClean="0">
                <a:solidFill>
                  <a:schemeClr val="bg1"/>
                </a:solidFill>
              </a:rPr>
              <a:t>Научный руководитель: к.т.н. Васильев И.А</a:t>
            </a:r>
            <a:r>
              <a:rPr lang="ru-RU" sz="1800" b="1" dirty="0" smtClean="0">
                <a:solidFill>
                  <a:schemeClr val="bg1"/>
                </a:solidFill>
              </a:rPr>
              <a:t>.</a:t>
            </a:r>
            <a:endParaRPr lang="ru-RU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Роботы рабочие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87400" y="1854200"/>
            <a:ext cx="774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качестве оборудования роботов-рабочих необходимо предусмотреть: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мощные</a:t>
            </a:r>
            <a:r>
              <a:rPr lang="en-US" dirty="0" smtClean="0"/>
              <a:t> </a:t>
            </a:r>
            <a:r>
              <a:rPr lang="en-US" dirty="0" err="1" smtClean="0"/>
              <a:t>прожекторы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средства </a:t>
            </a:r>
            <a:r>
              <a:rPr lang="ru-RU" dirty="0" smtClean="0"/>
              <a:t>пожаротушения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пеногенераторы</a:t>
            </a:r>
            <a:r>
              <a:rPr lang="ru-RU" dirty="0" smtClean="0"/>
              <a:t> с запасом порошка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мощны</a:t>
            </a:r>
            <a:r>
              <a:rPr lang="ru-RU" dirty="0" smtClean="0"/>
              <a:t>е</a:t>
            </a:r>
            <a:r>
              <a:rPr lang="en-US" dirty="0" smtClean="0"/>
              <a:t> </a:t>
            </a:r>
            <a:r>
              <a:rPr lang="en-US" dirty="0" err="1" smtClean="0"/>
              <a:t>водяны</a:t>
            </a:r>
            <a:r>
              <a:rPr lang="ru-RU" dirty="0" smtClean="0"/>
              <a:t>е</a:t>
            </a:r>
            <a:r>
              <a:rPr lang="en-US" dirty="0" smtClean="0"/>
              <a:t> </a:t>
            </a:r>
            <a:r>
              <a:rPr lang="en-US" dirty="0" err="1" smtClean="0"/>
              <a:t>пушк</a:t>
            </a:r>
            <a:r>
              <a:rPr lang="ru-RU" dirty="0" smtClean="0"/>
              <a:t>и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средства резки </a:t>
            </a:r>
            <a:r>
              <a:rPr lang="ru-RU" dirty="0" smtClean="0"/>
              <a:t>металла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мощные </a:t>
            </a:r>
            <a:r>
              <a:rPr lang="ru-RU" dirty="0" smtClean="0"/>
              <a:t>гидравлические манипуляционные системы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 smtClean="0"/>
              <a:t>средства </a:t>
            </a:r>
            <a:r>
              <a:rPr lang="ru-RU" dirty="0"/>
              <a:t>нагрева воды для быстрого плавления и резки льда в завалах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Робот-рабочие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1"/>
            <a:ext cx="682307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168900" y="4003556"/>
            <a:ext cx="397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Занимают позиции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Производят мониторинг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Выдвигаются к препятствию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Перераспределяются в зоне спасения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Возвращается на пост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Подключается к устранению препятствия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Роботы-перегрузчики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511300"/>
            <a:ext cx="8343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робот-мост. Представляет собой выдвижной трап на мобильной платформе, цель которого соединить место, на котором находится спасаемый с бортом транспортного робота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робот-подъемник представляет собой подъемник на мобильной платформе, люди переходят на подъемник и он снимает их с борта терпящей бедствие платформы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робот-транспортёр (робот-эвакуатор). Представляет собой транспортное средство для перемещения спасаемых, от места нахождения до транспортного робота.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Роботы-перегрузчики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895350"/>
            <a:ext cx="3683000" cy="2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279525"/>
            <a:ext cx="48006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3800" y="4165600"/>
            <a:ext cx="7670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Занимает позицию возле путей эвакуации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Занимает позицию возле скопления людей у борта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Стремится оказаться у того маршрута к которому двигаются люди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Подобрав на борт спасаемого двигается к транспортному роботу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Робот-информатор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041400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Робот-информатор представляет собой систему из звуковых устройств (громкоговорителей и динамиков), а также информационную систему, к которой можно подключиться с помощью радиосигнала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Основной задачей такой системы является информирование эвакуирующихся о состоянии платформы и маршрутах эвакуации. 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случае </a:t>
            </a:r>
            <a:r>
              <a:rPr lang="ru-RU" dirty="0" smtClean="0"/>
              <a:t>аварии: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определит </a:t>
            </a:r>
            <a:r>
              <a:rPr lang="ru-RU" dirty="0"/>
              <a:t>местонахождение людей на </a:t>
            </a:r>
            <a:r>
              <a:rPr lang="ru-RU" dirty="0" smtClean="0"/>
              <a:t>платформе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предупредит </a:t>
            </a:r>
            <a:r>
              <a:rPr lang="ru-RU" dirty="0"/>
              <a:t>их об опасности и проинформирует о состоянии станции звуковыми и визуальными </a:t>
            </a:r>
            <a:r>
              <a:rPr lang="ru-RU" dirty="0" smtClean="0"/>
              <a:t>средствами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обеспечит  </a:t>
            </a:r>
            <a:r>
              <a:rPr lang="ru-RU" dirty="0"/>
              <a:t>правильный маршрут эвакуации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обеспечит координацию </a:t>
            </a:r>
            <a:r>
              <a:rPr lang="ru-RU" dirty="0"/>
              <a:t>действий </a:t>
            </a:r>
            <a:r>
              <a:rPr lang="ru-RU" dirty="0" smtClean="0"/>
              <a:t>людей и роботов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предупредит эвакуирующихся, </a:t>
            </a:r>
            <a:r>
              <a:rPr lang="ru-RU" dirty="0"/>
              <a:t>в случае если доступных путей эвакуации нет, направит в ту зону, где вероятнее всего робот-рабочий расчистит путь или прибудет робот-транспортер.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Транспортные роботы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2107" y="4189155"/>
            <a:ext cx="857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ru-RU" b="1" dirty="0" smtClean="0"/>
              <a:t>Поведение </a:t>
            </a:r>
            <a:r>
              <a:rPr lang="ru-RU" b="1" dirty="0"/>
              <a:t>транспортных роботов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Робот </a:t>
            </a:r>
            <a:r>
              <a:rPr lang="ru-RU" dirty="0"/>
              <a:t>должен находиться на достаточно безопасном расстоянии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Робот </a:t>
            </a:r>
            <a:r>
              <a:rPr lang="ru-RU" dirty="0"/>
              <a:t>должен выдвигаться навстречу 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озвращаться </a:t>
            </a:r>
            <a:r>
              <a:rPr lang="ru-RU" dirty="0"/>
              <a:t>на безопасное расстояние, после посадки </a:t>
            </a:r>
            <a:r>
              <a:rPr lang="ru-RU" dirty="0" smtClean="0"/>
              <a:t>людей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Получая </a:t>
            </a:r>
            <a:r>
              <a:rPr lang="ru-RU" dirty="0"/>
              <a:t>сигнал об окончании спасательной операции, транспортный робот эвакуирует людей от терпящей аварию нефтяной платформы.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77394"/>
            <a:ext cx="2371407" cy="38486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52106" y="1028194"/>
            <a:ext cx="60486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Большие тяжёлые транспортные </a:t>
            </a:r>
            <a:r>
              <a:rPr lang="ru-RU" dirty="0" err="1"/>
              <a:t>шнекоходы</a:t>
            </a:r>
            <a:r>
              <a:rPr lang="ru-RU" dirty="0"/>
              <a:t>, снабжённые 15-20 посадочными местами и системой жизнеобеспечения с расчётом на нахождение у себя людей в течение порядка трёх суток.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Исходя из алгоритмов работы роботов-</a:t>
            </a:r>
            <a:r>
              <a:rPr lang="ru-RU" dirty="0" err="1"/>
              <a:t>перегрузчиков</a:t>
            </a:r>
            <a:r>
              <a:rPr lang="ru-RU" dirty="0"/>
              <a:t>, конструкция транспортных роботов может предусматривать специальные стыковочные капсулы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Транспортные роботы самые сложные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9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U:\FOTO_RTC\RTC\2010\на календарь\SOLNCE\ok\DSC_9957_1s-gol-trav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63"/>
            <a:ext cx="9144000" cy="608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ChangeArrowheads="1"/>
          </p:cNvSpPr>
          <p:nvPr/>
        </p:nvSpPr>
        <p:spPr bwMode="ltGray">
          <a:xfrm>
            <a:off x="0" y="6029325"/>
            <a:ext cx="9140825" cy="838200"/>
          </a:xfrm>
          <a:prstGeom prst="rect">
            <a:avLst/>
          </a:prstGeom>
          <a:gradFill rotWithShape="0">
            <a:gsLst>
              <a:gs pos="0">
                <a:srgbClr val="293A65"/>
              </a:gs>
              <a:gs pos="100000">
                <a:srgbClr val="587DD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729" tIns="46364" rIns="92729" bIns="46364" anchor="ctr"/>
          <a:lstStyle/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Россия, 194064,  г. Санкт-Петербург,  Тихорецкий пр., 21</a:t>
            </a:r>
          </a:p>
          <a:p>
            <a:pPr algn="ctr">
              <a:lnSpc>
                <a:spcPct val="120000"/>
              </a:lnSpc>
            </a:pPr>
            <a:r>
              <a:rPr lang="ru-RU" sz="1000" b="1">
                <a:solidFill>
                  <a:schemeClr val="bg1"/>
                </a:solidFill>
              </a:rPr>
              <a:t>тел.:  (812) 552-0110  (812) 552-1325   факс: (812) 556-3692   </a:t>
            </a:r>
            <a:r>
              <a:rPr lang="en-US" sz="1000" b="1">
                <a:solidFill>
                  <a:schemeClr val="bg1"/>
                </a:solidFill>
              </a:rPr>
              <a:t>http:</a:t>
            </a:r>
            <a:r>
              <a:rPr lang="ru-RU" sz="1000" b="1">
                <a:solidFill>
                  <a:schemeClr val="bg1"/>
                </a:solidFill>
              </a:rPr>
              <a:t>//</a:t>
            </a:r>
            <a:r>
              <a:rPr lang="en-US" sz="1000" b="1">
                <a:solidFill>
                  <a:schemeClr val="bg1"/>
                </a:solidFill>
              </a:rPr>
              <a:t>www.rtc.ru</a:t>
            </a:r>
            <a:r>
              <a:rPr lang="ru-RU" sz="1000" b="1">
                <a:solidFill>
                  <a:schemeClr val="bg1"/>
                </a:solidFill>
              </a:rPr>
              <a:t>   </a:t>
            </a:r>
            <a:r>
              <a:rPr lang="en-US" sz="1000" b="1">
                <a:solidFill>
                  <a:schemeClr val="bg1"/>
                </a:solidFill>
              </a:rPr>
              <a:t>e-mail: rtc@rtc.ru</a:t>
            </a:r>
            <a:endParaRPr lang="ru-RU" sz="1000" b="1">
              <a:solidFill>
                <a:schemeClr val="bg1"/>
              </a:solidFill>
            </a:endParaRP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881063" y="104775"/>
            <a:ext cx="76946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5996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0" y="0"/>
            <a:ext cx="9140825" cy="1144588"/>
          </a:xfrm>
          <a:prstGeom prst="rect">
            <a:avLst/>
          </a:prstGeom>
          <a:gradFill rotWithShape="0">
            <a:gsLst>
              <a:gs pos="0">
                <a:srgbClr val="587DDA">
                  <a:gamma/>
                  <a:shade val="46275"/>
                  <a:invGamma/>
                </a:srgbClr>
              </a:gs>
              <a:gs pos="100000">
                <a:srgbClr val="587DD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729" tIns="46364" rIns="92729" bIns="46364" anchor="ctr"/>
          <a:lstStyle/>
          <a:p>
            <a:pPr algn="ctr">
              <a:lnSpc>
                <a:spcPct val="70000"/>
              </a:lnSpc>
              <a:defRPr/>
            </a:pPr>
            <a:endParaRPr lang="ru-RU" sz="3300" b="1" i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5142" name="Line 6"/>
          <p:cNvSpPr>
            <a:spLocks noChangeShapeType="1"/>
          </p:cNvSpPr>
          <p:nvPr/>
        </p:nvSpPr>
        <p:spPr bwMode="auto">
          <a:xfrm>
            <a:off x="0" y="60198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3" name="Line 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ru-RU" sz="1800" b="1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74663" y="196850"/>
            <a:ext cx="84629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 О С У Д А Р С Т В Е Н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 А У Ч Н Ы Й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Ц Е Н Т Р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Р О С С И И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727075" y="455613"/>
            <a:ext cx="79883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ЦЕНТРАЛЬНЫЙ  НАУЧНО-ИССЛЕДОВАТЕЛЬСКИЙ  И  ОПЫТНО-КОНСТРУКТОРСКИЙ</a:t>
            </a:r>
          </a:p>
          <a:p>
            <a:pPr algn="ctr">
              <a:lnSpc>
                <a:spcPct val="75000"/>
              </a:lnSpc>
              <a:spcBef>
                <a:spcPct val="3500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ИНСТИТУТ   РОБОТОТЕХНИКИ   И   ТЕХНИЧЕСКОЙ   КИБЕРНЕТИКИ</a:t>
            </a:r>
          </a:p>
        </p:txBody>
      </p:sp>
      <p:pic>
        <p:nvPicPr>
          <p:cNvPr id="17418" name="Picture 10" descr="RTC-20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3838"/>
            <a:ext cx="3762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Объект, предмет и цель исследования</a:t>
            </a:r>
          </a:p>
        </p:txBody>
      </p:sp>
      <p:sp>
        <p:nvSpPr>
          <p:cNvPr id="9221" name="TextBox 3"/>
          <p:cNvSpPr txBox="1">
            <a:spLocks noChangeArrowheads="1"/>
          </p:cNvSpPr>
          <p:nvPr/>
        </p:nvSpPr>
        <p:spPr bwMode="auto">
          <a:xfrm>
            <a:off x="1944688" y="4006850"/>
            <a:ext cx="18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79400" y="1270000"/>
            <a:ext cx="858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Объект исследования – </a:t>
            </a:r>
            <a:r>
              <a:rPr lang="ru-RU" dirty="0" smtClean="0"/>
              <a:t>организация и поведение спасательной робототехнической системы в условиях Арктики</a:t>
            </a:r>
            <a:endParaRPr lang="ru-RU" dirty="0"/>
          </a:p>
          <a:p>
            <a:pPr algn="just"/>
            <a:r>
              <a:rPr lang="ru-RU" b="1" dirty="0"/>
              <a:t> </a:t>
            </a:r>
            <a:endParaRPr lang="ru-RU" dirty="0"/>
          </a:p>
          <a:p>
            <a:pPr algn="just"/>
            <a:r>
              <a:rPr lang="ru-RU" b="1" dirty="0"/>
              <a:t>Предмет исследования  – </a:t>
            </a:r>
            <a:r>
              <a:rPr lang="ru-RU" dirty="0" smtClean="0"/>
              <a:t>состав и организация робототехнической системы, стратегии поведения, способы спасения людей в случае внештатных ситуаций на нефтяных буровых платформах</a:t>
            </a:r>
            <a:endParaRPr lang="ru-RU" dirty="0"/>
          </a:p>
          <a:p>
            <a:pPr algn="just"/>
            <a:r>
              <a:rPr lang="en-US" b="1" dirty="0"/>
              <a:t> </a:t>
            </a:r>
            <a:endParaRPr lang="ru-RU" dirty="0"/>
          </a:p>
          <a:p>
            <a:pPr algn="just"/>
            <a:r>
              <a:rPr lang="ru-RU" b="1" dirty="0"/>
              <a:t>Цели</a:t>
            </a:r>
            <a:r>
              <a:rPr lang="ru-RU" dirty="0"/>
              <a:t>: </a:t>
            </a:r>
            <a:r>
              <a:rPr lang="ru-RU" dirty="0" smtClean="0"/>
              <a:t>обеспечение должного уровня безопасности, а также средств спасения и эвакуации людей на нефтяной буровой </a:t>
            </a:r>
            <a:r>
              <a:rPr lang="ru-RU" smtClean="0"/>
              <a:t>платформе.</a:t>
            </a: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Сложные климатические условия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2523"/>
              </p:ext>
            </p:extLst>
          </p:nvPr>
        </p:nvGraphicFramePr>
        <p:xfrm>
          <a:off x="152401" y="902844"/>
          <a:ext cx="6057899" cy="6240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562"/>
                <a:gridCol w="1471327"/>
                <a:gridCol w="1562010"/>
              </a:tblGrid>
              <a:tr h="27874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Датчик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Погодные условия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Применимость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Видеокамеры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Ультразвуковой дальномер 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Метель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Лазерный дальномер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-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Глобальная система навигации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Качка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rowSpan="4"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Инерциальная навигационная система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Полярная ночь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Метель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Сильный ветер</a:t>
                      </a:r>
                      <a:endParaRPr lang="en-US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+</a:t>
                      </a:r>
                      <a:endParaRPr lang="en-US" sz="13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  <a:tr h="278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Качка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en-US" sz="13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308" marR="30308" marT="0" marB="0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97550" y="1014499"/>
            <a:ext cx="3276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сильный ветер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низкие </a:t>
            </a:r>
            <a:r>
              <a:rPr lang="ru-RU" sz="1600" dirty="0" smtClean="0"/>
              <a:t>температуры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метели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ледяные и снежные торосы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600" dirty="0"/>
              <a:t>полярная </a:t>
            </a:r>
            <a:r>
              <a:rPr lang="ru-RU" sz="1600" dirty="0" smtClean="0"/>
              <a:t>ночь</a:t>
            </a:r>
            <a:endParaRPr lang="ru-RU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группового управления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66700" y="927100"/>
            <a:ext cx="8623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800" dirty="0" smtClean="0"/>
              <a:t>больший </a:t>
            </a:r>
            <a:r>
              <a:rPr lang="ru-RU" sz="1800" dirty="0"/>
              <a:t>радиус действия, достигаемый за счет рассредоточения роботов по всей рабочей </a:t>
            </a:r>
            <a:r>
              <a:rPr lang="ru-RU" sz="1800" dirty="0" smtClean="0"/>
              <a:t>зоне;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более высокая вероятность выполнения задания, достигаемая за счет возможности перераспределения целей между </a:t>
            </a:r>
            <a:r>
              <a:rPr lang="ru-RU" sz="1800" dirty="0" smtClean="0"/>
              <a:t>роботами;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/>
              <a:t>б</a:t>
            </a:r>
            <a:r>
              <a:rPr lang="ru-RU" sz="1800" dirty="0" smtClean="0"/>
              <a:t>олее высокая скорость выполнения задания за счет выделения подцелей и распределения их между роботами;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устойчивость к динамически меняющимся условиям окружающей среды, за счет избыточности;</a:t>
            </a:r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  <a:p>
            <a:pPr marL="285750" indent="-285750" algn="just">
              <a:buFontTx/>
              <a:buChar char="-"/>
            </a:pPr>
            <a:r>
              <a:rPr lang="ru-RU" sz="1800" dirty="0" smtClean="0"/>
              <a:t>гораздо более широкий спектр выполняемых задач</a:t>
            </a:r>
            <a:r>
              <a:rPr lang="ru-RU" sz="1800" dirty="0"/>
              <a:t>;</a:t>
            </a:r>
            <a:endParaRPr lang="ru-RU" sz="1800" dirty="0" smtClean="0"/>
          </a:p>
          <a:p>
            <a:pPr marL="285750" indent="-285750" algn="just">
              <a:buFontTx/>
              <a:buChar char="-"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4304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dirty="0" smtClean="0"/>
              <a:t>Группы операций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8800" y="14986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мониторинг; </a:t>
            </a:r>
            <a:endParaRPr lang="ru-RU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приведения группировки в боевую готовность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оптимально распределение роботов на объекте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определение мест, где находятся спасаемые люди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mtClean="0"/>
              <a:t>спасение</a:t>
            </a:r>
            <a:r>
              <a:rPr lang="ru-RU" dirty="0" smtClean="0"/>
              <a:t>;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ru-RU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dirty="0"/>
              <a:t>быстрый уход роботов (со спасаемыми людьми) на безопасное расстояние.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ru-RU" dirty="0"/>
              <a:t>Состав группировки роботов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20800"/>
            <a:ext cx="805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Группировка роботов спасателей должна включать в себя: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роботов мониторов/разведчиков;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роботов-</a:t>
            </a:r>
            <a:r>
              <a:rPr lang="en-US" sz="2400" dirty="0" err="1"/>
              <a:t>рабочи</a:t>
            </a:r>
            <a:r>
              <a:rPr lang="ru-RU" sz="2400" dirty="0"/>
              <a:t>х</a:t>
            </a:r>
            <a:r>
              <a:rPr lang="en-US" sz="2400" dirty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</a:t>
            </a:r>
            <a:r>
              <a:rPr lang="ru-RU" sz="2400" dirty="0"/>
              <a:t>о</a:t>
            </a:r>
            <a:r>
              <a:rPr lang="ru-RU" sz="2400" dirty="0" smtClean="0"/>
              <a:t>ботов-</a:t>
            </a:r>
            <a:r>
              <a:rPr lang="en-US" sz="2400" dirty="0" err="1"/>
              <a:t>перегрузчик</a:t>
            </a:r>
            <a:r>
              <a:rPr lang="ru-RU" sz="2400" dirty="0" err="1"/>
              <a:t>ов</a:t>
            </a:r>
            <a:r>
              <a:rPr lang="en-US" sz="2400" dirty="0" smtClean="0"/>
              <a:t>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робот-информатор;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транспортные</a:t>
            </a:r>
            <a:r>
              <a:rPr lang="en-US" sz="2400" dirty="0"/>
              <a:t> </a:t>
            </a:r>
            <a:r>
              <a:rPr lang="en-US" sz="2400" dirty="0" err="1"/>
              <a:t>роботы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17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Роботы разведчики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33500"/>
            <a:ext cx="805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Роботы разведчики должны выполнять функции: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мониторинга состояния платформы; 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разведки состояния и доступности путей эвакуации людей;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 мониторинг и разведка состояния конструкций во время проведения спасательной операции;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разведка безопасных путей отхода от места аварии;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разведка мест безопасных и удобных для размещения людей и роботов во время проведения спасательной операции;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сопровождение людей к местам эвакуации или к наиболее безопасным местам ожидания роботов-</a:t>
            </a:r>
            <a:r>
              <a:rPr lang="ru-RU" sz="2400" dirty="0" err="1"/>
              <a:t>перегрузчиков</a:t>
            </a:r>
            <a:r>
              <a:rPr lang="ru-RU" sz="2400" dirty="0"/>
              <a:t> и роботов-рабочих.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4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расположения роботов-разведчиков на платформе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5" y="931545"/>
            <a:ext cx="4772025" cy="41059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72100" y="1587500"/>
            <a:ext cx="3517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Обеспечивают полноту информации</a:t>
            </a:r>
            <a:r>
              <a:rPr lang="ru-RU" dirty="0" smtClean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 должны создавать помех;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Должны иметь доступ на все части платформы;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Должны быть избыточными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Роботы разведчики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862012"/>
            <a:ext cx="6143625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8690" y="5335587"/>
            <a:ext cx="791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Поведение роботов-разведчиков во время внештатной ситуации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11717</TotalTime>
  <Words>932</Words>
  <Application>Microsoft Office PowerPoint</Application>
  <PresentationFormat>Экран (4:3)</PresentationFormat>
  <Paragraphs>172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Объект, предмет и цель исследования</vt:lpstr>
      <vt:lpstr>Сложные климатические условия</vt:lpstr>
      <vt:lpstr>Преимущества группового управления</vt:lpstr>
      <vt:lpstr>Группы операций</vt:lpstr>
      <vt:lpstr>Состав группировки роботов</vt:lpstr>
      <vt:lpstr>Роботы разведчики</vt:lpstr>
      <vt:lpstr>Проблемы расположения роботов-разведчиков на платформе</vt:lpstr>
      <vt:lpstr>Роботы разведчики</vt:lpstr>
      <vt:lpstr>Роботы рабочие</vt:lpstr>
      <vt:lpstr>Робот-рабочие</vt:lpstr>
      <vt:lpstr>Роботы-перегрузчики </vt:lpstr>
      <vt:lpstr>Роботы-перегрузчики </vt:lpstr>
      <vt:lpstr>Робот-информатор</vt:lpstr>
      <vt:lpstr>Транспортные роботы</vt:lpstr>
      <vt:lpstr>Презентация PowerPoint</vt:lpstr>
    </vt:vector>
  </TitlesOfParts>
  <Company>RTC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RTC</dc:creator>
  <cp:lastModifiedBy>Admin1</cp:lastModifiedBy>
  <cp:revision>590</cp:revision>
  <dcterms:created xsi:type="dcterms:W3CDTF">2005-09-13T15:09:30Z</dcterms:created>
  <dcterms:modified xsi:type="dcterms:W3CDTF">2015-03-24T14:53:37Z</dcterms:modified>
</cp:coreProperties>
</file>