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3" r:id="rId3"/>
    <p:sldId id="294" r:id="rId4"/>
    <p:sldId id="295" r:id="rId5"/>
    <p:sldId id="297" r:id="rId6"/>
    <p:sldId id="300" r:id="rId7"/>
    <p:sldId id="296" r:id="rId8"/>
    <p:sldId id="298" r:id="rId9"/>
    <p:sldId id="292" r:id="rId1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33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4" autoAdjust="0"/>
    <p:restoredTop sz="88034" autoAdjust="0"/>
  </p:normalViewPr>
  <p:slideViewPr>
    <p:cSldViewPr showGuides="1">
      <p:cViewPr>
        <p:scale>
          <a:sx n="114" d="100"/>
          <a:sy n="114" d="100"/>
        </p:scale>
        <p:origin x="-108" y="-324"/>
      </p:cViewPr>
      <p:guideLst>
        <p:guide orient="horz" pos="2981"/>
        <p:guide pos="2880"/>
        <p:guide pos="431"/>
        <p:guide pos="295"/>
        <p:guide pos="5465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BEAC-2F39-4C46-AD57-FBC90A5A3359}" type="datetimeFigureOut">
              <a:rPr lang="ru-RU" smtClean="0"/>
              <a:pPr/>
              <a:t>30.06.2015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7DF27-0468-4656-931E-5B03ECC249D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64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9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3"/>
          <p:cNvSpPr>
            <a:spLocks noChangeArrowheads="1"/>
          </p:cNvSpPr>
          <p:nvPr userDrawn="1"/>
        </p:nvSpPr>
        <p:spPr bwMode="auto">
          <a:xfrm>
            <a:off x="320675" y="771550"/>
            <a:ext cx="8486775" cy="4248472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pic>
        <p:nvPicPr>
          <p:cNvPr id="8" name="Picture 11" descr="RTC-200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478"/>
            <a:ext cx="287710" cy="5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987574"/>
            <a:ext cx="7920880" cy="37444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2" name="Дата 3"/>
          <p:cNvSpPr>
            <a:spLocks noGrp="1"/>
          </p:cNvSpPr>
          <p:nvPr>
            <p:ph type="dt" sz="half" idx="10"/>
          </p:nvPr>
        </p:nvSpPr>
        <p:spPr>
          <a:xfrm>
            <a:off x="237744" y="494124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FB6E0-80CA-4542-A791-A36F96386390}" type="datetimeFigureOut">
              <a:rPr lang="ru-RU" smtClean="0"/>
              <a:pPr/>
              <a:t>30.06.2015</a:t>
            </a:fld>
            <a:endParaRPr lang="ru-RU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9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41BE-C2B8-4951-844B-8CD8A5FA914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09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B6E0-80CA-4542-A791-A36F96386390}" type="datetimeFigureOut">
              <a:rPr lang="ru-RU" smtClean="0"/>
              <a:pPr/>
              <a:t>30.06.2015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4644008" y="915566"/>
            <a:ext cx="3960440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3959671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4643438" y="915988"/>
            <a:ext cx="3960812" cy="3816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4492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B6E0-80CA-4542-A791-A36F96386390}" type="datetimeFigureOut">
              <a:rPr lang="ru-RU" smtClean="0"/>
              <a:pPr/>
              <a:t>30.06.2015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8207376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05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B6E0-80CA-4542-A791-A36F96386390}" type="datetimeFigureOut">
              <a:rPr lang="ru-RU" smtClean="0"/>
              <a:pPr/>
              <a:t>30.06.2015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2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>
            <a:lvl1pPr>
              <a:buClr>
                <a:srgbClr val="A50021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B6E0-80CA-4542-A791-A36F96386390}" type="datetimeFigureOut">
              <a:rPr lang="ru-RU" smtClean="0"/>
              <a:pPr/>
              <a:t>30.06.2015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62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3"/>
          <p:cNvSpPr>
            <a:spLocks noChangeArrowheads="1"/>
          </p:cNvSpPr>
          <p:nvPr userDrawn="1"/>
        </p:nvSpPr>
        <p:spPr bwMode="auto">
          <a:xfrm>
            <a:off x="320675" y="771550"/>
            <a:ext cx="8486775" cy="4248472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37744" y="494124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FB6E0-80CA-4542-A791-A36F96386390}" type="datetimeFigureOut">
              <a:rPr lang="ru-RU" smtClean="0"/>
              <a:pPr/>
              <a:t>30.06.2015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9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41BE-C2B8-4951-844B-8CD8A5FA914E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11" descr="RTC-2007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478"/>
            <a:ext cx="287710" cy="5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3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4" r:id="rId3"/>
    <p:sldLayoutId id="2147483661" r:id="rId4"/>
    <p:sldLayoutId id="214748366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339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3399"/>
        </a:buClr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179388" algn="l" defTabSz="914400" rtl="0" eaLnBrk="1" latinLnBrk="0" hangingPunct="1">
        <a:spcBef>
          <a:spcPct val="20000"/>
        </a:spcBef>
        <a:buClr>
          <a:srgbClr val="003399"/>
        </a:buClr>
        <a:buFont typeface="Wingdings" pitchFamily="2" charset="2"/>
        <a:buChar char="§"/>
        <a:tabLst>
          <a:tab pos="53816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6033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66813" indent="-1666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15932"/>
          <a:stretch/>
        </p:blipFill>
        <p:spPr bwMode="auto">
          <a:xfrm>
            <a:off x="1" y="209517"/>
            <a:ext cx="9150822" cy="46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2" y="4515966"/>
            <a:ext cx="9150820" cy="627534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2" y="1"/>
            <a:ext cx="9150820" cy="890534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6407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5169"/>
            <a:ext cx="7988300" cy="4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2" name="Picture 10" descr="RTC-20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671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670440" y="3723878"/>
            <a:ext cx="43862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С.С. Яковлев</a:t>
            </a:r>
            <a:endParaRPr lang="ru-RU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6822" y="4510551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0" y="890852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4370" y="1223855"/>
            <a:ext cx="8606102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Применение </a:t>
            </a:r>
            <a:r>
              <a:rPr lang="ru-RU" sz="28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групп мобильных роботов для проведения спасательных миссий в экстремальных природно-климатических условиях</a:t>
            </a:r>
          </a:p>
        </p:txBody>
      </p:sp>
    </p:spTree>
    <p:extLst>
      <p:ext uri="{BB962C8B-B14F-4D97-AF65-F5344CB8AC3E}">
        <p14:creationId xmlns:p14="http://schemas.microsoft.com/office/powerpoint/2010/main" val="41229215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Сложные климатические условия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sz="16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19859"/>
              </p:ext>
            </p:extLst>
          </p:nvPr>
        </p:nvGraphicFramePr>
        <p:xfrm>
          <a:off x="4283968" y="1059582"/>
          <a:ext cx="3960440" cy="251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440160"/>
                <a:gridCol w="1152128"/>
              </a:tblGrid>
              <a:tr h="50405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Датчик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Погодные условия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Применимость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Видеокамеры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Метель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Ультразвуковой дальномер 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Полярная ночь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Метель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Сильный ветер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2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774929"/>
              </p:ext>
            </p:extLst>
          </p:nvPr>
        </p:nvGraphicFramePr>
        <p:xfrm>
          <a:off x="611560" y="1059576"/>
          <a:ext cx="3600400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043"/>
                <a:gridCol w="1120237"/>
                <a:gridCol w="1080120"/>
              </a:tblGrid>
              <a:tr h="49837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Датчик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Погодные условия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Применимость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Лазерный дальномер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Метель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Глобальная система навигации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Полярная ночь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Метель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Сильный ветер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Инерциальная навигационная система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Метель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83968" y="3363838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/>
              <a:t>сильный ветер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/>
              <a:t>низкие </a:t>
            </a:r>
            <a:r>
              <a:rPr lang="ru-RU" sz="1200" dirty="0" smtClean="0"/>
              <a:t>температуры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/>
              <a:t>метели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/>
              <a:t>ледяные и снежные торосы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/>
              <a:t>полярная </a:t>
            </a:r>
            <a:r>
              <a:rPr lang="ru-RU" sz="1200" dirty="0" smtClean="0"/>
              <a:t>ночь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спасательной группировке роботов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7544" y="898126"/>
            <a:ext cx="3960440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15248" y="898126"/>
            <a:ext cx="3960440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4844073" y="992017"/>
            <a:ext cx="3702789" cy="38164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tabLst>
                <a:tab pos="53816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603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6813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Гетерогенность</a:t>
            </a:r>
          </a:p>
          <a:p>
            <a:r>
              <a:rPr lang="ru-RU" dirty="0" smtClean="0"/>
              <a:t>Автономность</a:t>
            </a:r>
          </a:p>
          <a:p>
            <a:r>
              <a:rPr lang="ru-RU" dirty="0" smtClean="0"/>
              <a:t>Избыточность</a:t>
            </a:r>
          </a:p>
          <a:p>
            <a:r>
              <a:rPr lang="ru-RU" dirty="0" smtClean="0"/>
              <a:t>Взаимозаменяемость роботов </a:t>
            </a:r>
          </a:p>
          <a:p>
            <a:r>
              <a:rPr lang="ru-RU" dirty="0" smtClean="0"/>
              <a:t>Робастность</a:t>
            </a:r>
            <a:endParaRPr lang="ru-RU" dirty="0"/>
          </a:p>
        </p:txBody>
      </p:sp>
      <p:sp>
        <p:nvSpPr>
          <p:cNvPr id="6" name="AutoShape 2" descr="https://pp.vk.me/c618223/v618223214/1fcc2/JqO3gkvPJEw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pp.vk.me/c618223/v618223214/1fcc2/JqO3gkvPJE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68" y="898126"/>
            <a:ext cx="3496392" cy="209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 descr="C:\Users\6B43~1.501\AppData\Local\Temp\УСС_1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9567" y="2930650"/>
            <a:ext cx="3496393" cy="19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18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Гетерогенность спасательной группировки роботов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Роботы-разведчики</a:t>
            </a:r>
          </a:p>
          <a:p>
            <a:pPr lvl="1"/>
            <a:r>
              <a:rPr lang="ru-RU" dirty="0"/>
              <a:t>производят поиск людей, которым требуется эвакуация и опасных объектов, за динамикой состояний которых необходимо </a:t>
            </a:r>
            <a:r>
              <a:rPr lang="ru-RU" dirty="0" smtClean="0"/>
              <a:t>наблюдать</a:t>
            </a:r>
          </a:p>
          <a:p>
            <a:r>
              <a:rPr lang="ru-RU" dirty="0" smtClean="0"/>
              <a:t>Роботы-наблюдатели</a:t>
            </a:r>
          </a:p>
          <a:p>
            <a:pPr lvl="1"/>
            <a:r>
              <a:rPr lang="ru-RU" dirty="0" smtClean="0"/>
              <a:t>осуществляют </a:t>
            </a:r>
            <a:r>
              <a:rPr lang="ru-RU" dirty="0"/>
              <a:t>круглосуточное наблюдение за обстановкой</a:t>
            </a:r>
            <a:endParaRPr lang="ru-RU" dirty="0" smtClean="0"/>
          </a:p>
          <a:p>
            <a:r>
              <a:rPr lang="ru-RU" dirty="0" smtClean="0"/>
              <a:t>Роботы-рабочие</a:t>
            </a:r>
          </a:p>
          <a:p>
            <a:pPr lvl="1"/>
            <a:r>
              <a:rPr lang="ru-RU" dirty="0"/>
              <a:t>т</a:t>
            </a:r>
            <a:r>
              <a:rPr lang="ru-RU" dirty="0" smtClean="0"/>
              <a:t>ребуются </a:t>
            </a:r>
            <a:r>
              <a:rPr lang="ru-RU" dirty="0"/>
              <a:t>для проведения неотложных аварийно-восстановительных работ</a:t>
            </a:r>
            <a:endParaRPr lang="ru-RU" dirty="0" smtClean="0"/>
          </a:p>
          <a:p>
            <a:r>
              <a:rPr lang="ru-RU" dirty="0" smtClean="0"/>
              <a:t>Роботы-перегрузчики</a:t>
            </a:r>
          </a:p>
          <a:p>
            <a:pPr lvl="1"/>
            <a:r>
              <a:rPr lang="ru-RU" dirty="0" smtClean="0"/>
              <a:t>помогают </a:t>
            </a:r>
            <a:r>
              <a:rPr lang="ru-RU" dirty="0"/>
              <a:t>людям выбраться из опасных </a:t>
            </a:r>
            <a:r>
              <a:rPr lang="ru-RU" dirty="0" smtClean="0"/>
              <a:t>мест</a:t>
            </a:r>
          </a:p>
          <a:p>
            <a:r>
              <a:rPr lang="ru-RU" dirty="0"/>
              <a:t>Транспортные </a:t>
            </a:r>
            <a:r>
              <a:rPr lang="ru-RU" dirty="0" smtClean="0"/>
              <a:t>роботы</a:t>
            </a:r>
          </a:p>
          <a:p>
            <a:pPr lvl="1"/>
            <a:r>
              <a:rPr lang="ru-RU" dirty="0"/>
              <a:t>большие универсальные транспортные средства для перемещения групп людей в безопасные зоны</a:t>
            </a:r>
          </a:p>
        </p:txBody>
      </p:sp>
    </p:spTree>
    <p:extLst>
      <p:ext uri="{BB962C8B-B14F-4D97-AF65-F5344CB8AC3E}">
        <p14:creationId xmlns:p14="http://schemas.microsoft.com/office/powerpoint/2010/main" val="16079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Автономность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718167"/>
              </p:ext>
            </p:extLst>
          </p:nvPr>
        </p:nvGraphicFramePr>
        <p:xfrm>
          <a:off x="1619672" y="1131590"/>
          <a:ext cx="4824536" cy="306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3" imgW="9869040" imgH="6237000" progId="CorelDRAW.Graphic.13">
                  <p:embed/>
                </p:oleObj>
              </mc:Choice>
              <mc:Fallback>
                <p:oleObj r:id="rId3" imgW="9869040" imgH="6237000" progId="CorelDRAW.Graphic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131590"/>
                        <a:ext cx="4824536" cy="30678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70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Избыточность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283968" y="2072129"/>
            <a:ext cx="4248472" cy="2451656"/>
          </a:xfrm>
          <a:ln w="28575">
            <a:solidFill>
              <a:schemeClr val="accent1"/>
            </a:solidFill>
          </a:ln>
        </p:spPr>
        <p:txBody>
          <a:bodyPr/>
          <a:lstStyle/>
          <a:p>
            <a:endParaRPr lang="ru-RU" dirty="0" smtClean="0"/>
          </a:p>
          <a:p>
            <a:r>
              <a:rPr lang="ru-RU" dirty="0" smtClean="0"/>
              <a:t>разные </a:t>
            </a:r>
            <a:r>
              <a:rPr lang="ru-RU" dirty="0"/>
              <a:t>функциональные возможности </a:t>
            </a:r>
            <a:endParaRPr lang="ru-RU" dirty="0" smtClean="0"/>
          </a:p>
          <a:p>
            <a:r>
              <a:rPr lang="ru-RU" dirty="0"/>
              <a:t>разные условия работы разных </a:t>
            </a:r>
            <a:r>
              <a:rPr lang="ru-RU" dirty="0" smtClean="0"/>
              <a:t>подгрупп</a:t>
            </a:r>
          </a:p>
          <a:p>
            <a:r>
              <a:rPr lang="ru-RU" dirty="0"/>
              <a:t>разная стоимость роботов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6" name="Рисунок 5" descr="C:\Users\6B43~1.501\AppData\Local\Temp\УСС_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9582"/>
            <a:ext cx="3456384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3568" y="3723878"/>
            <a:ext cx="34563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Универсальное спасательное средство разработки </a:t>
            </a:r>
            <a:r>
              <a:rPr lang="ru-RU" sz="1400" dirty="0" smtClean="0"/>
              <a:t>Нижегородского </a:t>
            </a:r>
            <a:r>
              <a:rPr lang="ru-RU" sz="1400" dirty="0"/>
              <a:t>Государственного Технического </a:t>
            </a:r>
            <a:r>
              <a:rPr lang="ru-RU" sz="1400" dirty="0" smtClean="0"/>
              <a:t>Университета </a:t>
            </a:r>
            <a:r>
              <a:rPr lang="ru-RU" sz="1400" dirty="0"/>
              <a:t>им. Р.Е. Алексеева</a:t>
            </a:r>
            <a:endParaRPr lang="en-US" sz="1400" dirty="0"/>
          </a:p>
          <a:p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1053762"/>
            <a:ext cx="4392488" cy="6463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ru-RU" dirty="0" smtClean="0"/>
              <a:t>Один из способов повышения надежности </a:t>
            </a:r>
            <a:r>
              <a:rPr lang="ru-RU" dirty="0"/>
              <a:t>и безопасности</a:t>
            </a:r>
            <a:endParaRPr lang="en-US" dirty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11960" y="1836421"/>
            <a:ext cx="43716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Особенности гетерогенной группировки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8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1560" y="123478"/>
            <a:ext cx="8075240" cy="574042"/>
          </a:xfrm>
        </p:spPr>
        <p:txBody>
          <a:bodyPr/>
          <a:lstStyle/>
          <a:p>
            <a:r>
              <a:rPr lang="ru-RU" dirty="0" smtClean="0"/>
              <a:t>Взаимозаменяемость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2139702"/>
            <a:ext cx="8023269" cy="2736304"/>
          </a:xfr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ru-RU" dirty="0" smtClean="0"/>
          </a:p>
          <a:p>
            <a:r>
              <a:rPr lang="ru-RU" dirty="0" smtClean="0"/>
              <a:t>отказ </a:t>
            </a:r>
            <a:r>
              <a:rPr lang="ru-RU" dirty="0"/>
              <a:t>бортового вычислителя системы управления </a:t>
            </a:r>
            <a:r>
              <a:rPr lang="ru-RU" dirty="0" smtClean="0"/>
              <a:t>робота</a:t>
            </a:r>
          </a:p>
          <a:p>
            <a:r>
              <a:rPr lang="ru-RU" dirty="0"/>
              <a:t>отказ бортового </a:t>
            </a:r>
            <a:r>
              <a:rPr lang="ru-RU" dirty="0" smtClean="0"/>
              <a:t>радиоканала</a:t>
            </a:r>
          </a:p>
          <a:p>
            <a:r>
              <a:rPr lang="ru-RU" dirty="0"/>
              <a:t>отказ двигателей и/или </a:t>
            </a:r>
            <a:r>
              <a:rPr lang="ru-RU" dirty="0" smtClean="0"/>
              <a:t>движителей</a:t>
            </a:r>
          </a:p>
          <a:p>
            <a:r>
              <a:rPr lang="ru-RU" dirty="0"/>
              <a:t>отказ какого-то сенсора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059581"/>
            <a:ext cx="770485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Для повышения надёжности группировки без излишней избыточности возможно применение взаимозаменяемости роботов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1560" y="1923678"/>
            <a:ext cx="1728192" cy="386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виды отказов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53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Робастность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11560" y="1203598"/>
            <a:ext cx="8023269" cy="3816424"/>
          </a:xfrm>
          <a:ln w="19050">
            <a:solidFill>
              <a:schemeClr val="tx2"/>
            </a:solidFill>
          </a:ln>
        </p:spPr>
        <p:txBody>
          <a:bodyPr/>
          <a:lstStyle/>
          <a:p>
            <a:r>
              <a:rPr lang="ru-RU" dirty="0" smtClean="0"/>
              <a:t>непостоянное </a:t>
            </a:r>
            <a:r>
              <a:rPr lang="ru-RU" dirty="0"/>
              <a:t>количество </a:t>
            </a:r>
            <a:r>
              <a:rPr lang="ru-RU" dirty="0" smtClean="0"/>
              <a:t>роботов</a:t>
            </a:r>
          </a:p>
          <a:p>
            <a:pPr lvl="1"/>
            <a:r>
              <a:rPr lang="ru-RU" dirty="0" smtClean="0"/>
              <a:t>часть роботов может выйти из строя</a:t>
            </a:r>
          </a:p>
          <a:p>
            <a:pPr lvl="1"/>
            <a:r>
              <a:rPr lang="ru-RU" dirty="0" smtClean="0"/>
              <a:t>часть </a:t>
            </a:r>
            <a:r>
              <a:rPr lang="ru-RU" dirty="0"/>
              <a:t>роботов может быть в </a:t>
            </a:r>
            <a:r>
              <a:rPr lang="ru-RU" dirty="0" smtClean="0"/>
              <a:t>резерве</a:t>
            </a:r>
          </a:p>
          <a:p>
            <a:pPr lvl="1"/>
            <a:r>
              <a:rPr lang="ru-RU" dirty="0"/>
              <a:t>ранее отказавшие роботы могут быть вновь введены для выполнения операции</a:t>
            </a:r>
            <a:endParaRPr lang="ru-RU" dirty="0" smtClean="0"/>
          </a:p>
          <a:p>
            <a:r>
              <a:rPr lang="ru-RU" dirty="0"/>
              <a:t>погрешности построения </a:t>
            </a:r>
            <a:r>
              <a:rPr lang="ru-RU" dirty="0" smtClean="0"/>
              <a:t>карты</a:t>
            </a:r>
          </a:p>
          <a:p>
            <a:pPr lvl="1"/>
            <a:r>
              <a:rPr lang="ru-RU" dirty="0"/>
              <a:t>строить карты частями и эти карты </a:t>
            </a:r>
            <a:r>
              <a:rPr lang="ru-RU" dirty="0" smtClean="0"/>
              <a:t>сравнивать</a:t>
            </a:r>
          </a:p>
          <a:p>
            <a:pPr lvl="1"/>
            <a:r>
              <a:rPr lang="ru-RU" dirty="0"/>
              <a:t>применять «взвешивание» разных частей карты </a:t>
            </a:r>
            <a:endParaRPr lang="ru-RU" dirty="0" smtClean="0"/>
          </a:p>
          <a:p>
            <a:pPr lvl="1"/>
            <a:r>
              <a:rPr lang="ru-RU" dirty="0"/>
              <a:t>«нелинейное масштабирование», зависящее от текущей конфигурации группировки</a:t>
            </a:r>
            <a:endParaRPr lang="ru-RU" dirty="0" smtClean="0"/>
          </a:p>
          <a:p>
            <a:r>
              <a:rPr lang="ru-RU" dirty="0"/>
              <a:t>отказ текущей используемой системы </a:t>
            </a:r>
            <a:r>
              <a:rPr lang="ru-RU" dirty="0" smtClean="0"/>
              <a:t>локализации</a:t>
            </a:r>
          </a:p>
          <a:p>
            <a:pPr lvl="1"/>
            <a:r>
              <a:rPr lang="ru-RU" dirty="0"/>
              <a:t>необходимо применять логические проверки доверия к локализации </a:t>
            </a:r>
            <a:endParaRPr lang="ru-RU" dirty="0" smtClean="0"/>
          </a:p>
          <a:p>
            <a:pPr lvl="1"/>
            <a:r>
              <a:rPr lang="ru-RU" dirty="0"/>
              <a:t>использовать для локализации комплексирование </a:t>
            </a:r>
            <a:r>
              <a:rPr lang="ru-RU" dirty="0" smtClean="0"/>
              <a:t>разных сенсоров</a:t>
            </a:r>
            <a:endParaRPr lang="ru-RU" dirty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39552" y="915566"/>
            <a:ext cx="597666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Особенности применения спасательной группировки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8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15932"/>
          <a:stretch/>
        </p:blipFill>
        <p:spPr bwMode="auto">
          <a:xfrm>
            <a:off x="1" y="209517"/>
            <a:ext cx="9150822" cy="46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2" y="4515966"/>
            <a:ext cx="9150820" cy="627534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2" y="1"/>
            <a:ext cx="9150820" cy="890534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6407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5169"/>
            <a:ext cx="7988300" cy="4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2" name="Picture 10" descr="RTC-20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671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14370" y="1223855"/>
            <a:ext cx="65706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Спасибо за внимание!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6822" y="4510551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0" y="890852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577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463</Words>
  <Application>Microsoft Office PowerPoint</Application>
  <PresentationFormat>Экран (16:9)</PresentationFormat>
  <Paragraphs>118</Paragraphs>
  <Slides>9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Тема Office</vt:lpstr>
      <vt:lpstr>CorelDRAW.Graphic.13</vt:lpstr>
      <vt:lpstr>Презентация PowerPoint</vt:lpstr>
      <vt:lpstr>Сложные климатические условия</vt:lpstr>
      <vt:lpstr>Требования к спасательной группировке роботов</vt:lpstr>
      <vt:lpstr>Гетерогенность спасательной группировки роботов</vt:lpstr>
      <vt:lpstr>Автономность</vt:lpstr>
      <vt:lpstr>Избыточность</vt:lpstr>
      <vt:lpstr>Взаимозаменяемость</vt:lpstr>
      <vt:lpstr>Робастность</vt:lpstr>
      <vt:lpstr>Презентация PowerPoint</vt:lpstr>
    </vt:vector>
  </TitlesOfParts>
  <Company>RTC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Svetlana</dc:creator>
  <cp:lastModifiedBy>Hell</cp:lastModifiedBy>
  <cp:revision>159</cp:revision>
  <cp:lastPrinted>2013-10-30T12:07:22Z</cp:lastPrinted>
  <dcterms:created xsi:type="dcterms:W3CDTF">2013-10-29T10:35:50Z</dcterms:created>
  <dcterms:modified xsi:type="dcterms:W3CDTF">2015-06-30T20:44:54Z</dcterms:modified>
</cp:coreProperties>
</file>