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06" r:id="rId3"/>
    <p:sldId id="307" r:id="rId4"/>
    <p:sldId id="293" r:id="rId5"/>
    <p:sldId id="294" r:id="rId6"/>
    <p:sldId id="295" r:id="rId7"/>
    <p:sldId id="297" r:id="rId8"/>
    <p:sldId id="300" r:id="rId9"/>
    <p:sldId id="296" r:id="rId10"/>
    <p:sldId id="298" r:id="rId11"/>
    <p:sldId id="305" r:id="rId12"/>
    <p:sldId id="292" r:id="rId1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FFFFFF"/>
    <a:srgbClr val="F2F2F2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64" autoAdjust="0"/>
    <p:restoredTop sz="88034" autoAdjust="0"/>
  </p:normalViewPr>
  <p:slideViewPr>
    <p:cSldViewPr showGuides="1">
      <p:cViewPr>
        <p:scale>
          <a:sx n="114" d="100"/>
          <a:sy n="114" d="100"/>
        </p:scale>
        <p:origin x="-1842" y="-576"/>
      </p:cViewPr>
      <p:guideLst>
        <p:guide orient="horz" pos="2981"/>
        <p:guide pos="2880"/>
        <p:guide pos="431"/>
        <p:guide pos="295"/>
        <p:guide pos="5465"/>
        <p:guide pos="53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6BEAC-2F39-4C46-AD57-FBC90A5A3359}" type="datetimeFigureOut">
              <a:rPr lang="ru-RU" smtClean="0"/>
              <a:pPr/>
              <a:t>02.07.2015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7DF27-0468-4656-931E-5B03ECC249D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642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99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3"/>
          <p:cNvSpPr>
            <a:spLocks noChangeArrowheads="1"/>
          </p:cNvSpPr>
          <p:nvPr userDrawn="1"/>
        </p:nvSpPr>
        <p:spPr bwMode="auto">
          <a:xfrm>
            <a:off x="320675" y="771550"/>
            <a:ext cx="8486775" cy="4248472"/>
          </a:xfrm>
          <a:prstGeom prst="roundRect">
            <a:avLst>
              <a:gd name="adj" fmla="val 662"/>
            </a:avLst>
          </a:prstGeom>
          <a:gradFill rotWithShape="0">
            <a:gsLst>
              <a:gs pos="0">
                <a:srgbClr val="B2B2B2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rgbClr val="5F5F5F"/>
              </a:solidFill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467544" y="915566"/>
            <a:ext cx="8208912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pic>
        <p:nvPicPr>
          <p:cNvPr id="8" name="Picture 11" descr="RTC-200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3478"/>
            <a:ext cx="287710" cy="57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123479"/>
            <a:ext cx="8075240" cy="574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3"/>
          <p:cNvSpPr>
            <a:spLocks noGrp="1"/>
          </p:cNvSpPr>
          <p:nvPr>
            <p:ph type="body" sz="half" idx="2"/>
          </p:nvPr>
        </p:nvSpPr>
        <p:spPr>
          <a:xfrm>
            <a:off x="611560" y="987574"/>
            <a:ext cx="7920880" cy="37444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2" name="Дата 3"/>
          <p:cNvSpPr>
            <a:spLocks noGrp="1"/>
          </p:cNvSpPr>
          <p:nvPr>
            <p:ph type="dt" sz="half" idx="10"/>
          </p:nvPr>
        </p:nvSpPr>
        <p:spPr>
          <a:xfrm>
            <a:off x="237744" y="494124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FB6E0-80CA-4542-A791-A36F96386390}" type="datetimeFigureOut">
              <a:rPr lang="ru-RU" smtClean="0"/>
              <a:pPr/>
              <a:t>02.07.2015</a:t>
            </a:fld>
            <a:endParaRPr lang="ru-RU"/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10400" y="486910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241BE-C2B8-4951-844B-8CD8A5FA914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909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B6E0-80CA-4542-A791-A36F96386390}" type="datetimeFigureOut">
              <a:rPr lang="ru-RU" smtClean="0"/>
              <a:pPr/>
              <a:t>02.07.2015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41BE-C2B8-4951-844B-8CD8A5FA914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4644008" y="915566"/>
            <a:ext cx="3960440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/>
          </p:nvPr>
        </p:nvSpPr>
        <p:spPr>
          <a:xfrm>
            <a:off x="468312" y="915566"/>
            <a:ext cx="3959671" cy="3816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/>
          </p:nvPr>
        </p:nvSpPr>
        <p:spPr>
          <a:xfrm>
            <a:off x="4643438" y="915988"/>
            <a:ext cx="3960812" cy="3816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4492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B6E0-80CA-4542-A791-A36F96386390}" type="datetimeFigureOut">
              <a:rPr lang="ru-RU" smtClean="0"/>
              <a:pPr/>
              <a:t>02.07.2015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41BE-C2B8-4951-844B-8CD8A5FA914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/>
          </p:nvPr>
        </p:nvSpPr>
        <p:spPr>
          <a:xfrm>
            <a:off x="468312" y="915566"/>
            <a:ext cx="8207376" cy="3816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505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467544" y="915566"/>
            <a:ext cx="8208912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79" y="990959"/>
            <a:ext cx="8023269" cy="38164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B6E0-80CA-4542-A791-A36F96386390}" type="datetimeFigureOut">
              <a:rPr lang="ru-RU" smtClean="0"/>
              <a:pPr/>
              <a:t>02.07.2015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41BE-C2B8-4951-844B-8CD8A5FA914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2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467544" y="915566"/>
            <a:ext cx="8208912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79" y="990959"/>
            <a:ext cx="8023269" cy="3816424"/>
          </a:xfrm>
          <a:prstGeom prst="rect">
            <a:avLst/>
          </a:prstGeom>
        </p:spPr>
        <p:txBody>
          <a:bodyPr/>
          <a:lstStyle>
            <a:lvl1pPr>
              <a:buClr>
                <a:srgbClr val="A50021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B6E0-80CA-4542-A791-A36F96386390}" type="datetimeFigureOut">
              <a:rPr lang="ru-RU" smtClean="0"/>
              <a:pPr/>
              <a:t>02.07.2015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41BE-C2B8-4951-844B-8CD8A5FA914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62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549A6-51CE-4E09-9AF1-0641786844E8}" type="datetimeFigureOut">
              <a:rPr lang="ru-RU"/>
              <a:pPr>
                <a:defRPr/>
              </a:pPr>
              <a:t>02.07.2015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AF72F-11D8-4E76-AD5B-0006B0409B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576438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3"/>
          <p:cNvSpPr>
            <a:spLocks noChangeArrowheads="1"/>
          </p:cNvSpPr>
          <p:nvPr userDrawn="1"/>
        </p:nvSpPr>
        <p:spPr bwMode="auto">
          <a:xfrm>
            <a:off x="320675" y="771550"/>
            <a:ext cx="8486775" cy="4248472"/>
          </a:xfrm>
          <a:prstGeom prst="roundRect">
            <a:avLst>
              <a:gd name="adj" fmla="val 662"/>
            </a:avLst>
          </a:prstGeom>
          <a:gradFill rotWithShape="0">
            <a:gsLst>
              <a:gs pos="0">
                <a:srgbClr val="B2B2B2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rgbClr val="5F5F5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23479"/>
            <a:ext cx="8075240" cy="574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237744" y="494124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FB6E0-80CA-4542-A791-A36F96386390}" type="datetimeFigureOut">
              <a:rPr lang="ru-RU" smtClean="0"/>
              <a:pPr/>
              <a:t>02.07.2015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10400" y="486910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241BE-C2B8-4951-844B-8CD8A5FA914E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Picture 11" descr="RTC-2007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3478"/>
            <a:ext cx="287710" cy="57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3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4" r:id="rId3"/>
    <p:sldLayoutId id="2147483661" r:id="rId4"/>
    <p:sldLayoutId id="2147483663" r:id="rId5"/>
    <p:sldLayoutId id="214748366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339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3399"/>
        </a:buClr>
        <a:buFont typeface="Wingdings" pitchFamily="2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179388" algn="l" defTabSz="914400" rtl="0" eaLnBrk="1" latinLnBrk="0" hangingPunct="1">
        <a:spcBef>
          <a:spcPct val="20000"/>
        </a:spcBef>
        <a:buClr>
          <a:srgbClr val="003399"/>
        </a:buClr>
        <a:buFont typeface="Wingdings" pitchFamily="2" charset="2"/>
        <a:buChar char="§"/>
        <a:tabLst>
          <a:tab pos="538163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60338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66813" indent="-166688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U:\FOTO_RTC\RTC\2010\на календарь\SOLNCE\ok\DSC_9957_1s-gol-travka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2" b="15932"/>
          <a:stretch/>
        </p:blipFill>
        <p:spPr bwMode="auto">
          <a:xfrm>
            <a:off x="1" y="209517"/>
            <a:ext cx="9150822" cy="462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2" y="4515966"/>
            <a:ext cx="9150820" cy="627534"/>
          </a:xfrm>
          <a:prstGeom prst="rect">
            <a:avLst/>
          </a:prstGeom>
          <a:gradFill rotWithShape="0">
            <a:gsLst>
              <a:gs pos="0">
                <a:srgbClr val="293A65"/>
              </a:gs>
              <a:gs pos="100000">
                <a:srgbClr val="587DD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729" tIns="46364" rIns="92729" bIns="46364" anchor="ctr"/>
          <a:lstStyle/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Россия, 194064,  г. Санкт-Петербург,  Тихорецкий пр., 21</a:t>
            </a:r>
          </a:p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тел.:  (812) 552-0110  (812) 552-1325   факс: (812) 556-3692   </a:t>
            </a:r>
            <a:r>
              <a:rPr lang="en-US" sz="1000" b="1">
                <a:solidFill>
                  <a:schemeClr val="bg1"/>
                </a:solidFill>
              </a:rPr>
              <a:t>http:</a:t>
            </a:r>
            <a:r>
              <a:rPr lang="ru-RU" sz="1000" b="1">
                <a:solidFill>
                  <a:schemeClr val="bg1"/>
                </a:solidFill>
              </a:rPr>
              <a:t>//</a:t>
            </a:r>
            <a:r>
              <a:rPr lang="en-US" sz="1000" b="1">
                <a:solidFill>
                  <a:schemeClr val="bg1"/>
                </a:solidFill>
              </a:rPr>
              <a:t>www.rtc.ru</a:t>
            </a:r>
            <a:r>
              <a:rPr lang="ru-RU" sz="1000" b="1">
                <a:solidFill>
                  <a:schemeClr val="bg1"/>
                </a:solidFill>
              </a:rPr>
              <a:t>   </a:t>
            </a:r>
            <a:r>
              <a:rPr lang="en-US" sz="1000" b="1">
                <a:solidFill>
                  <a:schemeClr val="bg1"/>
                </a:solidFill>
              </a:rPr>
              <a:t>e-mail: rtc@rtc.ru</a:t>
            </a:r>
            <a:endParaRPr lang="ru-RU" sz="1000" b="1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ltGray">
          <a:xfrm>
            <a:off x="2" y="1"/>
            <a:ext cx="9150820" cy="890534"/>
          </a:xfrm>
          <a:prstGeom prst="rect">
            <a:avLst/>
          </a:prstGeom>
          <a:gradFill rotWithShape="0">
            <a:gsLst>
              <a:gs pos="0">
                <a:srgbClr val="587DDA">
                  <a:gamma/>
                  <a:shade val="46275"/>
                  <a:invGamma/>
                </a:srgbClr>
              </a:gs>
              <a:gs pos="100000">
                <a:srgbClr val="587DD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729" tIns="46364" rIns="92729" bIns="46364" anchor="ctr"/>
          <a:lstStyle/>
          <a:p>
            <a:pPr algn="ctr">
              <a:lnSpc>
                <a:spcPct val="70000"/>
              </a:lnSpc>
              <a:defRPr/>
            </a:pPr>
            <a:endParaRPr lang="ru-RU" sz="3300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74663" y="86407"/>
            <a:ext cx="84629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Г О С У Д А Р С Т В Е Н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 А У Ч Н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Ц Е Н Т Р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Р О С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И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</a:t>
            </a:r>
            <a:endParaRPr lang="ru-RU" sz="1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27075" y="345169"/>
            <a:ext cx="7988300" cy="434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0">
            <a:spAutoFit/>
          </a:bodyPr>
          <a:lstStyle/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ЦЕНТРАЛЬНЫЙ  НАУЧНО-ИССЛЕДОВАТЕЛЬСКИЙ  И  ОПЫТНО-КОНСТРУКТОРСКИЙ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ИНСТИТУТ   РОБОТОТЕХНИКИ   И   ТЕХНИЧЕСКОЙ   КИБЕРНЕТИКИ</a:t>
            </a:r>
          </a:p>
        </p:txBody>
      </p:sp>
      <p:pic>
        <p:nvPicPr>
          <p:cNvPr id="12" name="Picture 10" descr="RTC-20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92671"/>
            <a:ext cx="37623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670440" y="3723878"/>
            <a:ext cx="43862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ru-R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С.С. Яковлев</a:t>
            </a:r>
            <a:endParaRPr lang="ru-RU" b="1" i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6822" y="4510551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0" y="890852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4370" y="1223855"/>
            <a:ext cx="8606102" cy="190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defRPr/>
            </a:pPr>
            <a:r>
              <a:rPr lang="ru-RU" sz="2800" b="1" i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Применение </a:t>
            </a:r>
            <a:r>
              <a:rPr lang="ru-RU" sz="2800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групп мобильных роботов для проведения спасательных миссий в экстремальных природно-климатических условиях</a:t>
            </a:r>
          </a:p>
        </p:txBody>
      </p:sp>
    </p:spTree>
    <p:extLst>
      <p:ext uri="{BB962C8B-B14F-4D97-AF65-F5344CB8AC3E}">
        <p14:creationId xmlns:p14="http://schemas.microsoft.com/office/powerpoint/2010/main" val="41229215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7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Робастность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11560" y="1203598"/>
            <a:ext cx="8023269" cy="3816424"/>
          </a:xfrm>
          <a:ln w="19050">
            <a:solidFill>
              <a:schemeClr val="tx2"/>
            </a:solidFill>
          </a:ln>
        </p:spPr>
        <p:txBody>
          <a:bodyPr/>
          <a:lstStyle/>
          <a:p>
            <a:r>
              <a:rPr lang="ru-RU" dirty="0" smtClean="0"/>
              <a:t>непостоянное </a:t>
            </a:r>
            <a:r>
              <a:rPr lang="ru-RU" dirty="0"/>
              <a:t>количество </a:t>
            </a:r>
            <a:r>
              <a:rPr lang="ru-RU" dirty="0" smtClean="0"/>
              <a:t>роботов</a:t>
            </a:r>
          </a:p>
          <a:p>
            <a:pPr lvl="1"/>
            <a:r>
              <a:rPr lang="ru-RU" dirty="0" smtClean="0"/>
              <a:t>часть роботов может выйти из строя</a:t>
            </a:r>
          </a:p>
          <a:p>
            <a:pPr lvl="1"/>
            <a:r>
              <a:rPr lang="ru-RU" dirty="0" smtClean="0"/>
              <a:t>часть </a:t>
            </a:r>
            <a:r>
              <a:rPr lang="ru-RU" dirty="0"/>
              <a:t>роботов может быть в </a:t>
            </a:r>
            <a:r>
              <a:rPr lang="ru-RU" dirty="0" smtClean="0"/>
              <a:t>резерве</a:t>
            </a:r>
          </a:p>
          <a:p>
            <a:pPr lvl="1"/>
            <a:r>
              <a:rPr lang="ru-RU" dirty="0"/>
              <a:t>ранее отказавшие роботы могут быть вновь введены для выполнения операции</a:t>
            </a:r>
            <a:endParaRPr lang="ru-RU" dirty="0" smtClean="0"/>
          </a:p>
          <a:p>
            <a:r>
              <a:rPr lang="ru-RU" dirty="0"/>
              <a:t>погрешности построения </a:t>
            </a:r>
            <a:r>
              <a:rPr lang="ru-RU" dirty="0" smtClean="0"/>
              <a:t>карты</a:t>
            </a:r>
          </a:p>
          <a:p>
            <a:pPr lvl="1"/>
            <a:r>
              <a:rPr lang="ru-RU" dirty="0"/>
              <a:t>строить карты частями и эти карты </a:t>
            </a:r>
            <a:r>
              <a:rPr lang="ru-RU" dirty="0" smtClean="0"/>
              <a:t>сравнивать</a:t>
            </a:r>
          </a:p>
          <a:p>
            <a:pPr lvl="1"/>
            <a:r>
              <a:rPr lang="ru-RU" dirty="0"/>
              <a:t>применять «взвешивание» разных частей карты </a:t>
            </a:r>
            <a:endParaRPr lang="ru-RU" dirty="0" smtClean="0"/>
          </a:p>
          <a:p>
            <a:pPr lvl="1"/>
            <a:r>
              <a:rPr lang="ru-RU" dirty="0"/>
              <a:t>«нелинейное масштабирование», зависящее от текущей конфигурации группировки</a:t>
            </a:r>
            <a:endParaRPr lang="ru-RU" dirty="0" smtClean="0"/>
          </a:p>
          <a:p>
            <a:r>
              <a:rPr lang="ru-RU" dirty="0"/>
              <a:t>отказ текущей используемой системы </a:t>
            </a:r>
            <a:r>
              <a:rPr lang="ru-RU" dirty="0" smtClean="0"/>
              <a:t>локализации</a:t>
            </a:r>
          </a:p>
          <a:p>
            <a:pPr lvl="1"/>
            <a:r>
              <a:rPr lang="ru-RU" dirty="0"/>
              <a:t>необходимо применять логические проверки доверия к локализации </a:t>
            </a:r>
            <a:endParaRPr lang="ru-RU" dirty="0" smtClean="0"/>
          </a:p>
          <a:p>
            <a:pPr lvl="1"/>
            <a:r>
              <a:rPr lang="ru-RU" dirty="0"/>
              <a:t>использовать для локализации комплексирование </a:t>
            </a:r>
            <a:r>
              <a:rPr lang="ru-RU" dirty="0" smtClean="0"/>
              <a:t>разных сенсоров</a:t>
            </a:r>
            <a:endParaRPr lang="ru-RU" dirty="0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39552" y="915566"/>
            <a:ext cx="5976664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Особенности применения спасательной группировки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286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662" y="1203598"/>
            <a:ext cx="2129186" cy="374441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11561" y="1203598"/>
            <a:ext cx="6408711" cy="3816424"/>
          </a:xfr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txBody>
          <a:bodyPr/>
          <a:lstStyle/>
          <a:p>
            <a:r>
              <a:rPr lang="ru-RU" dirty="0" smtClean="0"/>
              <a:t>требуется планировать дальнейшие действия таким образом, чтобы спасти максимальное количество жизней</a:t>
            </a:r>
          </a:p>
          <a:p>
            <a:pPr lvl="1"/>
            <a:r>
              <a:rPr lang="ru-RU" dirty="0" smtClean="0"/>
              <a:t>перемещать на борт эвакуационного робота того человека, кого переместить в настоящий момент проще других</a:t>
            </a:r>
          </a:p>
          <a:p>
            <a:pPr lvl="1"/>
            <a:r>
              <a:rPr lang="ru-RU" dirty="0" smtClean="0"/>
              <a:t>транспортно-эвакуационный робот, принявший на борт очередного человека, должен покинуть зону высшей опасности</a:t>
            </a:r>
          </a:p>
          <a:p>
            <a:pPr lvl="1"/>
            <a:r>
              <a:rPr lang="ru-RU" dirty="0" smtClean="0"/>
              <a:t>когда другой спасаемый подготовлен, робот приближается и производится перемещение нового спасаемого</a:t>
            </a:r>
          </a:p>
          <a:p>
            <a:r>
              <a:rPr lang="ru-RU" dirty="0" smtClean="0"/>
              <a:t>окончания стадии спасения  и переход к фазе эвакуации</a:t>
            </a:r>
          </a:p>
          <a:p>
            <a:pPr lvl="1"/>
            <a:r>
              <a:rPr lang="ru-RU" dirty="0" smtClean="0"/>
              <a:t>решение принимается дистанционно руководитель операции</a:t>
            </a:r>
          </a:p>
          <a:p>
            <a:pPr lvl="1"/>
            <a:r>
              <a:rPr lang="ru-RU" dirty="0" smtClean="0"/>
              <a:t>решение принимается страшим по команде с использованием текущей информации и экспертных оценок</a:t>
            </a:r>
            <a:endParaRPr lang="ru-RU" dirty="0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39552" y="915566"/>
            <a:ext cx="5976664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Тактика и стратегия операции спасения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246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U:\FOTO_RTC\RTC\2010\на календарь\SOLNCE\ok\DSC_9957_1s-gol-travka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2" b="15932"/>
          <a:stretch/>
        </p:blipFill>
        <p:spPr bwMode="auto">
          <a:xfrm>
            <a:off x="1" y="209517"/>
            <a:ext cx="9150822" cy="462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2" y="4515966"/>
            <a:ext cx="9150820" cy="627534"/>
          </a:xfrm>
          <a:prstGeom prst="rect">
            <a:avLst/>
          </a:prstGeom>
          <a:gradFill rotWithShape="0">
            <a:gsLst>
              <a:gs pos="0">
                <a:srgbClr val="293A65"/>
              </a:gs>
              <a:gs pos="100000">
                <a:srgbClr val="587DD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729" tIns="46364" rIns="92729" bIns="46364" anchor="ctr"/>
          <a:lstStyle/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Россия, 194064,  г. Санкт-Петербург,  Тихорецкий пр., 21</a:t>
            </a:r>
          </a:p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тел.:  (812) 552-0110  (812) 552-1325   факс: (812) 556-3692   </a:t>
            </a:r>
            <a:r>
              <a:rPr lang="en-US" sz="1000" b="1">
                <a:solidFill>
                  <a:schemeClr val="bg1"/>
                </a:solidFill>
              </a:rPr>
              <a:t>http:</a:t>
            </a:r>
            <a:r>
              <a:rPr lang="ru-RU" sz="1000" b="1">
                <a:solidFill>
                  <a:schemeClr val="bg1"/>
                </a:solidFill>
              </a:rPr>
              <a:t>//</a:t>
            </a:r>
            <a:r>
              <a:rPr lang="en-US" sz="1000" b="1">
                <a:solidFill>
                  <a:schemeClr val="bg1"/>
                </a:solidFill>
              </a:rPr>
              <a:t>www.rtc.ru</a:t>
            </a:r>
            <a:r>
              <a:rPr lang="ru-RU" sz="1000" b="1">
                <a:solidFill>
                  <a:schemeClr val="bg1"/>
                </a:solidFill>
              </a:rPr>
              <a:t>   </a:t>
            </a:r>
            <a:r>
              <a:rPr lang="en-US" sz="1000" b="1">
                <a:solidFill>
                  <a:schemeClr val="bg1"/>
                </a:solidFill>
              </a:rPr>
              <a:t>e-mail: rtc@rtc.ru</a:t>
            </a:r>
            <a:endParaRPr lang="ru-RU" sz="1000" b="1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ltGray">
          <a:xfrm>
            <a:off x="2" y="1"/>
            <a:ext cx="9150820" cy="890534"/>
          </a:xfrm>
          <a:prstGeom prst="rect">
            <a:avLst/>
          </a:prstGeom>
          <a:gradFill rotWithShape="0">
            <a:gsLst>
              <a:gs pos="0">
                <a:srgbClr val="587DDA">
                  <a:gamma/>
                  <a:shade val="46275"/>
                  <a:invGamma/>
                </a:srgbClr>
              </a:gs>
              <a:gs pos="100000">
                <a:srgbClr val="587DD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729" tIns="46364" rIns="92729" bIns="46364" anchor="ctr"/>
          <a:lstStyle/>
          <a:p>
            <a:pPr algn="ctr">
              <a:lnSpc>
                <a:spcPct val="70000"/>
              </a:lnSpc>
              <a:defRPr/>
            </a:pPr>
            <a:endParaRPr lang="ru-RU" sz="3300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74663" y="86407"/>
            <a:ext cx="84629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Г О С У Д А Р С Т В Е Н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 А У Ч Н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Ц Е Н Т Р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Р О С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И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</a:t>
            </a:r>
            <a:endParaRPr lang="ru-RU" sz="1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27075" y="345169"/>
            <a:ext cx="7988300" cy="434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0">
            <a:spAutoFit/>
          </a:bodyPr>
          <a:lstStyle/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ЦЕНТРАЛЬНЫЙ  НАУЧНО-ИССЛЕДОВАТЕЛЬСКИЙ  И  ОПЫТНО-КОНСТРУКТОРСКИЙ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ИНСТИТУТ   РОБОТОТЕХНИКИ   И   ТЕХНИЧЕСКОЙ   КИБЕРНЕТИКИ</a:t>
            </a:r>
          </a:p>
        </p:txBody>
      </p:sp>
      <p:pic>
        <p:nvPicPr>
          <p:cNvPr id="12" name="Picture 10" descr="RTC-20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92671"/>
            <a:ext cx="37623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14370" y="1223855"/>
            <a:ext cx="6570663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defRPr/>
            </a:pPr>
            <a:r>
              <a:rPr lang="ru-RU" sz="2800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Спасибо за внимание!</a:t>
            </a: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6822" y="4510551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0" y="890852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2577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0" name="Rectangle 1026"/>
          <p:cNvSpPr>
            <a:spLocks noChangeArrowheads="1"/>
          </p:cNvSpPr>
          <p:nvPr/>
        </p:nvSpPr>
        <p:spPr bwMode="auto">
          <a:xfrm>
            <a:off x="762000" y="129779"/>
            <a:ext cx="79057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901700">
              <a:lnSpc>
                <a:spcPct val="90000"/>
              </a:lnSpc>
            </a:pPr>
            <a:endParaRPr lang="ru-RU" sz="1900" b="1" dirty="0">
              <a:solidFill>
                <a:srgbClr val="003399"/>
              </a:solidFill>
            </a:endParaRPr>
          </a:p>
        </p:txBody>
      </p:sp>
      <p:pic>
        <p:nvPicPr>
          <p:cNvPr id="15" name="Picture 6" descr="млсп лун-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6" y="911698"/>
            <a:ext cx="5275679" cy="263375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63500" dir="2700000" algn="tl" rotWithShape="0">
              <a:prstClr val="black">
                <a:alpha val="1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629102" y="232575"/>
            <a:ext cx="797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Добыча нефти на арктическом шельфе – операция повышенной опасности</a:t>
            </a:r>
            <a:endParaRPr lang="ru-R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0" name="AutoShape 2" descr="data:image/jpeg;base64,/9j/4AAQSkZJRgABAQAAAQABAAD/2wCEAAkGBxQSEhUUEhQVFhUXFxcXGBgYFyAcGBcXGBcYFxUYFxcYHiggGholIBcUIjEhJiorLi4uFyAzODMsNygtLisBCgoKDg0OGhAQGiwkICQsLCwsLCwsLCwsLCwsLCwsLCwsLCwsLCwsLCwsLCwsLCwsLCwsLCwsLCwsLCwsLCwsLP/AABEIALUBFwMBIgACEQEDEQH/xAAbAAABBQEBAAAAAAAAAAAAAAACAAEDBAUGB//EAEAQAAIBAwIDBQYEBAUDBAMAAAECEQADIRIxBEFRBSJhcYETMpGhsfAGQsHRFFLh8SNigpKiM3KyFSRD0gdTwv/EABoBAAMBAQEBAAAAAAAAAAAAAAABAgMEBQb/xAAtEQACAgEDAwIEBgMAAAAAAAAAAQIRAxIhMQRBUROBYXGh8BQiMpGx0QUV4f/aAAwDAQACEQMRAD8A6dXqQY6VUR6Nnq6M7La3KmS4KzA1T2TScRqRbvcIlxSThjseYqLhuF9ng97n50Vu/mpVvA70rdUOldle72dbIJGDuANv7VkFSDB3rovaCKxuMXvSYznHKtMc3wzLJFcorxSinprjhQSxAAySa2syoeKUUNq4rCVIYdQZFUO2OPNvSiganBAJ5GO74cjknlSbGotujSimisrhO0GS4Uu8zmd1O3LlkeUVrGlGSZU4OL3FSilSqrIFFNFFTUWA0Uop6VOwBinp6VFgNTxSpUhjRSinp4osAYpRRRSiixUDFKKKKUU7CgYpRRRSiiwAp6KKUUrCgaVPT0wGBog1RTRqayo0JFNQ8BxwuAkBlIJUqwgiDHLHWqTdqS/s0Vi/j3R8Xidvyg1b4ME+8ltHIOoliVJUxggLEzuelQykWg5qay1QMCCQcQTjoOQo7RpvgO5eU1Dx1xWAP5piiuXQBNRoARP3/aoXkp+CpFYX4qsJ3Hutpt+4e6WzMrAggH3jMcvj0T2yN6odt8Gt6xcR5gDUIMGV7wg+nzrRu0TF07MfsrtzhwG0s+mYGoZMEBSAOstI8Bij7bK8VbCBHIBBDCcHYRHPlnrUHZ3ZthR/hpqZWhzgsXyRMwIAAMH/APZHKtvhrzYVhpMk5M8jO2+YM/5hzqPzcWb6sad6bfxe30/s53guxyqkO5BO6hvUKG2E5yP5x5V1PCXNSA8xg8sjG3LkY8azuPtLqjXlgD1IaFiAvMwvXY+Ym7NuEXDPu3RI8Li+9jlI/wDDxpw22M8k3PdmhFLTRxSitLMaA0U2mjYgCTT4osKI9NLTRgztmng9KdhRHoptNSaTO4jpGZ858uVHp+/7UrCiDTSio14icKM8+Z3jyHPJ6bVJatNksd+U/r+wFLVfBWiuSHiOI0CdJbIGIxJAHzNT23kbEeB3+VEUERGJn4GR86RpJO7bHaqqGimK1Ppqa+BAp6haSjSoyKaKqyaBp5p4pRQIaaU08UqAGmlTxTUAQU4NDRAUigOIsLcAncZDDdT1B+FQrYuwNdwGJkqoBIO0lpHUHu7eVWRTg1I7GtMNKqWIM7kkxiArSSfD6bQ0qudjgjcT+248agcbQMBpPLkR8Jg+FGLuCHjBkHYrgTJ5jwP7ETVFXZat3OtMT0qNpXB9CNm8V8PpS1U0JlsNK5qsVBEHYiD64p1amQ5oSBmB2VcuFphRrUMSTPfP5YGMBVHKI8cuCgZg1wsVG0/lfeVGSv61UftRFvaAxZpddMjSYYhdhMwgBnr5UbXOIcAKFUMxWBAnUTzByMdevSoct6SLS7mrdvqbYFsBQslScZXGAMsMxO+c1n8VxIUMtvU0lSjAQqEMJJAzggd07kEc6l4Xs60p/wAZoYkBoJAKgSOmrGkZEgzVdb661FhSzDuq4yD70KWPdDAaZEiY86i59yqib/B8SLttXHOfQgkMPiDUtVuy+FdA2qO+dUDkxHf+JGrc5Y1da3BFbKSZk4tEZEiDsaxOBvNY4k8O7g2mBe2W3EnFsHpIbHgOsV0AtTtXCfivtNWbh2UFXAfVmSrALqX0Iw3nUZPK5N+n3bhLh/T4+xsO38LxBUKGs3ZYdVfdgCfOY/zDnOrYs3bbAlZ5QBMmQDgDPOuHvcVrCDWJkEmTqkAAAgciAN+Y5bVI3aN+03sIYXTaVw4mI0q0nwhkk7b9c5wyXujTNh0upNX8Pv77m1xPbYdmCMyqvdIYwxb/AMh0gRkZNVuI7XW2rFrjAAAyRC94hdhMjKzMmRjnVS72Eblm2FbTfF4ByDJYMqlCDuQdD7/zL1qRLSXLVi40Oh7jocgCdeZ3mGx403vuzJUuDa7Gv6Uh5DhmRwDI1KZJg7DNaAuOwGmc82iPpNB2K1tOIY2/+ndWQxBHeSA2WgwdWqrjMNRAIMHlt4VUH2Imu5S7PvXG1C4B3SRqXExESp90wRzNWytPTVpFNKrIlK3dUILFSBzQA1I2cigRHppRRKpNJ1I3p2KgIpRTikKdhQdld6ErTq0UZeeVKx0QgUqt2dqelqK0mNqog9Zg7S8Kf/1MdPnWmkzs0/aUg1Zw7SHT5047TXoaWkNSNHVUPEQFYkTjEnAxgEbR48vLasO0l8aIdop40aWGpFzh3AhSCVgidiCIyJ55PL9QxspHkdjyP9fDz6GqS8YhIA32BPpA8dsZ8OlDa4+GYCXWJZT4RBWcAjSTkjlkEAiHFotNMvTTqagVw1sXFeUOxA+GqQI5bxnBAOKAcSv8/wAqcXYpKuTn+3bq2+JBtqGfUjQI94iMmO6ZW03IEGtPi+y796NRFiCCB7xAWQJ0mJBbEs0RVXtrssXWN0XQDCqRp6HeZ6H5VKnbd25bbWsEKQBpyzRhiGjBIYxGJqJ7cFw35LPZ/Z9htWubmkjvXG1KScMAuFDCCIj8vian7V7QU21FsMxOl0KgaQR3xJOwbvLMRmuW/j7iAkMNTwSgDMDEIJmAN+U7mrXBccYDgiPZxoAyJwCCYiAQwiYzWKae5rT4NK327cYLcIAXWJCkHUuqGJnvAgd6IHujxFbPal4racgkGMFRJ8wOdcfftezBNvUoLxJBCaSunGkbQgPmfGrF/te3YGh31FSI1L3gg92VOJ0+HP1q4yXBMovlmbe7fv5UMSGgY94FQJHPHPbnWWO13JAudwEhmUyBmJJEYBwR6VOL/tnnQzDdWZSBM7hUhRnyAitfjOxV4se0ylxEFpgCp1FO6p07k6dHMABee1TqipVReh6bsPtrs1S93ibNtn9pdsDQDC2z7NmYkASRKsvn51d4m+LwZJfKrbQr7wHtQ6hsiQQWET03qpaRrFsM4W4UI7oJKmV2OeRnrzqzwt5LiiLaqrEkjcgk5yd4IEdIFDaQkmyLhOEv2nKFWVUIAuFt/wAykScQQNtqks8bbZ9BW5rRQDL4YqQSc+fSqnAXiFK3D31JHUyCQQB/pJ9RVbib6LxHtNTqcDSc5IIPdnE6pyRt4VN3sNRNPirzK9sAkIwI06jAIwYk43X4GpLHHqgxLaTJz3cgiSdsdM5rn+0e1wHCFWkd7UwBgcyi4HXf41v2uzkuNpublW0Pc7ytpKmQPdEqzxie6OppU1uPbg1+z+0TdMwAu3OZGG8MY+NXy1c72Xot6ixZjpLyTsCTP5iNIhYON9hWnY7YsvPeAIiZxuCcTjka3jNVuzGUHeyL4NEbkVUtcdbZtKHUd5XKjzO2asVd2RVEti9G9HeeYqvT0UAc0+qo5pA0ATMwimqOaU0AS6opVFNKih2cXrpvaU5UcxQEiukwCL03tKYj7mmEfYpiCF2nW7UcfcU4FMRDafS7AmQxEA+XLwwfl1rQR9QIMlpkAGC/KCebYEdY6+9hdt2gulwCWB32g8icZ2/5VcsdoWWGX72nXAGANiurm0+Awax1JOmbuDaUl7l/sbivZNcIJ0MfdYDSYEMAQTn3hJWDAEETWpxNtb1trnCXBpMa1n+SWiJwfPbxXvVy3Z/FMzktLXHgd5v+oBhXWZ/xADlBhoBEGZvcBbbgSD7VAfeYZIZVkqEtqASMatQ720EQK4902n7Hdl9Nxi07db+238FXhe1L/tClwhYxhRMrEzM8ufiKuNYN6MuTb7sKJBzhpHlt/atrieFtcajXOHQC8Ae6eRyVMLuCCCAMGcQe5XNLxbi6y3AwLoquRgKyOCrGMFe6R/qqWtzNSVGjxPGJZQa9BIOYhnGZ8umCZz6jOv8AaBYkCybZOmT70jcafZ+HKcdKlNpG1BlUhzGQPyriY2kmIG879AvcOqoWTWpYMFgEiBqhWyQB09BT0oWprgrXeLBuL7S5cRtIJ1SSDBmM429McwZ0eHWw11XuKGFzvgjcs3vGCICylwAb92uVa8CykB3z3tQ613n4Rv2mQox06IdcHGvBEb7hTv8Anmm4pIlSbZocN2C7NNoJZQqoMrqaJbXp8WBWf+2s/tzsleGtLcRmZLbBG1R3cQCFGwkKM5yeRxY43tBLbQhIJiChIkzGVPjEzvWfxnaFwW7jQWIO7znoWA35GMjbfepKB4u8vs3UyQwI305jm3L08azbPFIqtbtE3NMNCtABbJ74k4j4mm7b4B24NuIVSHgamxMKx9qFMmFEHAjAiKzPwNaLXSxICmEyY13D3kQHrC78h5imo7A5bmt2I5v3CHBUFdehGgmSDBYZ7yy8GcDxFZPavZtv27J/EezcEFUvIywDEFbqag3mdFa/EK3DcWtwqyd9rhiGmRGkEmCCJGCTmtDtROG41vaFlUoO83hrOnfJB3yMEDrBLphVlL8QdnaxbvqVdhpDBWUqwIyAUJ2Mj/UKksdrobNm2xPcJSTkacq2P+wiPKsvtKx7A6BcJWBpcfmG+oZI3Lc8Yqn/ABBQhoE/5jLNMzK75zkgTUuTfB0QwKlKTpHQrxBUoCh1HIO2gEAEsTuIAHiRJrTdVGgoEBM65WYPIjkTtvMTyqq94aLTqVm4JCapFtYkgKx2wcdRWraYMXtB1cMe4xElYW3B0x3cs85PdAj81TavcyceaDt9oACAijyxnnRjtL/L86yeINtU0q5dgZ1AQPETzHSq3tD0r0IRUldUcMnTqzoB2kOnzqO72wqsBHLr4/oJNc/xHF6ByJ5DI+cUN7grtzQ4VFOrBN1DKlVjE4iD8dqmcoR5ZeOE58I6r/1BPGnHHp41kcYBKgFcIgaGBBYKATiq8+IpwSlFMmdxk4vsdAOMTrRDik61z2rxpe08arQTrOj/AIlP5hSrnRc8aajQPUVCvgPv1oZFAUkwB4QeflTPb0mNOk+MgifP0rQlkmOtCwH2KFem3+rPwpiWH5j8f6UxBBAOtLQN6CTz1fAUSgnr9+lAiPjuzGuKrtdRLII1KcO0yEa3Kwy6hByI9axuK9hb9k1nUcSQZlWnOdjIjbGK6HhuE13QrywgkIELMdQKtBVScQTy2Fc32wrJcdGBUKSCszpk6vKYj4CuKUm8j+B1x2xlDiL5Lb5mekZkREfYrtLfENxPD27xa2x0tbe26ag5TvEhR+bQSSBE6SeRrhrsSSJg9T+ojNWuE44qhVSw0Ot2JjvLsQRsYJE7iabViTo6Ts78UaD3Vt2wpVRoDFQDqyBCwIBMEHnO5B65rK8bbkFUvhQxA5Md4J5HOd+pPvDgeEvJxCXWULavj/EYQShCltV22qgmQGkqMAgthQVqbsW7dQoLTrlnIcXVOmQo1QWBYTuuDOcGKTSYXRrFGtG4t0QVAK9wAMTgooA3HWQfGntMRbPtfZhW7pVlBYNjSQNJ7p7rRGoZ3IrZ4j/3dsrBs8UgGnHduAiYUsAD5Ygie7svIW0uvr0t7RlmVbuXEYEDvLciY0gHTO/PNZtFomTiluXYFvUYVZMgACdDMq+E5MbxzqQ23vEFmCJKqdEkKXgCdPu+bTietVeGsXzdBvaba4ItrMjmp7u4kKJGoddjVnjrdu0927btwxD3XMmVVixbSsx72qM29jvFT3K3o1XY2g3+CHee62rbB3UiCZg46VH2ZdDJcN26ikL7jDvNpGACdh5TtnlRHiUHD2+JY6mbS0QCCJjae63dO87HNQdnupf2ZCFy8JqxymSOhMRMb71E5pKzXFilPYs9hcYuk23DBVYkK2SfaA4EflnUc+vjzl66LZUWu4EHcBxDyCXznVgb9AOVb/4g4izbTSXD3xgHmokEg6fy42+m9cjxHDG4NaGAdyVgDBk+mOvOjHJzV8GmXHDDPS9/l2LycULjj2t5u9IZmEgyZzJx5ipezu1vZFhattdcgg6u8pjIYr1wDnnmTUPYHYh4nu2zrgSSSVXdgD/MRKuJjcHbeulb8PKLWhb0FCGbQdKwZMNMhjIESa0UaMcmSMkklVHKdo3LjXXN51a7/IrywEhQGIBC8hpBB6xg1rdmdhjibCkAC7abS5EDUjjXaL9WUrcU89hyqHt/ibPDKgVGe42dRI0hfzJry25BjaDg1z1nti4EuWxpC3dIaARAVg2IPpmcEjyqSdeCIbvY7OeGsoLRJvspnTbGo6tgHYYxMQTPhUvD9o3GYtbti3KYlgI05JESTg8wKw+yO1CU9keQ7h6EZX5xWzwJCsGyRqDSf5X6eHef/bXm5MjTaqj38HQ46UnK/vxuBbB5iDzHTwoppcVa0XGXUJBO+++fnNDDff8Aavb6aevEmfOddi9LPKPv+4Wuh0Tyn0piWHSjSTvj5/Q1ucgwaOVEH8DTMwG4P36GhZ/uKAJS4pgw+xUaXBzogw8aAJBcXr8v6UqAsOtKkMLhuMZFKrpzO6KT8Suw5c/GoeMuNdbU4SY/lAxy2qEDxbx2H7GozfXk22N/0rNLezRvagls+RqN5/k8t807OOjehOfiaYOp/M3zirsmgkcj8o/X61IeIfAg+UfsaiYD+Zs85I6daFkA/NM4gtP360WKitxnE3Q4KFljfB5GRic5A/asXiuKa47NcMuSSxiBPh02rVuaQTB+B/asa+p1GOZO/WsZJ3ZrEhc49dvKhTDd7E4PLBEfqDQuxUkNjyphcXrJ8flUFBa3tMrI2lgZBU5Uj6Gt29fTiOGPs7ao6S162uzLlvaosf8ATDFiyAjTg+6BpxmtBt5BPrt0mn4VXR1a0x1iCGGII+/Wk3Q1uah482GyAQqoAslSCoXIYZAwR1xiCAa6bju2BxYZEOm/H+G4Glb6tGhGuMvdvgEAEEB9iZiuVvnWxcwrn3go2PUNvB6TjIzvQcTewAQDGJO8ZwT6mk1YJ0dYh9otsNdXAKXFKmJUDUumUdWUxiREkEGRVW8bK2tEajJlZ1aUktowB3AWJhp3Mk1iXfxJeZdLHOAzRDuoAgPc944gTMkASaHge0jbDm5b1qVwuFE9Zg7gnME1Cx+SnN9izf4y4EEMVQt3RqGScHTyA6kTTW+EvX2DL3SfeZlHoQSMYHQc63Ow+CHEcNZuWraG4mqy5PLSwa3jqVd8/wCSlxt7h+HM8RfN24P/AIrQBAInx0rgkEEk0r3pIpNrezmuA7JuniIVTcUGCcHGnURM6TIwDJiRNbtnsJULNxl8Wn7kJkxABhRJOk48OVUOK/GV14Wwq2EAgaMvHi5HlsBHWh4K2CdTSxOSTknzJzSnJxW5thwPI9joOz+0+GQqtpQh7qFhPjC6TjT5zmJijvPqJJLMTmcgYrMhVg7YxyqyOIWPeb1keWTiujp40rbOXqXUtKXBnfii0HsSAZRg2eh7p5eIPpXJIc1378Mt1GWY1KROkdDidx51wCLmDyMHwzFPMtxdPKjX7Ju6XU+NdagggcjKTsAD30z4KziPCuE4e7GfGPkSPofhXTW+ON1CPcQqGBOT3Gk7DB0lsCdq83Nibdnu4eqhGNNnQdocMpVbkDWyjVjOBpiOQlT/ALqz9HhHoKl4NyS2ZMyTPJxqmfBlcetGXG2gnxJH7V2dC6i4nlf5GWuan8CILA2+n70wuDnJ9P70V0dFHlIH0FRMs7ifAHP7Gu884MXuk+o/pT+256fqKDR/lPoP2pET1+/OgRMjAiSI+/KpFC9ap6fP/bmnDcwR02J+dIZb9l0pVAuf6UqBlY2znvEjpzpLb+4jHntTFmjafX9udQXCTGpWOOpHjtSKLB0id/ifoKZr3mfT95qoFj8hHkf0FErzsGHlNGkVhHiWBjSv6/ACh/iHgwqRylSP/wCqJf8AVHQ4+YoWSYgfEn5daKCyrxN5iO8APKR8BMmsxzWpxFlRMwvlv8RMc6oXEHKlpKUjL4kkmq0VpXLeaiNqocC1IC5xhkEDznnt+1Hc7QLRJKiNMKIEdPEU3sj40RsH7/cVPphqCfiIA0knx3joM01lRcI1OAT/ADEADxk4oPY+FP7GhYwcjouy+wFuNLcRYUA4OtTI8BvjHzqTtjiuFsgJaR710TNx1Kp0GmcmI5CD1rm0UjbJqdrpaAZxULFvbZTntSJbPazizdswNN1lYwSI0zgQRIMkEGflVB0EbZ+/GtW2E9nEHfeKhewp2+VVpEmULFvxrb4G4o3HTfHz3rOWyJE/fwrS4NY5kDwMiPHB+dZZMaZ29PmcTXXjMe6CD4z/AORH1qR7hOyT/wAf3FUkRTuRnlEfQD6VItogSpiP5h08Rv6xXRjVKjizu5tlfta6y2z3AOWrUK5LRW/2rcuxJaQfH1iJPyNYqrRJWKCJuz+F1NA6MSCYBhTPPJ8N62LTsUGnugkEAdWUjHP81QcJZ0rqxMEBQe8SdjHTfInlW0OBZLaG2WDZaNipmE0sNiIXynfnXLknFHdj6dvsytwa3FhdUQAsbbNqz4yPma0paAJB+/OgtcPLQ1thg5wwLCTGIIwN81OW5CfXl5jet8Glq0cnVRlGVO/ciaT/AHx86Sryzz8f60Zvcp/5fuaIXVPM+s/tFdBykejxNL2Z5GfT9qNpPKf9WPkKY3PLpmfrigBFSMkn4kfXFCGPI+eR+5pK/PQCeoI/qal1g8j9/OgAQJ6/U/X9KVC62zuWHmMfMGmoGZ+hyIlSPMj50SWG8sdf0BoRxCRML6QP60v4tfy77e8M/wC4GmMQtMT19P8A7ZqT2JjP1P6RUbcZAyRneW3/ANsSfWgfjVj9ySfPmaNxExKjlp8yD9ZxVcvGZnpH9KZuLz+30iae0l65i3advIHejgCvdubACT5n4eFC3C3SCSmN5/p8q00JsGHtFHjE6g0bH3jDLjP1rNvcTrnU2TJJ3+EGi74DgrpwuoFi6rHInJ8lEmo2UDYz6R6ZoQs75+/GpG4bmB8Cf1qWWQsxOJA9KWnxogIOU+O3yM1MrDEaR5qB8ZFAFcJmn01evEXIIVFgR3Rv5wd6huWSP6frSoLRX00+mjEVaHCympSCdWnSCNQMTLKSCFicido3qJNRVsuEXN6Y7sil9McqjCsOYrU4fh10j2hzsdLQP+QOak02MA5ziWJycD3QPCuX8XHsm/kj0P8AXZF+qUV82YwQkgAiSQMmB4STgVZsq4U95YBiC2fQKdRGdwIq9ee1bJR7QDg5UzqBjmrMDtHLnTL2igbFoAsQT3V3PPY5prNKXEH9AfTQh+rLH2t/wJRI73s55Ekn4SQRU1vhmJXQQWZgo0wZJ2gnA2O55VHd7U0brA3wcEH4UFhva3deowtssBMiSQsQdsNT9XIlvH6mf4fDJ7Tb78ePm0UuPs3tKs2UaSuFB5e8u6jbePCtfiPwfHCjiEvW3htLq3c0mCRpYtDgxHL9ob3Zl+8sW1uPkalUgqBmDOOf61afsbiHtG0wvKAwOljbidAknYmJbnzHnVepLuZShBP8t+//AAyE4TQykxpKhe7EMSYDFd9Weh2rquzezntqgd7gtujKgVUF1rjNrVl7hnuav9u25rF4f8I8YjLFsFAZ1FlUAHct3thE4r0bgOAtq3toIfSEUFtSouJ9mejGM89IpT0y7EwlOPDaOYsF2uH2H8Q4QOSZjU5VwqFwoACuwmBsgjImqfEJdsv7O6mlgFkTMalDCI33FdwVcXBDKLcSVMlpkkkdBlfhFcr/APkPi2tvZYBTqUqZ56CIzPRwPJaeKosMrc18fmZwLSe4SR97k1GzDYpn0x86r2eOckBrWP5gxEehAqz/ABIPUEeNdMZJ8HNKDjyESTtH+39qEu3+WefcYfPIo1uk8x5UtZ/lH+6PlTJIrl88wB64+Ypw4OzHrj+wNSG51B/T5GKFlBOInypgD7YHa4R5j96ak2vwFKgaMw8OhPeE+OST5cvgaY2F6ADqcTHQb1auMfADaf6rB+dRMWiDGfCfk0UWBUZ1HujPnH2ascH2fdvzoWAJmTA/rPlTXGUGD9I/SoX4qD3QZmZJKjypiN3sngFsmbpBuDaDIUehyfKr1/8AFtwMAAdSiAUxEYgrGPQ1y38Y7bNE/wCaTSa4/Iev3ilpXLJ3OgP4pvQQ2SeWDG2+rPzp7nB8VeXvWjHvS2iYIgEhsnlvXMl2HP4fr4+FbvYHHFtSs0uQfZywEkAnu6pA2AmDvSkq4GokXE9nkIC6CBjulcx/lU/SKyGS4Za1w4dSAVYFivUiA4HT61sXPxBxSDL7iDscRH351z9zte7w/cskANGDtEH3c43rLOpqNxNuncNVT4LfD8JeOr/2bySCIJKhcSI1TPiSd9hQ3uA4gEFeHc420khT0gjbcfeWH4j4tQG1bRuMeufpvzrZ4P8AGqNp1jSQO9zBaVkqQZAA1mDzjNczyZkq2Z0aMTd7nOpwnE6iGt3gArN/0zB0iQsgYnaiPF3kGbUAwc7jug7smc/Oan7U/ErO9z2YhCx0sWuK8NtOm5pxBgRtWZwnajowZrjOBPdZiQfPSQacZZO4pRh2O2t/jC2qoF4a3gAMWuEkQQOYyYk71kdsdt/xN2yDbtqLZIm2ZDaihM+A0/M1H2f+L7lrX3UZWBAUzpWTOB+lZvHduvdZGuspKTpAEYOY+XOayljk09vqdGDLCE02/oWbIBRZ9msgtLErvMSNBx3RznIxFDxnDlbVu5IOtdTLEFciIz3t/D1oeG7ZZQAukQFAgkEaQQCc5Od9sbUN3tUsFBS13QBOmWMCMyY+VXD1Fs+CMssUpXEKzfRilwqMEC4AggqrD83IxE9fCak7W49DdJsr7MCNEEzIHiTsQeewEVTtXUAb2haGGPZ6BnxGmOm1Q8LxAtsHtk6gcFlBwQQTBxzPLpRHVC6HKUZpWSK7XNrYOncEnHMYLQOXL61asjStwSql1VR3h7wuKxgAyB3TVTjbjMxNwMWMSSkGAIGIHTeoxp/lY7cj1/vVyuSXsTiksd7N2mv3Vfe53H4X7dtWEuC+4k6R3JbbVzGQc1rXPxtwczLk5iEYbx4jpXmdpQvJh9+Jo1XAxttnbnSabe7Fqj4O+7V/G3DtbuW1FzVcRk9yI1KVBMnFZFj8YXVREU91FCjuDZQImTnauZa0WadzzyP3q3a4fy/3USgn3Y4ZXHiK91f8m1xH4suvlmO8juINJz7piV9KocV227wWLMRMamJiegERtUIVVO4OCDIB3EGAeecHlvVd78FTzUALPICTy8SaUcMX5/dlS6nIuKXyS/o17Sa1GuM5jYDpE7nxpHgxyJH34VFa4q4ROPLPyo14o9PTb5GuuMdKpHDkm5y1Sdsk9iwG5M+J/Sg9nG6sPH+imnHEDmrDx3xRDik21fID5zWiMx7ame6W/X5/t61LrnutB9M/Pf4UAuqeYI6ED6/vRgpsYPnypWFBe1G0EeG/ypU6IIgExyG8eUiaVIZhs5Y6kZh5Lv6ttREvG+n0DT6UTW7a7gKfDBPoDTon8rN5FwDPqKuwBRW8D5HT/wATipAY/OPIEA/HPyoAquYLg+E/KdMVM1lVHdWfGSB9aLAjxtBHj3vkYz6YoboA2+Zj4Deje6AIJXxwWqu1xARkKOmn9AKQA3Wk4J+lREb5UeG/3zqxqByDPhtHOCdh61BrBmW9AfkTtQBC9vGT9c/sKpcUBjUCfKB5ZzV8DpUHE25O1S1aLTohscSg/wDjJ/7nJn6D5VYvcXr9nrBOlQoBUEBQSVURBjJ/3VCLNH7OOVR6MS/Vl5J7XH21tFPYq7MQSSGGmJgiHg7nlzNVdeokkgEnfRjPgATRMtOLdHoxF60vJHckbEHyXHntii0HTJZR5EfIb0bJHI1Cy0PFEaySfcG2rH3ZO2wn5VPbY7GRFCFogn39mjQgbY9xT/MfnSk9fr8N6ErSQwfv9aNEfAtUvIUsIIYgjmCQR4jpTm453d/VjGd+fPFMWpK1PREeph27eKlNodPv1p7b4+/Wpj509KIsgaz50aWo2+/UUYY1IrHc/fyoaGmB7GgZIP2PnVpAD9xSNuhILok4a5I3j6fGrJ8QD6kfoahSxIwYPjFIrG/6D6VaRnJ2SaV2mOmr9IoGtH/LHjj6gimJPJj8JHp/aiF1sHeBG3rmMk70UISWs7SPD9wYpmt+a+MR+pFLSrEHSQeomP6VMocbd4Hxgx40AVXRvH4iDSqXXByPlP03+NKmBV2XVLHzP61HeuwswCOhzv5zSpUFDW7RZZkDwCijt8NGZHwj5g0qVDERWeIZj+pzSucQQ0EKfQ5+JpUqYBxqGdhsBjlNQqZEgR9fjT0qQEbk1Xe4aVKmgYQE0wOD5UqVIYKsaJB18aVKmIIiKjYZpqVQy4imKcnw+dKlQFipRSpUwEBTgUqVSykTq2JzQniyMRj78KVKmiXyTWzq3FSA92en3vSpUAELuKlGNietKlTQmHbuGd6K8xA3n0FKlVMgCyekDyB/epHuGRB8ciaelSEKzeLkg4OMiefgTihdiGA1HPMYj6zT0qBk11yu/e+X60qVKkB//9k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2" name="AutoShape 4" descr="data:image/jpeg;base64,/9j/4AAQSkZJRgABAQAAAQABAAD/2wCEAAkGBxQSEhUUEhQVFhUXFxcXGBgYFyAcGBcXGBcYFxUYFxcYHiggGholIBcUIjEhJiorLi4uFyAzODMsNygtLisBCgoKDg0OGhAQGiwkICQsLCwsLCwsLCwsLCwsLCwsLCwsLCwsLCwsLCwsLCwsLCwsLCwsLCwsLCwsLCwsLCwsLP/AABEIALUBFwMBIgACEQEDEQH/xAAbAAABBQEBAAAAAAAAAAAAAAACAAEDBAUGB//EAEAQAAIBAwIDBQYEBAUDBAMAAAECEQADIRIxBEFRBSJhcYETMpGhsfAGQsHRFFLh8SNigpKiM3KyFSRD0gdTwv/EABoBAAMBAQEBAAAAAAAAAAAAAAABAgMEBQb/xAAtEQACAgEDAwIEBgMAAAAAAAAAAQIRAxIhMQRBUROBYXGh8BQiMpGx0QUV4f/aAAwDAQACEQMRAD8A6dXqQY6VUR6Nnq6M7La3KmS4KzA1T2TScRqRbvcIlxSThjseYqLhuF9ng97n50Vu/mpVvA70rdUOldle72dbIJGDuANv7VkFSDB3rovaCKxuMXvSYznHKtMc3wzLJFcorxSinprjhQSxAAySa2syoeKUUNq4rCVIYdQZFUO2OPNvSiganBAJ5GO74cjknlSbGotujSimisrhO0GS4Uu8zmd1O3LlkeUVrGlGSZU4OL3FSilSqrIFFNFFTUWA0Uop6VOwBinp6VFgNTxSpUhjRSinp4osAYpRRRSiixUDFKKKKUU7CgYpRRRSiiwAp6KKUUrCgaVPT0wGBog1RTRqayo0JFNQ8BxwuAkBlIJUqwgiDHLHWqTdqS/s0Vi/j3R8Xidvyg1b4ME+8ltHIOoliVJUxggLEzuelQykWg5qay1QMCCQcQTjoOQo7RpvgO5eU1Dx1xWAP5piiuXQBNRoARP3/aoXkp+CpFYX4qsJ3Hutpt+4e6WzMrAggH3jMcvj0T2yN6odt8Gt6xcR5gDUIMGV7wg+nzrRu0TF07MfsrtzhwG0s+mYGoZMEBSAOstI8Bij7bK8VbCBHIBBDCcHYRHPlnrUHZ3ZthR/hpqZWhzgsXyRMwIAAMH/APZHKtvhrzYVhpMk5M8jO2+YM/5hzqPzcWb6sad6bfxe30/s53guxyqkO5BO6hvUKG2E5yP5x5V1PCXNSA8xg8sjG3LkY8azuPtLqjXlgD1IaFiAvMwvXY+Ym7NuEXDPu3RI8Li+9jlI/wDDxpw22M8k3PdmhFLTRxSitLMaA0U2mjYgCTT4osKI9NLTRgztmng9KdhRHoptNSaTO4jpGZ858uVHp+/7UrCiDTSio14icKM8+Z3jyHPJ6bVJatNksd+U/r+wFLVfBWiuSHiOI0CdJbIGIxJAHzNT23kbEeB3+VEUERGJn4GR86RpJO7bHaqqGimK1Ppqa+BAp6haSjSoyKaKqyaBp5p4pRQIaaU08UqAGmlTxTUAQU4NDRAUigOIsLcAncZDDdT1B+FQrYuwNdwGJkqoBIO0lpHUHu7eVWRTg1I7GtMNKqWIM7kkxiArSSfD6bQ0qudjgjcT+248agcbQMBpPLkR8Jg+FGLuCHjBkHYrgTJ5jwP7ETVFXZat3OtMT0qNpXB9CNm8V8PpS1U0JlsNK5qsVBEHYiD64p1amQ5oSBmB2VcuFphRrUMSTPfP5YGMBVHKI8cuCgZg1wsVG0/lfeVGSv61UftRFvaAxZpddMjSYYhdhMwgBnr5UbXOIcAKFUMxWBAnUTzByMdevSoct6SLS7mrdvqbYFsBQslScZXGAMsMxO+c1n8VxIUMtvU0lSjAQqEMJJAzggd07kEc6l4Xs60p/wAZoYkBoJAKgSOmrGkZEgzVdb661FhSzDuq4yD70KWPdDAaZEiY86i59yqib/B8SLttXHOfQgkMPiDUtVuy+FdA2qO+dUDkxHf+JGrc5Y1da3BFbKSZk4tEZEiDsaxOBvNY4k8O7g2mBe2W3EnFsHpIbHgOsV0AtTtXCfivtNWbh2UFXAfVmSrALqX0Iw3nUZPK5N+n3bhLh/T4+xsO38LxBUKGs3ZYdVfdgCfOY/zDnOrYs3bbAlZ5QBMmQDgDPOuHvcVrCDWJkEmTqkAAAgciAN+Y5bVI3aN+03sIYXTaVw4mI0q0nwhkk7b9c5wyXujTNh0upNX8Pv77m1xPbYdmCMyqvdIYwxb/AMh0gRkZNVuI7XW2rFrjAAAyRC94hdhMjKzMmRjnVS72Eblm2FbTfF4ByDJYMqlCDuQdD7/zL1qRLSXLVi40Oh7jocgCdeZ3mGx403vuzJUuDa7Gv6Uh5DhmRwDI1KZJg7DNaAuOwGmc82iPpNB2K1tOIY2/+ndWQxBHeSA2WgwdWqrjMNRAIMHlt4VUH2Imu5S7PvXG1C4B3SRqXExESp90wRzNWytPTVpFNKrIlK3dUILFSBzQA1I2cigRHppRRKpNJ1I3p2KgIpRTikKdhQdld6ErTq0UZeeVKx0QgUqt2dqelqK0mNqog9Zg7S8Kf/1MdPnWmkzs0/aUg1Zw7SHT5047TXoaWkNSNHVUPEQFYkTjEnAxgEbR48vLasO0l8aIdop40aWGpFzh3AhSCVgidiCIyJ55PL9QxspHkdjyP9fDz6GqS8YhIA32BPpA8dsZ8OlDa4+GYCXWJZT4RBWcAjSTkjlkEAiHFotNMvTTqagVw1sXFeUOxA+GqQI5bxnBAOKAcSv8/wAqcXYpKuTn+3bq2+JBtqGfUjQI94iMmO6ZW03IEGtPi+y796NRFiCCB7xAWQJ0mJBbEs0RVXtrssXWN0XQDCqRp6HeZ6H5VKnbd25bbWsEKQBpyzRhiGjBIYxGJqJ7cFw35LPZ/Z9htWubmkjvXG1KScMAuFDCCIj8vian7V7QU21FsMxOl0KgaQR3xJOwbvLMRmuW/j7iAkMNTwSgDMDEIJmAN+U7mrXBccYDgiPZxoAyJwCCYiAQwiYzWKae5rT4NK327cYLcIAXWJCkHUuqGJnvAgd6IHujxFbPal4racgkGMFRJ8wOdcfftezBNvUoLxJBCaSunGkbQgPmfGrF/te3YGh31FSI1L3gg92VOJ0+HP1q4yXBMovlmbe7fv5UMSGgY94FQJHPHPbnWWO13JAudwEhmUyBmJJEYBwR6VOL/tnnQzDdWZSBM7hUhRnyAitfjOxV4se0ylxEFpgCp1FO6p07k6dHMABee1TqipVReh6bsPtrs1S93ibNtn9pdsDQDC2z7NmYkASRKsvn51d4m+LwZJfKrbQr7wHtQ6hsiQQWET03qpaRrFsM4W4UI7oJKmV2OeRnrzqzwt5LiiLaqrEkjcgk5yd4IEdIFDaQkmyLhOEv2nKFWVUIAuFt/wAykScQQNtqks8bbZ9BW5rRQDL4YqQSc+fSqnAXiFK3D31JHUyCQQB/pJ9RVbib6LxHtNTqcDSc5IIPdnE6pyRt4VN3sNRNPirzK9sAkIwI06jAIwYk43X4GpLHHqgxLaTJz3cgiSdsdM5rn+0e1wHCFWkd7UwBgcyi4HXf41v2uzkuNpublW0Pc7ytpKmQPdEqzxie6OppU1uPbg1+z+0TdMwAu3OZGG8MY+NXy1c72Xot6ixZjpLyTsCTP5iNIhYON9hWnY7YsvPeAIiZxuCcTjka3jNVuzGUHeyL4NEbkVUtcdbZtKHUd5XKjzO2asVd2RVEti9G9HeeYqvT0UAc0+qo5pA0ATMwimqOaU0AS6opVFNKih2cXrpvaU5UcxQEiukwCL03tKYj7mmEfYpiCF2nW7UcfcU4FMRDafS7AmQxEA+XLwwfl1rQR9QIMlpkAGC/KCebYEdY6+9hdt2gulwCWB32g8icZ2/5VcsdoWWGX72nXAGANiurm0+Awax1JOmbuDaUl7l/sbivZNcIJ0MfdYDSYEMAQTn3hJWDAEETWpxNtb1trnCXBpMa1n+SWiJwfPbxXvVy3Z/FMzktLXHgd5v+oBhXWZ/xADlBhoBEGZvcBbbgSD7VAfeYZIZVkqEtqASMatQ720EQK4902n7Hdl9Nxi07db+238FXhe1L/tClwhYxhRMrEzM8ufiKuNYN6MuTb7sKJBzhpHlt/atrieFtcajXOHQC8Ae6eRyVMLuCCCAMGcQe5XNLxbi6y3AwLoquRgKyOCrGMFe6R/qqWtzNSVGjxPGJZQa9BIOYhnGZ8umCZz6jOv8AaBYkCybZOmT70jcafZ+HKcdKlNpG1BlUhzGQPyriY2kmIG879AvcOqoWTWpYMFgEiBqhWyQB09BT0oWprgrXeLBuL7S5cRtIJ1SSDBmM429McwZ0eHWw11XuKGFzvgjcs3vGCICylwAb92uVa8CykB3z3tQ613n4Rv2mQox06IdcHGvBEb7hTv8Anmm4pIlSbZocN2C7NNoJZQqoMrqaJbXp8WBWf+2s/tzsleGtLcRmZLbBG1R3cQCFGwkKM5yeRxY43tBLbQhIJiChIkzGVPjEzvWfxnaFwW7jQWIO7znoWA35GMjbfepKB4u8vs3UyQwI305jm3L08azbPFIqtbtE3NMNCtABbJ74k4j4mm7b4B24NuIVSHgamxMKx9qFMmFEHAjAiKzPwNaLXSxICmEyY13D3kQHrC78h5imo7A5bmt2I5v3CHBUFdehGgmSDBYZ7yy8GcDxFZPavZtv27J/EezcEFUvIywDEFbqag3mdFa/EK3DcWtwqyd9rhiGmRGkEmCCJGCTmtDtROG41vaFlUoO83hrOnfJB3yMEDrBLphVlL8QdnaxbvqVdhpDBWUqwIyAUJ2Mj/UKksdrobNm2xPcJSTkacq2P+wiPKsvtKx7A6BcJWBpcfmG+oZI3Lc8Yqn/ABBQhoE/5jLNMzK75zkgTUuTfB0QwKlKTpHQrxBUoCh1HIO2gEAEsTuIAHiRJrTdVGgoEBM65WYPIjkTtvMTyqq94aLTqVm4JCapFtYkgKx2wcdRWraYMXtB1cMe4xElYW3B0x3cs85PdAj81TavcyceaDt9oACAijyxnnRjtL/L86yeINtU0q5dgZ1AQPETzHSq3tD0r0IRUldUcMnTqzoB2kOnzqO72wqsBHLr4/oJNc/xHF6ByJ5DI+cUN7grtzQ4VFOrBN1DKlVjE4iD8dqmcoR5ZeOE58I6r/1BPGnHHp41kcYBKgFcIgaGBBYKATiq8+IpwSlFMmdxk4vsdAOMTrRDik61z2rxpe08arQTrOj/AIlP5hSrnRc8aajQPUVCvgPv1oZFAUkwB4QeflTPb0mNOk+MgifP0rQlkmOtCwH2KFem3+rPwpiWH5j8f6UxBBAOtLQN6CTz1fAUSgnr9+lAiPjuzGuKrtdRLII1KcO0yEa3Kwy6hByI9axuK9hb9k1nUcSQZlWnOdjIjbGK6HhuE13QrywgkIELMdQKtBVScQTy2Fc32wrJcdGBUKSCszpk6vKYj4CuKUm8j+B1x2xlDiL5Lb5mekZkREfYrtLfENxPD27xa2x0tbe26ag5TvEhR+bQSSBE6SeRrhrsSSJg9T+ojNWuE44qhVSw0Ot2JjvLsQRsYJE7iabViTo6Ts78UaD3Vt2wpVRoDFQDqyBCwIBMEHnO5B65rK8bbkFUvhQxA5Md4J5HOd+pPvDgeEvJxCXWULavj/EYQShCltV22qgmQGkqMAgthQVqbsW7dQoLTrlnIcXVOmQo1QWBYTuuDOcGKTSYXRrFGtG4t0QVAK9wAMTgooA3HWQfGntMRbPtfZhW7pVlBYNjSQNJ7p7rRGoZ3IrZ4j/3dsrBs8UgGnHduAiYUsAD5Ygie7svIW0uvr0t7RlmVbuXEYEDvLciY0gHTO/PNZtFomTiluXYFvUYVZMgACdDMq+E5MbxzqQ23vEFmCJKqdEkKXgCdPu+bTietVeGsXzdBvaba4ItrMjmp7u4kKJGoddjVnjrdu0927btwxD3XMmVVixbSsx72qM29jvFT3K3o1XY2g3+CHee62rbB3UiCZg46VH2ZdDJcN26ikL7jDvNpGACdh5TtnlRHiUHD2+JY6mbS0QCCJjae63dO87HNQdnupf2ZCFy8JqxymSOhMRMb71E5pKzXFilPYs9hcYuk23DBVYkK2SfaA4EflnUc+vjzl66LZUWu4EHcBxDyCXznVgb9AOVb/4g4izbTSXD3xgHmokEg6fy42+m9cjxHDG4NaGAdyVgDBk+mOvOjHJzV8GmXHDDPS9/l2LycULjj2t5u9IZmEgyZzJx5ipezu1vZFhattdcgg6u8pjIYr1wDnnmTUPYHYh4nu2zrgSSSVXdgD/MRKuJjcHbeulb8PKLWhb0FCGbQdKwZMNMhjIESa0UaMcmSMkklVHKdo3LjXXN51a7/IrywEhQGIBC8hpBB6xg1rdmdhjibCkAC7abS5EDUjjXaL9WUrcU89hyqHt/ibPDKgVGe42dRI0hfzJry25BjaDg1z1nti4EuWxpC3dIaARAVg2IPpmcEjyqSdeCIbvY7OeGsoLRJvspnTbGo6tgHYYxMQTPhUvD9o3GYtbti3KYlgI05JESTg8wKw+yO1CU9keQ7h6EZX5xWzwJCsGyRqDSf5X6eHef/bXm5MjTaqj38HQ46UnK/vxuBbB5iDzHTwoppcVa0XGXUJBO+++fnNDDff8Aavb6aevEmfOddi9LPKPv+4Wuh0Tyn0piWHSjSTvj5/Q1ucgwaOVEH8DTMwG4P36GhZ/uKAJS4pgw+xUaXBzogw8aAJBcXr8v6UqAsOtKkMLhuMZFKrpzO6KT8Suw5c/GoeMuNdbU4SY/lAxy2qEDxbx2H7GozfXk22N/0rNLezRvagls+RqN5/k8t807OOjehOfiaYOp/M3zirsmgkcj8o/X61IeIfAg+UfsaiYD+Zs85I6daFkA/NM4gtP360WKitxnE3Q4KFljfB5GRic5A/asXiuKa47NcMuSSxiBPh02rVuaQTB+B/asa+p1GOZO/WsZJ3ZrEhc49dvKhTDd7E4PLBEfqDQuxUkNjyphcXrJ8flUFBa3tMrI2lgZBU5Uj6Gt29fTiOGPs7ao6S162uzLlvaosf8ATDFiyAjTg+6BpxmtBt5BPrt0mn4VXR1a0x1iCGGII+/Wk3Q1uah482GyAQqoAslSCoXIYZAwR1xiCAa6bju2BxYZEOm/H+G4Glb6tGhGuMvdvgEAEEB9iZiuVvnWxcwrn3go2PUNvB6TjIzvQcTewAQDGJO8ZwT6mk1YJ0dYh9otsNdXAKXFKmJUDUumUdWUxiREkEGRVW8bK2tEajJlZ1aUktowB3AWJhp3Mk1iXfxJeZdLHOAzRDuoAgPc944gTMkASaHge0jbDm5b1qVwuFE9Zg7gnME1Cx+SnN9izf4y4EEMVQt3RqGScHTyA6kTTW+EvX2DL3SfeZlHoQSMYHQc63Ow+CHEcNZuWraG4mqy5PLSwa3jqVd8/wCSlxt7h+HM8RfN24P/AIrQBAInx0rgkEEk0r3pIpNrezmuA7JuniIVTcUGCcHGnURM6TIwDJiRNbtnsJULNxl8Wn7kJkxABhRJOk48OVUOK/GV14Wwq2EAgaMvHi5HlsBHWh4K2CdTSxOSTknzJzSnJxW5thwPI9joOz+0+GQqtpQh7qFhPjC6TjT5zmJijvPqJJLMTmcgYrMhVg7YxyqyOIWPeb1keWTiujp40rbOXqXUtKXBnfii0HsSAZRg2eh7p5eIPpXJIc1378Mt1GWY1KROkdDidx51wCLmDyMHwzFPMtxdPKjX7Ju6XU+NdagggcjKTsAD30z4KziPCuE4e7GfGPkSPofhXTW+ON1CPcQqGBOT3Gk7DB0lsCdq83Nibdnu4eqhGNNnQdocMpVbkDWyjVjOBpiOQlT/ALqz9HhHoKl4NyS2ZMyTPJxqmfBlcetGXG2gnxJH7V2dC6i4nlf5GWuan8CILA2+n70wuDnJ9P70V0dFHlIH0FRMs7ifAHP7Gu884MXuk+o/pT+256fqKDR/lPoP2pET1+/OgRMjAiSI+/KpFC9ap6fP/bmnDcwR02J+dIZb9l0pVAuf6UqBlY2znvEjpzpLb+4jHntTFmjafX9udQXCTGpWOOpHjtSKLB0id/ifoKZr3mfT95qoFj8hHkf0FErzsGHlNGkVhHiWBjSv6/ACh/iHgwqRylSP/wCqJf8AVHQ4+YoWSYgfEn5daKCyrxN5iO8APKR8BMmsxzWpxFlRMwvlv8RMc6oXEHKlpKUjL4kkmq0VpXLeaiNqocC1IC5xhkEDznnt+1Hc7QLRJKiNMKIEdPEU3sj40RsH7/cVPphqCfiIA0knx3joM01lRcI1OAT/ADEADxk4oPY+FP7GhYwcjouy+wFuNLcRYUA4OtTI8BvjHzqTtjiuFsgJaR710TNx1Kp0GmcmI5CD1rm0UjbJqdrpaAZxULFvbZTntSJbPazizdswNN1lYwSI0zgQRIMkEGflVB0EbZ+/GtW2E9nEHfeKhewp2+VVpEmULFvxrb4G4o3HTfHz3rOWyJE/fwrS4NY5kDwMiPHB+dZZMaZ29PmcTXXjMe6CD4z/AORH1qR7hOyT/wAf3FUkRTuRnlEfQD6VItogSpiP5h08Rv6xXRjVKjizu5tlfta6y2z3AOWrUK5LRW/2rcuxJaQfH1iJPyNYqrRJWKCJuz+F1NA6MSCYBhTPPJ8N62LTsUGnugkEAdWUjHP81QcJZ0rqxMEBQe8SdjHTfInlW0OBZLaG2WDZaNipmE0sNiIXynfnXLknFHdj6dvsytwa3FhdUQAsbbNqz4yPma0paAJB+/OgtcPLQ1thg5wwLCTGIIwN81OW5CfXl5jet8Glq0cnVRlGVO/ciaT/AHx86Sryzz8f60Zvcp/5fuaIXVPM+s/tFdBykejxNL2Z5GfT9qNpPKf9WPkKY3PLpmfrigBFSMkn4kfXFCGPI+eR+5pK/PQCeoI/qal1g8j9/OgAQJ6/U/X9KVC62zuWHmMfMGmoGZ+hyIlSPMj50SWG8sdf0BoRxCRML6QP60v4tfy77e8M/wC4GmMQtMT19P8A7ZqT2JjP1P6RUbcZAyRneW3/ANsSfWgfjVj9ySfPmaNxExKjlp8yD9ZxVcvGZnpH9KZuLz+30iae0l65i3advIHejgCvdubACT5n4eFC3C3SCSmN5/p8q00JsGHtFHjE6g0bH3jDLjP1rNvcTrnU2TJJ3+EGi74DgrpwuoFi6rHInJ8lEmo2UDYz6R6ZoQs75+/GpG4bmB8Cf1qWWQsxOJA9KWnxogIOU+O3yM1MrDEaR5qB8ZFAFcJmn01evEXIIVFgR3Rv5wd6huWSP6frSoLRX00+mjEVaHCympSCdWnSCNQMTLKSCFicido3qJNRVsuEXN6Y7sil9McqjCsOYrU4fh10j2hzsdLQP+QOak02MA5ziWJycD3QPCuX8XHsm/kj0P8AXZF+qUV82YwQkgAiSQMmB4STgVZsq4U95YBiC2fQKdRGdwIq9ee1bJR7QDg5UzqBjmrMDtHLnTL2igbFoAsQT3V3PPY5prNKXEH9AfTQh+rLH2t/wJRI73s55Ekn4SQRU1vhmJXQQWZgo0wZJ2gnA2O55VHd7U0brA3wcEH4UFhva3deowtssBMiSQsQdsNT9XIlvH6mf4fDJ7Tb78ePm0UuPs3tKs2UaSuFB5e8u6jbePCtfiPwfHCjiEvW3htLq3c0mCRpYtDgxHL9ob3Zl+8sW1uPkalUgqBmDOOf61afsbiHtG0wvKAwOljbidAknYmJbnzHnVepLuZShBP8t+//AAyE4TQykxpKhe7EMSYDFd9Weh2rquzezntqgd7gtujKgVUF1rjNrVl7hnuav9u25rF4f8I8YjLFsFAZ1FlUAHct3thE4r0bgOAtq3toIfSEUFtSouJ9mejGM89IpT0y7EwlOPDaOYsF2uH2H8Q4QOSZjU5VwqFwoACuwmBsgjImqfEJdsv7O6mlgFkTMalDCI33FdwVcXBDKLcSVMlpkkkdBlfhFcr/APkPi2tvZYBTqUqZ56CIzPRwPJaeKosMrc18fmZwLSe4SR97k1GzDYpn0x86r2eOckBrWP5gxEehAqz/ABIPUEeNdMZJ8HNKDjyESTtH+39qEu3+WefcYfPIo1uk8x5UtZ/lH+6PlTJIrl88wB64+Ypw4OzHrj+wNSG51B/T5GKFlBOInypgD7YHa4R5j96ak2vwFKgaMw8OhPeE+OST5cvgaY2F6ADqcTHQb1auMfADaf6rB+dRMWiDGfCfk0UWBUZ1HujPnH2ascH2fdvzoWAJmTA/rPlTXGUGD9I/SoX4qD3QZmZJKjypiN3sngFsmbpBuDaDIUehyfKr1/8AFtwMAAdSiAUxEYgrGPQ1y38Y7bNE/wCaTSa4/Iev3ilpXLJ3OgP4pvQQ2SeWDG2+rPzp7nB8VeXvWjHvS2iYIgEhsnlvXMl2HP4fr4+FbvYHHFtSs0uQfZywEkAnu6pA2AmDvSkq4GokXE9nkIC6CBjulcx/lU/SKyGS4Za1w4dSAVYFivUiA4HT61sXPxBxSDL7iDscRH351z9zte7w/cskANGDtEH3c43rLOpqNxNuncNVT4LfD8JeOr/2bySCIJKhcSI1TPiSd9hQ3uA4gEFeHc420khT0gjbcfeWH4j4tQG1bRuMeufpvzrZ4P8AGqNp1jSQO9zBaVkqQZAA1mDzjNczyZkq2Z0aMTd7nOpwnE6iGt3gArN/0zB0iQsgYnaiPF3kGbUAwc7jug7smc/Oan7U/ErO9z2YhCx0sWuK8NtOm5pxBgRtWZwnajowZrjOBPdZiQfPSQacZZO4pRh2O2t/jC2qoF4a3gAMWuEkQQOYyYk71kdsdt/xN2yDbtqLZIm2ZDaihM+A0/M1H2f+L7lrX3UZWBAUzpWTOB+lZvHduvdZGuspKTpAEYOY+XOayljk09vqdGDLCE02/oWbIBRZ9msgtLErvMSNBx3RznIxFDxnDlbVu5IOtdTLEFciIz3t/D1oeG7ZZQAukQFAgkEaQQCc5Od9sbUN3tUsFBS13QBOmWMCMyY+VXD1Fs+CMssUpXEKzfRilwqMEC4AggqrD83IxE9fCak7W49DdJsr7MCNEEzIHiTsQeewEVTtXUAb2haGGPZ6BnxGmOm1Q8LxAtsHtk6gcFlBwQQTBxzPLpRHVC6HKUZpWSK7XNrYOncEnHMYLQOXL61asjStwSql1VR3h7wuKxgAyB3TVTjbjMxNwMWMSSkGAIGIHTeoxp/lY7cj1/vVyuSXsTiksd7N2mv3Vfe53H4X7dtWEuC+4k6R3JbbVzGQc1rXPxtwczLk5iEYbx4jpXmdpQvJh9+Jo1XAxttnbnSabe7Fqj4O+7V/G3DtbuW1FzVcRk9yI1KVBMnFZFj8YXVREU91FCjuDZQImTnauZa0WadzzyP3q3a4fy/3USgn3Y4ZXHiK91f8m1xH4suvlmO8juINJz7piV9KocV227wWLMRMamJiegERtUIVVO4OCDIB3EGAeecHlvVd78FTzUALPICTy8SaUcMX5/dlS6nIuKXyS/o17Sa1GuM5jYDpE7nxpHgxyJH34VFa4q4ROPLPyo14o9PTb5GuuMdKpHDkm5y1Sdsk9iwG5M+J/Sg9nG6sPH+imnHEDmrDx3xRDik21fID5zWiMx7ame6W/X5/t61LrnutB9M/Pf4UAuqeYI6ED6/vRgpsYPnypWFBe1G0EeG/ypU6IIgExyG8eUiaVIZhs5Y6kZh5Lv6ttREvG+n0DT6UTW7a7gKfDBPoDTon8rN5FwDPqKuwBRW8D5HT/wATipAY/OPIEA/HPyoAquYLg+E/KdMVM1lVHdWfGSB9aLAjxtBHj3vkYz6YoboA2+Zj4Deje6AIJXxwWqu1xARkKOmn9AKQA3Wk4J+lREb5UeG/3zqxqByDPhtHOCdh61BrBmW9AfkTtQBC9vGT9c/sKpcUBjUCfKB5ZzV8DpUHE25O1S1aLTohscSg/wDjJ/7nJn6D5VYvcXr9nrBOlQoBUEBQSVURBjJ/3VCLNH7OOVR6MS/Vl5J7XH21tFPYq7MQSSGGmJgiHg7nlzNVdeokkgEnfRjPgATRMtOLdHoxF60vJHckbEHyXHntii0HTJZR5EfIb0bJHI1Cy0PFEaySfcG2rH3ZO2wn5VPbY7GRFCFogn39mjQgbY9xT/MfnSk9fr8N6ErSQwfv9aNEfAtUvIUsIIYgjmCQR4jpTm453d/VjGd+fPFMWpK1PREeph27eKlNodPv1p7b4+/Wpj509KIsgaz50aWo2+/UUYY1IrHc/fyoaGmB7GgZIP2PnVpAD9xSNuhILok4a5I3j6fGrJ8QD6kfoahSxIwYPjFIrG/6D6VaRnJ2SaV2mOmr9IoGtH/LHjj6gimJPJj8JHp/aiF1sHeBG3rmMk70UISWs7SPD9wYpmt+a+MR+pFLSrEHSQeomP6VMocbd4Hxgx40AVXRvH4iDSqXXByPlP03+NKmBV2XVLHzP61HeuwswCOhzv5zSpUFDW7RZZkDwCijt8NGZHwj5g0qVDERWeIZj+pzSucQQ0EKfQ5+JpUqYBxqGdhsBjlNQqZEgR9fjT0qQEbk1Xe4aVKmgYQE0wOD5UqVIYKsaJB18aVKmIIiKjYZpqVQy4imKcnw+dKlQFipRSpUwEBTgUqVSykTq2JzQniyMRj78KVKmiXyTWzq3FSA92en3vSpUAELuKlGNietKlTQmHbuGd6K8xA3n0FKlVMgCyekDyB/epHuGRB8ciaelSEKzeLkg4OMiefgTihdiGA1HPMYj6zT0qBk11yu/e+X60qVKkB//9k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4" name="AutoShape 6" descr="data:image/jpeg;base64,/9j/4AAQSkZJRgABAQAAAQABAAD/2wCEAAkGBxQSEhUUEhQVFhUXFxcXGBgYFyAcGBcXGBcYFxUYFxcYHiggGholIBcUIjEhJiorLi4uFyAzODMsNygtLisBCgoKDg0OGhAQGiwkICQsLCwsLCwsLCwsLCwsLCwsLCwsLCwsLCwsLCwsLCwsLCwsLCwsLCwsLCwsLCwsLCwsLP/AABEIALUBFwMBIgACEQEDEQH/xAAbAAABBQEBAAAAAAAAAAAAAAACAAEDBAUGB//EAEAQAAIBAwIDBQYEBAUDBAMAAAECEQADIRIxBEFRBSJhcYETMpGhsfAGQsHRFFLh8SNigpKiM3KyFSRD0gdTwv/EABoBAAMBAQEBAAAAAAAAAAAAAAABAgMEBQb/xAAtEQACAgEDAwIEBgMAAAAAAAAAAQIRAxIhMQRBUROBYXGh8BQiMpGx0QUV4f/aAAwDAQACEQMRAD8A6dXqQY6VUR6Nnq6M7La3KmS4KzA1T2TScRqRbvcIlxSThjseYqLhuF9ng97n50Vu/mpVvA70rdUOldle72dbIJGDuANv7VkFSDB3rovaCKxuMXvSYznHKtMc3wzLJFcorxSinprjhQSxAAySa2syoeKUUNq4rCVIYdQZFUO2OPNvSiganBAJ5GO74cjknlSbGotujSimisrhO0GS4Uu8zmd1O3LlkeUVrGlGSZU4OL3FSilSqrIFFNFFTUWA0Uop6VOwBinp6VFgNTxSpUhjRSinp4osAYpRRRSiixUDFKKKKUU7CgYpRRRSiiwAp6KKUUrCgaVPT0wGBog1RTRqayo0JFNQ8BxwuAkBlIJUqwgiDHLHWqTdqS/s0Vi/j3R8Xidvyg1b4ME+8ltHIOoliVJUxggLEzuelQykWg5qay1QMCCQcQTjoOQo7RpvgO5eU1Dx1xWAP5piiuXQBNRoARP3/aoXkp+CpFYX4qsJ3Hutpt+4e6WzMrAggH3jMcvj0T2yN6odt8Gt6xcR5gDUIMGV7wg+nzrRu0TF07MfsrtzhwG0s+mYGoZMEBSAOstI8Bij7bK8VbCBHIBBDCcHYRHPlnrUHZ3ZthR/hpqZWhzgsXyRMwIAAMH/APZHKtvhrzYVhpMk5M8jO2+YM/5hzqPzcWb6sad6bfxe30/s53guxyqkO5BO6hvUKG2E5yP5x5V1PCXNSA8xg8sjG3LkY8azuPtLqjXlgD1IaFiAvMwvXY+Ym7NuEXDPu3RI8Li+9jlI/wDDxpw22M8k3PdmhFLTRxSitLMaA0U2mjYgCTT4osKI9NLTRgztmng9KdhRHoptNSaTO4jpGZ858uVHp+/7UrCiDTSio14icKM8+Z3jyHPJ6bVJatNksd+U/r+wFLVfBWiuSHiOI0CdJbIGIxJAHzNT23kbEeB3+VEUERGJn4GR86RpJO7bHaqqGimK1Ppqa+BAp6haSjSoyKaKqyaBp5p4pRQIaaU08UqAGmlTxTUAQU4NDRAUigOIsLcAncZDDdT1B+FQrYuwNdwGJkqoBIO0lpHUHu7eVWRTg1I7GtMNKqWIM7kkxiArSSfD6bQ0qudjgjcT+248agcbQMBpPLkR8Jg+FGLuCHjBkHYrgTJ5jwP7ETVFXZat3OtMT0qNpXB9CNm8V8PpS1U0JlsNK5qsVBEHYiD64p1amQ5oSBmB2VcuFphRrUMSTPfP5YGMBVHKI8cuCgZg1wsVG0/lfeVGSv61UftRFvaAxZpddMjSYYhdhMwgBnr5UbXOIcAKFUMxWBAnUTzByMdevSoct6SLS7mrdvqbYFsBQslScZXGAMsMxO+c1n8VxIUMtvU0lSjAQqEMJJAzggd07kEc6l4Xs60p/wAZoYkBoJAKgSOmrGkZEgzVdb661FhSzDuq4yD70KWPdDAaZEiY86i59yqib/B8SLttXHOfQgkMPiDUtVuy+FdA2qO+dUDkxHf+JGrc5Y1da3BFbKSZk4tEZEiDsaxOBvNY4k8O7g2mBe2W3EnFsHpIbHgOsV0AtTtXCfivtNWbh2UFXAfVmSrALqX0Iw3nUZPK5N+n3bhLh/T4+xsO38LxBUKGs3ZYdVfdgCfOY/zDnOrYs3bbAlZ5QBMmQDgDPOuHvcVrCDWJkEmTqkAAAgciAN+Y5bVI3aN+03sIYXTaVw4mI0q0nwhkk7b9c5wyXujTNh0upNX8Pv77m1xPbYdmCMyqvdIYwxb/AMh0gRkZNVuI7XW2rFrjAAAyRC94hdhMjKzMmRjnVS72Eblm2FbTfF4ByDJYMqlCDuQdD7/zL1qRLSXLVi40Oh7jocgCdeZ3mGx403vuzJUuDa7Gv6Uh5DhmRwDI1KZJg7DNaAuOwGmc82iPpNB2K1tOIY2/+ndWQxBHeSA2WgwdWqrjMNRAIMHlt4VUH2Imu5S7PvXG1C4B3SRqXExESp90wRzNWytPTVpFNKrIlK3dUILFSBzQA1I2cigRHppRRKpNJ1I3p2KgIpRTikKdhQdld6ErTq0UZeeVKx0QgUqt2dqelqK0mNqog9Zg7S8Kf/1MdPnWmkzs0/aUg1Zw7SHT5047TXoaWkNSNHVUPEQFYkTjEnAxgEbR48vLasO0l8aIdop40aWGpFzh3AhSCVgidiCIyJ55PL9QxspHkdjyP9fDz6GqS8YhIA32BPpA8dsZ8OlDa4+GYCXWJZT4RBWcAjSTkjlkEAiHFotNMvTTqagVw1sXFeUOxA+GqQI5bxnBAOKAcSv8/wAqcXYpKuTn+3bq2+JBtqGfUjQI94iMmO6ZW03IEGtPi+y796NRFiCCB7xAWQJ0mJBbEs0RVXtrssXWN0XQDCqRp6HeZ6H5VKnbd25bbWsEKQBpyzRhiGjBIYxGJqJ7cFw35LPZ/Z9htWubmkjvXG1KScMAuFDCCIj8vian7V7QU21FsMxOl0KgaQR3xJOwbvLMRmuW/j7iAkMNTwSgDMDEIJmAN+U7mrXBccYDgiPZxoAyJwCCYiAQwiYzWKae5rT4NK327cYLcIAXWJCkHUuqGJnvAgd6IHujxFbPal4racgkGMFRJ8wOdcfftezBNvUoLxJBCaSunGkbQgPmfGrF/te3YGh31FSI1L3gg92VOJ0+HP1q4yXBMovlmbe7fv5UMSGgY94FQJHPHPbnWWO13JAudwEhmUyBmJJEYBwR6VOL/tnnQzDdWZSBM7hUhRnyAitfjOxV4se0ylxEFpgCp1FO6p07k6dHMABee1TqipVReh6bsPtrs1S93ibNtn9pdsDQDC2z7NmYkASRKsvn51d4m+LwZJfKrbQr7wHtQ6hsiQQWET03qpaRrFsM4W4UI7oJKmV2OeRnrzqzwt5LiiLaqrEkjcgk5yd4IEdIFDaQkmyLhOEv2nKFWVUIAuFt/wAykScQQNtqks8bbZ9BW5rRQDL4YqQSc+fSqnAXiFK3D31JHUyCQQB/pJ9RVbib6LxHtNTqcDSc5IIPdnE6pyRt4VN3sNRNPirzK9sAkIwI06jAIwYk43X4GpLHHqgxLaTJz3cgiSdsdM5rn+0e1wHCFWkd7UwBgcyi4HXf41v2uzkuNpublW0Pc7ytpKmQPdEqzxie6OppU1uPbg1+z+0TdMwAu3OZGG8MY+NXy1c72Xot6ixZjpLyTsCTP5iNIhYON9hWnY7YsvPeAIiZxuCcTjka3jNVuzGUHeyL4NEbkVUtcdbZtKHUd5XKjzO2asVd2RVEti9G9HeeYqvT0UAc0+qo5pA0ATMwimqOaU0AS6opVFNKih2cXrpvaU5UcxQEiukwCL03tKYj7mmEfYpiCF2nW7UcfcU4FMRDafS7AmQxEA+XLwwfl1rQR9QIMlpkAGC/KCebYEdY6+9hdt2gulwCWB32g8icZ2/5VcsdoWWGX72nXAGANiurm0+Awax1JOmbuDaUl7l/sbivZNcIJ0MfdYDSYEMAQTn3hJWDAEETWpxNtb1trnCXBpMa1n+SWiJwfPbxXvVy3Z/FMzktLXHgd5v+oBhXWZ/xADlBhoBEGZvcBbbgSD7VAfeYZIZVkqEtqASMatQ720EQK4902n7Hdl9Nxi07db+238FXhe1L/tClwhYxhRMrEzM8ufiKuNYN6MuTb7sKJBzhpHlt/atrieFtcajXOHQC8Ae6eRyVMLuCCCAMGcQe5XNLxbi6y3AwLoquRgKyOCrGMFe6R/qqWtzNSVGjxPGJZQa9BIOYhnGZ8umCZz6jOv8AaBYkCybZOmT70jcafZ+HKcdKlNpG1BlUhzGQPyriY2kmIG879AvcOqoWTWpYMFgEiBqhWyQB09BT0oWprgrXeLBuL7S5cRtIJ1SSDBmM429McwZ0eHWw11XuKGFzvgjcs3vGCICylwAb92uVa8CykB3z3tQ613n4Rv2mQox06IdcHGvBEb7hTv8Anmm4pIlSbZocN2C7NNoJZQqoMrqaJbXp8WBWf+2s/tzsleGtLcRmZLbBG1R3cQCFGwkKM5yeRxY43tBLbQhIJiChIkzGVPjEzvWfxnaFwW7jQWIO7znoWA35GMjbfepKB4u8vs3UyQwI305jm3L08azbPFIqtbtE3NMNCtABbJ74k4j4mm7b4B24NuIVSHgamxMKx9qFMmFEHAjAiKzPwNaLXSxICmEyY13D3kQHrC78h5imo7A5bmt2I5v3CHBUFdehGgmSDBYZ7yy8GcDxFZPavZtv27J/EezcEFUvIywDEFbqag3mdFa/EK3DcWtwqyd9rhiGmRGkEmCCJGCTmtDtROG41vaFlUoO83hrOnfJB3yMEDrBLphVlL8QdnaxbvqVdhpDBWUqwIyAUJ2Mj/UKksdrobNm2xPcJSTkacq2P+wiPKsvtKx7A6BcJWBpcfmG+oZI3Lc8Yqn/ABBQhoE/5jLNMzK75zkgTUuTfB0QwKlKTpHQrxBUoCh1HIO2gEAEsTuIAHiRJrTdVGgoEBM65WYPIjkTtvMTyqq94aLTqVm4JCapFtYkgKx2wcdRWraYMXtB1cMe4xElYW3B0x3cs85PdAj81TavcyceaDt9oACAijyxnnRjtL/L86yeINtU0q5dgZ1AQPETzHSq3tD0r0IRUldUcMnTqzoB2kOnzqO72wqsBHLr4/oJNc/xHF6ByJ5DI+cUN7grtzQ4VFOrBN1DKlVjE4iD8dqmcoR5ZeOE58I6r/1BPGnHHp41kcYBKgFcIgaGBBYKATiq8+IpwSlFMmdxk4vsdAOMTrRDik61z2rxpe08arQTrOj/AIlP5hSrnRc8aajQPUVCvgPv1oZFAUkwB4QeflTPb0mNOk+MgifP0rQlkmOtCwH2KFem3+rPwpiWH5j8f6UxBBAOtLQN6CTz1fAUSgnr9+lAiPjuzGuKrtdRLII1KcO0yEa3Kwy6hByI9axuK9hb9k1nUcSQZlWnOdjIjbGK6HhuE13QrywgkIELMdQKtBVScQTy2Fc32wrJcdGBUKSCszpk6vKYj4CuKUm8j+B1x2xlDiL5Lb5mekZkREfYrtLfENxPD27xa2x0tbe26ag5TvEhR+bQSSBE6SeRrhrsSSJg9T+ojNWuE44qhVSw0Ot2JjvLsQRsYJE7iabViTo6Ts78UaD3Vt2wpVRoDFQDqyBCwIBMEHnO5B65rK8bbkFUvhQxA5Md4J5HOd+pPvDgeEvJxCXWULavj/EYQShCltV22qgmQGkqMAgthQVqbsW7dQoLTrlnIcXVOmQo1QWBYTuuDOcGKTSYXRrFGtG4t0QVAK9wAMTgooA3HWQfGntMRbPtfZhW7pVlBYNjSQNJ7p7rRGoZ3IrZ4j/3dsrBs8UgGnHduAiYUsAD5Ygie7svIW0uvr0t7RlmVbuXEYEDvLciY0gHTO/PNZtFomTiluXYFvUYVZMgACdDMq+E5MbxzqQ23vEFmCJKqdEkKXgCdPu+bTietVeGsXzdBvaba4ItrMjmp7u4kKJGoddjVnjrdu0927btwxD3XMmVVixbSsx72qM29jvFT3K3o1XY2g3+CHee62rbB3UiCZg46VH2ZdDJcN26ikL7jDvNpGACdh5TtnlRHiUHD2+JY6mbS0QCCJjae63dO87HNQdnupf2ZCFy8JqxymSOhMRMb71E5pKzXFilPYs9hcYuk23DBVYkK2SfaA4EflnUc+vjzl66LZUWu4EHcBxDyCXznVgb9AOVb/4g4izbTSXD3xgHmokEg6fy42+m9cjxHDG4NaGAdyVgDBk+mOvOjHJzV8GmXHDDPS9/l2LycULjj2t5u9IZmEgyZzJx5ipezu1vZFhattdcgg6u8pjIYr1wDnnmTUPYHYh4nu2zrgSSSVXdgD/MRKuJjcHbeulb8PKLWhb0FCGbQdKwZMNMhjIESa0UaMcmSMkklVHKdo3LjXXN51a7/IrywEhQGIBC8hpBB6xg1rdmdhjibCkAC7abS5EDUjjXaL9WUrcU89hyqHt/ibPDKgVGe42dRI0hfzJry25BjaDg1z1nti4EuWxpC3dIaARAVg2IPpmcEjyqSdeCIbvY7OeGsoLRJvspnTbGo6tgHYYxMQTPhUvD9o3GYtbti3KYlgI05JESTg8wKw+yO1CU9keQ7h6EZX5xWzwJCsGyRqDSf5X6eHef/bXm5MjTaqj38HQ46UnK/vxuBbB5iDzHTwoppcVa0XGXUJBO+++fnNDDff8Aavb6aevEmfOddi9LPKPv+4Wuh0Tyn0piWHSjSTvj5/Q1ucgwaOVEH8DTMwG4P36GhZ/uKAJS4pgw+xUaXBzogw8aAJBcXr8v6UqAsOtKkMLhuMZFKrpzO6KT8Suw5c/GoeMuNdbU4SY/lAxy2qEDxbx2H7GozfXk22N/0rNLezRvagls+RqN5/k8t807OOjehOfiaYOp/M3zirsmgkcj8o/X61IeIfAg+UfsaiYD+Zs85I6daFkA/NM4gtP360WKitxnE3Q4KFljfB5GRic5A/asXiuKa47NcMuSSxiBPh02rVuaQTB+B/asa+p1GOZO/WsZJ3ZrEhc49dvKhTDd7E4PLBEfqDQuxUkNjyphcXrJ8flUFBa3tMrI2lgZBU5Uj6Gt29fTiOGPs7ao6S162uzLlvaosf8ATDFiyAjTg+6BpxmtBt5BPrt0mn4VXR1a0x1iCGGII+/Wk3Q1uah482GyAQqoAslSCoXIYZAwR1xiCAa6bju2BxYZEOm/H+G4Glb6tGhGuMvdvgEAEEB9iZiuVvnWxcwrn3go2PUNvB6TjIzvQcTewAQDGJO8ZwT6mk1YJ0dYh9otsNdXAKXFKmJUDUumUdWUxiREkEGRVW8bK2tEajJlZ1aUktowB3AWJhp3Mk1iXfxJeZdLHOAzRDuoAgPc944gTMkASaHge0jbDm5b1qVwuFE9Zg7gnME1Cx+SnN9izf4y4EEMVQt3RqGScHTyA6kTTW+EvX2DL3SfeZlHoQSMYHQc63Ow+CHEcNZuWraG4mqy5PLSwa3jqVd8/wCSlxt7h+HM8RfN24P/AIrQBAInx0rgkEEk0r3pIpNrezmuA7JuniIVTcUGCcHGnURM6TIwDJiRNbtnsJULNxl8Wn7kJkxABhRJOk48OVUOK/GV14Wwq2EAgaMvHi5HlsBHWh4K2CdTSxOSTknzJzSnJxW5thwPI9joOz+0+GQqtpQh7qFhPjC6TjT5zmJijvPqJJLMTmcgYrMhVg7YxyqyOIWPeb1keWTiujp40rbOXqXUtKXBnfii0HsSAZRg2eh7p5eIPpXJIc1378Mt1GWY1KROkdDidx51wCLmDyMHwzFPMtxdPKjX7Ju6XU+NdagggcjKTsAD30z4KziPCuE4e7GfGPkSPofhXTW+ON1CPcQqGBOT3Gk7DB0lsCdq83Nibdnu4eqhGNNnQdocMpVbkDWyjVjOBpiOQlT/ALqz9HhHoKl4NyS2ZMyTPJxqmfBlcetGXG2gnxJH7V2dC6i4nlf5GWuan8CILA2+n70wuDnJ9P70V0dFHlIH0FRMs7ifAHP7Gu884MXuk+o/pT+256fqKDR/lPoP2pET1+/OgRMjAiSI+/KpFC9ap6fP/bmnDcwR02J+dIZb9l0pVAuf6UqBlY2znvEjpzpLb+4jHntTFmjafX9udQXCTGpWOOpHjtSKLB0id/ifoKZr3mfT95qoFj8hHkf0FErzsGHlNGkVhHiWBjSv6/ACh/iHgwqRylSP/wCqJf8AVHQ4+YoWSYgfEn5daKCyrxN5iO8APKR8BMmsxzWpxFlRMwvlv8RMc6oXEHKlpKUjL4kkmq0VpXLeaiNqocC1IC5xhkEDznnt+1Hc7QLRJKiNMKIEdPEU3sj40RsH7/cVPphqCfiIA0knx3joM01lRcI1OAT/ADEADxk4oPY+FP7GhYwcjouy+wFuNLcRYUA4OtTI8BvjHzqTtjiuFsgJaR710TNx1Kp0GmcmI5CD1rm0UjbJqdrpaAZxULFvbZTntSJbPazizdswNN1lYwSI0zgQRIMkEGflVB0EbZ+/GtW2E9nEHfeKhewp2+VVpEmULFvxrb4G4o3HTfHz3rOWyJE/fwrS4NY5kDwMiPHB+dZZMaZ29PmcTXXjMe6CD4z/AORH1qR7hOyT/wAf3FUkRTuRnlEfQD6VItogSpiP5h08Rv6xXRjVKjizu5tlfta6y2z3AOWrUK5LRW/2rcuxJaQfH1iJPyNYqrRJWKCJuz+F1NA6MSCYBhTPPJ8N62LTsUGnugkEAdWUjHP81QcJZ0rqxMEBQe8SdjHTfInlW0OBZLaG2WDZaNipmE0sNiIXynfnXLknFHdj6dvsytwa3FhdUQAsbbNqz4yPma0paAJB+/OgtcPLQ1thg5wwLCTGIIwN81OW5CfXl5jet8Glq0cnVRlGVO/ciaT/AHx86Sryzz8f60Zvcp/5fuaIXVPM+s/tFdBykejxNL2Z5GfT9qNpPKf9WPkKY3PLpmfrigBFSMkn4kfXFCGPI+eR+5pK/PQCeoI/qal1g8j9/OgAQJ6/U/X9KVC62zuWHmMfMGmoGZ+hyIlSPMj50SWG8sdf0BoRxCRML6QP60v4tfy77e8M/wC4GmMQtMT19P8A7ZqT2JjP1P6RUbcZAyRneW3/ANsSfWgfjVj9ySfPmaNxExKjlp8yD9ZxVcvGZnpH9KZuLz+30iae0l65i3advIHejgCvdubACT5n4eFC3C3SCSmN5/p8q00JsGHtFHjE6g0bH3jDLjP1rNvcTrnU2TJJ3+EGi74DgrpwuoFi6rHInJ8lEmo2UDYz6R6ZoQs75+/GpG4bmB8Cf1qWWQsxOJA9KWnxogIOU+O3yM1MrDEaR5qB8ZFAFcJmn01evEXIIVFgR3Rv5wd6huWSP6frSoLRX00+mjEVaHCympSCdWnSCNQMTLKSCFicido3qJNRVsuEXN6Y7sil9McqjCsOYrU4fh10j2hzsdLQP+QOak02MA5ziWJycD3QPCuX8XHsm/kj0P8AXZF+qUV82YwQkgAiSQMmB4STgVZsq4U95YBiC2fQKdRGdwIq9ee1bJR7QDg5UzqBjmrMDtHLnTL2igbFoAsQT3V3PPY5prNKXEH9AfTQh+rLH2t/wJRI73s55Ekn4SQRU1vhmJXQQWZgo0wZJ2gnA2O55VHd7U0brA3wcEH4UFhva3deowtssBMiSQsQdsNT9XIlvH6mf4fDJ7Tb78ePm0UuPs3tKs2UaSuFB5e8u6jbePCtfiPwfHCjiEvW3htLq3c0mCRpYtDgxHL9ob3Zl+8sW1uPkalUgqBmDOOf61afsbiHtG0wvKAwOljbidAknYmJbnzHnVepLuZShBP8t+//AAyE4TQykxpKhe7EMSYDFd9Weh2rquzezntqgd7gtujKgVUF1rjNrVl7hnuav9u25rF4f8I8YjLFsFAZ1FlUAHct3thE4r0bgOAtq3toIfSEUFtSouJ9mejGM89IpT0y7EwlOPDaOYsF2uH2H8Q4QOSZjU5VwqFwoACuwmBsgjImqfEJdsv7O6mlgFkTMalDCI33FdwVcXBDKLcSVMlpkkkdBlfhFcr/APkPi2tvZYBTqUqZ56CIzPRwPJaeKosMrc18fmZwLSe4SR97k1GzDYpn0x86r2eOckBrWP5gxEehAqz/ABIPUEeNdMZJ8HNKDjyESTtH+39qEu3+WefcYfPIo1uk8x5UtZ/lH+6PlTJIrl88wB64+Ypw4OzHrj+wNSG51B/T5GKFlBOInypgD7YHa4R5j96ak2vwFKgaMw8OhPeE+OST5cvgaY2F6ADqcTHQb1auMfADaf6rB+dRMWiDGfCfk0UWBUZ1HujPnH2ascH2fdvzoWAJmTA/rPlTXGUGD9I/SoX4qD3QZmZJKjypiN3sngFsmbpBuDaDIUehyfKr1/8AFtwMAAdSiAUxEYgrGPQ1y38Y7bNE/wCaTSa4/Iev3ilpXLJ3OgP4pvQQ2SeWDG2+rPzp7nB8VeXvWjHvS2iYIgEhsnlvXMl2HP4fr4+FbvYHHFtSs0uQfZywEkAnu6pA2AmDvSkq4GokXE9nkIC6CBjulcx/lU/SKyGS4Za1w4dSAVYFivUiA4HT61sXPxBxSDL7iDscRH351z9zte7w/cskANGDtEH3c43rLOpqNxNuncNVT4LfD8JeOr/2bySCIJKhcSI1TPiSd9hQ3uA4gEFeHc420khT0gjbcfeWH4j4tQG1bRuMeufpvzrZ4P8AGqNp1jSQO9zBaVkqQZAA1mDzjNczyZkq2Z0aMTd7nOpwnE6iGt3gArN/0zB0iQsgYnaiPF3kGbUAwc7jug7smc/Oan7U/ErO9z2YhCx0sWuK8NtOm5pxBgRtWZwnajowZrjOBPdZiQfPSQacZZO4pRh2O2t/jC2qoF4a3gAMWuEkQQOYyYk71kdsdt/xN2yDbtqLZIm2ZDaihM+A0/M1H2f+L7lrX3UZWBAUzpWTOB+lZvHduvdZGuspKTpAEYOY+XOayljk09vqdGDLCE02/oWbIBRZ9msgtLErvMSNBx3RznIxFDxnDlbVu5IOtdTLEFciIz3t/D1oeG7ZZQAukQFAgkEaQQCc5Od9sbUN3tUsFBS13QBOmWMCMyY+VXD1Fs+CMssUpXEKzfRilwqMEC4AggqrD83IxE9fCak7W49DdJsr7MCNEEzIHiTsQeewEVTtXUAb2haGGPZ6BnxGmOm1Q8LxAtsHtk6gcFlBwQQTBxzPLpRHVC6HKUZpWSK7XNrYOncEnHMYLQOXL61asjStwSql1VR3h7wuKxgAyB3TVTjbjMxNwMWMSSkGAIGIHTeoxp/lY7cj1/vVyuSXsTiksd7N2mv3Vfe53H4X7dtWEuC+4k6R3JbbVzGQc1rXPxtwczLk5iEYbx4jpXmdpQvJh9+Jo1XAxttnbnSabe7Fqj4O+7V/G3DtbuW1FzVcRk9yI1KVBMnFZFj8YXVREU91FCjuDZQImTnauZa0WadzzyP3q3a4fy/3USgn3Y4ZXHiK91f8m1xH4suvlmO8juINJz7piV9KocV227wWLMRMamJiegERtUIVVO4OCDIB3EGAeecHlvVd78FTzUALPICTy8SaUcMX5/dlS6nIuKXyS/o17Sa1GuM5jYDpE7nxpHgxyJH34VFa4q4ROPLPyo14o9PTb5GuuMdKpHDkm5y1Sdsk9iwG5M+J/Sg9nG6sPH+imnHEDmrDx3xRDik21fID5zWiMx7ame6W/X5/t61LrnutB9M/Pf4UAuqeYI6ED6/vRgpsYPnypWFBe1G0EeG/ypU6IIgExyG8eUiaVIZhs5Y6kZh5Lv6ttREvG+n0DT6UTW7a7gKfDBPoDTon8rN5FwDPqKuwBRW8D5HT/wATipAY/OPIEA/HPyoAquYLg+E/KdMVM1lVHdWfGSB9aLAjxtBHj3vkYz6YoboA2+Zj4Deje6AIJXxwWqu1xARkKOmn9AKQA3Wk4J+lREb5UeG/3zqxqByDPhtHOCdh61BrBmW9AfkTtQBC9vGT9c/sKpcUBjUCfKB5ZzV8DpUHE25O1S1aLTohscSg/wDjJ/7nJn6D5VYvcXr9nrBOlQoBUEBQSVURBjJ/3VCLNH7OOVR6MS/Vl5J7XH21tFPYq7MQSSGGmJgiHg7nlzNVdeokkgEnfRjPgATRMtOLdHoxF60vJHckbEHyXHntii0HTJZR5EfIb0bJHI1Cy0PFEaySfcG2rH3ZO2wn5VPbY7GRFCFogn39mjQgbY9xT/MfnSk9fr8N6ErSQwfv9aNEfAtUvIUsIIYgjmCQR4jpTm453d/VjGd+fPFMWpK1PREeph27eKlNodPv1p7b4+/Wpj509KIsgaz50aWo2+/UUYY1IrHc/fyoaGmB7GgZIP2PnVpAD9xSNuhILok4a5I3j6fGrJ8QD6kfoahSxIwYPjFIrG/6D6VaRnJ2SaV2mOmr9IoGtH/LHjj6gimJPJj8JHp/aiF1sHeBG3rmMk70UISWs7SPD9wYpmt+a+MR+pFLSrEHSQeomP6VMocbd4Hxgx40AVXRvH4iDSqXXByPlP03+NKmBV2XVLHzP61HeuwswCOhzv5zSpUFDW7RZZkDwCijt8NGZHwj5g0qVDERWeIZj+pzSucQQ0EKfQ5+JpUqYBxqGdhsBjlNQqZEgR9fjT0qQEbk1Xe4aVKmgYQE0wOD5UqVIYKsaJB18aVKmIIiKjYZpqVQy4imKcnw+dKlQFipRSpUwEBTgUqVSykTq2JzQniyMRj78KVKmiXyTWzq3FSA92en3vSpUAELuKlGNietKlTQmHbuGd6K8xA3n0FKlVMgCyekDyB/epHuGRB8ciaelSEKzeLkg4OMiefgTihdiGA1HPMYj6zT0qBk11yu/e+X60qVKkB//9k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6" name="Picture 8" descr="http://cdnmg.static3.rtr-vesti.ru/p/o_863540.jpg?4127338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9681" y="3691393"/>
            <a:ext cx="2160020" cy="12157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8" name="Picture 10" descr="http://vasi.net/uploads/podbor/q57/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5065" y="923357"/>
            <a:ext cx="2042625" cy="99553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60" name="Picture 12" descr="http://icdn.lenta.ru/images/0000/0247/000002472201/pic_135883264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37112" y="2167486"/>
            <a:ext cx="2046936" cy="1178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62" name="Picture 14" descr="http://cdn1.vesti.ru/p/o_857489.jpg?61374923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66685" y="3691392"/>
            <a:ext cx="2460930" cy="122847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64" name="Picture 16" descr="http://xrl.ru/images/article-1272637-09772CD1000005DC-339_634x488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3486" y="3697356"/>
            <a:ext cx="2134401" cy="123276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40344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9227" y="232575"/>
            <a:ext cx="797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Крупные аварии на нефтяных платформах</a:t>
            </a:r>
            <a:endParaRPr lang="ru-R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611328"/>
              </p:ext>
            </p:extLst>
          </p:nvPr>
        </p:nvGraphicFramePr>
        <p:xfrm>
          <a:off x="395535" y="841129"/>
          <a:ext cx="8352928" cy="3574181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994825"/>
                <a:gridCol w="1289229"/>
                <a:gridCol w="965842"/>
                <a:gridCol w="2111892"/>
                <a:gridCol w="1036244"/>
                <a:gridCol w="859075"/>
                <a:gridCol w="1095821"/>
              </a:tblGrid>
              <a:tr h="4800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Платформа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Владелец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Дата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Расположение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Расстояние до берега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Штат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Количество жертв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 smtClean="0">
                          <a:latin typeface="Calibri" pitchFamily="34" charset="0"/>
                        </a:rPr>
                        <a:t>Bohai</a:t>
                      </a:r>
                      <a:r>
                        <a:rPr lang="ru-RU" sz="1100" b="0" dirty="0" smtClean="0">
                          <a:latin typeface="Calibri" pitchFamily="34" charset="0"/>
                        </a:rPr>
                        <a:t>-2</a:t>
                      </a:r>
                      <a:endParaRPr lang="ru-RU" sz="1400" b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latin typeface="Calibri" pitchFamily="34" charset="0"/>
                        </a:rPr>
                        <a:t>China Petroleum Department</a:t>
                      </a:r>
                      <a:endParaRPr lang="ru-RU" sz="1100" b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100" b="0" dirty="0">
                          <a:latin typeface="Calibri" pitchFamily="34" charset="0"/>
                        </a:rPr>
                        <a:t>25.11.1979</a:t>
                      </a:r>
                      <a:endParaRPr lang="ru-RU" sz="1400" b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100" b="0" dirty="0" err="1" smtClean="0"/>
                        <a:t>Бохайский</a:t>
                      </a:r>
                      <a:r>
                        <a:rPr lang="ru-RU" sz="1100" b="0" dirty="0" smtClean="0"/>
                        <a:t> залив</a:t>
                      </a:r>
                      <a:endParaRPr lang="ru-RU" sz="1400" b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100" b="0" dirty="0" smtClean="0">
                          <a:latin typeface="Calibri" pitchFamily="34" charset="0"/>
                          <a:ea typeface="Calibri"/>
                          <a:cs typeface="Times New Roman"/>
                        </a:rPr>
                        <a:t>150 </a:t>
                      </a:r>
                      <a:r>
                        <a:rPr lang="en-US" sz="1100" b="0" dirty="0" smtClean="0">
                          <a:latin typeface="Calibri" pitchFamily="34" charset="0"/>
                          <a:ea typeface="Calibri"/>
                          <a:cs typeface="Times New Roman"/>
                        </a:rPr>
                        <a:t>km</a:t>
                      </a:r>
                      <a:endParaRPr lang="ru-RU" sz="1100" b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74</a:t>
                      </a:r>
                    </a:p>
                  </a:txBody>
                  <a:tcPr marL="57150" marR="571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97%</a:t>
                      </a:r>
                      <a:endParaRPr lang="ru-RU" sz="1200" b="0" kern="1200" dirty="0">
                        <a:solidFill>
                          <a:srgbClr val="FF0000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0000"/>
                      </a:srgbClr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latin typeface="Calibri" pitchFamily="34" charset="0"/>
                        </a:rPr>
                        <a:t>Alexander L</a:t>
                      </a:r>
                      <a:r>
                        <a:rPr lang="ru-RU" sz="1100" b="0" dirty="0">
                          <a:latin typeface="Calibri" pitchFamily="34" charset="0"/>
                        </a:rPr>
                        <a:t>. </a:t>
                      </a:r>
                      <a:r>
                        <a:rPr lang="en-US" sz="1100" b="0" dirty="0" err="1">
                          <a:latin typeface="Calibri" pitchFamily="34" charset="0"/>
                        </a:rPr>
                        <a:t>Kielland</a:t>
                      </a:r>
                      <a:endParaRPr lang="ru-RU" sz="1400" b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latin typeface="Calibri" pitchFamily="34" charset="0"/>
                        </a:rPr>
                        <a:t>Stavanger Drilling</a:t>
                      </a:r>
                      <a:endParaRPr lang="ru-RU" sz="1400" b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100" b="0" dirty="0">
                          <a:latin typeface="Calibri" pitchFamily="34" charset="0"/>
                        </a:rPr>
                        <a:t>27.03.1980</a:t>
                      </a:r>
                      <a:endParaRPr lang="ru-RU" sz="1400" b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100" b="0" dirty="0" err="1" smtClean="0">
                          <a:latin typeface="Calibri" pitchFamily="34" charset="0"/>
                        </a:rPr>
                        <a:t>Экофиск</a:t>
                      </a:r>
                      <a:r>
                        <a:rPr lang="en-US" sz="1100" b="0" dirty="0" smtClean="0">
                          <a:latin typeface="Calibri" pitchFamily="34" charset="0"/>
                        </a:rPr>
                        <a:t>, </a:t>
                      </a:r>
                      <a:r>
                        <a:rPr lang="ru-RU" sz="1100" b="0" dirty="0" smtClean="0">
                          <a:latin typeface="Calibri" pitchFamily="34" charset="0"/>
                        </a:rPr>
                        <a:t>норвежский сектор Северного моря</a:t>
                      </a:r>
                      <a:endParaRPr lang="ru-RU" sz="1400" b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100" b="0" dirty="0" smtClean="0">
                          <a:latin typeface="Calibri" pitchFamily="34" charset="0"/>
                          <a:ea typeface="Calibri"/>
                          <a:cs typeface="Times New Roman"/>
                        </a:rPr>
                        <a:t>320 </a:t>
                      </a:r>
                      <a:r>
                        <a:rPr lang="en-US" sz="1100" b="0" dirty="0" smtClean="0">
                          <a:latin typeface="Calibri" pitchFamily="34" charset="0"/>
                          <a:ea typeface="Calibri"/>
                          <a:cs typeface="Times New Roman"/>
                        </a:rPr>
                        <a:t>km</a:t>
                      </a:r>
                      <a:endParaRPr lang="ru-RU" sz="1100" b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212</a:t>
                      </a:r>
                    </a:p>
                  </a:txBody>
                  <a:tcPr marL="57150" marR="571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58%</a:t>
                      </a:r>
                      <a:endParaRPr lang="ru-RU" sz="1200" b="0" kern="1200" dirty="0">
                        <a:solidFill>
                          <a:srgbClr val="FF0000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0000"/>
                      </a:srgbClr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dirty="0">
                          <a:latin typeface="Calibri" pitchFamily="34" charset="0"/>
                        </a:rPr>
                        <a:t>Ocean Ranger</a:t>
                      </a:r>
                      <a:endParaRPr lang="ru-RU" sz="1400" b="0" u="none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dirty="0" smtClean="0">
                          <a:latin typeface="Calibri" pitchFamily="34" charset="0"/>
                        </a:rPr>
                        <a:t>Mobil</a:t>
                      </a:r>
                      <a:endParaRPr lang="ru-RU" sz="1100" b="0" u="none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100" b="0" u="none" dirty="0">
                          <a:latin typeface="Calibri" pitchFamily="34" charset="0"/>
                        </a:rPr>
                        <a:t>15.02.1982</a:t>
                      </a:r>
                      <a:endParaRPr lang="ru-RU" sz="1400" b="0" u="none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100" b="0" u="none" dirty="0" smtClean="0">
                          <a:latin typeface="Calibri" pitchFamily="34" charset="0"/>
                        </a:rPr>
                        <a:t>Северная Атлантика</a:t>
                      </a:r>
                      <a:endParaRPr lang="ru-RU" sz="1400" b="0" u="none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100" b="0" u="none" dirty="0">
                          <a:latin typeface="Calibri" pitchFamily="34" charset="0"/>
                        </a:rPr>
                        <a:t>267 </a:t>
                      </a:r>
                      <a:r>
                        <a:rPr lang="en-US" sz="1100" b="0" u="none" dirty="0" smtClean="0">
                          <a:latin typeface="Calibri" pitchFamily="34" charset="0"/>
                        </a:rPr>
                        <a:t>km</a:t>
                      </a:r>
                      <a:endParaRPr lang="ru-RU" sz="1400" b="0" u="none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100" b="0" u="none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84</a:t>
                      </a:r>
                      <a:endParaRPr lang="ru-RU" sz="1100" b="0" u="none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kern="12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100%</a:t>
                      </a:r>
                      <a:endParaRPr lang="ru-RU" sz="1200" b="0" u="none" kern="1200" dirty="0">
                        <a:solidFill>
                          <a:srgbClr val="FF0000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0000"/>
                      </a:srgbClr>
                    </a:solidFill>
                  </a:tcPr>
                </a:tc>
              </a:tr>
              <a:tr h="41653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latin typeface="Calibri" pitchFamily="34" charset="0"/>
                        </a:rPr>
                        <a:t>Piper Alpha</a:t>
                      </a:r>
                      <a:endParaRPr lang="ru-RU" sz="1400" b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latin typeface="Calibri" pitchFamily="34" charset="0"/>
                        </a:rPr>
                        <a:t>Occidental Petroleum</a:t>
                      </a:r>
                      <a:endParaRPr lang="ru-RU" sz="1400" b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100" b="0" dirty="0" smtClean="0">
                          <a:latin typeface="Calibri" pitchFamily="34" charset="0"/>
                        </a:rPr>
                        <a:t>06.07.1988</a:t>
                      </a:r>
                      <a:endParaRPr lang="ru-RU" sz="1400" b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100" i="0" dirty="0" smtClean="0"/>
                        <a:t>Абердин,</a:t>
                      </a:r>
                      <a:r>
                        <a:rPr lang="en-US" sz="1100" i="0" baseline="0" dirty="0" smtClean="0"/>
                        <a:t> </a:t>
                      </a:r>
                      <a:r>
                        <a:rPr lang="ru-RU" sz="1100" i="0" baseline="0" dirty="0" smtClean="0"/>
                        <a:t>Англия</a:t>
                      </a:r>
                      <a:endParaRPr lang="ru-RU" sz="1400" b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100" b="0" dirty="0" smtClean="0">
                          <a:latin typeface="Calibri" pitchFamily="34" charset="0"/>
                        </a:rPr>
                        <a:t>310 </a:t>
                      </a:r>
                      <a:r>
                        <a:rPr lang="en-US" sz="1100" b="0" dirty="0" smtClean="0">
                          <a:latin typeface="Calibri" pitchFamily="34" charset="0"/>
                        </a:rPr>
                        <a:t>km</a:t>
                      </a:r>
                      <a:endParaRPr lang="ru-RU" sz="1400" b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1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224</a:t>
                      </a:r>
                      <a:endParaRPr lang="ru-RU" sz="11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79%</a:t>
                      </a:r>
                      <a:endParaRPr lang="ru-RU" sz="1200" b="0" kern="1200" dirty="0">
                        <a:solidFill>
                          <a:srgbClr val="FF0000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0000"/>
                      </a:srgbClr>
                    </a:solidFill>
                  </a:tcPr>
                </a:tc>
              </a:tr>
              <a:tr h="5632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latin typeface="Calibri" pitchFamily="34" charset="0"/>
                        </a:rPr>
                        <a:t>Mumbai </a:t>
                      </a:r>
                      <a:r>
                        <a:rPr lang="en-US" sz="1100" b="0" dirty="0">
                          <a:latin typeface="Calibri" pitchFamily="34" charset="0"/>
                        </a:rPr>
                        <a:t>High North</a:t>
                      </a:r>
                      <a:endParaRPr lang="ru-RU" sz="1400" b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latin typeface="Calibri" pitchFamily="34" charset="0"/>
                        </a:rPr>
                        <a:t>Oil and Natural Gas Corporation</a:t>
                      </a:r>
                      <a:endParaRPr lang="en-US" sz="1100" b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100" b="0" dirty="0">
                          <a:latin typeface="Calibri" pitchFamily="34" charset="0"/>
                        </a:rPr>
                        <a:t>27.07.2005</a:t>
                      </a:r>
                      <a:endParaRPr lang="ru-RU" sz="1400" b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100" b="0" dirty="0" smtClean="0">
                          <a:latin typeface="Calibri" pitchFamily="34" charset="0"/>
                        </a:rPr>
                        <a:t>Индия</a:t>
                      </a:r>
                      <a:endParaRPr lang="ru-RU" sz="1400" b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100" b="0" dirty="0">
                          <a:latin typeface="Calibri" pitchFamily="34" charset="0"/>
                        </a:rPr>
                        <a:t>150 </a:t>
                      </a:r>
                      <a:r>
                        <a:rPr lang="en-US" sz="1100" b="0" dirty="0" smtClean="0">
                          <a:latin typeface="Calibri" pitchFamily="34" charset="0"/>
                        </a:rPr>
                        <a:t>km</a:t>
                      </a:r>
                      <a:endParaRPr lang="ru-RU" sz="1400" b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1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384</a:t>
                      </a:r>
                      <a:endParaRPr lang="ru-RU" sz="11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100%</a:t>
                      </a:r>
                      <a:endParaRPr lang="ru-RU" sz="1200" b="0" kern="1200" dirty="0">
                        <a:solidFill>
                          <a:srgbClr val="FF0000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0000"/>
                      </a:srgbClr>
                    </a:solidFill>
                  </a:tcPr>
                </a:tc>
              </a:tr>
              <a:tr h="47604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latin typeface="Calibri" pitchFamily="34" charset="0"/>
                        </a:rPr>
                        <a:t>Deepwater Horizon</a:t>
                      </a:r>
                      <a:endParaRPr lang="en-US" sz="1100" b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latin typeface="Calibri" pitchFamily="34" charset="0"/>
                        </a:rPr>
                        <a:t>Transocean</a:t>
                      </a:r>
                      <a:endParaRPr lang="ru-RU" sz="1400" b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100" b="0" dirty="0">
                          <a:latin typeface="Calibri" pitchFamily="34" charset="0"/>
                        </a:rPr>
                        <a:t>20.04.2010</a:t>
                      </a:r>
                      <a:endParaRPr lang="ru-RU" sz="1400" b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100" i="0" dirty="0" smtClean="0"/>
                        <a:t>Мексиканский залив</a:t>
                      </a:r>
                      <a:endParaRPr lang="ru-RU" sz="1100" b="0" i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100" b="0" dirty="0">
                          <a:latin typeface="Calibri" pitchFamily="34" charset="0"/>
                        </a:rPr>
                        <a:t>84 </a:t>
                      </a:r>
                      <a:r>
                        <a:rPr lang="en-US" sz="1100" b="0" dirty="0" smtClean="0">
                          <a:latin typeface="Calibri" pitchFamily="34" charset="0"/>
                        </a:rPr>
                        <a:t>km</a:t>
                      </a:r>
                      <a:endParaRPr lang="ru-RU" sz="1400" b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57150" marR="571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126</a:t>
                      </a:r>
                      <a:endParaRPr lang="ru-RU" sz="11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22%</a:t>
                      </a:r>
                      <a:endParaRPr lang="ru-RU" sz="1200" b="0" kern="1200" dirty="0" smtClean="0">
                        <a:solidFill>
                          <a:srgbClr val="FF0000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0000"/>
                      </a:srgbClr>
                    </a:solidFill>
                  </a:tcPr>
                </a:tc>
              </a:tr>
              <a:tr h="4224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Нефтяная платформа «Кольская»</a:t>
                      </a:r>
                      <a:endParaRPr lang="ru-RU" sz="11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b="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Арктикморнефтегазразведка</a:t>
                      </a:r>
                      <a:endParaRPr lang="en-US" sz="1100" b="0" kern="120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18.12.2011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Сахалин, Россия</a:t>
                      </a:r>
                      <a:endParaRPr lang="ru-RU" sz="11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200 </a:t>
                      </a: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km</a:t>
                      </a:r>
                      <a:endParaRPr lang="ru-RU" sz="11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80%</a:t>
                      </a:r>
                      <a:endParaRPr lang="ru-RU" sz="1200" b="0" kern="1200" dirty="0">
                        <a:solidFill>
                          <a:srgbClr val="FF0000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6243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Сложные климатические условия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sz="16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043180"/>
              </p:ext>
            </p:extLst>
          </p:nvPr>
        </p:nvGraphicFramePr>
        <p:xfrm>
          <a:off x="3851920" y="1059582"/>
          <a:ext cx="2880320" cy="2515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008112"/>
                <a:gridCol w="720080"/>
              </a:tblGrid>
              <a:tr h="50405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Датчик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Погодные условия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Применимость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162817">
                <a:tc rowSpan="4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Видеокамеры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Полярная ночь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1628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Метель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1628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Сильный ветер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1628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Качка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+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162817">
                <a:tc rowSpan="4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Ультразвуковой дальномер 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Полярная ночь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1628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Метель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1628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Сильный ветер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2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Качка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+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728236"/>
              </p:ext>
            </p:extLst>
          </p:nvPr>
        </p:nvGraphicFramePr>
        <p:xfrm>
          <a:off x="611560" y="1059576"/>
          <a:ext cx="3240360" cy="352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161"/>
                <a:gridCol w="1070773"/>
                <a:gridCol w="704426"/>
              </a:tblGrid>
              <a:tr h="49837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Датчик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Погодные условия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Применимость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rowSpan="4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Лазерный дальномер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Полярная ночь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Метель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Сильный ветер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Качка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+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rowSpan="4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Глобальная система навигации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Полярная ночь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+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Метель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Сильный ветер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Качка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+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rowSpan="4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Инерциальная навигационная система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Полярная ночь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+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Метель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+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Сильный ветер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+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Качка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91880" y="3646140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200" dirty="0" smtClean="0"/>
              <a:t>сильный ветер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200" dirty="0" smtClean="0"/>
              <a:t>низкие температуры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200" dirty="0" smtClean="0"/>
              <a:t>метели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200" dirty="0" smtClean="0"/>
              <a:t>ледяные </a:t>
            </a:r>
            <a:r>
              <a:rPr lang="ru-RU" sz="1200" dirty="0"/>
              <a:t>и снежные торосы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200" dirty="0"/>
              <a:t>полярная </a:t>
            </a:r>
            <a:r>
              <a:rPr lang="ru-RU" sz="1200" dirty="0" smtClean="0"/>
              <a:t>ночь</a:t>
            </a:r>
            <a:endParaRPr lang="en-US" dirty="0"/>
          </a:p>
        </p:txBody>
      </p:sp>
      <p:pic>
        <p:nvPicPr>
          <p:cNvPr id="7" name="Picture 18" descr="http://nature.baikal.ru/phs/norm/65/657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1618" y="1087348"/>
            <a:ext cx="1550895" cy="10801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20" descr="http://vvv081.users.photofile.ru/photo/vvv081/1231986/xlarge/2524974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1618" y="2272243"/>
            <a:ext cx="1577642" cy="118463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6" descr="https://encrypted-tbn3.gstatic.com/images?q=tbn:ANd9GcRFZpX6YVX4Uv2AU4LIOq2yc6LxPORCn_KLv5XluYEpSDSEOvZ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1618" y="3545191"/>
            <a:ext cx="1577642" cy="1103956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772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спасательной группировке роботов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67544" y="898126"/>
            <a:ext cx="3960440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15248" y="898126"/>
            <a:ext cx="3960440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5" name="Объект 3"/>
          <p:cNvSpPr txBox="1">
            <a:spLocks/>
          </p:cNvSpPr>
          <p:nvPr/>
        </p:nvSpPr>
        <p:spPr>
          <a:xfrm>
            <a:off x="4844073" y="992017"/>
            <a:ext cx="3702789" cy="381642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179388" algn="l" defTabSz="914400" rtl="0" eaLnBrk="1" latinLnBrk="0" hangingPunct="1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tabLst>
                <a:tab pos="538163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6033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6813" indent="-1666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Гетерогенность</a:t>
            </a:r>
          </a:p>
          <a:p>
            <a:r>
              <a:rPr lang="ru-RU" dirty="0" smtClean="0"/>
              <a:t>Автономность</a:t>
            </a:r>
          </a:p>
          <a:p>
            <a:r>
              <a:rPr lang="ru-RU" dirty="0" smtClean="0"/>
              <a:t>Избыточность</a:t>
            </a:r>
          </a:p>
          <a:p>
            <a:r>
              <a:rPr lang="ru-RU" dirty="0" smtClean="0"/>
              <a:t>Взаимозаменяемость роботов </a:t>
            </a:r>
          </a:p>
          <a:p>
            <a:r>
              <a:rPr lang="ru-RU" dirty="0" smtClean="0"/>
              <a:t>Робастность</a:t>
            </a:r>
            <a:endParaRPr lang="ru-RU" dirty="0"/>
          </a:p>
        </p:txBody>
      </p:sp>
      <p:sp>
        <p:nvSpPr>
          <p:cNvPr id="6" name="AutoShape 2" descr="https://pp.vk.me/c618223/v618223214/1fcc2/JqO3gkvPJEw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pp.vk.me/c618223/v618223214/1fcc2/JqO3gkvPJEw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68" y="898126"/>
            <a:ext cx="3496392" cy="209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 descr="C:\Users\6B43~1.501\AppData\Local\Temp\УСС_1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9567" y="2930650"/>
            <a:ext cx="3496393" cy="1959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188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Гетерогенность спасательной группировки роботов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Роботы-разведчики</a:t>
            </a:r>
          </a:p>
          <a:p>
            <a:pPr lvl="1"/>
            <a:r>
              <a:rPr lang="ru-RU" dirty="0"/>
              <a:t>производят поиск людей, которым требуется эвакуация и опасных объектов, за динамикой состояний которых необходимо </a:t>
            </a:r>
            <a:r>
              <a:rPr lang="ru-RU" dirty="0" smtClean="0"/>
              <a:t>наблюдать</a:t>
            </a:r>
          </a:p>
          <a:p>
            <a:r>
              <a:rPr lang="ru-RU" dirty="0" smtClean="0"/>
              <a:t>Роботы-наблюдатели</a:t>
            </a:r>
          </a:p>
          <a:p>
            <a:pPr lvl="1"/>
            <a:r>
              <a:rPr lang="ru-RU" dirty="0" smtClean="0"/>
              <a:t>осуществляют </a:t>
            </a:r>
            <a:r>
              <a:rPr lang="ru-RU" dirty="0"/>
              <a:t>круглосуточное наблюдение за обстановкой</a:t>
            </a:r>
            <a:endParaRPr lang="ru-RU" dirty="0" smtClean="0"/>
          </a:p>
          <a:p>
            <a:r>
              <a:rPr lang="ru-RU" dirty="0" smtClean="0"/>
              <a:t>Роботы-рабочие</a:t>
            </a:r>
          </a:p>
          <a:p>
            <a:pPr lvl="1"/>
            <a:r>
              <a:rPr lang="ru-RU" dirty="0"/>
              <a:t>т</a:t>
            </a:r>
            <a:r>
              <a:rPr lang="ru-RU" dirty="0" smtClean="0"/>
              <a:t>ребуются </a:t>
            </a:r>
            <a:r>
              <a:rPr lang="ru-RU" dirty="0"/>
              <a:t>для проведения неотложных аварийно-восстановительных работ</a:t>
            </a:r>
            <a:endParaRPr lang="ru-RU" dirty="0" smtClean="0"/>
          </a:p>
          <a:p>
            <a:r>
              <a:rPr lang="ru-RU" dirty="0" smtClean="0"/>
              <a:t>Роботы-перегрузчики</a:t>
            </a:r>
          </a:p>
          <a:p>
            <a:pPr lvl="1"/>
            <a:r>
              <a:rPr lang="ru-RU" dirty="0" smtClean="0"/>
              <a:t>помогают </a:t>
            </a:r>
            <a:r>
              <a:rPr lang="ru-RU" dirty="0"/>
              <a:t>людям выбраться из опасных </a:t>
            </a:r>
            <a:r>
              <a:rPr lang="ru-RU" dirty="0" smtClean="0"/>
              <a:t>мест</a:t>
            </a:r>
          </a:p>
          <a:p>
            <a:r>
              <a:rPr lang="ru-RU" dirty="0"/>
              <a:t>Транспортные </a:t>
            </a:r>
            <a:r>
              <a:rPr lang="ru-RU" dirty="0" smtClean="0"/>
              <a:t>роботы</a:t>
            </a:r>
          </a:p>
          <a:p>
            <a:pPr lvl="1"/>
            <a:r>
              <a:rPr lang="ru-RU" dirty="0"/>
              <a:t>большие универсальные транспортные средства для перемещения групп людей в безопасные зоны</a:t>
            </a:r>
          </a:p>
        </p:txBody>
      </p:sp>
    </p:spTree>
    <p:extLst>
      <p:ext uri="{BB962C8B-B14F-4D97-AF65-F5344CB8AC3E}">
        <p14:creationId xmlns:p14="http://schemas.microsoft.com/office/powerpoint/2010/main" val="160797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Автономность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510176"/>
              </p:ext>
            </p:extLst>
          </p:nvPr>
        </p:nvGraphicFramePr>
        <p:xfrm>
          <a:off x="611560" y="1563638"/>
          <a:ext cx="5256584" cy="3342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r:id="rId3" imgW="9869040" imgH="6237000" progId="CorelDRAW.Graphic.13">
                  <p:embed/>
                </p:oleObj>
              </mc:Choice>
              <mc:Fallback>
                <p:oleObj r:id="rId3" imgW="9869040" imgH="6237000" progId="CorelDRAW.Graphic.1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563638"/>
                        <a:ext cx="5256584" cy="33425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55576" y="843558"/>
            <a:ext cx="5112568" cy="6463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Структурная схема программного обеспечения управления группировкой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36084" y="1386758"/>
            <a:ext cx="2592288" cy="1815882"/>
          </a:xfrm>
          <a:prstGeom prst="rect">
            <a:avLst/>
          </a:prstGeom>
          <a:noFill/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400" dirty="0"/>
              <a:t>информационная связь с другими роботами группы;</a:t>
            </a:r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400" dirty="0"/>
              <a:t>выполнение специфичных для данного робота операций;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правильность перемещения робота по маршруту движения</a:t>
            </a:r>
            <a:endParaRPr lang="en-US" sz="1400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136084" y="914695"/>
            <a:ext cx="259228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Необходимо для функционирования робота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2706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Избыточность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283968" y="2072129"/>
            <a:ext cx="4248472" cy="2451656"/>
          </a:xfrm>
          <a:ln w="28575">
            <a:solidFill>
              <a:schemeClr val="accent1"/>
            </a:solidFill>
          </a:ln>
        </p:spPr>
        <p:txBody>
          <a:bodyPr/>
          <a:lstStyle/>
          <a:p>
            <a:endParaRPr lang="ru-RU" dirty="0" smtClean="0"/>
          </a:p>
          <a:p>
            <a:r>
              <a:rPr lang="ru-RU" dirty="0" smtClean="0"/>
              <a:t>разные </a:t>
            </a:r>
            <a:r>
              <a:rPr lang="ru-RU" dirty="0"/>
              <a:t>функциональные возможности </a:t>
            </a:r>
            <a:endParaRPr lang="ru-RU" dirty="0" smtClean="0"/>
          </a:p>
          <a:p>
            <a:r>
              <a:rPr lang="ru-RU" dirty="0"/>
              <a:t>разные условия работы разных </a:t>
            </a:r>
            <a:r>
              <a:rPr lang="ru-RU" dirty="0" smtClean="0"/>
              <a:t>подгрупп</a:t>
            </a:r>
          </a:p>
          <a:p>
            <a:r>
              <a:rPr lang="ru-RU" dirty="0"/>
              <a:t>разная стоимость роботов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6" name="Рисунок 5" descr="C:\Users\6B43~1.501\AppData\Local\Temp\УСС_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059582"/>
            <a:ext cx="3456384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83568" y="3723878"/>
            <a:ext cx="34563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Универсальное спасательное средство разработки </a:t>
            </a:r>
            <a:r>
              <a:rPr lang="ru-RU" sz="1400" dirty="0" smtClean="0"/>
              <a:t>Нижегородского </a:t>
            </a:r>
            <a:r>
              <a:rPr lang="ru-RU" sz="1400" dirty="0"/>
              <a:t>Государственного Технического </a:t>
            </a:r>
            <a:r>
              <a:rPr lang="ru-RU" sz="1400" dirty="0" smtClean="0"/>
              <a:t>Университета </a:t>
            </a:r>
            <a:r>
              <a:rPr lang="ru-RU" sz="1400" dirty="0"/>
              <a:t>им. Р.Е. Алексеева</a:t>
            </a:r>
            <a:endParaRPr lang="en-US" sz="1400" dirty="0"/>
          </a:p>
          <a:p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211960" y="1053762"/>
            <a:ext cx="4392488" cy="64633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ru-RU" dirty="0" smtClean="0"/>
              <a:t>Один из способов повышения надежности </a:t>
            </a:r>
            <a:r>
              <a:rPr lang="ru-RU" dirty="0"/>
              <a:t>и безопасности</a:t>
            </a:r>
            <a:endParaRPr lang="en-US" dirty="0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211960" y="1836421"/>
            <a:ext cx="43716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Особенности гетерогенной группировки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286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pp.vk.me/c618223/v618223214/1fd0c/IspF7u9IDJ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003798"/>
            <a:ext cx="2541257" cy="190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pp.vk.me/c623827/v623827214/10fd8/U414zE-fDsw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635646"/>
            <a:ext cx="2504101" cy="187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11560" y="123478"/>
            <a:ext cx="8075240" cy="574042"/>
          </a:xfrm>
        </p:spPr>
        <p:txBody>
          <a:bodyPr/>
          <a:lstStyle/>
          <a:p>
            <a:r>
              <a:rPr lang="ru-RU" dirty="0" smtClean="0"/>
              <a:t>Взаимозаменяемость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39553" y="2139702"/>
            <a:ext cx="4968552" cy="2736304"/>
          </a:xfr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ru-RU" dirty="0" smtClean="0"/>
          </a:p>
          <a:p>
            <a:r>
              <a:rPr lang="ru-RU" dirty="0" smtClean="0"/>
              <a:t>отказ </a:t>
            </a:r>
            <a:r>
              <a:rPr lang="ru-RU" dirty="0"/>
              <a:t>бортового вычислителя системы управления </a:t>
            </a:r>
            <a:r>
              <a:rPr lang="ru-RU" dirty="0" smtClean="0"/>
              <a:t>робота</a:t>
            </a:r>
          </a:p>
          <a:p>
            <a:r>
              <a:rPr lang="ru-RU" dirty="0"/>
              <a:t>отказ бортового </a:t>
            </a:r>
            <a:r>
              <a:rPr lang="ru-RU" dirty="0" smtClean="0"/>
              <a:t>радиоканала</a:t>
            </a:r>
          </a:p>
          <a:p>
            <a:r>
              <a:rPr lang="ru-RU" dirty="0"/>
              <a:t>отказ двигателей и/или </a:t>
            </a:r>
            <a:r>
              <a:rPr lang="ru-RU" dirty="0" smtClean="0"/>
              <a:t>движителей</a:t>
            </a:r>
          </a:p>
          <a:p>
            <a:r>
              <a:rPr lang="ru-RU" dirty="0"/>
              <a:t>отказ какого-то сенсора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576" y="1059581"/>
            <a:ext cx="770485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Для повышения надёжности группировки без излишней избыточности возможно применение взаимозаменяемости роботов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11560" y="1923678"/>
            <a:ext cx="1728192" cy="386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виды отказов </a:t>
            </a:r>
          </a:p>
        </p:txBody>
      </p:sp>
    </p:spTree>
    <p:extLst>
      <p:ext uri="{BB962C8B-B14F-4D97-AF65-F5344CB8AC3E}">
        <p14:creationId xmlns:p14="http://schemas.microsoft.com/office/powerpoint/2010/main" val="320534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2222</TotalTime>
  <Words>697</Words>
  <Application>Microsoft Office PowerPoint</Application>
  <PresentationFormat>Экран (16:9)</PresentationFormat>
  <Paragraphs>190</Paragraphs>
  <Slides>12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4" baseType="lpstr">
      <vt:lpstr>Тема Office</vt:lpstr>
      <vt:lpstr>CorelDRAW.Graphic.13</vt:lpstr>
      <vt:lpstr>Презентация PowerPoint</vt:lpstr>
      <vt:lpstr>Презентация PowerPoint</vt:lpstr>
      <vt:lpstr>Презентация PowerPoint</vt:lpstr>
      <vt:lpstr>Сложные климатические условия</vt:lpstr>
      <vt:lpstr>Требования к спасательной группировке роботов</vt:lpstr>
      <vt:lpstr>Гетерогенность спасательной группировки роботов</vt:lpstr>
      <vt:lpstr>Автономность</vt:lpstr>
      <vt:lpstr>Избыточность</vt:lpstr>
      <vt:lpstr>Взаимозаменяемость</vt:lpstr>
      <vt:lpstr>Робастность</vt:lpstr>
      <vt:lpstr>Заключение</vt:lpstr>
      <vt:lpstr>Презентация PowerPoint</vt:lpstr>
    </vt:vector>
  </TitlesOfParts>
  <Company>RTC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Svetlana</dc:creator>
  <cp:lastModifiedBy>Admin1</cp:lastModifiedBy>
  <cp:revision>166</cp:revision>
  <cp:lastPrinted>2013-10-30T12:07:22Z</cp:lastPrinted>
  <dcterms:created xsi:type="dcterms:W3CDTF">2013-10-29T10:35:50Z</dcterms:created>
  <dcterms:modified xsi:type="dcterms:W3CDTF">2015-07-02T17:00:54Z</dcterms:modified>
</cp:coreProperties>
</file>