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94" r:id="rId4"/>
    <p:sldId id="295" r:id="rId5"/>
    <p:sldId id="297" r:id="rId6"/>
    <p:sldId id="296" r:id="rId7"/>
    <p:sldId id="291" r:id="rId8"/>
    <p:sldId id="292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4" autoAdjust="0"/>
    <p:restoredTop sz="88034" autoAdjust="0"/>
  </p:normalViewPr>
  <p:slideViewPr>
    <p:cSldViewPr showGuides="1">
      <p:cViewPr>
        <p:scale>
          <a:sx n="114" d="100"/>
          <a:sy n="114" d="100"/>
        </p:scale>
        <p:origin x="-120" y="-354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70440" y="3723878"/>
            <a:ext cx="4386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С.С. Яковлев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8606102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Применение </a:t>
            </a: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групп мобильных роботов для проведения спасательных миссий в экстремальных природно-климатических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климатические условия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z="1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9859"/>
              </p:ext>
            </p:extLst>
          </p:nvPr>
        </p:nvGraphicFramePr>
        <p:xfrm>
          <a:off x="4283968" y="1059582"/>
          <a:ext cx="3960440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440160"/>
                <a:gridCol w="1152128"/>
              </a:tblGrid>
              <a:tr h="50405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Видеокамеры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Ультразвуковой дальномер 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2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74929"/>
              </p:ext>
            </p:extLst>
          </p:nvPr>
        </p:nvGraphicFramePr>
        <p:xfrm>
          <a:off x="611560" y="1059576"/>
          <a:ext cx="3600400" cy="331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043"/>
                <a:gridCol w="1120237"/>
                <a:gridCol w="1080120"/>
              </a:tblGrid>
              <a:tr h="49837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Лазерный дальномер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Глобальная система навигации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Инерциальная навигационная система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8" y="3363838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сильный ветер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низкие </a:t>
            </a:r>
            <a:r>
              <a:rPr lang="ru-RU" sz="1200" dirty="0" smtClean="0"/>
              <a:t>температуры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метели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ледяные и снежные торосы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полярная </a:t>
            </a:r>
            <a:r>
              <a:rPr lang="ru-RU" sz="1200" dirty="0" smtClean="0"/>
              <a:t>ночь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спасательной группировке роботов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7544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15248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844073" y="992017"/>
            <a:ext cx="3702789" cy="3816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Гетерогенность</a:t>
            </a:r>
          </a:p>
          <a:p>
            <a:r>
              <a:rPr lang="ru-RU" dirty="0" smtClean="0"/>
              <a:t>Автономность</a:t>
            </a:r>
          </a:p>
          <a:p>
            <a:r>
              <a:rPr lang="ru-RU" dirty="0" smtClean="0"/>
              <a:t>Избыточность</a:t>
            </a:r>
          </a:p>
          <a:p>
            <a:r>
              <a:rPr lang="ru-RU" dirty="0" smtClean="0"/>
              <a:t>Взаимозаменяемость роботов </a:t>
            </a:r>
          </a:p>
          <a:p>
            <a:r>
              <a:rPr lang="ru-RU" dirty="0" smtClean="0"/>
              <a:t>Робастность</a:t>
            </a:r>
            <a:endParaRPr lang="ru-RU" dirty="0"/>
          </a:p>
        </p:txBody>
      </p:sp>
      <p:sp>
        <p:nvSpPr>
          <p:cNvPr id="6" name="AutoShape 2" descr="https://pp.vk.me/c618223/v618223214/1fcc2/JqO3gkvPJE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pp.vk.me/c618223/v618223214/1fcc2/JqO3gkvPJ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8" y="898126"/>
            <a:ext cx="3496392" cy="20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C:\Users\6B43~1.501\AppData\Local\Temp\УСС_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567" y="2930650"/>
            <a:ext cx="3496393" cy="19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18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Гетерогенность спасательной группировки роботов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Роботы-разведчики</a:t>
            </a:r>
          </a:p>
          <a:p>
            <a:pPr lvl="1"/>
            <a:r>
              <a:rPr lang="ru-RU" dirty="0"/>
              <a:t>производят поиск людей, которым требуется эвакуация и опасных объектов, за динамикой состояний которых необходимо </a:t>
            </a:r>
            <a:r>
              <a:rPr lang="ru-RU" dirty="0" smtClean="0"/>
              <a:t>наблюдать</a:t>
            </a:r>
          </a:p>
          <a:p>
            <a:r>
              <a:rPr lang="ru-RU" dirty="0" smtClean="0"/>
              <a:t>Роботы-наблюдатели</a:t>
            </a:r>
          </a:p>
          <a:p>
            <a:pPr lvl="1"/>
            <a:r>
              <a:rPr lang="ru-RU" dirty="0" smtClean="0"/>
              <a:t>осуществляют </a:t>
            </a:r>
            <a:r>
              <a:rPr lang="ru-RU" dirty="0"/>
              <a:t>круглосуточное наблюдение за обстановкой</a:t>
            </a:r>
            <a:endParaRPr lang="ru-RU" dirty="0" smtClean="0"/>
          </a:p>
          <a:p>
            <a:r>
              <a:rPr lang="ru-RU" dirty="0" smtClean="0"/>
              <a:t>Роботы-рабочие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ребуются </a:t>
            </a:r>
            <a:r>
              <a:rPr lang="ru-RU" dirty="0"/>
              <a:t>для проведения неотложных аварийно-восстановительных работ</a:t>
            </a:r>
            <a:endParaRPr lang="ru-RU" dirty="0" smtClean="0"/>
          </a:p>
          <a:p>
            <a:r>
              <a:rPr lang="ru-RU" dirty="0" smtClean="0"/>
              <a:t>Роботы-перегрузчики</a:t>
            </a:r>
          </a:p>
          <a:p>
            <a:pPr lvl="1"/>
            <a:r>
              <a:rPr lang="ru-RU" dirty="0" smtClean="0"/>
              <a:t>помогают </a:t>
            </a:r>
            <a:r>
              <a:rPr lang="ru-RU" dirty="0"/>
              <a:t>людям выбраться из опасных </a:t>
            </a:r>
            <a:r>
              <a:rPr lang="ru-RU" dirty="0" smtClean="0"/>
              <a:t>мест</a:t>
            </a:r>
          </a:p>
          <a:p>
            <a:r>
              <a:rPr lang="ru-RU" dirty="0"/>
              <a:t>Транспортные </a:t>
            </a:r>
            <a:r>
              <a:rPr lang="ru-RU" dirty="0" smtClean="0"/>
              <a:t>роботы</a:t>
            </a:r>
          </a:p>
          <a:p>
            <a:pPr lvl="1"/>
            <a:r>
              <a:rPr lang="ru-RU" dirty="0"/>
              <a:t>большие универсальные транспортные средства для перемещения групп людей в безопасные зоны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9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Автономность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18167"/>
              </p:ext>
            </p:extLst>
          </p:nvPr>
        </p:nvGraphicFramePr>
        <p:xfrm>
          <a:off x="1619672" y="1131590"/>
          <a:ext cx="4824536" cy="306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9869040" imgH="6237000" progId="CorelDRAW.Graphic.13">
                  <p:embed/>
                </p:oleObj>
              </mc:Choice>
              <mc:Fallback>
                <p:oleObj r:id="rId3" imgW="9869040" imgH="6237000" progId="CorelDRAW.Graphic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31590"/>
                        <a:ext cx="4824536" cy="3067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Взаимозаменяемость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3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j-lt"/>
                <a:sym typeface="Symbol" pitchFamily="18" charset="2"/>
              </a:rPr>
              <a:t>Возможный вариант слайда</a:t>
            </a:r>
            <a:endParaRPr lang="ru-RU" dirty="0">
              <a:latin typeface="+mj-lt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4507929" y="3633267"/>
            <a:ext cx="4167757" cy="1258519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4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12704" y="3891121"/>
            <a:ext cx="406298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84150" indent="-184150" defTabSz="2286000">
              <a:lnSpc>
                <a:spcPct val="90000"/>
              </a:lnSpc>
              <a:spcBef>
                <a:spcPts val="600"/>
              </a:spcBef>
              <a:buClr>
                <a:srgbClr val="336699"/>
              </a:buClr>
              <a:buFont typeface="Wingdings" pitchFamily="2" charset="2"/>
              <a:buChar char="q"/>
              <a:tabLst>
                <a:tab pos="2782888" algn="l"/>
              </a:tabLst>
            </a:pPr>
            <a:r>
              <a:rPr lang="ru-RU" sz="1200" dirty="0" smtClean="0">
                <a:latin typeface="+mj-lt"/>
                <a:cs typeface="Arial" pitchFamily="34" charset="0"/>
              </a:rPr>
              <a:t>Диапазон измерения  мощности дозы                                                 гамма-излучения	от 10</a:t>
            </a:r>
            <a:r>
              <a:rPr lang="ru-RU" sz="1200" baseline="30000" dirty="0" smtClean="0">
                <a:latin typeface="+mj-lt"/>
                <a:cs typeface="Arial" pitchFamily="34" charset="0"/>
              </a:rPr>
              <a:t>-7</a:t>
            </a:r>
            <a:r>
              <a:rPr lang="ru-RU" sz="1200" dirty="0" smtClean="0">
                <a:latin typeface="+mj-lt"/>
                <a:cs typeface="Arial" pitchFamily="34" charset="0"/>
              </a:rPr>
              <a:t> до 10 Гр/ч</a:t>
            </a:r>
          </a:p>
          <a:p>
            <a:pPr marL="184150" indent="-184150" defTabSz="2286000">
              <a:lnSpc>
                <a:spcPct val="90000"/>
              </a:lnSpc>
              <a:spcBef>
                <a:spcPts val="600"/>
              </a:spcBef>
              <a:buClr>
                <a:srgbClr val="336699"/>
              </a:buClr>
              <a:buFont typeface="Wingdings" pitchFamily="2" charset="2"/>
              <a:buChar char="q"/>
              <a:tabLst>
                <a:tab pos="2782888" algn="l"/>
              </a:tabLst>
            </a:pPr>
            <a:r>
              <a:rPr lang="ru-RU" sz="1200" dirty="0" smtClean="0">
                <a:latin typeface="+mj-lt"/>
                <a:cs typeface="Arial" pitchFamily="34" charset="0"/>
              </a:rPr>
              <a:t>Диапазон измерения  дозы</a:t>
            </a:r>
            <a:br>
              <a:rPr lang="ru-RU" sz="1200" dirty="0" smtClean="0">
                <a:latin typeface="+mj-lt"/>
                <a:cs typeface="Arial" pitchFamily="34" charset="0"/>
              </a:rPr>
            </a:br>
            <a:r>
              <a:rPr lang="ru-RU" sz="1200" dirty="0" smtClean="0">
                <a:latin typeface="+mj-lt"/>
                <a:cs typeface="Arial" pitchFamily="34" charset="0"/>
              </a:rPr>
              <a:t>гамма-излучения 	от 10</a:t>
            </a:r>
            <a:r>
              <a:rPr lang="ru-RU" sz="1200" baseline="30000" dirty="0" smtClean="0">
                <a:latin typeface="+mj-lt"/>
                <a:cs typeface="Arial" pitchFamily="34" charset="0"/>
              </a:rPr>
              <a:t>-5</a:t>
            </a:r>
            <a:r>
              <a:rPr lang="ru-RU" sz="1200" dirty="0" smtClean="0">
                <a:latin typeface="+mj-lt"/>
                <a:cs typeface="Arial" pitchFamily="34" charset="0"/>
              </a:rPr>
              <a:t> до 50 Гр</a:t>
            </a:r>
          </a:p>
          <a:p>
            <a:pPr marL="184150" indent="-184150" defTabSz="2286000">
              <a:lnSpc>
                <a:spcPct val="90000"/>
              </a:lnSpc>
              <a:spcBef>
                <a:spcPts val="600"/>
              </a:spcBef>
              <a:buClr>
                <a:srgbClr val="336699"/>
              </a:buClr>
              <a:buFont typeface="Wingdings" pitchFamily="2" charset="2"/>
              <a:buChar char="q"/>
              <a:tabLst>
                <a:tab pos="2782888" algn="l"/>
              </a:tabLst>
            </a:pPr>
            <a:r>
              <a:rPr lang="ru-RU" sz="1200" dirty="0" smtClean="0">
                <a:latin typeface="+mj-lt"/>
                <a:cs typeface="Arial" pitchFamily="34" charset="0"/>
              </a:rPr>
              <a:t>Диапазон измерения  направления 	от 0</a:t>
            </a:r>
            <a:r>
              <a:rPr lang="ru-RU" sz="1200" dirty="0" smtClean="0">
                <a:latin typeface="+mj-lt"/>
                <a:cs typeface="Arial" pitchFamily="34" charset="0"/>
                <a:sym typeface="Symbol" pitchFamily="18" charset="2"/>
              </a:rPr>
              <a:t></a:t>
            </a:r>
            <a:r>
              <a:rPr lang="ru-RU" sz="1200" dirty="0" smtClean="0">
                <a:latin typeface="+mj-lt"/>
                <a:cs typeface="Arial" pitchFamily="34" charset="0"/>
              </a:rPr>
              <a:t> до 360</a:t>
            </a:r>
            <a:r>
              <a:rPr lang="ru-RU" sz="1200" dirty="0" smtClean="0">
                <a:latin typeface="+mj-lt"/>
                <a:cs typeface="Arial" pitchFamily="34" charset="0"/>
                <a:sym typeface="Symbol" pitchFamily="18" charset="2"/>
              </a:rPr>
              <a:t></a:t>
            </a:r>
            <a:endParaRPr lang="ru-RU" sz="1200" dirty="0">
              <a:latin typeface="+mj-lt"/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4522217" y="1039977"/>
            <a:ext cx="4153471" cy="2350612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4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4522096" y="892461"/>
            <a:ext cx="1377950" cy="265112"/>
          </a:xfrm>
          <a:prstGeom prst="roundRect">
            <a:avLst>
              <a:gd name="adj" fmla="val 17829"/>
            </a:avLst>
          </a:prstGeom>
          <a:gradFill rotWithShape="0">
            <a:gsLst>
              <a:gs pos="0">
                <a:srgbClr val="CC0000"/>
              </a:gs>
              <a:gs pos="100000">
                <a:srgbClr val="5E0000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72000" bIns="36000" anchor="ctr"/>
          <a:lstStyle/>
          <a:p>
            <a:pPr algn="ctr"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Назначение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507808" y="3507854"/>
            <a:ext cx="2728488" cy="265113"/>
          </a:xfrm>
          <a:prstGeom prst="roundRect">
            <a:avLst>
              <a:gd name="adj" fmla="val 17829"/>
            </a:avLst>
          </a:prstGeom>
          <a:gradFill rotWithShape="0">
            <a:gsLst>
              <a:gs pos="0">
                <a:srgbClr val="6D8FC1"/>
              </a:gs>
              <a:gs pos="100000">
                <a:srgbClr val="324259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Технические характеристики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12705" y="1250052"/>
            <a:ext cx="4062983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71463" indent="-271463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200" dirty="0">
                <a:latin typeface="+mj-lt"/>
              </a:rPr>
              <a:t>Обнаружение радиоактивно загрязненных участков местности, объектов и локальных источников гамма-излучения</a:t>
            </a:r>
          </a:p>
          <a:p>
            <a:pPr marL="180975" indent="-180975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200" dirty="0">
                <a:latin typeface="+mj-lt"/>
              </a:rPr>
              <a:t>Измерение мощности поглощенной дозы и поглощенной дозы гамма-излучения</a:t>
            </a:r>
          </a:p>
          <a:p>
            <a:pPr marL="180975" indent="-180975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ru-RU" altLang="ja-JP" sz="1200" dirty="0">
                <a:latin typeface="+mj-lt"/>
              </a:rPr>
              <a:t>Определение направления на локальные источники гамма-излучения и индикация азимутального распределения потоков гамма-излучения </a:t>
            </a:r>
          </a:p>
          <a:p>
            <a:pPr marL="180975" indent="-180975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200" dirty="0">
                <a:latin typeface="+mj-lt"/>
              </a:rPr>
              <a:t>Выдача результатов измерения в телекодовый канал связи (</a:t>
            </a:r>
            <a:r>
              <a:rPr lang="en-US" sz="1200" dirty="0">
                <a:latin typeface="+mj-lt"/>
              </a:rPr>
              <a:t>RS-232)</a:t>
            </a:r>
            <a:endParaRPr lang="ru-RU" sz="1200" dirty="0">
              <a:latin typeface="+mj-lt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045256" y="587400"/>
            <a:ext cx="274446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ru-RU" sz="1200" b="1" i="1" dirty="0">
                <a:solidFill>
                  <a:srgbClr val="003366"/>
                </a:solidFill>
                <a:latin typeface="+mj-lt"/>
              </a:rPr>
              <a:t>Принят на снабжение МО </a:t>
            </a:r>
            <a:r>
              <a:rPr lang="ru-RU" sz="1200" b="1" i="1" dirty="0" smtClean="0">
                <a:solidFill>
                  <a:srgbClr val="003366"/>
                </a:solidFill>
                <a:latin typeface="+mj-lt"/>
              </a:rPr>
              <a:t>РФ ГО.2.96.00</a:t>
            </a:r>
            <a:endParaRPr lang="ru-RU" sz="1200" b="1" i="1" dirty="0">
              <a:solidFill>
                <a:srgbClr val="003366"/>
              </a:solidFill>
              <a:latin typeface="+mj-lt"/>
            </a:endParaRPr>
          </a:p>
        </p:txBody>
      </p:sp>
      <p:pic>
        <p:nvPicPr>
          <p:cNvPr id="10" name="Picture 20" descr="Изображение 0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390589"/>
            <a:ext cx="1883017" cy="150119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173784" y="3886614"/>
            <a:ext cx="373343" cy="370108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>
              <a:latin typeface="+mj-lt"/>
            </a:endParaRPr>
          </a:p>
        </p:txBody>
      </p:sp>
      <p:pic>
        <p:nvPicPr>
          <p:cNvPr id="12" name="Picture 6" descr="IMG_30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80" y="3390589"/>
            <a:ext cx="1967119" cy="150119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471731" y="3664451"/>
            <a:ext cx="387401" cy="370108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>
              <a:latin typeface="+mj-lt"/>
            </a:endParaRPr>
          </a:p>
        </p:txBody>
      </p:sp>
      <p:pic>
        <p:nvPicPr>
          <p:cNvPr id="14" name="Picture 24" descr="Pribor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8529" r="1449" b="691"/>
          <a:stretch/>
        </p:blipFill>
        <p:spPr bwMode="auto">
          <a:xfrm>
            <a:off x="461963" y="900277"/>
            <a:ext cx="3854636" cy="260232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383</Words>
  <Application>Microsoft Office PowerPoint</Application>
  <PresentationFormat>Экран (16:9)</PresentationFormat>
  <Paragraphs>101</Paragraphs>
  <Slides>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CorelDRAW.Graphic.13</vt:lpstr>
      <vt:lpstr>Презентация PowerPoint</vt:lpstr>
      <vt:lpstr>Сложные климатические условия</vt:lpstr>
      <vt:lpstr>Требования к спасательной группировке роботов</vt:lpstr>
      <vt:lpstr>Гетерогенность спасательной группировки роботов</vt:lpstr>
      <vt:lpstr>Автономность</vt:lpstr>
      <vt:lpstr>Взаимозаменяемость</vt:lpstr>
      <vt:lpstr>Возможный вариант слайда</vt:lpstr>
      <vt:lpstr>Презентация PowerPoint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Admin1</cp:lastModifiedBy>
  <cp:revision>153</cp:revision>
  <cp:lastPrinted>2013-10-30T12:07:22Z</cp:lastPrinted>
  <dcterms:created xsi:type="dcterms:W3CDTF">2013-10-29T10:35:50Z</dcterms:created>
  <dcterms:modified xsi:type="dcterms:W3CDTF">2015-06-29T15:49:01Z</dcterms:modified>
</cp:coreProperties>
</file>