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648" r:id="rId2"/>
    <p:sldId id="655" r:id="rId3"/>
    <p:sldId id="660" r:id="rId4"/>
    <p:sldId id="661" r:id="rId5"/>
    <p:sldId id="651" r:id="rId6"/>
    <p:sldId id="662" r:id="rId7"/>
    <p:sldId id="663" r:id="rId8"/>
    <p:sldId id="664" r:id="rId9"/>
    <p:sldId id="650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3399"/>
    <a:srgbClr val="FFFFFF"/>
    <a:srgbClr val="DBDEC6"/>
    <a:srgbClr val="58370B"/>
    <a:srgbClr val="B57117"/>
    <a:srgbClr val="E7D0BD"/>
    <a:srgbClr val="F9E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2" autoAdjust="0"/>
    <p:restoredTop sz="96848" autoAdjust="0"/>
  </p:normalViewPr>
  <p:slideViewPr>
    <p:cSldViewPr snapToGrid="0">
      <p:cViewPr>
        <p:scale>
          <a:sx n="75" d="100"/>
          <a:sy n="75" d="100"/>
        </p:scale>
        <p:origin x="-1266" y="-756"/>
      </p:cViewPr>
      <p:guideLst>
        <p:guide orient="horz" pos="4183"/>
        <p:guide orient="horz" pos="4086"/>
        <p:guide orient="horz" pos="4317"/>
        <p:guide orient="horz" pos="1023"/>
        <p:guide orient="horz" pos="2701"/>
        <p:guide orient="horz" pos="109"/>
        <p:guide orient="horz" pos="818"/>
        <p:guide orient="horz" pos="881"/>
        <p:guide pos="3197"/>
        <p:guide pos="2882"/>
        <p:guide pos="418"/>
        <p:guide pos="5257"/>
        <p:guide pos="291"/>
        <p:guide pos="3281"/>
        <p:guide pos="480"/>
        <p:guide pos="54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D48428B-435C-4224-88CC-D658E0EEA6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36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 userDrawn="1"/>
        </p:nvSpPr>
        <p:spPr bwMode="auto">
          <a:xfrm>
            <a:off x="666750" y="171450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900" b="1" kern="120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mtClean="0"/>
              <a:t>Образец заголовка</a:t>
            </a:r>
            <a:endParaRPr lang="ru-RU" dirty="0" smtClean="0"/>
          </a:p>
        </p:txBody>
      </p:sp>
      <p:sp>
        <p:nvSpPr>
          <p:cNvPr id="5" name="AutoShape 9"/>
          <p:cNvSpPr>
            <a:spLocks noChangeArrowheads="1"/>
          </p:cNvSpPr>
          <p:nvPr userDrawn="1"/>
        </p:nvSpPr>
        <p:spPr bwMode="auto">
          <a:xfrm>
            <a:off x="661988" y="1387475"/>
            <a:ext cx="7832725" cy="458152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5F2D-773E-42C9-ACB6-D170CE1CF53B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2E5CE-D0F5-4855-B1B8-11F62BAC31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5873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Clr>
                <a:srgbClr val="003399"/>
              </a:buClr>
              <a:buFont typeface="Wingdings" pitchFamily="2" charset="2"/>
              <a:buChar char="q"/>
              <a:defRPr sz="1800">
                <a:latin typeface="+mj-lt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5DCB-AF55-48CE-8283-5D9F92EFB5D1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726CF-48D3-4A84-A70E-2B6B1385B6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24292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CBFAB-F75C-4A2F-A478-20A47FE5D1D0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148B-AFF7-4A65-A04D-EAFD71B57B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18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5138-9298-406A-A30C-B0DDCA5CAE38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9662-B2C8-4A02-BF57-403E8C242A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98178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3" y="173037"/>
            <a:ext cx="8230468" cy="64647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27540" y="1624013"/>
            <a:ext cx="4751148" cy="3103562"/>
          </a:xfrm>
          <a:ln w="127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03CD8-418D-4A3C-B570-022A8F75E961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29990-22F7-4FCA-AF8B-BE83EDB47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24506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8971221-7A5E-4392-8CA0-CD321A9C6DCB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B314661-6504-4F08-A5F9-74806A7E1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0" y="171450"/>
            <a:ext cx="9144000" cy="6667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1" name="Picture 11" descr="RTC-200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3038"/>
            <a:ext cx="33178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Заголовок 1"/>
          <p:cNvSpPr>
            <a:spLocks noGrp="1"/>
          </p:cNvSpPr>
          <p:nvPr>
            <p:ph type="title"/>
          </p:nvPr>
        </p:nvSpPr>
        <p:spPr bwMode="auto">
          <a:xfrm>
            <a:off x="666750" y="171450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 kern="12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9144000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 dirty="0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 dirty="0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 dirty="0">
                <a:solidFill>
                  <a:schemeClr val="bg1"/>
                </a:solidFill>
              </a:rPr>
              <a:t>http:</a:t>
            </a:r>
            <a:r>
              <a:rPr lang="ru-RU" sz="1000" b="1" dirty="0">
                <a:solidFill>
                  <a:schemeClr val="bg1"/>
                </a:solidFill>
              </a:rPr>
              <a:t>//</a:t>
            </a:r>
            <a:r>
              <a:rPr lang="en-US" sz="1000" b="1" dirty="0">
                <a:solidFill>
                  <a:schemeClr val="bg1"/>
                </a:solidFill>
              </a:rPr>
              <a:t>www.rtc.ru</a:t>
            </a:r>
            <a:r>
              <a:rPr lang="ru-RU" sz="1000" b="1" dirty="0">
                <a:solidFill>
                  <a:schemeClr val="bg1"/>
                </a:solidFill>
              </a:rPr>
              <a:t>   </a:t>
            </a:r>
            <a:r>
              <a:rPr lang="en-US" sz="1000" b="1" dirty="0">
                <a:solidFill>
                  <a:schemeClr val="bg1"/>
                </a:solidFill>
              </a:rPr>
              <a:t>e-mail: rtc@rtc.ru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</a:t>
            </a:r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</a:t>
            </a:r>
            <a:r>
              <a:rPr lang="ru-RU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7178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300" y="1647992"/>
            <a:ext cx="86435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Организация </a:t>
            </a:r>
            <a:r>
              <a:rPr lang="ru-RU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многоагентной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робототехнической системы предназначенной для спасения людей в сложных климатических условиях Арктики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299" y="5168900"/>
            <a:ext cx="864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i="1" dirty="0" err="1" smtClean="0">
                <a:solidFill>
                  <a:schemeClr val="bg1"/>
                </a:solidFill>
              </a:rPr>
              <a:t>Яковлев.С.С</a:t>
            </a:r>
            <a:r>
              <a:rPr lang="ru-RU" sz="1800" i="1" dirty="0" smtClean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ru-RU" sz="1800" i="1" dirty="0" smtClean="0">
                <a:solidFill>
                  <a:schemeClr val="bg1"/>
                </a:solidFill>
              </a:rPr>
              <a:t>Научный руководитель: к.т.н. Васильев И.А</a:t>
            </a:r>
            <a:r>
              <a:rPr lang="ru-RU" sz="1800" b="1" dirty="0" smtClean="0">
                <a:solidFill>
                  <a:schemeClr val="bg1"/>
                </a:solidFill>
              </a:rPr>
              <a:t>.</a:t>
            </a:r>
            <a:endParaRPr lang="ru-RU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Объект, предмет и цель исследования</a:t>
            </a: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1944688" y="4006850"/>
            <a:ext cx="185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79400" y="1270000"/>
            <a:ext cx="858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Объект исследования – </a:t>
            </a:r>
            <a:r>
              <a:rPr lang="ru-RU" dirty="0" smtClean="0"/>
              <a:t>организация и поведение спасательной робототехнической системы в условиях Арктики</a:t>
            </a:r>
            <a:endParaRPr lang="ru-RU" dirty="0"/>
          </a:p>
          <a:p>
            <a:pPr algn="just"/>
            <a:r>
              <a:rPr lang="ru-RU" b="1" dirty="0"/>
              <a:t> </a:t>
            </a:r>
            <a:endParaRPr lang="ru-RU" dirty="0"/>
          </a:p>
          <a:p>
            <a:pPr algn="just"/>
            <a:r>
              <a:rPr lang="ru-RU" b="1" dirty="0"/>
              <a:t>Предмет исследования  – </a:t>
            </a:r>
            <a:r>
              <a:rPr lang="ru-RU" dirty="0" smtClean="0"/>
              <a:t>состав и организация робототехнической системы, стратегии поведения, способы спасения людей в случае внештатных ситуаций на нефтяных буровых платформах</a:t>
            </a:r>
            <a:endParaRPr lang="ru-RU" dirty="0"/>
          </a:p>
          <a:p>
            <a:pPr algn="just"/>
            <a:r>
              <a:rPr lang="en-US" b="1" dirty="0"/>
              <a:t> </a:t>
            </a:r>
            <a:endParaRPr lang="ru-RU" dirty="0"/>
          </a:p>
          <a:p>
            <a:pPr algn="just"/>
            <a:r>
              <a:rPr lang="ru-RU" b="1" dirty="0"/>
              <a:t>Цели</a:t>
            </a:r>
            <a:r>
              <a:rPr lang="ru-RU" dirty="0"/>
              <a:t>: </a:t>
            </a:r>
            <a:r>
              <a:rPr lang="ru-RU" dirty="0" smtClean="0"/>
              <a:t>обеспечение должного уровня безопасности, а также средств спасения и эвакуации людей на нефтяной буровой </a:t>
            </a:r>
            <a:r>
              <a:rPr lang="ru-RU" smtClean="0"/>
              <a:t>платформе.</a:t>
            </a:r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Сложные климатические условия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2523"/>
              </p:ext>
            </p:extLst>
          </p:nvPr>
        </p:nvGraphicFramePr>
        <p:xfrm>
          <a:off x="152401" y="902844"/>
          <a:ext cx="6057899" cy="5853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562"/>
                <a:gridCol w="1471327"/>
                <a:gridCol w="1562010"/>
              </a:tblGrid>
              <a:tr h="27874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Датчик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Погодные условия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Применимость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Видеокамеры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Качка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Ультразвуковой дальномер 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Качка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Лазерный дальномер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Глобальная система навигации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Качка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Инерциальная навигационная система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7550" y="1014499"/>
            <a:ext cx="3276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сильный ветер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низкие </a:t>
            </a:r>
            <a:r>
              <a:rPr lang="ru-RU" sz="1600" dirty="0" smtClean="0"/>
              <a:t>температуры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метели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ледяные и снежные торосы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полярная </a:t>
            </a:r>
            <a:r>
              <a:rPr lang="ru-RU" sz="1600" dirty="0" smtClean="0"/>
              <a:t>ночь</a:t>
            </a:r>
            <a:endParaRPr lang="ru-RU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 группового управления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927100"/>
            <a:ext cx="8623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800" dirty="0" smtClean="0"/>
              <a:t>больший </a:t>
            </a:r>
            <a:r>
              <a:rPr lang="ru-RU" sz="1800" dirty="0"/>
              <a:t>радиус действия, достигаемый за счет рассредоточения роботов по всей рабочей </a:t>
            </a:r>
            <a:r>
              <a:rPr lang="ru-RU" sz="1800" dirty="0" smtClean="0"/>
              <a:t>зоне;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/>
              <a:t>более высокая вероятность выполнения задания, достигаемая за счет возможности перераспределения целей между </a:t>
            </a:r>
            <a:r>
              <a:rPr lang="ru-RU" sz="1800" dirty="0" smtClean="0"/>
              <a:t>роботами</a:t>
            </a:r>
            <a:r>
              <a:rPr lang="ru-RU" sz="1800" dirty="0" smtClean="0"/>
              <a:t>;</a:t>
            </a:r>
            <a:endParaRPr lang="ru-RU" sz="1800" dirty="0" smtClean="0"/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/>
              <a:t>б</a:t>
            </a:r>
            <a:r>
              <a:rPr lang="ru-RU" sz="1800" dirty="0" smtClean="0"/>
              <a:t>олее высокая скорость выполнения задания за счет выделения подцелей и распределения их между роботами</a:t>
            </a:r>
            <a:r>
              <a:rPr lang="ru-RU" sz="1800" dirty="0" smtClean="0"/>
              <a:t>;</a:t>
            </a:r>
            <a:endParaRPr lang="ru-RU" sz="1800" dirty="0" smtClean="0"/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 smtClean="0"/>
              <a:t>устойчивость к динамически меняющимся условиям окружающей среды, за счет избыточности;</a:t>
            </a:r>
            <a:endParaRPr lang="ru-RU" sz="1800" dirty="0" smtClean="0"/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 smtClean="0"/>
              <a:t>гораздо более широкий спектр выполняемых задач</a:t>
            </a:r>
            <a:r>
              <a:rPr lang="ru-RU" sz="1800" dirty="0"/>
              <a:t>;</a:t>
            </a:r>
            <a:endParaRPr lang="ru-RU" sz="1800" dirty="0" smtClean="0"/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4304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ru-RU" dirty="0" smtClean="0"/>
              <a:t>Группы операций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8800" y="1498600"/>
            <a:ext cx="792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мониторинг; </a:t>
            </a:r>
            <a:endParaRPr lang="ru-RU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приведения группировки в боевую готовность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оптимально распределение роботов на объекте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определение мест, где находятся спасаемые люди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mtClean="0"/>
              <a:t>спасение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быстрый уход роботов (со спасаемыми людьми) на безопасное расстояние.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Индивидуальный план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20800"/>
            <a:ext cx="805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Первый год: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Провести обзор литературных источников по теме диссертации;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и сдать кандидатский экзамен по иностранному языку;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Осуществить программную реализацию алгоритмов навигации мобильных роботов в сложных климатических условиях;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статью по теме диссертации в журнал из списка ВАК;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Принять участие в научных конференциях.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1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Индивидуальный план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33500"/>
            <a:ext cx="805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Второй год: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Уточнить обзор литературных источников по теме диссертации;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и сдать кандидатский экзамен по философии;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Уточнить программную реализацию алгоритмов навигации мобильного робота в сложных климатических условиях, провести вычислительные эксперименты;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статью по теме диссертации в журнал из списка ВАК;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Принять участие в научных конференциях;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Написать черновик диссертации.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2149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Индивидуальный план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33500"/>
            <a:ext cx="805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Третий год: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и сдать кандидатский экзамен по специальности;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Повысить эффективность программной реализации алгоритмов групповой локализации и планирования маршрута, провести эксперименты по оценке эффективности;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статью по теме диссертации в журнал из списка ВАК;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Принять участие в научных конференциях;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Подготовить текст диссертации к защите.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86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U:\FOTO_RTC\RTC\2010\на календарь\SOLNCE\ok\DSC_9957_1s-gol-trav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9144000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С И И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7418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11683</TotalTime>
  <Words>624</Words>
  <Application>Microsoft Office PowerPoint</Application>
  <PresentationFormat>Экран (4:3)</PresentationFormat>
  <Paragraphs>123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Объект, предмет и цель исследования</vt:lpstr>
      <vt:lpstr>Сложные климатические условия</vt:lpstr>
      <vt:lpstr>Преимущества группового управления</vt:lpstr>
      <vt:lpstr>Группы операций</vt:lpstr>
      <vt:lpstr>Индивидуальный план</vt:lpstr>
      <vt:lpstr>Индивидуальный план</vt:lpstr>
      <vt:lpstr>Индивидуальный план</vt:lpstr>
      <vt:lpstr>Презентация PowerPoint</vt:lpstr>
    </vt:vector>
  </TitlesOfParts>
  <Company>RTC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RTC</dc:creator>
  <cp:lastModifiedBy>Hell</cp:lastModifiedBy>
  <cp:revision>586</cp:revision>
  <dcterms:created xsi:type="dcterms:W3CDTF">2005-09-13T15:09:30Z</dcterms:created>
  <dcterms:modified xsi:type="dcterms:W3CDTF">2015-03-24T07:40:22Z</dcterms:modified>
</cp:coreProperties>
</file>