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1"/>
  </p:notesMasterIdLst>
  <p:sldIdLst>
    <p:sldId id="648" r:id="rId2"/>
    <p:sldId id="655" r:id="rId3"/>
    <p:sldId id="661" r:id="rId4"/>
    <p:sldId id="660" r:id="rId5"/>
    <p:sldId id="651" r:id="rId6"/>
    <p:sldId id="662" r:id="rId7"/>
    <p:sldId id="663" r:id="rId8"/>
    <p:sldId id="664" r:id="rId9"/>
    <p:sldId id="650" r:id="rId1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00"/>
    <a:srgbClr val="003399"/>
    <a:srgbClr val="FFFFFF"/>
    <a:srgbClr val="DBDEC6"/>
    <a:srgbClr val="58370B"/>
    <a:srgbClr val="B57117"/>
    <a:srgbClr val="E7D0BD"/>
    <a:srgbClr val="F9EC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62" autoAdjust="0"/>
    <p:restoredTop sz="96848" autoAdjust="0"/>
  </p:normalViewPr>
  <p:slideViewPr>
    <p:cSldViewPr snapToGrid="0">
      <p:cViewPr>
        <p:scale>
          <a:sx n="75" d="100"/>
          <a:sy n="75" d="100"/>
        </p:scale>
        <p:origin x="-1254" y="-756"/>
      </p:cViewPr>
      <p:guideLst>
        <p:guide orient="horz" pos="4183"/>
        <p:guide orient="horz" pos="4086"/>
        <p:guide orient="horz" pos="4317"/>
        <p:guide orient="horz" pos="1023"/>
        <p:guide orient="horz" pos="2701"/>
        <p:guide orient="horz" pos="109"/>
        <p:guide orient="horz" pos="818"/>
        <p:guide orient="horz" pos="881"/>
        <p:guide pos="3197"/>
        <p:guide pos="2882"/>
        <p:guide pos="418"/>
        <p:guide pos="5257"/>
        <p:guide pos="291"/>
        <p:guide pos="3281"/>
        <p:guide pos="480"/>
        <p:guide pos="54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3" d="100"/>
        <a:sy n="6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D48428B-435C-4224-88CC-D658E0EEA6D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1367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 userDrawn="1"/>
        </p:nvSpPr>
        <p:spPr bwMode="auto">
          <a:xfrm>
            <a:off x="666750" y="171450"/>
            <a:ext cx="82296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900" b="1" kern="120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ru-RU" smtClean="0"/>
              <a:t>Образец заголовка</a:t>
            </a:r>
            <a:endParaRPr lang="ru-RU" dirty="0" smtClean="0"/>
          </a:p>
        </p:txBody>
      </p:sp>
      <p:sp>
        <p:nvSpPr>
          <p:cNvPr id="5" name="AutoShape 9"/>
          <p:cNvSpPr>
            <a:spLocks noChangeArrowheads="1"/>
          </p:cNvSpPr>
          <p:nvPr userDrawn="1"/>
        </p:nvSpPr>
        <p:spPr bwMode="auto">
          <a:xfrm>
            <a:off x="661988" y="1387475"/>
            <a:ext cx="7832725" cy="4581525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A5F2D-773E-42C9-ACB6-D170CE1CF53B}" type="datetimeFigureOut">
              <a:rPr lang="ru-RU"/>
              <a:pPr>
                <a:defRPr/>
              </a:pPr>
              <a:t>22.03.2015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2E5CE-D0F5-4855-B1B8-11F62BAC31C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058731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5750" indent="-285750">
              <a:buClr>
                <a:srgbClr val="003399"/>
              </a:buClr>
              <a:buFont typeface="Wingdings" pitchFamily="2" charset="2"/>
              <a:buChar char="q"/>
              <a:defRPr sz="1800">
                <a:latin typeface="+mj-lt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+mj-lt"/>
              </a:defRPr>
            </a:lvl2pPr>
            <a:lvl3pPr>
              <a:defRPr sz="16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25DCB-AF55-48CE-8283-5D9F92EFB5D1}" type="datetimeFigureOut">
              <a:rPr lang="ru-RU"/>
              <a:pPr>
                <a:defRPr/>
              </a:pPr>
              <a:t>22.03.2015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726CF-48D3-4A84-A70E-2B6B1385B6E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242922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CBFAB-F75C-4A2F-A478-20A47FE5D1D0}" type="datetimeFigureOut">
              <a:rPr lang="ru-RU"/>
              <a:pPr>
                <a:defRPr/>
              </a:pPr>
              <a:t>22.03.2015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E148B-AFF7-4A65-A04D-EAFD71B57B1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1187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65138-9298-406A-A30C-B0DDCA5CAE38}" type="datetimeFigureOut">
              <a:rPr lang="ru-RU"/>
              <a:pPr>
                <a:defRPr/>
              </a:pPr>
              <a:t>22.03.2015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49662-B2C8-4A02-BF57-403E8C242A2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981787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3" y="173037"/>
            <a:ext cx="8230468" cy="64647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27540" y="1624013"/>
            <a:ext cx="4751148" cy="3103562"/>
          </a:xfrm>
          <a:ln w="1270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03CD8-418D-4A3C-B570-022A8F75E961}" type="datetimeFigureOut">
              <a:rPr lang="ru-RU"/>
              <a:pPr>
                <a:defRPr/>
              </a:pPr>
              <a:t>22.03.2015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29990-22F7-4FCA-AF8B-BE83EDB479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245063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38971221-7A5E-4392-8CA0-CD321A9C6DCB}" type="datetimeFigureOut">
              <a:rPr lang="ru-RU"/>
              <a:pPr>
                <a:defRPr/>
              </a:pPr>
              <a:t>22.03.2015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CB314661-6504-4F08-A5F9-74806A7E1F1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30" name="Rectangle 10"/>
          <p:cNvSpPr>
            <a:spLocks noChangeArrowheads="1"/>
          </p:cNvSpPr>
          <p:nvPr userDrawn="1"/>
        </p:nvSpPr>
        <p:spPr bwMode="auto">
          <a:xfrm>
            <a:off x="0" y="171450"/>
            <a:ext cx="9144000" cy="66675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1031" name="Picture 11" descr="RTC-2007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73038"/>
            <a:ext cx="331788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Заголовок 1"/>
          <p:cNvSpPr>
            <a:spLocks noGrp="1"/>
          </p:cNvSpPr>
          <p:nvPr>
            <p:ph type="title"/>
          </p:nvPr>
        </p:nvSpPr>
        <p:spPr bwMode="auto">
          <a:xfrm>
            <a:off x="666750" y="171450"/>
            <a:ext cx="82296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</p:sldLayoutIdLst>
  <p:transition spd="slow">
    <p:cover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1900" b="1" kern="1200">
          <a:solidFill>
            <a:srgbClr val="0033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rgbClr val="003399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rgbClr val="003399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rgbClr val="003399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rgbClr val="0033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1" descr="U:\FOTO_RTC\RTC\2010\на календарь\SOLNCE\ok\DSC_9957_1s-gol-travka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263"/>
            <a:ext cx="9144000" cy="608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"/>
          <p:cNvSpPr>
            <a:spLocks noChangeArrowheads="1"/>
          </p:cNvSpPr>
          <p:nvPr/>
        </p:nvSpPr>
        <p:spPr bwMode="ltGray">
          <a:xfrm>
            <a:off x="0" y="6029325"/>
            <a:ext cx="9140825" cy="838200"/>
          </a:xfrm>
          <a:prstGeom prst="rect">
            <a:avLst/>
          </a:prstGeom>
          <a:gradFill rotWithShape="0">
            <a:gsLst>
              <a:gs pos="0">
                <a:srgbClr val="293A65"/>
              </a:gs>
              <a:gs pos="100000">
                <a:srgbClr val="587DD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729" tIns="46364" rIns="92729" bIns="46364" anchor="ctr"/>
          <a:lstStyle/>
          <a:p>
            <a:pPr algn="ctr">
              <a:lnSpc>
                <a:spcPct val="120000"/>
              </a:lnSpc>
            </a:pPr>
            <a:r>
              <a:rPr lang="ru-RU" sz="1000" b="1" dirty="0">
                <a:solidFill>
                  <a:schemeClr val="bg1"/>
                </a:solidFill>
              </a:rPr>
              <a:t>Россия, 194064,  г. Санкт-Петербург,  Тихорецкий пр., 21</a:t>
            </a:r>
          </a:p>
          <a:p>
            <a:pPr algn="ctr">
              <a:lnSpc>
                <a:spcPct val="120000"/>
              </a:lnSpc>
            </a:pPr>
            <a:r>
              <a:rPr lang="ru-RU" sz="1000" b="1" dirty="0">
                <a:solidFill>
                  <a:schemeClr val="bg1"/>
                </a:solidFill>
              </a:rPr>
              <a:t>тел.:  (812) 552-0110  (812) 552-1325   факс: (812) 556-3692   </a:t>
            </a:r>
            <a:r>
              <a:rPr lang="en-US" sz="1000" b="1" dirty="0">
                <a:solidFill>
                  <a:schemeClr val="bg1"/>
                </a:solidFill>
              </a:rPr>
              <a:t>http:</a:t>
            </a:r>
            <a:r>
              <a:rPr lang="ru-RU" sz="1000" b="1" dirty="0">
                <a:solidFill>
                  <a:schemeClr val="bg1"/>
                </a:solidFill>
              </a:rPr>
              <a:t>//</a:t>
            </a:r>
            <a:r>
              <a:rPr lang="en-US" sz="1000" b="1" dirty="0">
                <a:solidFill>
                  <a:schemeClr val="bg1"/>
                </a:solidFill>
              </a:rPr>
              <a:t>www.rtc.ru</a:t>
            </a:r>
            <a:r>
              <a:rPr lang="ru-RU" sz="1000" b="1" dirty="0">
                <a:solidFill>
                  <a:schemeClr val="bg1"/>
                </a:solidFill>
              </a:rPr>
              <a:t>   </a:t>
            </a:r>
            <a:r>
              <a:rPr lang="en-US" sz="1000" b="1" dirty="0">
                <a:solidFill>
                  <a:schemeClr val="bg1"/>
                </a:solidFill>
              </a:rPr>
              <a:t>e-mail: rtc@rtc.ru</a:t>
            </a:r>
            <a:endParaRPr lang="ru-RU" sz="1000" b="1" dirty="0">
              <a:solidFill>
                <a:schemeClr val="bg1"/>
              </a:solidFill>
            </a:endParaRPr>
          </a:p>
        </p:txBody>
      </p:sp>
      <p:sp>
        <p:nvSpPr>
          <p:cNvPr id="475140" name="Text Box 4"/>
          <p:cNvSpPr txBox="1">
            <a:spLocks noChangeArrowheads="1"/>
          </p:cNvSpPr>
          <p:nvPr/>
        </p:nvSpPr>
        <p:spPr bwMode="auto">
          <a:xfrm>
            <a:off x="881063" y="104775"/>
            <a:ext cx="7694612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5996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Г О С У Д А Р С Т В Е Н Н Ы Й 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 А У Ч Н Ы Й 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Ц Е Н Т Р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Р О С С И И</a:t>
            </a:r>
          </a:p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ЦЕНТРАЛЬНЫЙ  НАУЧНО-ИССЛЕДОВАТЕЛЬСКИЙ  И  ОПЫТНО-КОНСТРУКТОРСКИЙ</a:t>
            </a:r>
          </a:p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ИНСТИТУТ   РОБОТОТЕХНИКИ   И   ТЕХНИЧЕСКОЙ   КИБЕРНЕТИКИ</a:t>
            </a:r>
          </a:p>
        </p:txBody>
      </p:sp>
      <p:sp>
        <p:nvSpPr>
          <p:cNvPr id="475141" name="Rectangle 5"/>
          <p:cNvSpPr>
            <a:spLocks noChangeArrowheads="1"/>
          </p:cNvSpPr>
          <p:nvPr/>
        </p:nvSpPr>
        <p:spPr bwMode="ltGray">
          <a:xfrm>
            <a:off x="0" y="0"/>
            <a:ext cx="9140825" cy="1144588"/>
          </a:xfrm>
          <a:prstGeom prst="rect">
            <a:avLst/>
          </a:prstGeom>
          <a:gradFill rotWithShape="0">
            <a:gsLst>
              <a:gs pos="0">
                <a:srgbClr val="587DDA">
                  <a:gamma/>
                  <a:shade val="46275"/>
                  <a:invGamma/>
                </a:srgbClr>
              </a:gs>
              <a:gs pos="100000">
                <a:srgbClr val="587DDA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729" tIns="46364" rIns="92729" bIns="46364" anchor="ctr"/>
          <a:lstStyle/>
          <a:p>
            <a:pPr algn="ctr">
              <a:lnSpc>
                <a:spcPct val="70000"/>
              </a:lnSpc>
              <a:defRPr/>
            </a:pPr>
            <a:endParaRPr lang="ru-RU" sz="3300" b="1" i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75142" name="Line 6"/>
          <p:cNvSpPr>
            <a:spLocks noChangeShapeType="1"/>
          </p:cNvSpPr>
          <p:nvPr/>
        </p:nvSpPr>
        <p:spPr bwMode="auto">
          <a:xfrm>
            <a:off x="0" y="6019800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 sz="1800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475143" name="Line 7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 sz="1800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475144" name="Text Box 8"/>
          <p:cNvSpPr txBox="1">
            <a:spLocks noChangeArrowheads="1"/>
          </p:cNvSpPr>
          <p:nvPr/>
        </p:nvSpPr>
        <p:spPr bwMode="auto">
          <a:xfrm>
            <a:off x="474663" y="196850"/>
            <a:ext cx="84629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Г О С У Д А Р С Т В Е </a:t>
            </a:r>
            <a:r>
              <a:rPr lang="ru-RU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 </a:t>
            </a:r>
            <a:r>
              <a:rPr lang="ru-RU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</a:t>
            </a:r>
            <a:r>
              <a:rPr lang="ru-RU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Ы Й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 А У Ч Н Ы Й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Ц Е Н Т Р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Р О С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И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</a:t>
            </a:r>
            <a:endParaRPr lang="ru-RU" sz="16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75145" name="Text Box 9"/>
          <p:cNvSpPr txBox="1">
            <a:spLocks noChangeArrowheads="1"/>
          </p:cNvSpPr>
          <p:nvPr/>
        </p:nvSpPr>
        <p:spPr bwMode="auto">
          <a:xfrm>
            <a:off x="727075" y="455613"/>
            <a:ext cx="798830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0" bIns="0">
            <a:spAutoFit/>
          </a:bodyPr>
          <a:lstStyle/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ЦЕНТРАЛЬНЫЙ  НАУЧНО-ИССЛЕДОВАТЕЛЬСКИЙ  И  ОПЫТНО-КОНСТРУКТОРСКИЙ</a:t>
            </a:r>
          </a:p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ИНСТИТУТ   РОБОТОТЕХНИКИ   И   ТЕХНИЧЕСКОЙ   КИБЕРНЕТИКИ</a:t>
            </a:r>
          </a:p>
        </p:txBody>
      </p:sp>
      <p:pic>
        <p:nvPicPr>
          <p:cNvPr id="7178" name="Picture 10" descr="RTC-200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223838"/>
            <a:ext cx="376238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1300" y="1647992"/>
            <a:ext cx="864354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Организация </a:t>
            </a:r>
            <a:r>
              <a:rPr lang="ru-RU" sz="32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многоагентной</a:t>
            </a:r>
            <a:r>
              <a:rPr lang="ru-RU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 робототехнической системы предназначенной для спасения людей в сложных климатических условиях Арктики</a:t>
            </a:r>
            <a:endParaRPr lang="ru-RU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1299" y="5168900"/>
            <a:ext cx="8643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800" i="1" dirty="0" err="1" smtClean="0">
                <a:solidFill>
                  <a:schemeClr val="bg1"/>
                </a:solidFill>
              </a:rPr>
              <a:t>Яковлев.С.С</a:t>
            </a:r>
            <a:r>
              <a:rPr lang="ru-RU" sz="1800" i="1" dirty="0" smtClean="0">
                <a:solidFill>
                  <a:schemeClr val="bg1"/>
                </a:solidFill>
              </a:rPr>
              <a:t>.</a:t>
            </a:r>
          </a:p>
          <a:p>
            <a:pPr algn="r"/>
            <a:r>
              <a:rPr lang="ru-RU" sz="1800" i="1" dirty="0" smtClean="0">
                <a:solidFill>
                  <a:schemeClr val="bg1"/>
                </a:solidFill>
              </a:rPr>
              <a:t>Научный руководитель: к.т.н. Васильев И.А</a:t>
            </a:r>
            <a:r>
              <a:rPr lang="ru-RU" sz="1800" b="1" dirty="0" smtClean="0">
                <a:solidFill>
                  <a:schemeClr val="bg1"/>
                </a:solidFill>
              </a:rPr>
              <a:t>.</a:t>
            </a:r>
            <a:endParaRPr lang="ru-RU" sz="1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Объект, предмет и цель исследования</a:t>
            </a:r>
          </a:p>
        </p:txBody>
      </p:sp>
      <p:sp>
        <p:nvSpPr>
          <p:cNvPr id="9221" name="TextBox 3"/>
          <p:cNvSpPr txBox="1">
            <a:spLocks noChangeArrowheads="1"/>
          </p:cNvSpPr>
          <p:nvPr/>
        </p:nvSpPr>
        <p:spPr bwMode="auto">
          <a:xfrm>
            <a:off x="1944688" y="4006850"/>
            <a:ext cx="185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79400" y="1270000"/>
            <a:ext cx="8585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Объект исследования – </a:t>
            </a:r>
            <a:r>
              <a:rPr lang="ru-RU" dirty="0" smtClean="0"/>
              <a:t>организация и поведение спасательной робототехнической системы в условиях Арктики</a:t>
            </a:r>
            <a:endParaRPr lang="ru-RU" dirty="0"/>
          </a:p>
          <a:p>
            <a:pPr algn="just"/>
            <a:r>
              <a:rPr lang="ru-RU" b="1" dirty="0"/>
              <a:t> </a:t>
            </a:r>
            <a:endParaRPr lang="ru-RU" dirty="0"/>
          </a:p>
          <a:p>
            <a:pPr algn="just"/>
            <a:r>
              <a:rPr lang="ru-RU" b="1" dirty="0"/>
              <a:t>Предмет исследования  – </a:t>
            </a:r>
            <a:r>
              <a:rPr lang="ru-RU" dirty="0" smtClean="0"/>
              <a:t>состав и организация робототехнической системы, стратегии поведения, способы спасения людей в случае внештатных ситуаций на нефтяных буровых платформах</a:t>
            </a:r>
            <a:endParaRPr lang="ru-RU" dirty="0"/>
          </a:p>
          <a:p>
            <a:pPr algn="just"/>
            <a:r>
              <a:rPr lang="en-US" b="1" dirty="0"/>
              <a:t> </a:t>
            </a:r>
            <a:endParaRPr lang="ru-RU" dirty="0"/>
          </a:p>
          <a:p>
            <a:pPr algn="just"/>
            <a:r>
              <a:rPr lang="ru-RU" b="1" dirty="0"/>
              <a:t>Цели</a:t>
            </a:r>
            <a:r>
              <a:rPr lang="ru-RU" dirty="0"/>
              <a:t>: </a:t>
            </a:r>
            <a:r>
              <a:rPr lang="ru-RU" dirty="0" smtClean="0"/>
              <a:t>обеспечение должного уровня безопасности, а также средств спасения и эвакуации людей на нефтяной буровой </a:t>
            </a:r>
            <a:r>
              <a:rPr lang="ru-RU" smtClean="0"/>
              <a:t>платформе.</a:t>
            </a:r>
            <a:endParaRPr lang="ru-RU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66700" y="927100"/>
            <a:ext cx="86233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ru-RU" sz="1800" dirty="0" smtClean="0"/>
              <a:t>разработать набор сенсоров обеспечивающих непрерывную работоспособность комплекса датчиков; </a:t>
            </a:r>
          </a:p>
          <a:p>
            <a:pPr marL="285750" indent="-285750" algn="just">
              <a:buFontTx/>
              <a:buChar char="-"/>
            </a:pPr>
            <a:endParaRPr lang="ru-RU" sz="1800" dirty="0" smtClean="0"/>
          </a:p>
          <a:p>
            <a:pPr marL="285750" indent="-285750" algn="just">
              <a:buFontTx/>
              <a:buChar char="-"/>
            </a:pPr>
            <a:r>
              <a:rPr lang="ru-RU" sz="1800" dirty="0" smtClean="0"/>
              <a:t>разработать алгоритмы комплексирования данных сенсоров;</a:t>
            </a:r>
          </a:p>
          <a:p>
            <a:pPr marL="285750" indent="-285750" algn="just">
              <a:buFontTx/>
              <a:buChar char="-"/>
            </a:pPr>
            <a:endParaRPr lang="ru-RU" sz="1800" dirty="0" smtClean="0"/>
          </a:p>
          <a:p>
            <a:pPr marL="285750" indent="-285750" algn="just">
              <a:buFontTx/>
              <a:buChar char="-"/>
            </a:pPr>
            <a:r>
              <a:rPr lang="ru-RU" sz="1800" dirty="0"/>
              <a:t>р</a:t>
            </a:r>
            <a:r>
              <a:rPr lang="ru-RU" sz="1800" dirty="0" smtClean="0"/>
              <a:t>азработать принципы обеспечения надежности системы на основе взаимозаменяемости датчиков;</a:t>
            </a:r>
          </a:p>
          <a:p>
            <a:pPr marL="285750" indent="-285750" algn="just">
              <a:buFontTx/>
              <a:buChar char="-"/>
            </a:pPr>
            <a:endParaRPr lang="ru-RU" sz="1800" dirty="0" smtClean="0"/>
          </a:p>
          <a:p>
            <a:pPr marL="285750" indent="-285750" algn="just">
              <a:buFontTx/>
              <a:buChar char="-"/>
            </a:pPr>
            <a:r>
              <a:rPr lang="ru-RU" sz="1800" dirty="0" smtClean="0"/>
              <a:t>разработка критериев качества решения задачи навигации в сложных климатических условиях;</a:t>
            </a:r>
          </a:p>
          <a:p>
            <a:pPr marL="285750" indent="-285750" algn="just">
              <a:buFontTx/>
              <a:buChar char="-"/>
            </a:pPr>
            <a:endParaRPr lang="ru-RU" sz="1800" dirty="0" smtClean="0"/>
          </a:p>
          <a:p>
            <a:pPr marL="285750" indent="-285750" algn="just">
              <a:buFontTx/>
              <a:buChar char="-"/>
            </a:pPr>
            <a:r>
              <a:rPr lang="ru-RU" sz="1800" dirty="0"/>
              <a:t>п</a:t>
            </a:r>
            <a:r>
              <a:rPr lang="ru-RU" sz="1800" dirty="0" smtClean="0"/>
              <a:t>роверить в вычислительных экспериментах разработанные алгоритмы комплексирования;</a:t>
            </a:r>
          </a:p>
          <a:p>
            <a:pPr marL="285750" indent="-285750" algn="just">
              <a:buFontTx/>
              <a:buChar char="-"/>
            </a:pPr>
            <a:endParaRPr lang="ru-RU" sz="1800" dirty="0" smtClean="0"/>
          </a:p>
          <a:p>
            <a:pPr marL="285750" indent="-285750" algn="just">
              <a:buFontTx/>
              <a:buChar char="-"/>
            </a:pPr>
            <a:r>
              <a:rPr lang="ru-RU" sz="1800" dirty="0"/>
              <a:t>п</a:t>
            </a:r>
            <a:r>
              <a:rPr lang="ru-RU" sz="1800" dirty="0" smtClean="0"/>
              <a:t>роверить в вычислительных экспериментах разработанные алгоритмы навигации мобильного робота с учетом сложных климатических условий;</a:t>
            </a:r>
          </a:p>
          <a:p>
            <a:pPr marL="285750" indent="-285750" algn="just">
              <a:buFontTx/>
              <a:buChar char="-"/>
            </a:pPr>
            <a:endParaRPr lang="ru-RU" sz="1800" dirty="0" smtClean="0"/>
          </a:p>
          <a:p>
            <a:pPr marL="285750" indent="-285750" algn="just">
              <a:buFontTx/>
              <a:buChar char="-"/>
            </a:pPr>
            <a:r>
              <a:rPr lang="ru-RU" sz="1800" dirty="0"/>
              <a:t>р</a:t>
            </a:r>
            <a:r>
              <a:rPr lang="ru-RU" sz="1800" dirty="0" smtClean="0"/>
              <a:t>азработать алгоритмы учета влияния климатических условий на работоспособность датчиков робота.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43042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Сложные климатические условия</a:t>
            </a:r>
            <a:endParaRPr lang="ru-RU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023341"/>
              </p:ext>
            </p:extLst>
          </p:nvPr>
        </p:nvGraphicFramePr>
        <p:xfrm>
          <a:off x="152401" y="902844"/>
          <a:ext cx="6083805" cy="62407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37496"/>
                <a:gridCol w="1477619"/>
                <a:gridCol w="1568690"/>
              </a:tblGrid>
              <a:tr h="28357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Датчик</a:t>
                      </a:r>
                      <a:endParaRPr lang="en-US" sz="13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Погодные условия</a:t>
                      </a:r>
                      <a:endParaRPr lang="en-US" sz="13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Применимость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83579">
                <a:tc rowSpan="4"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Видеокамеры</a:t>
                      </a:r>
                      <a:endParaRPr lang="en-US" sz="13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Полярная ночь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-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835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Метель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-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835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Сильный ветер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835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Качка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83579">
                <a:tc rowSpan="4"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Ультразвуковой дальномер </a:t>
                      </a:r>
                      <a:endParaRPr lang="en-US" sz="13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Полярная ночь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835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Метель</a:t>
                      </a:r>
                      <a:endParaRPr lang="en-US" sz="13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-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835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Сильный ветер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-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835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Качка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83579">
                <a:tc rowSpan="4"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Лазерный дальномер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Полярная ночь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835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Метель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-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835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Сильный ветер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835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Качка</a:t>
                      </a:r>
                      <a:endParaRPr lang="en-US" sz="13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83579">
                <a:tc rowSpan="4"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Глобальная система навигации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Полярная ночь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835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Метель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835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Сильный ветер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835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Качка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83579">
                <a:tc rowSpan="4"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Инерциальная навигационная система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Полярная ночь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835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Метель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835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Сильный ветер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835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Качка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-</a:t>
                      </a:r>
                      <a:endParaRPr lang="en-US" sz="13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797550" y="1014499"/>
            <a:ext cx="32766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600" dirty="0"/>
              <a:t>сильный ветер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600" dirty="0"/>
              <a:t>низкие </a:t>
            </a:r>
            <a:r>
              <a:rPr lang="ru-RU" sz="1600" dirty="0" smtClean="0"/>
              <a:t>температуры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600" dirty="0"/>
              <a:t>метели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600" dirty="0"/>
              <a:t>ледяные и снежные торосы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600" dirty="0"/>
              <a:t>полярная </a:t>
            </a:r>
            <a:r>
              <a:rPr lang="ru-RU" sz="1600" dirty="0" smtClean="0"/>
              <a:t>ночь</a:t>
            </a:r>
            <a:endParaRPr lang="ru-RU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23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Актуальность темы диссертации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8800" y="1498600"/>
            <a:ext cx="7924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Данная задача имеет практическую ценность, ее решение позволит производить управление наземными роботами в сложных климатических условиях полярного круга</a:t>
            </a:r>
            <a:r>
              <a:rPr lang="ru-RU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Решение задачи необходимо для создания робототехнических систем автоматического  спасения людей на </a:t>
            </a:r>
            <a:r>
              <a:rPr lang="ru-RU" dirty="0" smtClean="0"/>
              <a:t>нефтяной платформе (в разработке </a:t>
            </a:r>
            <a:r>
              <a:rPr lang="ru-RU" dirty="0"/>
              <a:t>данной системы </a:t>
            </a:r>
            <a:r>
              <a:rPr lang="ru-RU" dirty="0" smtClean="0"/>
              <a:t>принимает участие </a:t>
            </a:r>
            <a:r>
              <a:rPr lang="ru-RU" dirty="0"/>
              <a:t>ЦНИИ РТК).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Индивидуальный план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320800"/>
            <a:ext cx="8051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Первый год: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dirty="0" smtClean="0"/>
              <a:t>Провести обзор литературных источников по теме диссертации;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dirty="0" smtClean="0"/>
              <a:t>Подготовить и сдать кандидатский экзамен по иностранному языку;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dirty="0" smtClean="0"/>
              <a:t>Осуществить программную реализацию алгоритмов навигации мобильных роботов в сложных климатических условиях;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dirty="0" smtClean="0"/>
              <a:t>Подготовить статью по теме диссертации в журнал из списка ВАК;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dirty="0" smtClean="0"/>
              <a:t>Принять участие в научных конференциях.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317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Индивидуальный план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333500"/>
            <a:ext cx="8051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Второй год: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dirty="0" smtClean="0"/>
              <a:t>Уточнить обзор литературных источников по теме диссертации;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dirty="0" smtClean="0"/>
              <a:t>Подготовить и сдать кандидатский экзамен по философии;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dirty="0" smtClean="0"/>
              <a:t>Уточнить программную реализацию алгоритмов навигации мобильного робота в сложных климатических условиях, провести вычислительные эксперименты;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dirty="0" smtClean="0"/>
              <a:t>Подготовить статью по теме диссертации в журнал из списка ВАК;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dirty="0" smtClean="0"/>
              <a:t>Принять участие в научных конференциях;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dirty="0" smtClean="0"/>
              <a:t>Написать черновик диссертации.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2149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Индивидуальный план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333500"/>
            <a:ext cx="8051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Третий год: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dirty="0" smtClean="0"/>
              <a:t>Подготовить и сдать кандидатский экзамен по специальности;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dirty="0" smtClean="0"/>
              <a:t>Повысить эффективность программной реализации алгоритмов групповой локализации и планирования маршрута, провести эксперименты по оценке эффективности;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dirty="0" smtClean="0"/>
              <a:t>Подготовить статью по теме диссертации в журнал из списка ВАК;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dirty="0" smtClean="0"/>
              <a:t>Принять участие в научных конференциях;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dirty="0" smtClean="0"/>
              <a:t>Подготовить текст диссертации к защите.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9867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2" descr="U:\FOTO_RTC\RTC\2010\на календарь\SOLNCE\ok\DSC_9957_1s-gol-travk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263"/>
            <a:ext cx="9144000" cy="608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/>
          <p:cNvSpPr>
            <a:spLocks noChangeArrowheads="1"/>
          </p:cNvSpPr>
          <p:nvPr/>
        </p:nvSpPr>
        <p:spPr bwMode="ltGray">
          <a:xfrm>
            <a:off x="0" y="6029325"/>
            <a:ext cx="9140825" cy="838200"/>
          </a:xfrm>
          <a:prstGeom prst="rect">
            <a:avLst/>
          </a:prstGeom>
          <a:gradFill rotWithShape="0">
            <a:gsLst>
              <a:gs pos="0">
                <a:srgbClr val="293A65"/>
              </a:gs>
              <a:gs pos="100000">
                <a:srgbClr val="587DD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729" tIns="46364" rIns="92729" bIns="46364" anchor="ctr"/>
          <a:lstStyle/>
          <a:p>
            <a:pPr algn="ctr">
              <a:lnSpc>
                <a:spcPct val="120000"/>
              </a:lnSpc>
            </a:pPr>
            <a:r>
              <a:rPr lang="ru-RU" sz="1000" b="1">
                <a:solidFill>
                  <a:schemeClr val="bg1"/>
                </a:solidFill>
              </a:rPr>
              <a:t>Россия, 194064,  г. Санкт-Петербург,  Тихорецкий пр., 21</a:t>
            </a:r>
          </a:p>
          <a:p>
            <a:pPr algn="ctr">
              <a:lnSpc>
                <a:spcPct val="120000"/>
              </a:lnSpc>
            </a:pPr>
            <a:r>
              <a:rPr lang="ru-RU" sz="1000" b="1">
                <a:solidFill>
                  <a:schemeClr val="bg1"/>
                </a:solidFill>
              </a:rPr>
              <a:t>тел.:  (812) 552-0110  (812) 552-1325   факс: (812) 556-3692   </a:t>
            </a:r>
            <a:r>
              <a:rPr lang="en-US" sz="1000" b="1">
                <a:solidFill>
                  <a:schemeClr val="bg1"/>
                </a:solidFill>
              </a:rPr>
              <a:t>http:</a:t>
            </a:r>
            <a:r>
              <a:rPr lang="ru-RU" sz="1000" b="1">
                <a:solidFill>
                  <a:schemeClr val="bg1"/>
                </a:solidFill>
              </a:rPr>
              <a:t>//</a:t>
            </a:r>
            <a:r>
              <a:rPr lang="en-US" sz="1000" b="1">
                <a:solidFill>
                  <a:schemeClr val="bg1"/>
                </a:solidFill>
              </a:rPr>
              <a:t>www.rtc.ru</a:t>
            </a:r>
            <a:r>
              <a:rPr lang="ru-RU" sz="1000" b="1">
                <a:solidFill>
                  <a:schemeClr val="bg1"/>
                </a:solidFill>
              </a:rPr>
              <a:t>   </a:t>
            </a:r>
            <a:r>
              <a:rPr lang="en-US" sz="1000" b="1">
                <a:solidFill>
                  <a:schemeClr val="bg1"/>
                </a:solidFill>
              </a:rPr>
              <a:t>e-mail: rtc@rtc.ru</a:t>
            </a:r>
            <a:endParaRPr lang="ru-RU" sz="1000" b="1">
              <a:solidFill>
                <a:schemeClr val="bg1"/>
              </a:solidFill>
            </a:endParaRPr>
          </a:p>
        </p:txBody>
      </p:sp>
      <p:sp>
        <p:nvSpPr>
          <p:cNvPr id="475140" name="Text Box 4"/>
          <p:cNvSpPr txBox="1">
            <a:spLocks noChangeArrowheads="1"/>
          </p:cNvSpPr>
          <p:nvPr/>
        </p:nvSpPr>
        <p:spPr bwMode="auto">
          <a:xfrm>
            <a:off x="881063" y="104775"/>
            <a:ext cx="7694612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5996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Г О С У Д А Р С Т В Е Н Н Ы Й 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 А У Ч Н Ы Й 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Ц Е Н Т Р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Р О С С И И</a:t>
            </a:r>
          </a:p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ЦЕНТРАЛЬНЫЙ  НАУЧНО-ИССЛЕДОВАТЕЛЬСКИЙ  И  ОПЫТНО-КОНСТРУКТОРСКИЙ</a:t>
            </a:r>
          </a:p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ИНСТИТУТ   РОБОТОТЕХНИКИ   И   ТЕХНИЧЕСКОЙ   КИБЕРНЕТИКИ</a:t>
            </a:r>
          </a:p>
        </p:txBody>
      </p:sp>
      <p:sp>
        <p:nvSpPr>
          <p:cNvPr id="475141" name="Rectangle 5"/>
          <p:cNvSpPr>
            <a:spLocks noChangeArrowheads="1"/>
          </p:cNvSpPr>
          <p:nvPr/>
        </p:nvSpPr>
        <p:spPr bwMode="ltGray">
          <a:xfrm>
            <a:off x="0" y="0"/>
            <a:ext cx="9140825" cy="1144588"/>
          </a:xfrm>
          <a:prstGeom prst="rect">
            <a:avLst/>
          </a:prstGeom>
          <a:gradFill rotWithShape="0">
            <a:gsLst>
              <a:gs pos="0">
                <a:srgbClr val="587DDA">
                  <a:gamma/>
                  <a:shade val="46275"/>
                  <a:invGamma/>
                </a:srgbClr>
              </a:gs>
              <a:gs pos="100000">
                <a:srgbClr val="587DDA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729" tIns="46364" rIns="92729" bIns="46364" anchor="ctr"/>
          <a:lstStyle/>
          <a:p>
            <a:pPr algn="ctr">
              <a:lnSpc>
                <a:spcPct val="70000"/>
              </a:lnSpc>
              <a:defRPr/>
            </a:pPr>
            <a:endParaRPr lang="ru-RU" sz="3300" b="1" i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75142" name="Line 6"/>
          <p:cNvSpPr>
            <a:spLocks noChangeShapeType="1"/>
          </p:cNvSpPr>
          <p:nvPr/>
        </p:nvSpPr>
        <p:spPr bwMode="auto">
          <a:xfrm>
            <a:off x="0" y="6019800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 sz="1800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475143" name="Line 7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 sz="1800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475144" name="Text Box 8"/>
          <p:cNvSpPr txBox="1">
            <a:spLocks noChangeArrowheads="1"/>
          </p:cNvSpPr>
          <p:nvPr/>
        </p:nvSpPr>
        <p:spPr bwMode="auto">
          <a:xfrm>
            <a:off x="474663" y="196850"/>
            <a:ext cx="8462962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Г О С У Д А Р С Т В Е Н Н Ы Й 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 А У Ч Н Ы Й 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Ц Е Н Т Р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Р О С С И И</a:t>
            </a:r>
          </a:p>
        </p:txBody>
      </p:sp>
      <p:sp>
        <p:nvSpPr>
          <p:cNvPr id="475145" name="Text Box 9"/>
          <p:cNvSpPr txBox="1">
            <a:spLocks noChangeArrowheads="1"/>
          </p:cNvSpPr>
          <p:nvPr/>
        </p:nvSpPr>
        <p:spPr bwMode="auto">
          <a:xfrm>
            <a:off x="727075" y="455613"/>
            <a:ext cx="798830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0" bIns="0">
            <a:spAutoFit/>
          </a:bodyPr>
          <a:lstStyle/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ЦЕНТРАЛЬНЫЙ  НАУЧНО-ИССЛЕДОВАТЕЛЬСКИЙ  И  ОПЫТНО-КОНСТРУКТОРСКИЙ</a:t>
            </a:r>
          </a:p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ИНСТИТУТ   РОБОТОТЕХНИКИ   И   ТЕХНИЧЕСКОЙ   КИБЕРНЕТИКИ</a:t>
            </a:r>
          </a:p>
        </p:txBody>
      </p:sp>
      <p:pic>
        <p:nvPicPr>
          <p:cNvPr id="17418" name="Picture 10" descr="RTC-200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223838"/>
            <a:ext cx="376238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11634</TotalTime>
  <Words>637</Words>
  <Application>Microsoft Office PowerPoint</Application>
  <PresentationFormat>Экран (4:3)</PresentationFormat>
  <Paragraphs>119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Презентация PowerPoint</vt:lpstr>
      <vt:lpstr>Объект, предмет и цель исследования</vt:lpstr>
      <vt:lpstr>Задачи</vt:lpstr>
      <vt:lpstr>Сложные климатические условия</vt:lpstr>
      <vt:lpstr>Актуальность темы диссертации</vt:lpstr>
      <vt:lpstr>Индивидуальный план</vt:lpstr>
      <vt:lpstr>Индивидуальный план</vt:lpstr>
      <vt:lpstr>Индивидуальный план</vt:lpstr>
      <vt:lpstr>Презентация PowerPoint</vt:lpstr>
    </vt:vector>
  </TitlesOfParts>
  <Company>RTC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RTC</dc:creator>
  <cp:lastModifiedBy>Hell</cp:lastModifiedBy>
  <cp:revision>582</cp:revision>
  <dcterms:created xsi:type="dcterms:W3CDTF">2005-09-13T15:09:30Z</dcterms:created>
  <dcterms:modified xsi:type="dcterms:W3CDTF">2015-03-22T17:36:53Z</dcterms:modified>
</cp:coreProperties>
</file>