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5196800" cy="36004500"/>
  <p:notesSz cx="6858000" cy="9144000"/>
  <p:defaultTextStyle>
    <a:lvl1pPr algn="ctr" defTabSz="584200">
      <a:defRPr sz="13200">
        <a:latin typeface="+mn-lt"/>
        <a:ea typeface="+mn-ea"/>
        <a:cs typeface="+mn-cs"/>
        <a:sym typeface="Helvetica Light"/>
      </a:defRPr>
    </a:lvl1pPr>
    <a:lvl2pPr indent="228600" algn="ctr" defTabSz="584200">
      <a:defRPr sz="13200">
        <a:latin typeface="+mn-lt"/>
        <a:ea typeface="+mn-ea"/>
        <a:cs typeface="+mn-cs"/>
        <a:sym typeface="Helvetica Light"/>
      </a:defRPr>
    </a:lvl2pPr>
    <a:lvl3pPr indent="457200" algn="ctr" defTabSz="584200">
      <a:defRPr sz="13200">
        <a:latin typeface="+mn-lt"/>
        <a:ea typeface="+mn-ea"/>
        <a:cs typeface="+mn-cs"/>
        <a:sym typeface="Helvetica Light"/>
      </a:defRPr>
    </a:lvl3pPr>
    <a:lvl4pPr indent="685800" algn="ctr" defTabSz="584200">
      <a:defRPr sz="13200">
        <a:latin typeface="+mn-lt"/>
        <a:ea typeface="+mn-ea"/>
        <a:cs typeface="+mn-cs"/>
        <a:sym typeface="Helvetica Light"/>
      </a:defRPr>
    </a:lvl4pPr>
    <a:lvl5pPr indent="914400" algn="ctr" defTabSz="584200">
      <a:defRPr sz="13200">
        <a:latin typeface="+mn-lt"/>
        <a:ea typeface="+mn-ea"/>
        <a:cs typeface="+mn-cs"/>
        <a:sym typeface="Helvetica Light"/>
      </a:defRPr>
    </a:lvl5pPr>
    <a:lvl6pPr indent="1143000" algn="ctr" defTabSz="584200">
      <a:defRPr sz="13200">
        <a:latin typeface="+mn-lt"/>
        <a:ea typeface="+mn-ea"/>
        <a:cs typeface="+mn-cs"/>
        <a:sym typeface="Helvetica Light"/>
      </a:defRPr>
    </a:lvl6pPr>
    <a:lvl7pPr indent="1371600" algn="ctr" defTabSz="584200">
      <a:defRPr sz="13200">
        <a:latin typeface="+mn-lt"/>
        <a:ea typeface="+mn-ea"/>
        <a:cs typeface="+mn-cs"/>
        <a:sym typeface="Helvetica Light"/>
      </a:defRPr>
    </a:lvl7pPr>
    <a:lvl8pPr indent="1600200" algn="ctr" defTabSz="584200">
      <a:defRPr sz="13200">
        <a:latin typeface="+mn-lt"/>
        <a:ea typeface="+mn-ea"/>
        <a:cs typeface="+mn-cs"/>
        <a:sym typeface="Helvetica Light"/>
      </a:defRPr>
    </a:lvl8pPr>
    <a:lvl9pPr indent="1828800" algn="ctr" defTabSz="584200">
      <a:defRPr sz="132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88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2460625" y="11727656"/>
            <a:ext cx="20275550" cy="6397626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460625" y="18297525"/>
            <a:ext cx="20275550" cy="21899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1800"/>
            </a:lvl1pPr>
            <a:lvl2pPr marL="0" indent="228600" algn="ctr">
              <a:spcBef>
                <a:spcPts val="0"/>
              </a:spcBef>
              <a:buSzTx/>
              <a:buNone/>
              <a:defRPr sz="11800"/>
            </a:lvl2pPr>
            <a:lvl3pPr marL="0" indent="457200" algn="ctr">
              <a:spcBef>
                <a:spcPts val="0"/>
              </a:spcBef>
              <a:buSzTx/>
              <a:buNone/>
              <a:defRPr sz="11800"/>
            </a:lvl3pPr>
            <a:lvl4pPr marL="0" indent="685800" algn="ctr">
              <a:spcBef>
                <a:spcPts val="0"/>
              </a:spcBef>
              <a:buSzTx/>
              <a:buNone/>
              <a:defRPr sz="11800"/>
            </a:lvl4pPr>
            <a:lvl5pPr marL="0" indent="914400" algn="ctr">
              <a:spcBef>
                <a:spcPts val="0"/>
              </a:spcBef>
              <a:buSzTx/>
              <a:buNone/>
              <a:defRPr sz="11800"/>
            </a:lvl5pPr>
          </a:lstStyle>
          <a:p>
            <a:pPr lvl="0">
              <a:defRPr sz="1800"/>
            </a:pPr>
            <a:r>
              <a:rPr sz="11800"/>
              <a:t>Nivel de texto 1</a:t>
            </a:r>
            <a:endParaRPr sz="11800"/>
          </a:p>
          <a:p>
            <a:pPr lvl="1">
              <a:defRPr sz="1800"/>
            </a:pPr>
            <a:r>
              <a:rPr sz="11800"/>
              <a:t>Nivel de texto 2</a:t>
            </a:r>
            <a:endParaRPr sz="11800"/>
          </a:p>
          <a:p>
            <a:pPr lvl="2">
              <a:defRPr sz="1800"/>
            </a:pPr>
            <a:r>
              <a:rPr sz="11800"/>
              <a:t>Nivel de texto 3</a:t>
            </a:r>
            <a:endParaRPr sz="11800"/>
          </a:p>
          <a:p>
            <a:pPr lvl="3">
              <a:defRPr sz="1800"/>
            </a:pPr>
            <a:r>
              <a:rPr sz="11800"/>
              <a:t>Nivel de texto 4</a:t>
            </a:r>
            <a:endParaRPr sz="11800"/>
          </a:p>
          <a:p>
            <a:pPr lvl="4">
              <a:defRPr sz="1800"/>
            </a:pPr>
            <a:r>
              <a:rPr sz="118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2460625" y="21570156"/>
            <a:ext cx="20275550" cy="275590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2460625" y="24424481"/>
            <a:ext cx="20275550" cy="21899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1800"/>
            </a:lvl1pPr>
            <a:lvl2pPr marL="0" indent="228600" algn="ctr">
              <a:spcBef>
                <a:spcPts val="0"/>
              </a:spcBef>
              <a:buSzTx/>
              <a:buNone/>
              <a:defRPr sz="11800"/>
            </a:lvl2pPr>
            <a:lvl3pPr marL="0" indent="457200" algn="ctr">
              <a:spcBef>
                <a:spcPts val="0"/>
              </a:spcBef>
              <a:buSzTx/>
              <a:buNone/>
              <a:defRPr sz="11800"/>
            </a:lvl3pPr>
            <a:lvl4pPr marL="0" indent="685800" algn="ctr">
              <a:spcBef>
                <a:spcPts val="0"/>
              </a:spcBef>
              <a:buSzTx/>
              <a:buNone/>
              <a:defRPr sz="11800"/>
            </a:lvl4pPr>
            <a:lvl5pPr marL="0" indent="914400" algn="ctr">
              <a:spcBef>
                <a:spcPts val="0"/>
              </a:spcBef>
              <a:buSzTx/>
              <a:buNone/>
              <a:defRPr sz="11800"/>
            </a:lvl5pPr>
          </a:lstStyle>
          <a:p>
            <a:pPr lvl="0">
              <a:defRPr sz="1800"/>
            </a:pPr>
            <a:r>
              <a:rPr sz="11800"/>
              <a:t>Nivel de texto 1</a:t>
            </a:r>
            <a:endParaRPr sz="11800"/>
          </a:p>
          <a:p>
            <a:pPr lvl="1">
              <a:defRPr sz="1800"/>
            </a:pPr>
            <a:r>
              <a:rPr sz="11800"/>
              <a:t>Nivel de texto 2</a:t>
            </a:r>
            <a:endParaRPr sz="11800"/>
          </a:p>
          <a:p>
            <a:pPr lvl="2">
              <a:defRPr sz="1800"/>
            </a:pPr>
            <a:r>
              <a:rPr sz="11800"/>
              <a:t>Nivel de texto 3</a:t>
            </a:r>
            <a:endParaRPr sz="11800"/>
          </a:p>
          <a:p>
            <a:pPr lvl="3">
              <a:defRPr sz="1800"/>
            </a:pPr>
            <a:r>
              <a:rPr sz="11800"/>
              <a:t>Nivel de texto 4</a:t>
            </a:r>
            <a:endParaRPr sz="11800"/>
          </a:p>
          <a:p>
            <a:pPr lvl="4">
              <a:defRPr sz="1800"/>
            </a:pPr>
            <a:r>
              <a:rPr sz="118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460625" y="14803437"/>
            <a:ext cx="20275550" cy="63976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845468" y="9783762"/>
            <a:ext cx="10334626" cy="7726363"/>
          </a:xfrm>
          <a:prstGeom prst="rect">
            <a:avLst/>
          </a:prstGeom>
        </p:spPr>
        <p:txBody>
          <a:bodyPr anchor="b"/>
          <a:lstStyle>
            <a:lvl1pPr>
              <a:defRPr sz="22000"/>
            </a:lvl1pPr>
          </a:lstStyle>
          <a:p>
            <a:pPr lvl="0">
              <a:defRPr sz="1800"/>
            </a:pPr>
            <a:r>
              <a:rPr sz="22000"/>
              <a:t>Texto del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845468" y="17780793"/>
            <a:ext cx="10334626" cy="794782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1800"/>
            </a:lvl1pPr>
            <a:lvl2pPr marL="0" indent="228600" algn="ctr">
              <a:spcBef>
                <a:spcPts val="0"/>
              </a:spcBef>
              <a:buSzTx/>
              <a:buNone/>
              <a:defRPr sz="11800"/>
            </a:lvl2pPr>
            <a:lvl3pPr marL="0" indent="457200" algn="ctr">
              <a:spcBef>
                <a:spcPts val="0"/>
              </a:spcBef>
              <a:buSzTx/>
              <a:buNone/>
              <a:defRPr sz="11800"/>
            </a:lvl3pPr>
            <a:lvl4pPr marL="0" indent="685800" algn="ctr">
              <a:spcBef>
                <a:spcPts val="0"/>
              </a:spcBef>
              <a:buSzTx/>
              <a:buNone/>
              <a:defRPr sz="11800"/>
            </a:lvl4pPr>
            <a:lvl5pPr marL="0" indent="914400" algn="ctr">
              <a:spcBef>
                <a:spcPts val="0"/>
              </a:spcBef>
              <a:buSzTx/>
              <a:buNone/>
              <a:defRPr sz="11800"/>
            </a:lvl5pPr>
          </a:lstStyle>
          <a:p>
            <a:pPr lvl="0">
              <a:defRPr sz="1800"/>
            </a:pPr>
            <a:r>
              <a:rPr sz="11800"/>
              <a:t>Nivel de texto 1</a:t>
            </a:r>
            <a:endParaRPr sz="11800"/>
          </a:p>
          <a:p>
            <a:pPr lvl="1">
              <a:defRPr sz="1800"/>
            </a:pPr>
            <a:r>
              <a:rPr sz="11800"/>
              <a:t>Nivel de texto 2</a:t>
            </a:r>
            <a:endParaRPr sz="11800"/>
          </a:p>
          <a:p>
            <a:pPr lvl="2">
              <a:defRPr sz="1800"/>
            </a:pPr>
            <a:r>
              <a:rPr sz="11800"/>
              <a:t>Nivel de texto 3</a:t>
            </a:r>
            <a:endParaRPr sz="11800"/>
          </a:p>
          <a:p>
            <a:pPr lvl="3">
              <a:defRPr sz="1800"/>
            </a:pPr>
            <a:r>
              <a:rPr sz="11800"/>
              <a:t>Nivel de texto 4</a:t>
            </a:r>
            <a:endParaRPr sz="11800"/>
          </a:p>
          <a:p>
            <a:pPr lvl="4">
              <a:defRPr sz="1800"/>
            </a:pPr>
            <a:r>
              <a:rPr sz="118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3200"/>
              <a:t>Nivel de texto 1</a:t>
            </a:r>
            <a:endParaRPr sz="13200"/>
          </a:p>
          <a:p>
            <a:pPr lvl="1">
              <a:defRPr sz="1800"/>
            </a:pPr>
            <a:r>
              <a:rPr sz="13200"/>
              <a:t>Nivel de texto 2</a:t>
            </a:r>
            <a:endParaRPr sz="13200"/>
          </a:p>
          <a:p>
            <a:pPr lvl="2">
              <a:defRPr sz="1800"/>
            </a:pPr>
            <a:r>
              <a:rPr sz="13200"/>
              <a:t>Nivel de texto 3</a:t>
            </a:r>
            <a:endParaRPr sz="13200"/>
          </a:p>
          <a:p>
            <a:pPr lvl="3">
              <a:defRPr sz="1800"/>
            </a:pPr>
            <a:r>
              <a:rPr sz="13200"/>
              <a:t>Nivel de texto 4</a:t>
            </a:r>
            <a:endParaRPr sz="13200"/>
          </a:p>
          <a:p>
            <a:pPr lvl="4">
              <a:defRPr sz="1800"/>
            </a:pPr>
            <a:r>
              <a:rPr sz="1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845468" y="13597731"/>
            <a:ext cx="10334626" cy="12180094"/>
          </a:xfrm>
          <a:prstGeom prst="rect">
            <a:avLst/>
          </a:prstGeom>
        </p:spPr>
        <p:txBody>
          <a:bodyPr/>
          <a:lstStyle>
            <a:lvl1pPr marL="1249135" indent="-1249135">
              <a:spcBef>
                <a:spcPts val="3200"/>
              </a:spcBef>
              <a:defRPr sz="10200"/>
            </a:lvl1pPr>
            <a:lvl2pPr marL="1592035" indent="-1249135">
              <a:spcBef>
                <a:spcPts val="3200"/>
              </a:spcBef>
              <a:defRPr sz="10200"/>
            </a:lvl2pPr>
            <a:lvl3pPr marL="1934935" indent="-1249135">
              <a:spcBef>
                <a:spcPts val="3200"/>
              </a:spcBef>
              <a:defRPr sz="10200"/>
            </a:lvl3pPr>
            <a:lvl4pPr marL="2277835" indent="-1249135">
              <a:spcBef>
                <a:spcPts val="3200"/>
              </a:spcBef>
              <a:defRPr sz="10200"/>
            </a:lvl4pPr>
            <a:lvl5pPr marL="2620735" indent="-1249135">
              <a:spcBef>
                <a:spcPts val="3200"/>
              </a:spcBef>
              <a:defRPr sz="10200"/>
            </a:lvl5pPr>
          </a:lstStyle>
          <a:p>
            <a:pPr lvl="0">
              <a:defRPr sz="1800"/>
            </a:pPr>
            <a:r>
              <a:rPr sz="10200"/>
              <a:t>Nivel de texto 1</a:t>
            </a:r>
            <a:endParaRPr sz="10200"/>
          </a:p>
          <a:p>
            <a:pPr lvl="1">
              <a:defRPr sz="1800"/>
            </a:pPr>
            <a:r>
              <a:rPr sz="10200"/>
              <a:t>Nivel de texto 2</a:t>
            </a:r>
            <a:endParaRPr sz="10200"/>
          </a:p>
          <a:p>
            <a:pPr lvl="2">
              <a:defRPr sz="1800"/>
            </a:pPr>
            <a:r>
              <a:rPr sz="10200"/>
              <a:t>Nivel de texto 3</a:t>
            </a:r>
            <a:endParaRPr sz="10200"/>
          </a:p>
          <a:p>
            <a:pPr lvl="3">
              <a:defRPr sz="1800"/>
            </a:pPr>
            <a:r>
              <a:rPr sz="10200"/>
              <a:t>Nivel de texto 4</a:t>
            </a:r>
            <a:endParaRPr sz="10200"/>
          </a:p>
          <a:p>
            <a:pPr lvl="4">
              <a:defRPr sz="1800"/>
            </a:pPr>
            <a:r>
              <a:rPr sz="10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845468" y="11014075"/>
            <a:ext cx="21505864" cy="13976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3200"/>
              <a:t>Nivel de texto 1</a:t>
            </a:r>
            <a:endParaRPr sz="13200"/>
          </a:p>
          <a:p>
            <a:pPr lvl="1">
              <a:defRPr sz="1800"/>
            </a:pPr>
            <a:r>
              <a:rPr sz="13200"/>
              <a:t>Nivel de texto 2</a:t>
            </a:r>
            <a:endParaRPr sz="13200"/>
          </a:p>
          <a:p>
            <a:pPr lvl="2">
              <a:defRPr sz="1800"/>
            </a:pPr>
            <a:r>
              <a:rPr sz="13200"/>
              <a:t>Nivel de texto 3</a:t>
            </a:r>
            <a:endParaRPr sz="13200"/>
          </a:p>
          <a:p>
            <a:pPr lvl="3">
              <a:defRPr sz="1800"/>
            </a:pPr>
            <a:r>
              <a:rPr sz="13200"/>
              <a:t>Nivel de texto 4</a:t>
            </a:r>
            <a:endParaRPr sz="13200"/>
          </a:p>
          <a:p>
            <a:pPr lvl="4">
              <a:defRPr sz="1800"/>
            </a:pPr>
            <a:r>
              <a:rPr sz="13200"/>
              <a:t>Nivel de texto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845468" y="9414668"/>
            <a:ext cx="21505864" cy="4183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29400"/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845468" y="13597731"/>
            <a:ext cx="21505864" cy="12180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3200"/>
              <a:t>Nivel de texto 1</a:t>
            </a:r>
            <a:endParaRPr sz="13200"/>
          </a:p>
          <a:p>
            <a:pPr lvl="1">
              <a:defRPr sz="1800"/>
            </a:pPr>
            <a:r>
              <a:rPr sz="13200"/>
              <a:t>Nivel de texto 2</a:t>
            </a:r>
            <a:endParaRPr sz="13200"/>
          </a:p>
          <a:p>
            <a:pPr lvl="2">
              <a:defRPr sz="1800"/>
            </a:pPr>
            <a:r>
              <a:rPr sz="13200"/>
              <a:t>Nivel de texto 3</a:t>
            </a:r>
            <a:endParaRPr sz="13200"/>
          </a:p>
          <a:p>
            <a:pPr lvl="3">
              <a:defRPr sz="1800"/>
            </a:pPr>
            <a:r>
              <a:rPr sz="13200"/>
              <a:t>Nivel de texto 4</a:t>
            </a:r>
            <a:endParaRPr sz="13200"/>
          </a:p>
          <a:p>
            <a:pPr lvl="4">
              <a:defRPr sz="1800"/>
            </a:pPr>
            <a:r>
              <a:rPr sz="132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294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94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94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94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94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94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94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94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9400">
          <a:latin typeface="+mn-lt"/>
          <a:ea typeface="+mn-ea"/>
          <a:cs typeface="+mn-cs"/>
          <a:sym typeface="Helvetica Light"/>
        </a:defRPr>
      </a:lvl9pPr>
    </p:titleStyle>
    <p:bodyStyle>
      <a:lvl1pPr marL="1629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1pPr>
      <a:lvl2pPr marL="20743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2pPr>
      <a:lvl3pPr marL="2518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3pPr>
      <a:lvl4pPr marL="29633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4pPr>
      <a:lvl5pPr marL="3407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5pPr>
      <a:lvl6pPr marL="38523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6pPr>
      <a:lvl7pPr marL="4296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7pPr>
      <a:lvl8pPr marL="47413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8pPr>
      <a:lvl9pPr marL="5185833" indent="-1629833" defTabSz="584200">
        <a:spcBef>
          <a:spcPts val="4200"/>
        </a:spcBef>
        <a:buSzPct val="75000"/>
        <a:buChar char="•"/>
        <a:defRPr sz="132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891" y="-187995"/>
            <a:ext cx="5147778" cy="205911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-54146" y="1562846"/>
            <a:ext cx="25305092" cy="3856299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8800">
                <a:solidFill>
                  <a:srgbClr val="FFFFFF"/>
                </a:solidFill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20910741" y="209735"/>
            <a:ext cx="4154044" cy="126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8425" tIns="98425" rIns="98425" bIns="98425" anchor="ctr">
            <a:spAutoFit/>
          </a:bodyPr>
          <a:lstStyle/>
          <a:p>
            <a:pPr lvl="0" algn="r">
              <a:defRPr sz="1800"/>
            </a:pPr>
            <a:r>
              <a:rPr sz="3500"/>
              <a:t>Proyecto de grado </a:t>
            </a:r>
            <a:endParaRPr sz="3500"/>
          </a:p>
          <a:p>
            <a:pPr lvl="0" algn="r">
              <a:defRPr sz="1800"/>
            </a:pPr>
            <a:r>
              <a:rPr sz="3500"/>
              <a:t>2014-20</a:t>
            </a:r>
          </a:p>
        </p:txBody>
      </p:sp>
      <p:sp>
        <p:nvSpPr>
          <p:cNvPr id="35" name="Shape 35"/>
          <p:cNvSpPr/>
          <p:nvPr/>
        </p:nvSpPr>
        <p:spPr>
          <a:xfrm>
            <a:off x="-54146" y="34843228"/>
            <a:ext cx="25305092" cy="1263651"/>
          </a:xfrm>
          <a:prstGeom prst="rect">
            <a:avLst/>
          </a:prstGeom>
          <a:solidFill>
            <a:srgbClr val="202020"/>
          </a:solidFill>
          <a:ln w="12700">
            <a:miter lim="400000"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8800">
                <a:solidFill>
                  <a:srgbClr val="FFFFFF"/>
                </a:solidFill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603349" y="5359434"/>
            <a:ext cx="23990103" cy="2330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Resumen</a:t>
            </a:r>
            <a:endParaRPr sz="6000"/>
          </a:p>
          <a:p>
            <a:pPr lvl="0" algn="just">
              <a:defRPr sz="1800"/>
            </a:pPr>
            <a:r>
              <a:rPr sz="4000"/>
              <a:t>WebPicture es una herramienta de arquitectura empresarial construida para generar editores gráficos ad hoc. </a:t>
            </a:r>
          </a:p>
        </p:txBody>
      </p:sp>
      <p:pic>
        <p:nvPicPr>
          <p:cNvPr id="37" name="logoBi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6441" y="1486688"/>
            <a:ext cx="12143918" cy="3133344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8902580" y="4149066"/>
            <a:ext cx="7112636" cy="126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3500">
                <a:solidFill>
                  <a:srgbClr val="FFFFFF"/>
                </a:solidFill>
              </a:rPr>
              <a:t>Andrés Guzmán</a:t>
            </a:r>
            <a:endParaRPr sz="35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500">
                <a:solidFill>
                  <a:srgbClr val="FFFFFF"/>
                </a:solidFill>
              </a:rPr>
              <a:t>af.guzman1444@uniandes.edu.co </a:t>
            </a:r>
          </a:p>
        </p:txBody>
      </p:sp>
      <p:sp>
        <p:nvSpPr>
          <p:cNvPr id="39" name="Shape 39"/>
          <p:cNvSpPr/>
          <p:nvPr/>
        </p:nvSpPr>
        <p:spPr>
          <a:xfrm>
            <a:off x="-169063" y="27497902"/>
            <a:ext cx="24634036" cy="720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Conclusiones y trabajo futuro</a:t>
            </a:r>
            <a:endParaRPr sz="6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La aproximación de separar el metamodelo de su representación gráfica es conveniente al momento de extender las capacidades de un editor.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La posibilidad de extender una notación gráfica es valiosa para el ejercicio de arquitectura y es aun más valiosa cuando es posible generar editores capaces de realizar validaciones. 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Las herramientas provistas por EMF y GMF son convenientes para la creación de editores sin embargo son difíciles de utilizar e instalar. Por esto contar con un generador de editores web es aun más conveniente y util para el ejercicio de arquitectura. 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Contar con un lenguaje unificado para especificar la notación gráfica de un lenguaje es util y diferencia a la herramienta. En el futuro la herramienta podría contar con un editor de Picture abordo con el que usuario podría especificar la representación gráfica. </a:t>
            </a:r>
          </a:p>
        </p:txBody>
      </p:sp>
      <p:sp>
        <p:nvSpPr>
          <p:cNvPr id="40" name="Shape 40"/>
          <p:cNvSpPr/>
          <p:nvPr/>
        </p:nvSpPr>
        <p:spPr>
          <a:xfrm>
            <a:off x="-54146" y="18630846"/>
            <a:ext cx="25305092" cy="8940036"/>
          </a:xfrm>
          <a:prstGeom prst="rect">
            <a:avLst/>
          </a:prstGeom>
          <a:solidFill>
            <a:srgbClr val="222F4A"/>
          </a:solidFill>
          <a:ln w="12700">
            <a:miter lim="400000"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8800">
                <a:solidFill>
                  <a:srgbClr val="FFFFFF"/>
                </a:solidFill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6857364" y="34843228"/>
            <a:ext cx="11482071" cy="126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3500">
                <a:solidFill>
                  <a:srgbClr val="FFFFFF"/>
                </a:solidFill>
              </a:rPr>
              <a:t>Facultad de ingeniería</a:t>
            </a:r>
            <a:endParaRPr sz="35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500">
                <a:solidFill>
                  <a:srgbClr val="FFFFFF"/>
                </a:solidFill>
              </a:rPr>
              <a:t>Departamento de ingeniería de sistemas y computación </a:t>
            </a:r>
          </a:p>
        </p:txBody>
      </p:sp>
      <p:sp>
        <p:nvSpPr>
          <p:cNvPr id="42" name="Shape 42"/>
          <p:cNvSpPr/>
          <p:nvPr/>
        </p:nvSpPr>
        <p:spPr>
          <a:xfrm>
            <a:off x="320773" y="7788424"/>
            <a:ext cx="11824693" cy="1086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Motivación</a:t>
            </a:r>
            <a:endParaRPr sz="6000"/>
          </a:p>
          <a:p>
            <a:pPr lvl="0" algn="just">
              <a:defRPr sz="1800"/>
            </a:pPr>
            <a:r>
              <a:rPr sz="4000"/>
              <a:t>El uso de modelos y representaciones abstractas de la realidad de una organización desde varios puntos de vista aporta un amplio valor a su ejercicio. </a:t>
            </a:r>
            <a:endParaRPr sz="4000"/>
          </a:p>
          <a:p>
            <a:pPr lvl="0" algn="just">
              <a:defRPr sz="1800"/>
            </a:pPr>
            <a:endParaRPr sz="4000"/>
          </a:p>
          <a:p>
            <a:pPr lvl="0" algn="just">
              <a:defRPr sz="1800"/>
            </a:pPr>
            <a:r>
              <a:rPr sz="4000"/>
              <a:t>No obstante en algunas ocasiones dichos modelos pueden no ser efectivos para representar ciertos aspecto clave y así mismo no existen herramientas que le permitan al arquitecto crear  y extender sus propios modelos fácilmente. </a:t>
            </a:r>
            <a:endParaRPr sz="4000"/>
          </a:p>
          <a:p>
            <a:pPr lvl="0" algn="just">
              <a:defRPr sz="1800"/>
            </a:pPr>
            <a:endParaRPr sz="4000"/>
          </a:p>
          <a:p>
            <a:pPr lvl="0" algn="just">
              <a:defRPr sz="1800"/>
            </a:pPr>
            <a:r>
              <a:rPr sz="4000"/>
              <a:t>El objetivo de WebPicture es ofrecer a los arquitectos un conjunto de herramientas que les permitan crear editores ad hoc fácil y eficientemente utilizando como base herramientas estándar de modelamiento. </a:t>
            </a:r>
          </a:p>
        </p:txBody>
      </p:sp>
      <p:sp>
        <p:nvSpPr>
          <p:cNvPr id="43" name="Shape 43"/>
          <p:cNvSpPr/>
          <p:nvPr/>
        </p:nvSpPr>
        <p:spPr>
          <a:xfrm>
            <a:off x="12769949" y="7794208"/>
            <a:ext cx="11824694" cy="476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Objetivos</a:t>
            </a:r>
            <a:endParaRPr sz="6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Facilitar el proceso de creación y extensión de modelos de arquitectura empresarial.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Ofrecer una herramienta fácil de aprovisionar.</a:t>
            </a:r>
            <a:endParaRPr sz="4000"/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/>
              <a:t>Brindar una herramienta que permita al arquitecto controlar el gobierno de artefactos de arquitectura.</a:t>
            </a:r>
          </a:p>
        </p:txBody>
      </p:sp>
      <p:sp>
        <p:nvSpPr>
          <p:cNvPr id="44" name="Shape 44"/>
          <p:cNvSpPr/>
          <p:nvPr/>
        </p:nvSpPr>
        <p:spPr>
          <a:xfrm>
            <a:off x="12769949" y="12596124"/>
            <a:ext cx="11824693" cy="5988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/>
              <a:t>Creación de editores</a:t>
            </a:r>
            <a:endParaRPr sz="6000"/>
          </a:p>
          <a:p>
            <a:pPr lvl="0" algn="just">
              <a:defRPr sz="1800"/>
            </a:pPr>
            <a:r>
              <a:rPr sz="4000"/>
              <a:t>WebPicture permite a los usuarios crear editores a la medida utilizando como base un metamodelo creado en EMF y la representación gráfica de sus elementos descrita en Picture.  </a:t>
            </a:r>
            <a:endParaRPr sz="4000"/>
          </a:p>
          <a:p>
            <a:pPr lvl="0" algn="just">
              <a:defRPr sz="1800"/>
            </a:pPr>
            <a:endParaRPr sz="4000"/>
          </a:p>
          <a:p>
            <a:pPr lvl="0" algn="just">
              <a:defRPr sz="1800"/>
            </a:pPr>
            <a:r>
              <a:rPr sz="4000"/>
              <a:t>A partir de estos elementos WebPicture genera un editor web con capacidades de creación y validación de modelos.</a:t>
            </a:r>
          </a:p>
        </p:txBody>
      </p:sp>
      <p:sp>
        <p:nvSpPr>
          <p:cNvPr id="45" name="Shape 45"/>
          <p:cNvSpPr/>
          <p:nvPr/>
        </p:nvSpPr>
        <p:spPr>
          <a:xfrm>
            <a:off x="143615" y="19070785"/>
            <a:ext cx="8232183" cy="8426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FFFFFF"/>
                </a:solidFill>
              </a:rPr>
              <a:t>Características </a:t>
            </a:r>
            <a:endParaRPr sz="6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Creación fácil y rápida de editores gráficos ad hoc.</a:t>
            </a:r>
            <a:endParaRPr sz="4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Generación de editores a partir de herramientas estándares de modelamiento. </a:t>
            </a:r>
            <a:endParaRPr sz="4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Permite guardar y exportar modelos. </a:t>
            </a:r>
            <a:endParaRPr sz="4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Control sobre los artefactos generados.</a:t>
            </a:r>
            <a:endParaRPr sz="4000">
              <a:solidFill>
                <a:srgbClr val="FFFFFF"/>
              </a:solidFill>
            </a:endParaRPr>
          </a:p>
          <a:p>
            <a:pPr lvl="0" marL="555625" indent="-555625" algn="just">
              <a:buSzPct val="75000"/>
              <a:buChar char="-"/>
              <a:defRPr sz="1800"/>
            </a:pPr>
            <a:r>
              <a:rPr sz="4000">
                <a:solidFill>
                  <a:srgbClr val="FFFFFF"/>
                </a:solidFill>
              </a:rPr>
              <a:t>Va más allá del canvas permite hacer validaciones sobre el modelo </a:t>
            </a:r>
          </a:p>
        </p:txBody>
      </p:sp>
      <p:sp>
        <p:nvSpPr>
          <p:cNvPr id="46" name="Shape 46"/>
          <p:cNvSpPr/>
          <p:nvPr/>
        </p:nvSpPr>
        <p:spPr>
          <a:xfrm>
            <a:off x="8244877" y="19070785"/>
            <a:ext cx="8425662" cy="1111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Arquitectura</a:t>
            </a:r>
          </a:p>
        </p:txBody>
      </p:sp>
      <p:sp>
        <p:nvSpPr>
          <p:cNvPr id="47" name="Shape 47"/>
          <p:cNvSpPr/>
          <p:nvPr/>
        </p:nvSpPr>
        <p:spPr>
          <a:xfrm>
            <a:off x="16805048" y="18915161"/>
            <a:ext cx="8417380" cy="2025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8425" tIns="98425" rIns="98425" bIns="98425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Prototipo </a:t>
            </a:r>
            <a:endParaRPr sz="6000">
              <a:solidFill>
                <a:srgbClr val="FFFFFF"/>
              </a:solidFill>
            </a:endParaRPr>
          </a:p>
        </p:txBody>
      </p:sp>
      <p:pic>
        <p:nvPicPr>
          <p:cNvPr id="48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68178" y="20599547"/>
            <a:ext cx="7179060" cy="6760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aptura de pantalla 2014-11-14 a la(s) 23.33.52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835047" y="20175167"/>
            <a:ext cx="5998114" cy="3482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Captura de pantalla 2014-11-14 a la(s) 23.34.51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011090" y="21860026"/>
            <a:ext cx="6005296" cy="34822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" name="Group 59"/>
          <p:cNvGrpSpPr/>
          <p:nvPr/>
        </p:nvGrpSpPr>
        <p:grpSpPr>
          <a:xfrm>
            <a:off x="16947120" y="23590920"/>
            <a:ext cx="5998113" cy="3482239"/>
            <a:chOff x="0" y="0"/>
            <a:chExt cx="5998111" cy="3482237"/>
          </a:xfrm>
        </p:grpSpPr>
        <p:pic>
          <p:nvPicPr>
            <p:cNvPr id="51" name="Captura de pantalla 2014-11-14 a la(s) 23.37.14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5998112" cy="34822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" name="Shape 52"/>
            <p:cNvSpPr/>
            <p:nvPr/>
          </p:nvSpPr>
          <p:spPr>
            <a:xfrm>
              <a:off x="1159088" y="257288"/>
              <a:ext cx="7064" cy="2967661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8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" name="Shape 53"/>
            <p:cNvSpPr/>
            <p:nvPr/>
          </p:nvSpPr>
          <p:spPr>
            <a:xfrm>
              <a:off x="997" y="257269"/>
              <a:ext cx="1162839" cy="162490"/>
            </a:xfrm>
            <a:prstGeom prst="rect">
              <a:avLst/>
            </a:prstGeom>
            <a:solidFill>
              <a:srgbClr val="20202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Business</a:t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x="997" y="434416"/>
              <a:ext cx="1162839" cy="162491"/>
            </a:xfrm>
            <a:prstGeom prst="rect">
              <a:avLst/>
            </a:prstGeom>
            <a:solidFill>
              <a:srgbClr val="20202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Application</a:t>
              </a:r>
            </a:p>
          </p:txBody>
        </p:sp>
        <p:sp>
          <p:nvSpPr>
            <p:cNvPr id="55" name="Shape 55"/>
            <p:cNvSpPr/>
            <p:nvPr/>
          </p:nvSpPr>
          <p:spPr>
            <a:xfrm>
              <a:off x="997" y="611564"/>
              <a:ext cx="1162839" cy="162491"/>
            </a:xfrm>
            <a:prstGeom prst="rect">
              <a:avLst/>
            </a:prstGeom>
            <a:solidFill>
              <a:srgbClr val="20202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Technology 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997" y="788712"/>
              <a:ext cx="1162839" cy="162490"/>
            </a:xfrm>
            <a:prstGeom prst="rect">
              <a:avLst/>
            </a:prstGeom>
            <a:solidFill>
              <a:srgbClr val="20202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FFFFFF"/>
                  </a:solidFill>
                </a:rPr>
                <a:t>Motivation </a:t>
              </a:r>
            </a:p>
          </p:txBody>
        </p:sp>
        <p:pic>
          <p:nvPicPr>
            <p:cNvPr id="57" name="Captura de pantalla 2014-11-14 a la(s) 23.46.13.png"/>
            <p:cNvPicPr/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7066" y="965860"/>
              <a:ext cx="910700" cy="6469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Captura de pantalla 2014-11-15 a la(s) 0.06.21.png"/>
            <p:cNvPicPr/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75366" y="605310"/>
              <a:ext cx="3024675" cy="2134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889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381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8425" tIns="98425" rIns="98425" bIns="9842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98425" tIns="98425" rIns="98425" bIns="9842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889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381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8425" tIns="98425" rIns="98425" bIns="9842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98425" tIns="98425" rIns="98425" bIns="98425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