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2" r:id="rId4"/>
    <p:sldId id="259" r:id="rId5"/>
    <p:sldId id="293" r:id="rId6"/>
    <p:sldId id="269" r:id="rId7"/>
    <p:sldId id="270" r:id="rId8"/>
    <p:sldId id="271" r:id="rId9"/>
    <p:sldId id="260" r:id="rId10"/>
    <p:sldId id="261" r:id="rId11"/>
    <p:sldId id="272" r:id="rId12"/>
    <p:sldId id="262" r:id="rId13"/>
    <p:sldId id="263" r:id="rId14"/>
    <p:sldId id="264" r:id="rId15"/>
    <p:sldId id="273" r:id="rId16"/>
    <p:sldId id="274" r:id="rId17"/>
    <p:sldId id="275" r:id="rId18"/>
    <p:sldId id="276" r:id="rId19"/>
    <p:sldId id="277" r:id="rId20"/>
    <p:sldId id="278" r:id="rId21"/>
    <p:sldId id="265" r:id="rId22"/>
    <p:sldId id="279" r:id="rId23"/>
    <p:sldId id="280" r:id="rId24"/>
    <p:sldId id="267" r:id="rId25"/>
    <p:sldId id="283" r:id="rId26"/>
    <p:sldId id="268" r:id="rId27"/>
    <p:sldId id="285" r:id="rId28"/>
    <p:sldId id="281" r:id="rId29"/>
    <p:sldId id="286" r:id="rId30"/>
    <p:sldId id="282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llemlayou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yst layout 3 - Markeri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yst layout 1 - Marker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79614" autoAdjust="0"/>
  </p:normalViewPr>
  <p:slideViewPr>
    <p:cSldViewPr snapToGrid="0">
      <p:cViewPr varScale="1">
        <p:scale>
          <a:sx n="125" d="100"/>
          <a:sy n="125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C946-4A8C-4B8E-8FE6-80B02FECB804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E05A2-819F-4B1E-90F3-C7D833EEC63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6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python-excel.org/" TargetMode="External"/><Relationship Id="rId5" Type="http://schemas.openxmlformats.org/officeDocument/2006/relationships/hyperlink" Target="https://openpyxl.readthedocs.io/en/stable/" TargetMode="External"/><Relationship Id="rId4" Type="http://schemas.openxmlformats.org/officeDocument/2006/relationships/hyperlink" Target="https://requests.readthedocs.io/en/master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io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python-excel.org/" TargetMode="External"/><Relationship Id="rId5" Type="http://schemas.openxmlformats.org/officeDocument/2006/relationships/hyperlink" Target="https://openpyxl.readthedocs.io/en/stable/" TargetMode="External"/><Relationship Id="rId4" Type="http://schemas.openxmlformats.org/officeDocument/2006/relationships/hyperlink" Target="https://requests.readthedocs.io/en/master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Opret helloword.py via </a:t>
            </a:r>
            <a:r>
              <a:rPr lang="da-DK" dirty="0" err="1"/>
              <a:t>notepad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3759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09_Libraries_Modules.py</a:t>
            </a:r>
          </a:p>
          <a:p>
            <a:endParaRPr lang="da-DK" dirty="0"/>
          </a:p>
          <a:p>
            <a:r>
              <a:rPr lang="da-DK" dirty="0"/>
              <a:t>pandas - </a:t>
            </a:r>
            <a:r>
              <a:rPr lang="da-DK" dirty="0">
                <a:hlinkClick r:id="rId3"/>
              </a:rPr>
              <a:t>https://pandas.pydata.org/</a:t>
            </a:r>
            <a:endParaRPr lang="da-DK" dirty="0"/>
          </a:p>
          <a:p>
            <a:r>
              <a:rPr lang="da-DK" dirty="0" err="1"/>
              <a:t>request</a:t>
            </a:r>
            <a:r>
              <a:rPr lang="da-DK" dirty="0"/>
              <a:t> - </a:t>
            </a:r>
            <a:r>
              <a:rPr lang="da-DK" dirty="0">
                <a:hlinkClick r:id="rId4"/>
              </a:rPr>
              <a:t>https://requests.readthedocs.io/en/master/</a:t>
            </a:r>
            <a:endParaRPr lang="da-DK" dirty="0"/>
          </a:p>
          <a:p>
            <a:r>
              <a:rPr lang="da-DK" dirty="0" err="1"/>
              <a:t>openpyxl</a:t>
            </a:r>
            <a:r>
              <a:rPr lang="da-DK" dirty="0"/>
              <a:t> - </a:t>
            </a:r>
            <a:r>
              <a:rPr lang="da-DK" dirty="0">
                <a:hlinkClick r:id="rId5"/>
              </a:rPr>
              <a:t>https://openpyxl.readthedocs.io/en/stable/</a:t>
            </a:r>
            <a:endParaRPr lang="da-DK" dirty="0"/>
          </a:p>
          <a:p>
            <a:r>
              <a:rPr lang="da-DK" dirty="0" err="1"/>
              <a:t>xlrd</a:t>
            </a:r>
            <a:r>
              <a:rPr lang="da-DK" dirty="0"/>
              <a:t> - </a:t>
            </a:r>
            <a:r>
              <a:rPr lang="da-DK" dirty="0">
                <a:hlinkClick r:id="rId6"/>
              </a:rPr>
              <a:t>http://www.python-excel.org/</a:t>
            </a:r>
            <a:endParaRPr lang="da-DK" dirty="0"/>
          </a:p>
          <a:p>
            <a:endParaRPr lang="da-DK" b="1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565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06_filer.py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9299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07_csv_excel.py</a:t>
            </a:r>
          </a:p>
          <a:p>
            <a:r>
              <a:rPr lang="da-DK" dirty="0">
                <a:hlinkClick r:id="rId3"/>
              </a:rPr>
              <a:t>https://pandas.pydata.org/pandas-docs/stable/reference/io.html</a:t>
            </a:r>
            <a:endParaRPr lang="da-DK" dirty="0"/>
          </a:p>
          <a:p>
            <a:endParaRPr lang="da-DK" dirty="0"/>
          </a:p>
          <a:p>
            <a:r>
              <a:rPr lang="da-DK" dirty="0"/>
              <a:t>Der er også et eksempel på at hente fra GitHub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9873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08_Exceptions_Demo.py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867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09_Libraries_Modules.py</a:t>
            </a:r>
          </a:p>
          <a:p>
            <a:endParaRPr lang="da-DK" dirty="0"/>
          </a:p>
          <a:p>
            <a:r>
              <a:rPr lang="da-DK" dirty="0"/>
              <a:t>pandas - </a:t>
            </a:r>
            <a:r>
              <a:rPr lang="da-DK" dirty="0">
                <a:hlinkClick r:id="rId3"/>
              </a:rPr>
              <a:t>https://pandas.pydata.org/</a:t>
            </a:r>
            <a:endParaRPr lang="da-DK" dirty="0"/>
          </a:p>
          <a:p>
            <a:r>
              <a:rPr lang="da-DK" dirty="0" err="1"/>
              <a:t>request</a:t>
            </a:r>
            <a:r>
              <a:rPr lang="da-DK" dirty="0"/>
              <a:t> - </a:t>
            </a:r>
            <a:r>
              <a:rPr lang="da-DK" dirty="0">
                <a:hlinkClick r:id="rId4"/>
              </a:rPr>
              <a:t>https://requests.readthedocs.io/en/master/</a:t>
            </a:r>
            <a:endParaRPr lang="da-DK" dirty="0"/>
          </a:p>
          <a:p>
            <a:r>
              <a:rPr lang="da-DK" dirty="0" err="1"/>
              <a:t>openpyxl</a:t>
            </a:r>
            <a:r>
              <a:rPr lang="da-DK" dirty="0"/>
              <a:t> - </a:t>
            </a:r>
            <a:r>
              <a:rPr lang="da-DK" dirty="0">
                <a:hlinkClick r:id="rId5"/>
              </a:rPr>
              <a:t>https://openpyxl.readthedocs.io/en/stable/</a:t>
            </a:r>
            <a:endParaRPr lang="da-DK" dirty="0"/>
          </a:p>
          <a:p>
            <a:r>
              <a:rPr lang="da-DK" dirty="0" err="1"/>
              <a:t>xlrd</a:t>
            </a:r>
            <a:r>
              <a:rPr lang="da-DK" dirty="0"/>
              <a:t> - </a:t>
            </a:r>
            <a:r>
              <a:rPr lang="da-DK" dirty="0">
                <a:hlinkClick r:id="rId6"/>
              </a:rPr>
              <a:t>http://www.python-excel.org/</a:t>
            </a:r>
            <a:endParaRPr lang="da-DK" dirty="0"/>
          </a:p>
          <a:p>
            <a:endParaRPr lang="da-DK" b="1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71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09_Libraries_Modules.py</a:t>
            </a:r>
          </a:p>
          <a:p>
            <a:endParaRPr lang="da-DK" b="1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1932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10_barplot.py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70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11_water_chart.py</a:t>
            </a:r>
          </a:p>
          <a:p>
            <a:r>
              <a:rPr lang="da-DK" b="1" dirty="0"/>
              <a:t>water.html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681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12_internet_companies.py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4791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13_tkinter_demo.py</a:t>
            </a:r>
          </a:p>
          <a:p>
            <a:r>
              <a:rPr lang="da-DK" b="1" dirty="0"/>
              <a:t>13_temp.py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24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01_grund_syntax.py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369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01_grund_syntax.py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78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01_grund_syntax.py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508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02_datatyper.py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60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04_control_flow.py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692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04_control_flow.py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67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04_control_flow.py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407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05_udf.py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E05A2-819F-4B1E-90F3-C7D833EEC630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260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BDFA8-AAD6-4B71-8681-A609D57E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3F4F821-2789-4C45-8DA4-46DB86395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859BD29-A0A7-43B7-9BCB-9B55F72D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68B47A-46AD-4004-8FE0-7B210CA2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983357-BD56-472C-B24C-B8BA06CB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Billede 6" descr="C:\Users\lone2012\AppData\Local\Microsoft\Windows\Temporary Internet Files\Content.Outlook\ZI0Y1SVV\Logo email_2000 (2).png">
            <a:extLst>
              <a:ext uri="{FF2B5EF4-FFF2-40B4-BE49-F238E27FC236}">
                <a16:creationId xmlns:a16="http://schemas.microsoft.com/office/drawing/2014/main" id="{05C9D973-268C-44FF-B927-761BBCADE20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42" y="5995607"/>
            <a:ext cx="1253885" cy="803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85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CA43D-E0CB-4FA2-BEAA-F3B6D118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EACE287-F349-4D84-B70E-EFAE667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5AFD39-CD59-41F7-8F1F-C895B89F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FACB50-2EE3-4DD9-B743-16C5FA37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AE3407-BC19-4ACF-93B2-24E2B4A3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2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AC611C2-77B9-4E12-82CD-AA332A081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035D7C-D084-4594-BDFB-8E7E7C0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0101A0-3590-4A2F-A740-09AEDDED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F19019-3616-4B07-8176-1CBF64B5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81B61F-DEAA-41FE-941D-ADB33DF9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8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5E618-EBF8-4627-886E-4DD91AAF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62A660-A354-4CB4-90F2-05FD6CD7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D1D585-2186-48F0-A9E7-CEBC8B60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C81A1D-18E6-43AF-805A-340B5C32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1D6AB7-A0EF-4B86-BC7D-5C2952E1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260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E3072-9CCE-41DD-9C81-246C91BA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4798D29-F6F8-426B-881A-987F8C02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A75F41-80B8-4D92-AFBE-A3DC2CD3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6256C7-9A58-41E8-89A4-5AB30C67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9B9C17-5F41-47A4-A9E6-0E1187E7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44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929A7-870C-4079-B71A-AC87BFAA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28C84B-27C4-4320-AA17-4363D177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CF1CCD9-23B4-4B25-8E91-D3CFB8704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7CD243-FAF9-43C9-A7FF-29A5FA1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6C8C96-8AE0-4DB3-929A-A45F4DBB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6D9B38-F012-4EEB-8725-C85611F2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1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87B41-D02E-4154-975F-ED059A38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EFD21D-75D5-4957-954D-68E14DC6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F75A89-65FC-449A-B037-C414CF3FE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8546148-9FB4-404E-A001-B8599DD49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95C469E-6293-4AA7-84B7-E8FC4449A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FD31D33-E594-456D-B9FF-4A57A3FE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ADF511-62C2-4CA0-B516-87F668A6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4823281-FDC7-4226-ADA5-75A4B833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0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E238D-51DF-4585-B557-F7D166B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A86F0AF-DA32-42B0-B910-69749110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3A2B7DE-FB81-4896-A781-9EB7CC56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5C9D2F7-E777-44E7-86E9-52267015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09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45ABDD6-FF9A-4EA2-A6AE-9C5CD82A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4EFDAA-64EA-46A8-B518-F44366F2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B7D7BA5-85BB-4B1E-9D39-4A1ADA7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62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9DE4D-7B12-42AF-94EA-6DB50857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2BF9C6-8F5E-4198-A624-47D860D8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0491EDC-37ED-4A02-95E2-F600F3BA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8DAB86-4F9D-4247-8DF9-F1928BA0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830E678-8393-4350-94E7-02F39407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811A9E9-5C8E-4726-BA15-2632ACF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760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1CAC-ED91-4E44-8795-B5CFEDAC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D638131-14B6-459C-BFC1-08C06D8BB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218ECC-6B29-4803-A445-862236D8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EF683A-68B6-4832-BD58-BF6D8BCF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830A01-2943-4813-A32D-5AFA21FB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B17A8BC-720A-41AF-94C7-F4F1F602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272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5322107-870E-4EEF-ADF9-740408CD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99B50F-F532-40AD-A51A-706F6B2F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5BBC60-4A53-4DB5-A292-A8253D8BF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5B08-E887-4D07-A4A6-EAF16EFE8430}" type="datetimeFigureOut">
              <a:rPr lang="da-DK" smtClean="0"/>
              <a:t>08-06-2020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A1C452-A77A-4F56-BE18-F5BC25829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7CCA6-A523-4EA9-A1D4-E5648B55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1BA1-D21F-4596-BF10-19E61144B55B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Billede 6" descr="C:\Users\lone2012\AppData\Local\Microsoft\Windows\Temporary Internet Files\Content.Outlook\ZI0Y1SVV\Logo email_2000 (2).png">
            <a:extLst>
              <a:ext uri="{FF2B5EF4-FFF2-40B4-BE49-F238E27FC236}">
                <a16:creationId xmlns:a16="http://schemas.microsoft.com/office/drawing/2014/main" id="{9171D685-0F78-4F9A-84C8-9A43905DEAA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08" y="6119482"/>
            <a:ext cx="1165392" cy="746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61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ython-excel.org/" TargetMode="Externa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hyperlink" Target="https://openpyxl.readthedocs.io/en/stable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pandas.pydata.org/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hyperlink" Target="https://nump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llstern/python_seminar/raw/master/california_housing_train.csv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largest_Internet_compani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llstern.github.io/python_semin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Programming Language Is Considered Better Than Other ...">
            <a:extLst>
              <a:ext uri="{FF2B5EF4-FFF2-40B4-BE49-F238E27FC236}">
                <a16:creationId xmlns:a16="http://schemas.microsoft.com/office/drawing/2014/main" id="{6F191A08-0BD5-40CA-BA88-FCA2B758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AE8B24-367C-4192-86D4-D77AA7D9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9" y="5735637"/>
            <a:ext cx="9144000" cy="1122363"/>
          </a:xfrm>
        </p:spPr>
        <p:txBody>
          <a:bodyPr/>
          <a:lstStyle/>
          <a:p>
            <a:r>
              <a:rPr lang="da-DK" b="1" dirty="0"/>
              <a:t>Tue Hellstern</a:t>
            </a:r>
          </a:p>
        </p:txBody>
      </p:sp>
    </p:spTree>
    <p:extLst>
      <p:ext uri="{BB962C8B-B14F-4D97-AF65-F5344CB8AC3E}">
        <p14:creationId xmlns:p14="http://schemas.microsoft.com/office/powerpoint/2010/main" val="415784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12CD9BC-4A76-4329-9CD7-5DF7FC36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>
                <a:solidFill>
                  <a:schemeClr val="bg1"/>
                </a:solidFill>
              </a:rPr>
              <a:t>Syntaks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06496B-3B4C-4EF0-8B6E-C4182AEE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207591"/>
            <a:ext cx="5716988" cy="3130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sz="2400" dirty="0"/>
              <a:t>Syntaks for Python-programmeringssprog er det sæt regler, der definerer, hvordan et Python-program skal skrives og fortolkes.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6F62B34-D5E0-4AA4-8295-F8AAD90D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80" y="2557385"/>
            <a:ext cx="1619048" cy="156190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55E760F-CEC8-4C03-B39C-FAB823CE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512" y="2879262"/>
            <a:ext cx="1533333" cy="666667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523FE52B-057D-4504-B0BC-7DDDCF327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943" y="2572625"/>
            <a:ext cx="2066667" cy="1085714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56F9B6A7-8540-4FAE-ACFC-F25221760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780" y="4536263"/>
            <a:ext cx="1619048" cy="1018269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49830F33-9C01-4777-A92D-E4BDF49CD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417" y="4119290"/>
            <a:ext cx="1742857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DC1593D-240E-4F0A-A4A2-4CBEACA9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2600">
                <a:solidFill>
                  <a:schemeClr val="bg1"/>
                </a:solidFill>
              </a:rPr>
              <a:t>Python navngivningskonventioner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643F07-C5B7-47CF-99C6-0D60B8CA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38" y="259081"/>
            <a:ext cx="6455842" cy="6507480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da-DK" sz="1800" dirty="0"/>
              <a:t>I Python henviser ”</a:t>
            </a:r>
            <a:r>
              <a:rPr lang="da-DK" sz="1800" dirty="0" err="1"/>
              <a:t>identifiers</a:t>
            </a:r>
            <a:r>
              <a:rPr lang="da-DK" sz="1800" dirty="0"/>
              <a:t>” til navne, der bruges til at identificere </a:t>
            </a:r>
            <a:r>
              <a:rPr lang="da-DK" sz="1800" dirty="0">
                <a:solidFill>
                  <a:srgbClr val="0070C0"/>
                </a:solidFill>
              </a:rPr>
              <a:t>funktioner</a:t>
            </a:r>
            <a:r>
              <a:rPr lang="da-DK" sz="1800" dirty="0"/>
              <a:t>, </a:t>
            </a:r>
            <a:r>
              <a:rPr lang="da-DK" sz="1800" dirty="0">
                <a:solidFill>
                  <a:srgbClr val="0070C0"/>
                </a:solidFill>
              </a:rPr>
              <a:t>klasser</a:t>
            </a:r>
            <a:r>
              <a:rPr lang="da-DK" sz="1800" dirty="0"/>
              <a:t>, </a:t>
            </a:r>
            <a:r>
              <a:rPr lang="da-DK" sz="1800" dirty="0">
                <a:solidFill>
                  <a:srgbClr val="0070C0"/>
                </a:solidFill>
              </a:rPr>
              <a:t>variabler</a:t>
            </a:r>
            <a:r>
              <a:rPr lang="da-DK" sz="1800" dirty="0"/>
              <a:t> eller andre </a:t>
            </a:r>
            <a:r>
              <a:rPr lang="da-DK" sz="1800" dirty="0">
                <a:solidFill>
                  <a:srgbClr val="0070C0"/>
                </a:solidFill>
              </a:rPr>
              <a:t>objekter</a:t>
            </a:r>
            <a:r>
              <a:rPr lang="da-DK" sz="1800" dirty="0"/>
              <a:t>. Når du navngiver dem, skal du undgå at bruge ord, der er for generelle eller for omstændige. </a:t>
            </a:r>
            <a:br>
              <a:rPr lang="da-DK" sz="1800" dirty="0"/>
            </a:br>
            <a:r>
              <a:rPr lang="da-DK" sz="1800" dirty="0"/>
              <a:t>At finde en balance mellem de to er ønskeligt.</a:t>
            </a:r>
          </a:p>
          <a:p>
            <a:pPr>
              <a:spcBef>
                <a:spcPts val="1200"/>
              </a:spcBef>
            </a:pPr>
            <a:r>
              <a:rPr lang="da-DK" sz="1800" dirty="0"/>
              <a:t>Brug ikke Pythons nøgleord som navne for dine variabler, funktioner eller nogen andre ”</a:t>
            </a:r>
            <a:r>
              <a:rPr lang="da-DK" sz="1800" dirty="0" err="1"/>
              <a:t>identifiers</a:t>
            </a:r>
            <a:r>
              <a:rPr lang="da-DK" sz="1800" dirty="0"/>
              <a:t>”. Nøgleord er reserverede ord, der er vigtige for afgrænsning af strukturen og syntaks af Python programmeringssprog. </a:t>
            </a:r>
            <a:br>
              <a:rPr lang="da-DK" sz="1800" dirty="0"/>
            </a:br>
            <a:r>
              <a:rPr lang="da-DK" sz="1800" dirty="0"/>
              <a:t>I Python 3.7 er der 33 nøgleord – f.eks.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None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continue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class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return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del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break</a:t>
            </a:r>
            <a:r>
              <a:rPr lang="en-US" sz="1800" dirty="0"/>
              <a:t> </a:t>
            </a:r>
            <a:r>
              <a:rPr lang="da-DK" sz="1800" dirty="0"/>
              <a:t>og </a:t>
            </a:r>
            <a:r>
              <a:rPr lang="en-US" sz="1800" dirty="0">
                <a:solidFill>
                  <a:srgbClr val="FF0000"/>
                </a:solidFill>
              </a:rPr>
              <a:t>except</a:t>
            </a:r>
          </a:p>
          <a:p>
            <a:pPr>
              <a:spcBef>
                <a:spcPts val="1200"/>
              </a:spcBef>
            </a:pPr>
            <a:r>
              <a:rPr lang="da-DK" sz="1800" dirty="0"/>
              <a:t>Når du navngiver ”</a:t>
            </a:r>
            <a:r>
              <a:rPr lang="da-DK" sz="1800" dirty="0" err="1"/>
              <a:t>identifiers</a:t>
            </a:r>
            <a:r>
              <a:rPr lang="da-DK" sz="1800" dirty="0"/>
              <a:t>”, kan det være et mix af </a:t>
            </a:r>
            <a:r>
              <a:rPr lang="da-DK" sz="1800" dirty="0">
                <a:solidFill>
                  <a:srgbClr val="00B050"/>
                </a:solidFill>
              </a:rPr>
              <a:t>store bogstaver</a:t>
            </a:r>
            <a:r>
              <a:rPr lang="da-DK" sz="1800" dirty="0"/>
              <a:t> (A-Z), </a:t>
            </a:r>
            <a:r>
              <a:rPr lang="da-DK" sz="1800" dirty="0">
                <a:solidFill>
                  <a:srgbClr val="00B050"/>
                </a:solidFill>
              </a:rPr>
              <a:t>små bogstaver </a:t>
            </a:r>
            <a:r>
              <a:rPr lang="da-DK" sz="1800" dirty="0"/>
              <a:t>(</a:t>
            </a:r>
            <a:r>
              <a:rPr lang="da-DK" sz="1800" dirty="0" err="1"/>
              <a:t>a-z</a:t>
            </a:r>
            <a:r>
              <a:rPr lang="da-DK" sz="1800" dirty="0"/>
              <a:t>) tal (0-9), og en </a:t>
            </a:r>
            <a:r>
              <a:rPr lang="da-DK" sz="1800" dirty="0">
                <a:solidFill>
                  <a:srgbClr val="00B050"/>
                </a:solidFill>
              </a:rPr>
              <a:t>understregning</a:t>
            </a:r>
            <a:r>
              <a:rPr lang="da-DK" sz="1800" dirty="0"/>
              <a:t> (_).</a:t>
            </a:r>
            <a:br>
              <a:rPr lang="da-DK" sz="1800" dirty="0"/>
            </a:br>
            <a:r>
              <a:rPr lang="da-DK" sz="1800" dirty="0"/>
              <a:t>F.eks. navne som </a:t>
            </a:r>
            <a:r>
              <a:rPr lang="da-DK" sz="1800" dirty="0" err="1">
                <a:solidFill>
                  <a:srgbClr val="00B050"/>
                </a:solidFill>
              </a:rPr>
              <a:t>myClass</a:t>
            </a:r>
            <a:r>
              <a:rPr lang="da-DK" sz="1800" dirty="0"/>
              <a:t>, </a:t>
            </a:r>
            <a:r>
              <a:rPr lang="da-DK" sz="1800" dirty="0">
                <a:solidFill>
                  <a:srgbClr val="00B050"/>
                </a:solidFill>
              </a:rPr>
              <a:t>variable_1</a:t>
            </a:r>
            <a:r>
              <a:rPr lang="da-DK" sz="1800" dirty="0"/>
              <a:t>, og </a:t>
            </a:r>
            <a:r>
              <a:rPr lang="da-DK" sz="1800" dirty="0">
                <a:solidFill>
                  <a:srgbClr val="00B050"/>
                </a:solidFill>
              </a:rPr>
              <a:t>_</a:t>
            </a:r>
            <a:r>
              <a:rPr lang="da-DK" sz="1800" dirty="0" err="1">
                <a:solidFill>
                  <a:srgbClr val="00B050"/>
                </a:solidFill>
              </a:rPr>
              <a:t>learn_python</a:t>
            </a:r>
            <a:r>
              <a:rPr lang="da-DK" sz="1800" dirty="0">
                <a:solidFill>
                  <a:srgbClr val="00B050"/>
                </a:solidFill>
              </a:rPr>
              <a:t> </a:t>
            </a:r>
            <a:r>
              <a:rPr lang="da-DK" sz="1800" dirty="0"/>
              <a:t>er alle gyldige.</a:t>
            </a:r>
          </a:p>
          <a:p>
            <a:pPr>
              <a:spcBef>
                <a:spcPts val="1200"/>
              </a:spcBef>
            </a:pPr>
            <a:r>
              <a:rPr lang="da-DK" sz="1800" dirty="0"/>
              <a:t>”</a:t>
            </a:r>
            <a:r>
              <a:rPr lang="da-DK" sz="1800" dirty="0" err="1"/>
              <a:t>identifiers</a:t>
            </a:r>
            <a:r>
              <a:rPr lang="da-DK" sz="1800" dirty="0"/>
              <a:t>” navne bør ikke indeholde specielle symboler, såsom </a:t>
            </a:r>
            <a:r>
              <a:rPr lang="da-DK" sz="1800" dirty="0">
                <a:solidFill>
                  <a:srgbClr val="FF0000"/>
                </a:solidFill>
              </a:rPr>
              <a:t>%</a:t>
            </a:r>
            <a:r>
              <a:rPr lang="da-DK" sz="1800" dirty="0"/>
              <a:t>, </a:t>
            </a:r>
            <a:r>
              <a:rPr lang="da-DK" sz="1800" dirty="0">
                <a:solidFill>
                  <a:srgbClr val="FF0000"/>
                </a:solidFill>
              </a:rPr>
              <a:t>!</a:t>
            </a:r>
            <a:r>
              <a:rPr lang="da-DK" sz="1800" dirty="0"/>
              <a:t>, </a:t>
            </a:r>
            <a:r>
              <a:rPr lang="da-DK" sz="1800" dirty="0">
                <a:solidFill>
                  <a:srgbClr val="FF0000"/>
                </a:solidFill>
              </a:rPr>
              <a:t>$</a:t>
            </a:r>
            <a:r>
              <a:rPr lang="da-DK" sz="1800" dirty="0"/>
              <a:t>, </a:t>
            </a:r>
            <a:r>
              <a:rPr lang="da-DK" sz="1800" dirty="0">
                <a:solidFill>
                  <a:srgbClr val="FF0000"/>
                </a:solidFill>
              </a:rPr>
              <a:t>@</a:t>
            </a:r>
            <a:r>
              <a:rPr lang="da-DK" sz="1800" dirty="0"/>
              <a:t>, eller </a:t>
            </a:r>
            <a:r>
              <a:rPr lang="da-DK" sz="1800" dirty="0">
                <a:solidFill>
                  <a:srgbClr val="FF0000"/>
                </a:solidFill>
              </a:rPr>
              <a:t>#</a:t>
            </a:r>
            <a:r>
              <a:rPr lang="da-DK" sz="1800" dirty="0"/>
              <a:t>. </a:t>
            </a:r>
            <a:br>
              <a:rPr lang="da-DK" sz="1800" dirty="0"/>
            </a:br>
            <a:r>
              <a:rPr lang="da-DK" sz="1800" dirty="0"/>
              <a:t>Desuden bør de ikke begynde med et tal, f.eks. </a:t>
            </a:r>
            <a:r>
              <a:rPr lang="da-DK" sz="1800" dirty="0">
                <a:solidFill>
                  <a:srgbClr val="FF0000"/>
                </a:solidFill>
              </a:rPr>
              <a:t>1variable</a:t>
            </a:r>
            <a:r>
              <a:rPr lang="da-DK" sz="1800" dirty="0"/>
              <a:t> er ugyldigt, mens variable1 er gyldigt.</a:t>
            </a:r>
          </a:p>
          <a:p>
            <a:pPr>
              <a:spcBef>
                <a:spcPts val="1200"/>
              </a:spcBef>
            </a:pPr>
            <a:r>
              <a:rPr lang="da-DK" sz="1800" dirty="0"/>
              <a:t>Siden Python er et ”</a:t>
            </a:r>
            <a:r>
              <a:rPr lang="en-US" sz="1800" i="1" dirty="0"/>
              <a:t>case sensitive”</a:t>
            </a:r>
            <a:r>
              <a:rPr lang="da-DK" sz="1800" dirty="0"/>
              <a:t> sprog, henviser </a:t>
            </a:r>
            <a:r>
              <a:rPr lang="da-DK" sz="1800" dirty="0">
                <a:solidFill>
                  <a:srgbClr val="00B050"/>
                </a:solidFill>
              </a:rPr>
              <a:t>Learning</a:t>
            </a:r>
            <a:r>
              <a:rPr lang="da-DK" sz="1800" dirty="0"/>
              <a:t> og </a:t>
            </a:r>
            <a:r>
              <a:rPr lang="da-DK" sz="1800" dirty="0">
                <a:solidFill>
                  <a:srgbClr val="00B050"/>
                </a:solidFill>
              </a:rPr>
              <a:t>learning</a:t>
            </a:r>
            <a:r>
              <a:rPr lang="da-DK" sz="1800" dirty="0"/>
              <a:t> til to forskellige ”</a:t>
            </a:r>
            <a:r>
              <a:rPr lang="da-DK" sz="1800" dirty="0" err="1"/>
              <a:t>identifiers</a:t>
            </a:r>
            <a:r>
              <a:rPr lang="da-DK" sz="1800" dirty="0"/>
              <a:t>”.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25692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A8F4EC-3801-4B44-AA73-921A2C8D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4"/>
            <a:ext cx="2910051" cy="1305540"/>
          </a:xfrm>
        </p:spPr>
        <p:txBody>
          <a:bodyPr anchor="t">
            <a:normAutofit/>
          </a:bodyPr>
          <a:lstStyle/>
          <a:p>
            <a:r>
              <a:rPr lang="da-DK" sz="3200">
                <a:solidFill>
                  <a:schemeClr val="bg1"/>
                </a:solidFill>
              </a:rPr>
              <a:t>Variable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A456246-BFBE-471D-BDC0-36B43EB21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" t="10095" b="3905"/>
          <a:stretch/>
        </p:blipFill>
        <p:spPr>
          <a:xfrm>
            <a:off x="662287" y="2075608"/>
            <a:ext cx="3404615" cy="39551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2052748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8D9F95-1DED-4C40-97BF-9FF00CF3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57" y="2259334"/>
            <a:ext cx="5605398" cy="395519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1700" dirty="0"/>
              <a:t>Variabler er navngivne placeringer, der er brugt til at opbevare dataværdier i computerens hukommelse.  Du kan sidestille variabler med containere, der gemmer data og kan tilpasses, når som helst under afviklingen af din kode.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1700" dirty="0">
                <a:solidFill>
                  <a:srgbClr val="00B050"/>
                </a:solidFill>
              </a:rPr>
              <a:t>Hver variabel i Python har en datatype, f.eks. serier, tal og lister.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1700" dirty="0"/>
              <a:t>Baseret på variablens datatype, reserveres plads til den i hukommelsen.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1700" dirty="0"/>
              <a:t>I modsætning til andre programmeringssprog er der </a:t>
            </a:r>
            <a:r>
              <a:rPr lang="da-DK" sz="1700" b="1" dirty="0">
                <a:solidFill>
                  <a:schemeClr val="accent1"/>
                </a:solidFill>
              </a:rPr>
              <a:t>ikke</a:t>
            </a:r>
            <a:r>
              <a:rPr lang="da-DK" sz="1700" dirty="0"/>
              <a:t> behov for udtrykkeligt at angive Python variabler, før du får adgang til dem.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1700" dirty="0">
                <a:solidFill>
                  <a:srgbClr val="00B050"/>
                </a:solidFill>
              </a:rPr>
              <a:t>Deklarationen finder sted automatisk, og en værdi tildeles til Python variablen.</a:t>
            </a:r>
          </a:p>
        </p:txBody>
      </p:sp>
    </p:spTree>
    <p:extLst>
      <p:ext uri="{BB962C8B-B14F-4D97-AF65-F5344CB8AC3E}">
        <p14:creationId xmlns:p14="http://schemas.microsoft.com/office/powerpoint/2010/main" val="344207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53426A-3D69-4679-A77A-01A6EDC8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Datatyper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7C1507-C143-41E2-BF2B-F4DADA2C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/>
              <a:t>Datatype er et vigtigt koncept i programmering. </a:t>
            </a:r>
          </a:p>
          <a:p>
            <a:pPr marL="0" indent="0">
              <a:buNone/>
            </a:pPr>
            <a:r>
              <a:rPr lang="da-DK" sz="2400"/>
              <a:t>I Python har hver værdi en datatype tilknyttet til den. </a:t>
            </a:r>
          </a:p>
          <a:p>
            <a:pPr marL="0" indent="0">
              <a:buNone/>
            </a:pPr>
            <a:r>
              <a:rPr lang="da-DK" sz="2400"/>
              <a:t>Her er 6 af de vigtigste indbyggede datatyper i Python:</a:t>
            </a:r>
          </a:p>
          <a:p>
            <a:pPr marL="0" indent="0">
              <a:buNone/>
            </a:pPr>
            <a:endParaRPr lang="da-DK" sz="2400"/>
          </a:p>
          <a:p>
            <a:pPr marL="982663">
              <a:spcBef>
                <a:spcPts val="0"/>
              </a:spcBef>
            </a:pPr>
            <a:r>
              <a:rPr lang="da-DK" sz="2400"/>
              <a:t>Serier</a:t>
            </a:r>
          </a:p>
          <a:p>
            <a:pPr marL="982663">
              <a:spcBef>
                <a:spcPts val="0"/>
              </a:spcBef>
            </a:pPr>
            <a:r>
              <a:rPr lang="da-DK" sz="2400"/>
              <a:t>Tal</a:t>
            </a:r>
          </a:p>
          <a:p>
            <a:pPr marL="982663">
              <a:spcBef>
                <a:spcPts val="0"/>
              </a:spcBef>
            </a:pPr>
            <a:r>
              <a:rPr lang="da-DK" sz="2400"/>
              <a:t>Lister</a:t>
            </a:r>
          </a:p>
          <a:p>
            <a:pPr marL="982663">
              <a:spcBef>
                <a:spcPts val="0"/>
              </a:spcBef>
            </a:pPr>
            <a:r>
              <a:rPr lang="da-DK" sz="2400"/>
              <a:t>Tupler</a:t>
            </a:r>
          </a:p>
          <a:p>
            <a:pPr marL="982663">
              <a:spcBef>
                <a:spcPts val="0"/>
              </a:spcBef>
            </a:pPr>
            <a:r>
              <a:rPr lang="da-DK" sz="2400"/>
              <a:t>Dictionary</a:t>
            </a:r>
          </a:p>
          <a:p>
            <a:pPr marL="982663">
              <a:spcBef>
                <a:spcPts val="0"/>
              </a:spcBef>
            </a:pPr>
            <a:r>
              <a:rPr lang="da-DK" sz="2400"/>
              <a:t>Boolean</a:t>
            </a:r>
          </a:p>
          <a:p>
            <a:pPr marL="0" indent="0"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29785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A5F0D0-5DCB-4DF6-9A08-32C485E9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a-DK"/>
              <a:t>Basic Operators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3BD7B1-044F-4E0F-8459-3D3CF47F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sz="2000" dirty="0">
                <a:solidFill>
                  <a:schemeClr val="bg1"/>
                </a:solidFill>
              </a:rPr>
              <a:t>Ligesom ethvert andet programmeringssprog, er Python operatører specielle symboler, der bruges til at udføre operationer på variabler og værdier. </a:t>
            </a:r>
          </a:p>
          <a:p>
            <a:pPr marL="0" indent="0">
              <a:buNone/>
            </a:pPr>
            <a:r>
              <a:rPr lang="da-DK" sz="2000" dirty="0">
                <a:solidFill>
                  <a:schemeClr val="bg1"/>
                </a:solidFill>
              </a:rPr>
              <a:t>Med operatører kan du manipulere individuelle variabler og returnere resultater.</a:t>
            </a:r>
          </a:p>
          <a:p>
            <a:pPr marL="0" indent="0">
              <a:buNone/>
            </a:pPr>
            <a:r>
              <a:rPr lang="da-DK" sz="2000" dirty="0">
                <a:solidFill>
                  <a:schemeClr val="bg1"/>
                </a:solidFill>
              </a:rPr>
              <a:t>Python understøtter følgende 6 hovedtyper af operatører:</a:t>
            </a:r>
          </a:p>
          <a:p>
            <a:pPr marL="0" indent="0">
              <a:buNone/>
            </a:pPr>
            <a:endParaRPr lang="da-DK" sz="2000" dirty="0">
              <a:solidFill>
                <a:schemeClr val="bg1"/>
              </a:solidFill>
            </a:endParaRPr>
          </a:p>
          <a:p>
            <a:pPr marL="1254125"/>
            <a:r>
              <a:rPr lang="da-DK" sz="2000" dirty="0">
                <a:solidFill>
                  <a:srgbClr val="00B050"/>
                </a:solidFill>
              </a:rPr>
              <a:t>Aritmetiske operatører</a:t>
            </a:r>
          </a:p>
          <a:p>
            <a:pPr marL="1254125"/>
            <a:r>
              <a:rPr lang="da-DK" sz="2000" dirty="0">
                <a:solidFill>
                  <a:srgbClr val="00B050"/>
                </a:solidFill>
              </a:rPr>
              <a:t>Tildelingsoperatører</a:t>
            </a:r>
          </a:p>
          <a:p>
            <a:pPr marL="1254125"/>
            <a:r>
              <a:rPr lang="da-DK" sz="2000" dirty="0">
                <a:solidFill>
                  <a:srgbClr val="00B050"/>
                </a:solidFill>
              </a:rPr>
              <a:t>Sammenligningsoperatører</a:t>
            </a:r>
          </a:p>
          <a:p>
            <a:pPr marL="1254125"/>
            <a:r>
              <a:rPr lang="da-DK" sz="2000" dirty="0">
                <a:solidFill>
                  <a:srgbClr val="00B050"/>
                </a:solidFill>
              </a:rPr>
              <a:t>Logiske operatører</a:t>
            </a:r>
          </a:p>
          <a:p>
            <a:pPr marL="1254125"/>
            <a:r>
              <a:rPr lang="da-DK" sz="2000" dirty="0">
                <a:solidFill>
                  <a:srgbClr val="00B050"/>
                </a:solidFill>
              </a:rPr>
              <a:t>Identitetsoperatører</a:t>
            </a:r>
          </a:p>
          <a:p>
            <a:pPr marL="1254125"/>
            <a:r>
              <a:rPr lang="da-DK" sz="2000" dirty="0">
                <a:solidFill>
                  <a:srgbClr val="00B050"/>
                </a:solidFill>
              </a:rPr>
              <a:t>”Medlemskabsoperatører”</a:t>
            </a:r>
          </a:p>
          <a:p>
            <a:pPr marL="0" indent="0">
              <a:buNone/>
            </a:pPr>
            <a:endParaRPr lang="da-D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8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27A70-3826-4411-8E40-6E5E9A39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Aritmetiske operators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6CC184-0212-4435-B246-8C090E02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aritmetiske operatører bruges til at udføre matematiske operationer på numeriske værdier.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E3EEF7B-F4E8-492C-90A3-500EB6F7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87934"/>
              </p:ext>
            </p:extLst>
          </p:nvPr>
        </p:nvGraphicFramePr>
        <p:xfrm>
          <a:off x="5439973" y="1021167"/>
          <a:ext cx="5605381" cy="28125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06852">
                  <a:extLst>
                    <a:ext uri="{9D8B030D-6E8A-4147-A177-3AD203B41FA5}">
                      <a16:colId xmlns:a16="http://schemas.microsoft.com/office/drawing/2014/main" val="2291610492"/>
                    </a:ext>
                  </a:extLst>
                </a:gridCol>
                <a:gridCol w="4198529">
                  <a:extLst>
                    <a:ext uri="{9D8B030D-6E8A-4147-A177-3AD203B41FA5}">
                      <a16:colId xmlns:a16="http://schemas.microsoft.com/office/drawing/2014/main" val="4119844222"/>
                    </a:ext>
                  </a:extLst>
                </a:gridCol>
              </a:tblGrid>
              <a:tr h="35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Operatør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Beskrivelse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extLst>
                  <a:ext uri="{0D108BD9-81ED-4DB2-BD59-A6C34878D82A}">
                    <a16:rowId xmlns:a16="http://schemas.microsoft.com/office/drawing/2014/main" val="446175531"/>
                  </a:ext>
                </a:extLst>
              </a:tr>
              <a:tr h="35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+ 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Plus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extLst>
                  <a:ext uri="{0D108BD9-81ED-4DB2-BD59-A6C34878D82A}">
                    <a16:rowId xmlns:a16="http://schemas.microsoft.com/office/drawing/2014/main" val="1556893681"/>
                  </a:ext>
                </a:extLst>
              </a:tr>
              <a:tr h="35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- 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Minus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extLst>
                  <a:ext uri="{0D108BD9-81ED-4DB2-BD59-A6C34878D82A}">
                    <a16:rowId xmlns:a16="http://schemas.microsoft.com/office/drawing/2014/main" val="4073919839"/>
                  </a:ext>
                </a:extLst>
              </a:tr>
              <a:tr h="35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*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Gange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extLst>
                  <a:ext uri="{0D108BD9-81ED-4DB2-BD59-A6C34878D82A}">
                    <a16:rowId xmlns:a16="http://schemas.microsoft.com/office/drawing/2014/main" val="223123426"/>
                  </a:ext>
                </a:extLst>
              </a:tr>
              <a:tr h="35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/ 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Dividér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extLst>
                  <a:ext uri="{0D108BD9-81ED-4DB2-BD59-A6C34878D82A}">
                    <a16:rowId xmlns:a16="http://schemas.microsoft.com/office/drawing/2014/main" val="3679183656"/>
                  </a:ext>
                </a:extLst>
              </a:tr>
              <a:tr h="35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% 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Modulus—returnere resten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extLst>
                  <a:ext uri="{0D108BD9-81ED-4DB2-BD59-A6C34878D82A}">
                    <a16:rowId xmlns:a16="http://schemas.microsoft.com/office/drawing/2014/main" val="793038030"/>
                  </a:ext>
                </a:extLst>
              </a:tr>
              <a:tr h="6830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** 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</a:rPr>
                        <a:t>Eksponent—udfører eksponentiel beregning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795" marR="121795" marT="0" marB="0"/>
                </a:tc>
                <a:extLst>
                  <a:ext uri="{0D108BD9-81ED-4DB2-BD59-A6C34878D82A}">
                    <a16:rowId xmlns:a16="http://schemas.microsoft.com/office/drawing/2014/main" val="38815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2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27A70-3826-4411-8E40-6E5E9A39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Tildelings operators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6CC184-0212-4435-B246-8C090E02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Pythons tildelingsoperatører bruges til at tildele værdier til variabler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D6269F48-B4C0-4A2B-8271-62097F39A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76921"/>
              </p:ext>
            </p:extLst>
          </p:nvPr>
        </p:nvGraphicFramePr>
        <p:xfrm>
          <a:off x="5439973" y="953844"/>
          <a:ext cx="5605380" cy="294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994377471"/>
                    </a:ext>
                  </a:extLst>
                </a:gridCol>
                <a:gridCol w="4606855">
                  <a:extLst>
                    <a:ext uri="{9D8B030D-6E8A-4147-A177-3AD203B41FA5}">
                      <a16:colId xmlns:a16="http://schemas.microsoft.com/office/drawing/2014/main" val="2492961743"/>
                    </a:ext>
                  </a:extLst>
                </a:gridCol>
              </a:tblGrid>
              <a:tr h="260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Operatør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Beskrivelse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extLst>
                  <a:ext uri="{0D108BD9-81ED-4DB2-BD59-A6C34878D82A}">
                    <a16:rowId xmlns:a16="http://schemas.microsoft.com/office/drawing/2014/main" val="1980350184"/>
                  </a:ext>
                </a:extLst>
              </a:tr>
              <a:tr h="260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=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Lig med—tildeler værdien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extLst>
                  <a:ext uri="{0D108BD9-81ED-4DB2-BD59-A6C34878D82A}">
                    <a16:rowId xmlns:a16="http://schemas.microsoft.com/office/drawing/2014/main" val="1892829685"/>
                  </a:ext>
                </a:extLst>
              </a:tr>
              <a:tr h="485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+=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Plus OG— tilføjer højre side til venstre side og tildeler resultatet til venstre side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extLst>
                  <a:ext uri="{0D108BD9-81ED-4DB2-BD59-A6C34878D82A}">
                    <a16:rowId xmlns:a16="http://schemas.microsoft.com/office/drawing/2014/main" val="3516562578"/>
                  </a:ext>
                </a:extLst>
              </a:tr>
              <a:tr h="485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-=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Fratrækning OG—fratrækker højre side fra venstre side og tildeler resultatet til venstre side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extLst>
                  <a:ext uri="{0D108BD9-81ED-4DB2-BD59-A6C34878D82A}">
                    <a16:rowId xmlns:a16="http://schemas.microsoft.com/office/drawing/2014/main" val="2556629479"/>
                  </a:ext>
                </a:extLst>
              </a:tr>
              <a:tr h="485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*=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Gange OG—ganger højre side med venstre side og tildeler resultatet til venstre side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extLst>
                  <a:ext uri="{0D108BD9-81ED-4DB2-BD59-A6C34878D82A}">
                    <a16:rowId xmlns:a16="http://schemas.microsoft.com/office/drawing/2014/main" val="2326960149"/>
                  </a:ext>
                </a:extLst>
              </a:tr>
              <a:tr h="485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/=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dividér OG— opdeler venstre side med højre side og tildeler resultatet til venstre side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extLst>
                  <a:ext uri="{0D108BD9-81ED-4DB2-BD59-A6C34878D82A}">
                    <a16:rowId xmlns:a16="http://schemas.microsoft.com/office/drawing/2014/main" val="764466548"/>
                  </a:ext>
                </a:extLst>
              </a:tr>
              <a:tr h="485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%=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Modulus OG— udfører moduler ved hjælp af to operander og tildeler resultatet til venstre side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169" marR="86169" marT="0" marB="0"/>
                </a:tc>
                <a:extLst>
                  <a:ext uri="{0D108BD9-81ED-4DB2-BD59-A6C34878D82A}">
                    <a16:rowId xmlns:a16="http://schemas.microsoft.com/office/drawing/2014/main" val="187144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5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27A70-3826-4411-8E40-6E5E9A39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Sammenlignings operators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6CC184-0212-4435-B246-8C090E02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a-DK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Pythons sammenligningsoperatører, også kaldet relationelle operatører, bruges til at sammenligne værdierne på hver side af operanden og etablere forholdet mellem dem. </a:t>
            </a:r>
          </a:p>
          <a:p>
            <a:pPr marL="0" indent="0">
              <a:buNone/>
            </a:pPr>
            <a:r>
              <a:rPr lang="da-DK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Baseret på de givne betingelser, vender de enten True eller False tilbage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51A8A3F-544E-407E-861B-AB7B8806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27798"/>
              </p:ext>
            </p:extLst>
          </p:nvPr>
        </p:nvGraphicFramePr>
        <p:xfrm>
          <a:off x="6739464" y="1352731"/>
          <a:ext cx="4305892" cy="414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065">
                  <a:extLst>
                    <a:ext uri="{9D8B030D-6E8A-4147-A177-3AD203B41FA5}">
                      <a16:colId xmlns:a16="http://schemas.microsoft.com/office/drawing/2014/main" val="743956498"/>
                    </a:ext>
                  </a:extLst>
                </a:gridCol>
                <a:gridCol w="3342827">
                  <a:extLst>
                    <a:ext uri="{9D8B030D-6E8A-4147-A177-3AD203B41FA5}">
                      <a16:colId xmlns:a16="http://schemas.microsoft.com/office/drawing/2014/main" val="327326134"/>
                    </a:ext>
                  </a:extLst>
                </a:gridCol>
              </a:tblGrid>
              <a:tr h="25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Operatør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Beskrivelse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extLst>
                  <a:ext uri="{0D108BD9-81ED-4DB2-BD59-A6C34878D82A}">
                    <a16:rowId xmlns:a16="http://schemas.microsoft.com/office/drawing/2014/main" val="1598168410"/>
                  </a:ext>
                </a:extLst>
              </a:tr>
              <a:tr h="685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&gt; 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Større end—kommer tilbage True, hvis værdien på venstre side er større end højre side. 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extLst>
                  <a:ext uri="{0D108BD9-81ED-4DB2-BD59-A6C34878D82A}">
                    <a16:rowId xmlns:a16="http://schemas.microsoft.com/office/drawing/2014/main" val="2024611562"/>
                  </a:ext>
                </a:extLst>
              </a:tr>
              <a:tr h="685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&lt; 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Mindre end— kommer tilbage True, hvis værdien på venstre side er mindre end højre side.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extLst>
                  <a:ext uri="{0D108BD9-81ED-4DB2-BD59-A6C34878D82A}">
                    <a16:rowId xmlns:a16="http://schemas.microsoft.com/office/drawing/2014/main" val="2076823406"/>
                  </a:ext>
                </a:extLst>
              </a:tr>
              <a:tr h="468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==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Svarer til—Kommer tilbage True, hvis begge operanders værdier er tilsvarende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extLst>
                  <a:ext uri="{0D108BD9-81ED-4DB2-BD59-A6C34878D82A}">
                    <a16:rowId xmlns:a16="http://schemas.microsoft.com/office/drawing/2014/main" val="1977497002"/>
                  </a:ext>
                </a:extLst>
              </a:tr>
              <a:tr h="685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!=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Svarer ikke til—kommer tilbage True, hvis værdien af begge operander ikke svarer til hinanden.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extLst>
                  <a:ext uri="{0D108BD9-81ED-4DB2-BD59-A6C34878D82A}">
                    <a16:rowId xmlns:a16="http://schemas.microsoft.com/office/drawing/2014/main" val="1347066339"/>
                  </a:ext>
                </a:extLst>
              </a:tr>
              <a:tr h="685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&gt;=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Større end eller svarer til—kommer tilbage True, hvis værdien på venstre side er større eller svarer til venstre side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extLst>
                  <a:ext uri="{0D108BD9-81ED-4DB2-BD59-A6C34878D82A}">
                    <a16:rowId xmlns:a16="http://schemas.microsoft.com/office/drawing/2014/main" val="818834103"/>
                  </a:ext>
                </a:extLst>
              </a:tr>
              <a:tr h="685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&lt;=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300">
                          <a:effectLst/>
                        </a:rPr>
                        <a:t>Mindre end eller svarer— kommer tilbage True, hvis værdien på venstre side er mindre eller svarer til venstre side</a:t>
                      </a:r>
                      <a:endParaRPr lang="da-DK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09" marR="83109" marT="0" marB="0"/>
                </a:tc>
                <a:extLst>
                  <a:ext uri="{0D108BD9-81ED-4DB2-BD59-A6C34878D82A}">
                    <a16:rowId xmlns:a16="http://schemas.microsoft.com/office/drawing/2014/main" val="230973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6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27A70-3826-4411-8E40-6E5E9A39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Logiske operators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6CC184-0212-4435-B246-8C090E02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Pythons logiske operatører bruges til at kombinere betingede udsagn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3A00802-6E50-4C24-B0BB-07224A5E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11142"/>
              </p:ext>
            </p:extLst>
          </p:nvPr>
        </p:nvGraphicFramePr>
        <p:xfrm>
          <a:off x="5439973" y="816518"/>
          <a:ext cx="5605381" cy="3221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164">
                  <a:extLst>
                    <a:ext uri="{9D8B030D-6E8A-4147-A177-3AD203B41FA5}">
                      <a16:colId xmlns:a16="http://schemas.microsoft.com/office/drawing/2014/main" val="4137964825"/>
                    </a:ext>
                  </a:extLst>
                </a:gridCol>
                <a:gridCol w="3753217">
                  <a:extLst>
                    <a:ext uri="{9D8B030D-6E8A-4147-A177-3AD203B41FA5}">
                      <a16:colId xmlns:a16="http://schemas.microsoft.com/office/drawing/2014/main" val="39771302"/>
                    </a:ext>
                  </a:extLst>
                </a:gridCol>
              </a:tblGrid>
              <a:tr h="476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700">
                          <a:effectLst/>
                        </a:rPr>
                        <a:t>Operatør </a:t>
                      </a:r>
                      <a:endParaRPr lang="da-DK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89" marR="942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700">
                          <a:effectLst/>
                        </a:rPr>
                        <a:t>Beskrivelse</a:t>
                      </a:r>
                      <a:endParaRPr lang="da-DK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89" marR="94289" marT="0" marB="0"/>
                </a:tc>
                <a:extLst>
                  <a:ext uri="{0D108BD9-81ED-4DB2-BD59-A6C34878D82A}">
                    <a16:rowId xmlns:a16="http://schemas.microsoft.com/office/drawing/2014/main" val="3201964095"/>
                  </a:ext>
                </a:extLst>
              </a:tr>
              <a:tr h="1372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700">
                          <a:effectLst/>
                        </a:rPr>
                        <a:t>and</a:t>
                      </a:r>
                      <a:endParaRPr lang="da-DK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89" marR="94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700">
                          <a:effectLst/>
                        </a:rPr>
                        <a:t>Returnere True, hvis begge betingelser er True</a:t>
                      </a:r>
                      <a:endParaRPr lang="da-DK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89" marR="94289" marT="0" marB="0"/>
                </a:tc>
                <a:extLst>
                  <a:ext uri="{0D108BD9-81ED-4DB2-BD59-A6C34878D82A}">
                    <a16:rowId xmlns:a16="http://schemas.microsoft.com/office/drawing/2014/main" val="1913407297"/>
                  </a:ext>
                </a:extLst>
              </a:tr>
              <a:tr h="1372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700">
                          <a:effectLst/>
                        </a:rPr>
                        <a:t>or</a:t>
                      </a:r>
                      <a:endParaRPr lang="da-DK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89" marR="9428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700">
                          <a:effectLst/>
                        </a:rPr>
                        <a:t>Returnere True, hvis en af betingelserne er True</a:t>
                      </a:r>
                      <a:endParaRPr lang="da-DK" sz="2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89" marR="94289" marT="0" marB="0"/>
                </a:tc>
                <a:extLst>
                  <a:ext uri="{0D108BD9-81ED-4DB2-BD59-A6C34878D82A}">
                    <a16:rowId xmlns:a16="http://schemas.microsoft.com/office/drawing/2014/main" val="130190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1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27A70-3826-4411-8E40-6E5E9A39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Identifikations operators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6CC184-0212-4435-B246-8C090E02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Python identifikationsoperatører bruges til at verificere, om to værdier (eller objekter) er beliggende på den samme hukommelsesplacering.</a:t>
            </a:r>
          </a:p>
          <a:p>
            <a:pPr marL="0" indent="0">
              <a:buNone/>
            </a:pPr>
            <a:r>
              <a:rPr lang="da-DK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Hvis to variabler er tilsvarende, betyder det ikke, de er identiske.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B8D18EF-6363-41DB-9B6F-FDB8BBF81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20423"/>
              </p:ext>
            </p:extLst>
          </p:nvPr>
        </p:nvGraphicFramePr>
        <p:xfrm>
          <a:off x="5116652" y="1617119"/>
          <a:ext cx="6642533" cy="2330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275">
                  <a:extLst>
                    <a:ext uri="{9D8B030D-6E8A-4147-A177-3AD203B41FA5}">
                      <a16:colId xmlns:a16="http://schemas.microsoft.com/office/drawing/2014/main" val="1877069175"/>
                    </a:ext>
                  </a:extLst>
                </a:gridCol>
                <a:gridCol w="4687258">
                  <a:extLst>
                    <a:ext uri="{9D8B030D-6E8A-4147-A177-3AD203B41FA5}">
                      <a16:colId xmlns:a16="http://schemas.microsoft.com/office/drawing/2014/main" val="2601830447"/>
                    </a:ext>
                  </a:extLst>
                </a:gridCol>
              </a:tblGrid>
              <a:tr h="405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400">
                          <a:effectLst/>
                        </a:rPr>
                        <a:t>Operatør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62" marR="1143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400">
                          <a:effectLst/>
                        </a:rPr>
                        <a:t>Beskrivelse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62" marR="114362" marT="0" marB="0"/>
                </a:tc>
                <a:extLst>
                  <a:ext uri="{0D108BD9-81ED-4DB2-BD59-A6C34878D82A}">
                    <a16:rowId xmlns:a16="http://schemas.microsoft.com/office/drawing/2014/main" val="3750686455"/>
                  </a:ext>
                </a:extLst>
              </a:tr>
              <a:tr h="734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400">
                          <a:effectLst/>
                        </a:rPr>
                        <a:t>is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62" marR="11436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400" dirty="0">
                          <a:effectLst/>
                        </a:rPr>
                        <a:t>Returnere True, hvis operatørerne er identiske</a:t>
                      </a:r>
                      <a:endParaRPr lang="da-D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62" marR="114362" marT="0" marB="0"/>
                </a:tc>
                <a:extLst>
                  <a:ext uri="{0D108BD9-81ED-4DB2-BD59-A6C34878D82A}">
                    <a16:rowId xmlns:a16="http://schemas.microsoft.com/office/drawing/2014/main" val="1516049582"/>
                  </a:ext>
                </a:extLst>
              </a:tr>
              <a:tr h="1159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400">
                          <a:effectLst/>
                        </a:rPr>
                        <a:t>is not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62" marR="11436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2400" dirty="0">
                          <a:effectLst/>
                        </a:rPr>
                        <a:t>Returnere True, hvis operatørerne ikke er identiske</a:t>
                      </a:r>
                      <a:endParaRPr lang="da-DK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62" marR="114362" marT="0" marB="0"/>
                </a:tc>
                <a:extLst>
                  <a:ext uri="{0D108BD9-81ED-4DB2-BD59-A6C34878D82A}">
                    <a16:rowId xmlns:a16="http://schemas.microsoft.com/office/drawing/2014/main" val="370347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5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76966-B80E-4D0E-9D8B-B09496C0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a-DK" b="1" dirty="0"/>
              <a:t>Tidsplan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40B810-6D07-43F4-AB08-2383A2A2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49" y="704850"/>
            <a:ext cx="5879665" cy="5251450"/>
          </a:xfrm>
        </p:spPr>
        <p:txBody>
          <a:bodyPr anchor="ctr">
            <a:normAutofit/>
          </a:bodyPr>
          <a:lstStyle/>
          <a:p>
            <a:pPr marL="538163" indent="0">
              <a:buNone/>
            </a:pPr>
            <a:r>
              <a:rPr lang="da-DK" sz="2400" b="1" dirty="0">
                <a:solidFill>
                  <a:schemeClr val="bg1"/>
                </a:solidFill>
              </a:rPr>
              <a:t>Kl. 17.00  –  Velkommen</a:t>
            </a:r>
          </a:p>
          <a:p>
            <a:pPr marL="538163" indent="0">
              <a:buNone/>
            </a:pPr>
            <a:r>
              <a:rPr lang="da-DK" sz="2400" b="1" dirty="0">
                <a:solidFill>
                  <a:schemeClr val="bg1"/>
                </a:solidFill>
              </a:rPr>
              <a:t>Kl. 18.15  –  Sandwich</a:t>
            </a:r>
          </a:p>
          <a:p>
            <a:pPr marL="538163" indent="0">
              <a:buNone/>
            </a:pPr>
            <a:r>
              <a:rPr lang="da-DK" sz="2400" b="1" dirty="0">
                <a:solidFill>
                  <a:schemeClr val="bg1"/>
                </a:solidFill>
              </a:rPr>
              <a:t>Kl. 19.45  –  Kaffe &amp; kage</a:t>
            </a:r>
          </a:p>
          <a:p>
            <a:pPr marL="538163" indent="0">
              <a:buNone/>
            </a:pPr>
            <a:r>
              <a:rPr lang="da-DK" sz="2400" b="1" dirty="0">
                <a:solidFill>
                  <a:schemeClr val="bg1"/>
                </a:solidFill>
              </a:rPr>
              <a:t>Kl. 21.00  –  Spørgsmål + afrunding</a:t>
            </a:r>
          </a:p>
          <a:p>
            <a:pPr marL="538163" indent="0">
              <a:buNone/>
            </a:pPr>
            <a:r>
              <a:rPr lang="da-DK" sz="2400" b="1" dirty="0">
                <a:solidFill>
                  <a:schemeClr val="bg1"/>
                </a:solidFill>
              </a:rPr>
              <a:t>Kl. 21.30  –  Tak for i aften</a:t>
            </a:r>
          </a:p>
        </p:txBody>
      </p:sp>
    </p:spTree>
    <p:extLst>
      <p:ext uri="{BB962C8B-B14F-4D97-AF65-F5344CB8AC3E}">
        <p14:creationId xmlns:p14="http://schemas.microsoft.com/office/powerpoint/2010/main" val="143087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27A70-3826-4411-8E40-6E5E9A39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”Medlemsskabs” operators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6CC184-0212-4435-B246-8C090E02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Pythons ”medlemsskabsoperatører” er bruges til at tjekke tilstedeværelsen af en værdi eller en variabel i en sekvens, såsom lister, serier, eller tupler.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4DEDB6F-C0B8-4144-A221-F723D5DA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10478"/>
              </p:ext>
            </p:extLst>
          </p:nvPr>
        </p:nvGraphicFramePr>
        <p:xfrm>
          <a:off x="5116652" y="1120449"/>
          <a:ext cx="6642533" cy="4038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2314">
                  <a:extLst>
                    <a:ext uri="{9D8B030D-6E8A-4147-A177-3AD203B41FA5}">
                      <a16:colId xmlns:a16="http://schemas.microsoft.com/office/drawing/2014/main" val="1719346248"/>
                    </a:ext>
                  </a:extLst>
                </a:gridCol>
                <a:gridCol w="4680219">
                  <a:extLst>
                    <a:ext uri="{9D8B030D-6E8A-4147-A177-3AD203B41FA5}">
                      <a16:colId xmlns:a16="http://schemas.microsoft.com/office/drawing/2014/main" val="222217466"/>
                    </a:ext>
                  </a:extLst>
                </a:gridCol>
              </a:tblGrid>
              <a:tr h="527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3000">
                          <a:effectLst/>
                        </a:rPr>
                        <a:t>Operatør</a:t>
                      </a:r>
                      <a:endParaRPr lang="da-DK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74" marR="114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3000">
                          <a:effectLst/>
                        </a:rPr>
                        <a:t>Beskrivelse</a:t>
                      </a:r>
                      <a:endParaRPr lang="da-DK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74" marR="114774" marT="0" marB="0"/>
                </a:tc>
                <a:extLst>
                  <a:ext uri="{0D108BD9-81ED-4DB2-BD59-A6C34878D82A}">
                    <a16:rowId xmlns:a16="http://schemas.microsoft.com/office/drawing/2014/main" val="902979777"/>
                  </a:ext>
                </a:extLst>
              </a:tr>
              <a:tr h="1510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3000">
                          <a:effectLst/>
                        </a:rPr>
                        <a:t>in</a:t>
                      </a:r>
                      <a:endParaRPr lang="da-DK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74" marR="1147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3000">
                          <a:effectLst/>
                        </a:rPr>
                        <a:t>Returnere True, hvis den finder den specificerede værdi i sekvensen</a:t>
                      </a:r>
                      <a:endParaRPr lang="da-DK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74" marR="114774" marT="0" marB="0"/>
                </a:tc>
                <a:extLst>
                  <a:ext uri="{0D108BD9-81ED-4DB2-BD59-A6C34878D82A}">
                    <a16:rowId xmlns:a16="http://schemas.microsoft.com/office/drawing/2014/main" val="4025650843"/>
                  </a:ext>
                </a:extLst>
              </a:tr>
              <a:tr h="2001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3000">
                          <a:effectLst/>
                        </a:rPr>
                        <a:t>not in</a:t>
                      </a:r>
                      <a:endParaRPr lang="da-DK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74" marR="1147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3000">
                          <a:effectLst/>
                        </a:rPr>
                        <a:t>Returnere True, hvis den ikke finder den specificerede værdi i sekvensen</a:t>
                      </a:r>
                      <a:endParaRPr lang="da-DK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74" marR="114774" marT="0" marB="0"/>
                </a:tc>
                <a:extLst>
                  <a:ext uri="{0D108BD9-81ED-4DB2-BD59-A6C34878D82A}">
                    <a16:rowId xmlns:a16="http://schemas.microsoft.com/office/drawing/2014/main" val="214283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2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4AD452-6283-4705-B74E-3DFD16F9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>
                <a:solidFill>
                  <a:schemeClr val="bg1"/>
                </a:solidFill>
              </a:rPr>
              <a:t>Control Flow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8DA242-0FF2-4622-B3C3-BF292E20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400833"/>
            <a:ext cx="6081604" cy="608138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a-DK" sz="1900" dirty="0"/>
              <a:t>Ved programmering udføres statements generelt sekventielt: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da-DK" sz="1900" dirty="0"/>
          </a:p>
          <a:p>
            <a:pPr marL="982663" indent="-2619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a-DK" sz="1900" dirty="0">
                <a:solidFill>
                  <a:srgbClr val="0070C0"/>
                </a:solidFill>
              </a:rPr>
              <a:t>det indledende statement i en kode køres først,</a:t>
            </a:r>
          </a:p>
          <a:p>
            <a:pPr marL="982663" indent="-2619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a-DK" sz="1900" dirty="0">
                <a:solidFill>
                  <a:srgbClr val="0070C0"/>
                </a:solidFill>
              </a:rPr>
              <a:t>derefter den andet osv.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da-DK" sz="19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a-DK" sz="1900" dirty="0"/>
              <a:t>Dog er der tidspunkter, hvor du har brug for at udføre et statement, hvis visse betingelser er opfyldt.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a-DK" sz="1900" dirty="0"/>
              <a:t>Det er her de betingede kontrolstrukturer kommer ind. Med disse udsagn kan du udføre forskellige handlinger, baseret på, hvorvidt en specifik </a:t>
            </a:r>
            <a:r>
              <a:rPr lang="da-DK" sz="1900" dirty="0" err="1">
                <a:solidFill>
                  <a:srgbClr val="00B050"/>
                </a:solidFill>
              </a:rPr>
              <a:t>Boolean</a:t>
            </a:r>
            <a:r>
              <a:rPr lang="da-DK" sz="1900" dirty="0"/>
              <a:t> restriktion </a:t>
            </a:r>
            <a:r>
              <a:rPr lang="da-DK" sz="1900" dirty="0" err="1"/>
              <a:t>retunere</a:t>
            </a:r>
            <a:r>
              <a:rPr lang="da-DK" sz="1900" dirty="0"/>
              <a:t> </a:t>
            </a:r>
            <a:r>
              <a:rPr lang="da-DK" sz="1900" dirty="0">
                <a:solidFill>
                  <a:srgbClr val="00B050"/>
                </a:solidFill>
              </a:rPr>
              <a:t>True</a:t>
            </a:r>
            <a:r>
              <a:rPr lang="da-DK" sz="1900" dirty="0"/>
              <a:t> eller </a:t>
            </a:r>
            <a:r>
              <a:rPr lang="da-DK" sz="1900" dirty="0">
                <a:solidFill>
                  <a:srgbClr val="00B050"/>
                </a:solidFill>
              </a:rPr>
              <a:t>False</a:t>
            </a:r>
            <a:r>
              <a:rPr lang="da-DK" sz="19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da-DK" sz="1900" dirty="0"/>
              <a:t>De mest almindelige kontrolstrukturer i Python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da-DK" sz="800" dirty="0"/>
          </a:p>
          <a:p>
            <a:pPr marL="444500">
              <a:lnSpc>
                <a:spcPct val="110000"/>
              </a:lnSpc>
              <a:spcBef>
                <a:spcPts val="0"/>
              </a:spcBef>
            </a:pPr>
            <a:r>
              <a:rPr lang="da-DK" sz="1900" dirty="0">
                <a:solidFill>
                  <a:srgbClr val="00B050"/>
                </a:solidFill>
              </a:rPr>
              <a:t>If statement</a:t>
            </a:r>
          </a:p>
          <a:p>
            <a:pPr marL="444500">
              <a:lnSpc>
                <a:spcPct val="110000"/>
              </a:lnSpc>
              <a:spcBef>
                <a:spcPts val="0"/>
              </a:spcBef>
            </a:pPr>
            <a:r>
              <a:rPr lang="da-DK" sz="1900" dirty="0">
                <a:solidFill>
                  <a:srgbClr val="00B050"/>
                </a:solidFill>
              </a:rPr>
              <a:t>Loop statement</a:t>
            </a:r>
          </a:p>
          <a:p>
            <a:pPr marL="444500">
              <a:lnSpc>
                <a:spcPct val="110000"/>
              </a:lnSpc>
              <a:spcBef>
                <a:spcPts val="0"/>
              </a:spcBef>
            </a:pPr>
            <a:r>
              <a:rPr lang="da-DK" sz="1900" dirty="0">
                <a:solidFill>
                  <a:srgbClr val="00B050"/>
                </a:solidFill>
              </a:rPr>
              <a:t>Loop kontrol statement</a:t>
            </a:r>
          </a:p>
          <a:p>
            <a:pPr marL="0" indent="0">
              <a:buNone/>
            </a:pPr>
            <a:endParaRPr lang="da-DK" sz="1900" dirty="0"/>
          </a:p>
        </p:txBody>
      </p:sp>
    </p:spTree>
    <p:extLst>
      <p:ext uri="{BB962C8B-B14F-4D97-AF65-F5344CB8AC3E}">
        <p14:creationId xmlns:p14="http://schemas.microsoft.com/office/powerpoint/2010/main" val="1735607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4AD452-6283-4705-B74E-3DFD16F9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If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>
                <a:solidFill>
                  <a:schemeClr val="bg1"/>
                </a:solidFill>
              </a:rPr>
              <a:t>statement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8DA242-0FF2-4622-B3C3-BF292E20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400833"/>
            <a:ext cx="6081604" cy="60813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sz="1900" dirty="0"/>
              <a:t>De angivelser, du kan bruge for forskellige </a:t>
            </a:r>
            <a:r>
              <a:rPr lang="da-DK" sz="1900" b="1" dirty="0" err="1">
                <a:solidFill>
                  <a:srgbClr val="0070C0"/>
                </a:solidFill>
              </a:rPr>
              <a:t>if</a:t>
            </a:r>
            <a:r>
              <a:rPr lang="da-DK" sz="1900" dirty="0"/>
              <a:t> statements i Python:</a:t>
            </a:r>
          </a:p>
          <a:p>
            <a:pPr marL="0" indent="0">
              <a:buNone/>
            </a:pPr>
            <a:endParaRPr lang="da-DK" sz="1900" dirty="0"/>
          </a:p>
          <a:p>
            <a:pPr marL="720725"/>
            <a:r>
              <a:rPr lang="da-DK" sz="1900" dirty="0" err="1">
                <a:solidFill>
                  <a:srgbClr val="0070C0"/>
                </a:solidFill>
              </a:rPr>
              <a:t>if</a:t>
            </a:r>
            <a:r>
              <a:rPr lang="da-DK" sz="1900" dirty="0">
                <a:solidFill>
                  <a:srgbClr val="0070C0"/>
                </a:solidFill>
              </a:rPr>
              <a:t> statements</a:t>
            </a:r>
          </a:p>
          <a:p>
            <a:pPr marL="720725"/>
            <a:r>
              <a:rPr lang="da-DK" sz="1900" dirty="0" err="1">
                <a:solidFill>
                  <a:srgbClr val="0070C0"/>
                </a:solidFill>
              </a:rPr>
              <a:t>if…else</a:t>
            </a:r>
            <a:r>
              <a:rPr lang="da-DK" sz="1900" dirty="0">
                <a:solidFill>
                  <a:srgbClr val="0070C0"/>
                </a:solidFill>
              </a:rPr>
              <a:t> statements</a:t>
            </a:r>
          </a:p>
          <a:p>
            <a:pPr marL="720725"/>
            <a:r>
              <a:rPr lang="da-DK" sz="1900" dirty="0" err="1">
                <a:solidFill>
                  <a:srgbClr val="0070C0"/>
                </a:solidFill>
              </a:rPr>
              <a:t>elif</a:t>
            </a:r>
            <a:r>
              <a:rPr lang="da-DK" sz="1900" dirty="0">
                <a:solidFill>
                  <a:srgbClr val="0070C0"/>
                </a:solidFill>
              </a:rPr>
              <a:t> statements</a:t>
            </a:r>
          </a:p>
          <a:p>
            <a:pPr marL="0" indent="0">
              <a:buNone/>
            </a:pPr>
            <a:endParaRPr lang="da-DK" sz="1900" dirty="0"/>
          </a:p>
        </p:txBody>
      </p:sp>
    </p:spTree>
    <p:extLst>
      <p:ext uri="{BB962C8B-B14F-4D97-AF65-F5344CB8AC3E}">
        <p14:creationId xmlns:p14="http://schemas.microsoft.com/office/powerpoint/2010/main" val="121769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4AD452-6283-4705-B74E-3DFD16F9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loop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>
                <a:solidFill>
                  <a:schemeClr val="bg1"/>
                </a:solidFill>
              </a:rPr>
              <a:t>statement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8DA242-0FF2-4622-B3C3-BF292E20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400833"/>
            <a:ext cx="6081604" cy="60813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sz="1900" dirty="0"/>
              <a:t>Selvom din kode generelt udføres sekventiel, linje for linje, tillader loop statements dig at køre en afgrænsning af koden. </a:t>
            </a:r>
          </a:p>
          <a:p>
            <a:pPr marL="0" indent="0">
              <a:buNone/>
            </a:pPr>
            <a:r>
              <a:rPr lang="da-DK" sz="1900" dirty="0"/>
              <a:t>Python understøtter følgende loop statement: </a:t>
            </a:r>
          </a:p>
          <a:p>
            <a:pPr marL="0" indent="0">
              <a:buNone/>
            </a:pPr>
            <a:endParaRPr lang="da-DK" sz="1900" dirty="0"/>
          </a:p>
          <a:p>
            <a:pPr marL="1165225"/>
            <a:r>
              <a:rPr lang="da-DK" sz="1900" dirty="0">
                <a:solidFill>
                  <a:srgbClr val="0070C0"/>
                </a:solidFill>
              </a:rPr>
              <a:t>for loop</a:t>
            </a:r>
          </a:p>
          <a:p>
            <a:pPr marL="1165225"/>
            <a:r>
              <a:rPr lang="da-DK" sz="1900" dirty="0" err="1">
                <a:solidFill>
                  <a:srgbClr val="0070C0"/>
                </a:solidFill>
              </a:rPr>
              <a:t>while</a:t>
            </a:r>
            <a:r>
              <a:rPr lang="da-DK" sz="1900" dirty="0">
                <a:solidFill>
                  <a:srgbClr val="0070C0"/>
                </a:solidFill>
              </a:rPr>
              <a:t> loop</a:t>
            </a:r>
            <a:br>
              <a:rPr lang="da-DK" sz="1900" dirty="0">
                <a:solidFill>
                  <a:srgbClr val="0070C0"/>
                </a:solidFill>
              </a:rPr>
            </a:br>
            <a:endParaRPr lang="da-DK" sz="1900" dirty="0">
              <a:solidFill>
                <a:srgbClr val="0070C0"/>
              </a:solidFill>
            </a:endParaRPr>
          </a:p>
          <a:p>
            <a:pPr marL="1165225"/>
            <a:r>
              <a:rPr lang="da-DK" sz="1900" dirty="0">
                <a:solidFill>
                  <a:srgbClr val="0070C0"/>
                </a:solidFill>
              </a:rPr>
              <a:t>break</a:t>
            </a:r>
          </a:p>
          <a:p>
            <a:pPr marL="1165225"/>
            <a:r>
              <a:rPr lang="da-DK" sz="1900" dirty="0" err="1">
                <a:solidFill>
                  <a:srgbClr val="0070C0"/>
                </a:solidFill>
              </a:rPr>
              <a:t>Continue</a:t>
            </a:r>
            <a:endParaRPr lang="da-DK" sz="1900" dirty="0">
              <a:solidFill>
                <a:srgbClr val="0070C0"/>
              </a:solidFill>
            </a:endParaRPr>
          </a:p>
          <a:p>
            <a:pPr marL="1165225"/>
            <a:r>
              <a:rPr lang="da-DK" sz="1900" dirty="0" err="1">
                <a:solidFill>
                  <a:srgbClr val="0070C0"/>
                </a:solidFill>
              </a:rPr>
              <a:t>pass</a:t>
            </a:r>
            <a:endParaRPr lang="da-DK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a-DK" sz="1900" dirty="0"/>
          </a:p>
        </p:txBody>
      </p:sp>
    </p:spTree>
    <p:extLst>
      <p:ext uri="{BB962C8B-B14F-4D97-AF65-F5344CB8AC3E}">
        <p14:creationId xmlns:p14="http://schemas.microsoft.com/office/powerpoint/2010/main" val="259454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204A8-F9C8-4B00-8BE3-2467BFF5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a-DK"/>
              <a:t>Funktioner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BFCF5A-6D44-483D-83AC-E3AAD976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2200" dirty="0">
                <a:solidFill>
                  <a:schemeClr val="bg1"/>
                </a:solidFill>
              </a:rPr>
              <a:t>I programmering er en funktion en samling af statements, der er brugt til at udføre en enkelt, relateret handling.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200" dirty="0">
                <a:solidFill>
                  <a:schemeClr val="bg1"/>
                </a:solidFill>
              </a:rPr>
              <a:t>Med funktioner vil du gøre dine programmer mere </a:t>
            </a:r>
            <a:r>
              <a:rPr lang="da-DK" sz="2200" dirty="0">
                <a:solidFill>
                  <a:srgbClr val="00B050"/>
                </a:solidFill>
              </a:rPr>
              <a:t>håndtérbare</a:t>
            </a:r>
            <a:r>
              <a:rPr lang="da-DK" sz="2200" dirty="0">
                <a:solidFill>
                  <a:schemeClr val="bg1"/>
                </a:solidFill>
              </a:rPr>
              <a:t>, </a:t>
            </a:r>
            <a:r>
              <a:rPr lang="da-DK" sz="2200" dirty="0">
                <a:solidFill>
                  <a:srgbClr val="00B050"/>
                </a:solidFill>
              </a:rPr>
              <a:t>organiserede</a:t>
            </a:r>
            <a:r>
              <a:rPr lang="da-DK" sz="2200" dirty="0">
                <a:solidFill>
                  <a:schemeClr val="bg1"/>
                </a:solidFill>
              </a:rPr>
              <a:t> og </a:t>
            </a:r>
            <a:r>
              <a:rPr lang="da-DK" sz="2200" dirty="0">
                <a:solidFill>
                  <a:srgbClr val="00B050"/>
                </a:solidFill>
              </a:rPr>
              <a:t>genanvendelige</a:t>
            </a:r>
            <a:r>
              <a:rPr lang="da-DK" sz="2200" dirty="0">
                <a:solidFill>
                  <a:schemeClr val="bg1"/>
                </a:solidFill>
              </a:rPr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da-DK" sz="2200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a-DK" sz="2200" dirty="0">
                <a:solidFill>
                  <a:schemeClr val="bg1"/>
                </a:solidFill>
              </a:rPr>
              <a:t>Python har adskillige indbyggede funktioner, såsom </a:t>
            </a:r>
            <a:r>
              <a:rPr lang="da-DK" sz="2200" dirty="0">
                <a:solidFill>
                  <a:schemeClr val="accent1"/>
                </a:solidFill>
              </a:rPr>
              <a:t>print(), </a:t>
            </a:r>
            <a:r>
              <a:rPr lang="da-DK" sz="2200" dirty="0">
                <a:solidFill>
                  <a:schemeClr val="bg1"/>
                </a:solidFill>
              </a:rPr>
              <a:t>for at opnå forskellige handlinger. Derudover, gør Python det muligt for dig at skabe dine egne funktioner, der kaldes </a:t>
            </a:r>
            <a:r>
              <a:rPr lang="da-DK" sz="2200" dirty="0">
                <a:solidFill>
                  <a:srgbClr val="00B050"/>
                </a:solidFill>
              </a:rPr>
              <a:t>user-</a:t>
            </a:r>
            <a:r>
              <a:rPr lang="da-DK" sz="2200" dirty="0" err="1">
                <a:solidFill>
                  <a:srgbClr val="00B050"/>
                </a:solidFill>
              </a:rPr>
              <a:t>defined</a:t>
            </a:r>
            <a:r>
              <a:rPr lang="da-DK" sz="2200" dirty="0">
                <a:solidFill>
                  <a:srgbClr val="00B050"/>
                </a:solidFill>
              </a:rPr>
              <a:t> </a:t>
            </a:r>
            <a:r>
              <a:rPr lang="da-DK" sz="2200" dirty="0" err="1">
                <a:solidFill>
                  <a:srgbClr val="00B050"/>
                </a:solidFill>
              </a:rPr>
              <a:t>functions</a:t>
            </a:r>
            <a:r>
              <a:rPr lang="da-DK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da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6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Libraries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 err="1">
                <a:solidFill>
                  <a:schemeClr val="bg1"/>
                </a:solidFill>
              </a:rPr>
              <a:t>Modules</a:t>
            </a:r>
            <a:endParaRPr lang="da-DK" sz="4800" dirty="0">
              <a:solidFill>
                <a:schemeClr val="bg1"/>
              </a:solidFill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49D927B4-D694-43B3-89B8-F4051BDA085E}"/>
              </a:ext>
            </a:extLst>
          </p:cNvPr>
          <p:cNvSpPr txBox="1"/>
          <p:nvPr/>
        </p:nvSpPr>
        <p:spPr>
          <a:xfrm>
            <a:off x="5003347" y="27795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File &gt; </a:t>
            </a:r>
            <a:r>
              <a:rPr lang="da-DK" dirty="0" err="1"/>
              <a:t>Settings</a:t>
            </a:r>
            <a:r>
              <a:rPr lang="da-DK" dirty="0"/>
              <a:t> &gt; Project: xxx &gt; Project Interpreter </a:t>
            </a:r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A69256F-F871-49B4-B432-BE1671ED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291" y="1202231"/>
            <a:ext cx="6631966" cy="54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5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838D90-8411-4814-B2A3-06FE71A7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>
                <a:solidFill>
                  <a:schemeClr val="bg1"/>
                </a:solidFill>
              </a:rPr>
              <a:t>Filer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D2971A-3335-4092-81C7-3615E5F8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305871"/>
            <a:ext cx="5716988" cy="614064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dirty="0"/>
              <a:t>Python tilbyder adskillige funktioner og metoder til manipulering af filer:</a:t>
            </a:r>
          </a:p>
          <a:p>
            <a:pPr marL="0" indent="0">
              <a:buNone/>
            </a:pPr>
            <a:endParaRPr lang="da-DK" sz="2400" dirty="0"/>
          </a:p>
          <a:p>
            <a:pPr marL="808038"/>
            <a:r>
              <a:rPr lang="da-DK" sz="2400" dirty="0">
                <a:solidFill>
                  <a:srgbClr val="0070C0"/>
                </a:solidFill>
              </a:rPr>
              <a:t>Åbning</a:t>
            </a:r>
            <a:r>
              <a:rPr lang="da-DK" sz="2400" dirty="0"/>
              <a:t> af en fil</a:t>
            </a:r>
          </a:p>
          <a:p>
            <a:pPr marL="808038"/>
            <a:r>
              <a:rPr lang="da-DK" sz="2400" dirty="0">
                <a:solidFill>
                  <a:srgbClr val="0070C0"/>
                </a:solidFill>
              </a:rPr>
              <a:t>Læsning</a:t>
            </a:r>
            <a:r>
              <a:rPr lang="da-DK" sz="2400" dirty="0"/>
              <a:t> af data fra en fil</a:t>
            </a:r>
          </a:p>
          <a:p>
            <a:pPr marL="808038"/>
            <a:r>
              <a:rPr lang="da-DK" sz="2400" dirty="0">
                <a:solidFill>
                  <a:srgbClr val="0070C0"/>
                </a:solidFill>
              </a:rPr>
              <a:t>Skrivning</a:t>
            </a:r>
            <a:r>
              <a:rPr lang="da-DK" sz="2400" dirty="0"/>
              <a:t> af data til en fil</a:t>
            </a:r>
          </a:p>
          <a:p>
            <a:pPr marL="808038"/>
            <a:r>
              <a:rPr lang="da-DK" sz="2400" dirty="0">
                <a:solidFill>
                  <a:srgbClr val="0070C0"/>
                </a:solidFill>
              </a:rPr>
              <a:t>Afslutning</a:t>
            </a:r>
            <a:r>
              <a:rPr lang="da-DK" sz="2400" dirty="0"/>
              <a:t> af en fil</a:t>
            </a:r>
          </a:p>
          <a:p>
            <a:pPr marL="0" indent="0">
              <a:buNone/>
            </a:pPr>
            <a:endParaRPr lang="da-DK" sz="2400" dirty="0"/>
          </a:p>
          <a:p>
            <a:r>
              <a:rPr lang="da-DK" sz="2400" b="1" dirty="0" err="1"/>
              <a:t>file_name</a:t>
            </a:r>
            <a:endParaRPr lang="da-DK" sz="2400" b="1" dirty="0"/>
          </a:p>
          <a:p>
            <a:r>
              <a:rPr lang="da-DK" sz="2400" b="1" dirty="0" err="1"/>
              <a:t>access_mode</a:t>
            </a:r>
            <a:endParaRPr lang="da-DK" sz="2400" b="1" dirty="0"/>
          </a:p>
          <a:p>
            <a:endParaRPr lang="da-DK" sz="900" dirty="0"/>
          </a:p>
          <a:p>
            <a:pPr lvl="1"/>
            <a:r>
              <a:rPr lang="da-DK" sz="2000" dirty="0">
                <a:solidFill>
                  <a:srgbClr val="00B050"/>
                </a:solidFill>
              </a:rPr>
              <a:t>r</a:t>
            </a:r>
            <a:r>
              <a:rPr lang="da-DK" sz="2000" dirty="0"/>
              <a:t> – åbner for læsning</a:t>
            </a:r>
          </a:p>
          <a:p>
            <a:pPr lvl="1"/>
            <a:r>
              <a:rPr lang="da-DK" sz="2000" dirty="0">
                <a:solidFill>
                  <a:srgbClr val="00B050"/>
                </a:solidFill>
              </a:rPr>
              <a:t>a</a:t>
            </a:r>
            <a:r>
              <a:rPr lang="da-DK" sz="2000" dirty="0"/>
              <a:t> – åbner en fil til vedhæftning</a:t>
            </a:r>
          </a:p>
          <a:p>
            <a:pPr lvl="1"/>
            <a:r>
              <a:rPr lang="da-DK" sz="2000" dirty="0">
                <a:solidFill>
                  <a:srgbClr val="00B050"/>
                </a:solidFill>
              </a:rPr>
              <a:t>w</a:t>
            </a:r>
            <a:r>
              <a:rPr lang="da-DK" sz="2000" dirty="0"/>
              <a:t> – åbner en fil for skrivning</a:t>
            </a:r>
          </a:p>
          <a:p>
            <a:pPr lvl="1"/>
            <a:r>
              <a:rPr lang="da-DK" sz="2000" dirty="0">
                <a:solidFill>
                  <a:srgbClr val="00B050"/>
                </a:solidFill>
              </a:rPr>
              <a:t>x</a:t>
            </a:r>
            <a:r>
              <a:rPr lang="da-DK" sz="2000" dirty="0"/>
              <a:t> – opretter en fil</a:t>
            </a:r>
            <a:br>
              <a:rPr lang="da-DK" sz="2000" dirty="0"/>
            </a:br>
            <a:br>
              <a:rPr lang="da-DK" sz="2000" dirty="0"/>
            </a:br>
            <a:endParaRPr lang="da-DK" sz="2000" dirty="0"/>
          </a:p>
          <a:p>
            <a:pPr lvl="1"/>
            <a:r>
              <a:rPr lang="da-DK" sz="2000" dirty="0">
                <a:solidFill>
                  <a:srgbClr val="0070C0"/>
                </a:solidFill>
              </a:rPr>
              <a:t>t</a:t>
            </a:r>
            <a:r>
              <a:rPr lang="da-DK" sz="2000" dirty="0"/>
              <a:t> – fil af typen tekst</a:t>
            </a:r>
          </a:p>
          <a:p>
            <a:pPr lvl="1"/>
            <a:r>
              <a:rPr lang="da-DK" sz="2000" dirty="0">
                <a:solidFill>
                  <a:srgbClr val="0070C0"/>
                </a:solidFill>
              </a:rPr>
              <a:t>b</a:t>
            </a:r>
            <a:r>
              <a:rPr lang="da-DK" sz="2000" dirty="0"/>
              <a:t> – fil af typen binær</a:t>
            </a:r>
            <a:endParaRPr lang="da-DK" sz="24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5EEBE2-190A-4FD9-BBB1-A477C9A6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147" y="3247011"/>
            <a:ext cx="4018309" cy="3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838D90-8411-4814-B2A3-06FE71A7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Filer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 err="1">
                <a:solidFill>
                  <a:schemeClr val="bg1"/>
                </a:solidFill>
              </a:rPr>
              <a:t>csv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 err="1">
                <a:solidFill>
                  <a:schemeClr val="bg1"/>
                </a:solidFill>
              </a:rPr>
              <a:t>xlsx</a:t>
            </a:r>
            <a:endParaRPr lang="da-DK" sz="4800" dirty="0">
              <a:solidFill>
                <a:schemeClr val="bg1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4A49BEF-905A-43E0-A442-BE89C5E9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60" y="4865896"/>
            <a:ext cx="7444740" cy="178636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83E97AB-A9CE-425B-A73B-38EB6AAD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48" y="147710"/>
            <a:ext cx="7497452" cy="3058423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4658F08E-FAC8-4660-9C0E-8BB931023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580" y="3360753"/>
            <a:ext cx="2934425" cy="16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1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 err="1">
                <a:solidFill>
                  <a:schemeClr val="bg1"/>
                </a:solidFill>
              </a:rPr>
              <a:t>Exceptions</a:t>
            </a:r>
            <a:endParaRPr lang="da-DK" sz="48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83F5313-8A3A-4680-A7A8-9E126B96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95" y="1666117"/>
            <a:ext cx="4123809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60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6"/>
            <a:ext cx="4220967" cy="17170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Libraries</a:t>
            </a:r>
            <a:br>
              <a:rPr lang="en-US" sz="4600">
                <a:solidFill>
                  <a:schemeClr val="bg1"/>
                </a:solidFill>
              </a:rPr>
            </a:br>
            <a:r>
              <a:rPr lang="en-US" sz="4600">
                <a:solidFill>
                  <a:schemeClr val="bg1"/>
                </a:solidFill>
              </a:rPr>
              <a:t>Modules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9EDE7B2-9925-47D3-AC5C-9AC19768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7" y="629777"/>
            <a:ext cx="2262415" cy="1125551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4BE09EDC-34F8-4D60-B50C-D84BF41E5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825" y="640080"/>
            <a:ext cx="2280712" cy="1089039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49D927B4-D694-43B3-89B8-F4051BDA085E}"/>
              </a:ext>
            </a:extLst>
          </p:cNvPr>
          <p:cNvSpPr txBox="1"/>
          <p:nvPr/>
        </p:nvSpPr>
        <p:spPr>
          <a:xfrm>
            <a:off x="159404" y="3499567"/>
            <a:ext cx="5807932" cy="1476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700" dirty="0">
                <a:solidFill>
                  <a:schemeClr val="bg1"/>
                </a:solidFill>
              </a:rPr>
              <a:t>pandas	</a:t>
            </a:r>
            <a:r>
              <a:rPr lang="en-US" sz="1700" dirty="0">
                <a:solidFill>
                  <a:schemeClr val="bg1"/>
                </a:solidFill>
                <a:hlinkClick r:id="rId5"/>
              </a:rPr>
              <a:t>https://pandas.pydata.org/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700" dirty="0">
                <a:solidFill>
                  <a:schemeClr val="bg1"/>
                </a:solidFill>
              </a:rPr>
              <a:t>request	</a:t>
            </a:r>
            <a:r>
              <a:rPr lang="en-US" sz="1700" dirty="0">
                <a:solidFill>
                  <a:schemeClr val="bg1"/>
                </a:solidFill>
                <a:hlinkClick r:id="rId6"/>
              </a:rPr>
              <a:t>https://requests.readthedocs.io/en/master/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700" dirty="0" err="1">
                <a:solidFill>
                  <a:schemeClr val="bg1"/>
                </a:solidFill>
              </a:rPr>
              <a:t>openpyxl</a:t>
            </a:r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>
                <a:solidFill>
                  <a:schemeClr val="bg1"/>
                </a:solidFill>
                <a:hlinkClick r:id="rId7"/>
              </a:rPr>
              <a:t>https://openpyxl.readthedocs.io/en/stable/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700" dirty="0" err="1">
                <a:solidFill>
                  <a:schemeClr val="bg1"/>
                </a:solidFill>
              </a:rPr>
              <a:t>xlrd</a:t>
            </a:r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>
                <a:solidFill>
                  <a:schemeClr val="bg1"/>
                </a:solidFill>
                <a:hlinkClick r:id="rId8"/>
              </a:rPr>
              <a:t>http://www.python-excel.org/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700" dirty="0" err="1">
                <a:solidFill>
                  <a:schemeClr val="bg1"/>
                </a:solidFill>
              </a:rPr>
              <a:t>numpy</a:t>
            </a:r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da-DK" sz="1600" dirty="0">
                <a:hlinkClick r:id="rId9"/>
              </a:rPr>
              <a:t>https://numpy.org/</a:t>
            </a:r>
            <a:r>
              <a:rPr lang="en-US" sz="17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99619FA-6F8A-4FFE-847A-1C8A036A2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7801" y="2598829"/>
            <a:ext cx="2252590" cy="112066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1CE04D8-769B-4E09-B123-34D38B2534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2123" y="2571358"/>
            <a:ext cx="2262414" cy="1131207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F82CBDC1-CFBC-4E5C-817A-DD815A79A3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1923" y="4562993"/>
            <a:ext cx="2195539" cy="1119600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F6E206DF-86DE-471F-A8BF-35B6DA1EF5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2147" y="4562993"/>
            <a:ext cx="2242390" cy="11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FD8695-26CF-4B70-9AFA-22A27D0B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Hellstern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D313B-1192-4EBA-94C8-6AC6627F5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numCol="1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2000" dirty="0"/>
              <a:t>Bor i Snekkersten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2000" dirty="0"/>
              <a:t>Uddannet fra ITU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2000" dirty="0"/>
              <a:t>Ekstern lektor på DTU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2000" dirty="0"/>
              <a:t>Lektor på KEA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2000" dirty="0"/>
              <a:t>Censor på Datamatiker, Akademiuddannelserne, PBA, og andre uddannelser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dsholder til indhold 5">
            <a:extLst>
              <a:ext uri="{FF2B5EF4-FFF2-40B4-BE49-F238E27FC236}">
                <a16:creationId xmlns:a16="http://schemas.microsoft.com/office/drawing/2014/main" id="{70C88C56-851A-4B03-8AD7-D558F36214A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/>
              <a:t>Selvstændig 1995 &gt;&gt;</a:t>
            </a:r>
          </a:p>
          <a:p>
            <a:pPr lvl="1">
              <a:spcBef>
                <a:spcPts val="0"/>
              </a:spcBef>
            </a:pPr>
            <a:r>
              <a:rPr lang="en-US" sz="2000"/>
              <a:t>Konsulent opgaver</a:t>
            </a:r>
          </a:p>
          <a:p>
            <a:pPr lvl="1">
              <a:spcBef>
                <a:spcPts val="0"/>
              </a:spcBef>
            </a:pPr>
            <a:r>
              <a:rPr lang="en-US" sz="2000"/>
              <a:t>Undervisning</a:t>
            </a:r>
          </a:p>
          <a:p>
            <a:pPr>
              <a:spcBef>
                <a:spcPts val="0"/>
              </a:spcBef>
            </a:pPr>
            <a:endParaRPr lang="en-US" sz="2000"/>
          </a:p>
          <a:p>
            <a:pPr>
              <a:spcBef>
                <a:spcPts val="0"/>
              </a:spcBef>
            </a:pPr>
            <a:r>
              <a:rPr lang="en-US" sz="2000"/>
              <a:t>Kunder - Udvalgte</a:t>
            </a:r>
          </a:p>
          <a:p>
            <a:pPr lvl="1">
              <a:spcBef>
                <a:spcPts val="0"/>
              </a:spcBef>
            </a:pPr>
            <a:r>
              <a:rPr lang="en-US" sz="2000"/>
              <a:t>Banedanmark</a:t>
            </a:r>
          </a:p>
          <a:p>
            <a:pPr lvl="1">
              <a:spcBef>
                <a:spcPts val="0"/>
              </a:spcBef>
            </a:pPr>
            <a:r>
              <a:rPr lang="en-US" sz="2000"/>
              <a:t>Siemens</a:t>
            </a:r>
          </a:p>
          <a:p>
            <a:pPr lvl="1">
              <a:spcBef>
                <a:spcPts val="0"/>
              </a:spcBef>
            </a:pPr>
            <a:r>
              <a:rPr lang="en-US" sz="2000"/>
              <a:t>Atos</a:t>
            </a:r>
          </a:p>
          <a:p>
            <a:pPr lvl="1">
              <a:spcBef>
                <a:spcPts val="0"/>
              </a:spcBef>
            </a:pPr>
            <a:r>
              <a:rPr lang="en-US" sz="2000"/>
              <a:t>DONG - Ørsted</a:t>
            </a:r>
          </a:p>
          <a:p>
            <a:pPr lvl="1">
              <a:spcBef>
                <a:spcPts val="0"/>
              </a:spcBef>
            </a:pPr>
            <a:r>
              <a:rPr lang="en-US" sz="2000"/>
              <a:t>Teknologisk Institut</a:t>
            </a:r>
          </a:p>
          <a:p>
            <a:pPr lvl="1">
              <a:spcBef>
                <a:spcPts val="0"/>
              </a:spcBef>
            </a:pPr>
            <a:r>
              <a:rPr lang="en-US" sz="2000"/>
              <a:t>Tryg</a:t>
            </a:r>
          </a:p>
          <a:p>
            <a:pPr lvl="1">
              <a:spcBef>
                <a:spcPts val="0"/>
              </a:spcBef>
            </a:pPr>
            <a:r>
              <a:rPr lang="en-US" sz="2000"/>
              <a:t>NovoZymes</a:t>
            </a:r>
          </a:p>
          <a:p>
            <a:pPr lvl="1">
              <a:spcBef>
                <a:spcPts val="0"/>
              </a:spcBef>
            </a:pPr>
            <a:r>
              <a:rPr lang="en-US" sz="2000"/>
              <a:t>Forsvaret</a:t>
            </a:r>
          </a:p>
          <a:p>
            <a:pPr lvl="1">
              <a:spcBef>
                <a:spcPts val="0"/>
              </a:spcBef>
            </a:pPr>
            <a:r>
              <a:rPr lang="en-US" sz="2000"/>
              <a:t>Politiet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4494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Plot </a:t>
            </a:r>
            <a:r>
              <a:rPr lang="da-DK" sz="2000" dirty="0">
                <a:solidFill>
                  <a:schemeClr val="bg1"/>
                </a:solidFill>
              </a:rPr>
              <a:t>simpel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>
                <a:solidFill>
                  <a:schemeClr val="bg1"/>
                </a:solidFill>
              </a:rPr>
              <a:t>sinus kurve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CE6CD69-21ED-438D-BC20-782BFE09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54" y="3749036"/>
            <a:ext cx="4145286" cy="310896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B23C467-553D-4936-B35D-7E8C67D4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35" y="136423"/>
            <a:ext cx="3809524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Plot </a:t>
            </a:r>
            <a:r>
              <a:rPr lang="da-DK" sz="2000" dirty="0">
                <a:solidFill>
                  <a:schemeClr val="bg1"/>
                </a:solidFill>
              </a:rPr>
              <a:t>simpel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>
                <a:solidFill>
                  <a:schemeClr val="bg1"/>
                </a:solidFill>
              </a:rPr>
              <a:t>bar</a:t>
            </a:r>
            <a:br>
              <a:rPr lang="da-DK" sz="4800" dirty="0">
                <a:solidFill>
                  <a:schemeClr val="bg1"/>
                </a:solidFill>
              </a:rPr>
            </a:br>
            <a:endParaRPr lang="da-DK" sz="1100" dirty="0">
              <a:solidFill>
                <a:schemeClr val="bg1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AC42C8A-FDB4-427D-A9DF-64998264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817" y="128064"/>
            <a:ext cx="7274913" cy="1883616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836E35B-1088-45EA-BC44-D659AB8B9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27" y="4145280"/>
            <a:ext cx="3616960" cy="271272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A2F7494-8B66-4CCA-A296-C481544A1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4"/>
          <a:stretch/>
        </p:blipFill>
        <p:spPr bwMode="auto">
          <a:xfrm>
            <a:off x="5320065" y="2245702"/>
            <a:ext cx="6275485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188D3640-7244-4571-8C73-EACD850F2EE1}"/>
              </a:ext>
            </a:extLst>
          </p:cNvPr>
          <p:cNvSpPr txBox="1"/>
          <p:nvPr/>
        </p:nvSpPr>
        <p:spPr>
          <a:xfrm>
            <a:off x="380664" y="5597910"/>
            <a:ext cx="3582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>
                <a:solidFill>
                  <a:schemeClr val="bg1"/>
                </a:solidFill>
                <a:hlinkClick r:id="rId6"/>
              </a:rPr>
              <a:t>https://github.com/hellstern/</a:t>
            </a:r>
            <a:br>
              <a:rPr lang="da-DK" sz="2000" dirty="0">
                <a:solidFill>
                  <a:schemeClr val="bg1"/>
                </a:solidFill>
                <a:hlinkClick r:id="rId6"/>
              </a:rPr>
            </a:br>
            <a:r>
              <a:rPr lang="da-DK" sz="2000" dirty="0">
                <a:solidFill>
                  <a:schemeClr val="bg1"/>
                </a:solidFill>
                <a:hlinkClick r:id="rId6"/>
              </a:rPr>
              <a:t>python_seminar/raw/master/</a:t>
            </a:r>
            <a:br>
              <a:rPr lang="da-DK" sz="2000" dirty="0">
                <a:solidFill>
                  <a:schemeClr val="bg1"/>
                </a:solidFill>
                <a:hlinkClick r:id="rId6"/>
              </a:rPr>
            </a:br>
            <a:r>
              <a:rPr lang="da-DK" sz="2000" dirty="0">
                <a:solidFill>
                  <a:schemeClr val="bg1"/>
                </a:solidFill>
                <a:hlinkClick r:id="rId6"/>
              </a:rPr>
              <a:t>california_housing_train.csv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836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5096708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Plot </a:t>
            </a:r>
            <a:r>
              <a:rPr lang="da-DK" sz="2000" dirty="0">
                <a:solidFill>
                  <a:schemeClr val="bg1"/>
                </a:solidFill>
              </a:rPr>
              <a:t>simpel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>
                <a:solidFill>
                  <a:schemeClr val="bg1"/>
                </a:solidFill>
              </a:rPr>
              <a:t>”</a:t>
            </a:r>
            <a:r>
              <a:rPr lang="en-US" sz="4800" dirty="0">
                <a:solidFill>
                  <a:schemeClr val="bg1"/>
                </a:solidFill>
              </a:rPr>
              <a:t>Water”</a:t>
            </a:r>
            <a:br>
              <a:rPr lang="da-DK" sz="4800" dirty="0">
                <a:solidFill>
                  <a:schemeClr val="bg1"/>
                </a:solidFill>
              </a:rPr>
            </a:b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import </a:t>
            </a:r>
            <a:r>
              <a:rPr lang="da-DK" sz="1200" dirty="0" err="1">
                <a:solidFill>
                  <a:schemeClr val="bg1"/>
                </a:solidFill>
              </a:rPr>
              <a:t>pyecharts</a:t>
            </a:r>
            <a:endParaRPr lang="da-DK" sz="12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DC6D0E7-C612-4168-89A7-218A3DF7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50" y="114548"/>
            <a:ext cx="7019048" cy="282857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DA5BE4D-D6A4-40A9-8FD1-FDA45820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318" y="2943119"/>
            <a:ext cx="2809524" cy="39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97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Clean Data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>
                <a:solidFill>
                  <a:schemeClr val="bg1"/>
                </a:solidFill>
              </a:rPr>
              <a:t>Plot</a:t>
            </a:r>
            <a:br>
              <a:rPr lang="da-DK" sz="4800" dirty="0">
                <a:solidFill>
                  <a:schemeClr val="bg1"/>
                </a:solidFill>
              </a:rPr>
            </a:br>
            <a:br>
              <a:rPr lang="da-DK" sz="4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List of largest Internet companies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da-DK" sz="900" dirty="0">
                <a:hlinkClick r:id="rId3"/>
              </a:rPr>
              <a:t>https://en.wikipedia.org/wiki/List_of_largest_Internet_companies</a:t>
            </a:r>
            <a:endParaRPr lang="da-DK" sz="1800" dirty="0">
              <a:solidFill>
                <a:schemeClr val="bg1"/>
              </a:solidFill>
            </a:endParaRPr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5A27FE0C-3D8A-4491-9DCD-7F58C003B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38" y="1032216"/>
            <a:ext cx="5686424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26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D151215-308A-4C47-B0D8-DA9340A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GUI</a:t>
            </a:r>
            <a:br>
              <a:rPr lang="da-DK" sz="4800" dirty="0">
                <a:solidFill>
                  <a:schemeClr val="bg1"/>
                </a:solidFill>
              </a:rPr>
            </a:br>
            <a:r>
              <a:rPr lang="da-DK" sz="4800" dirty="0" err="1">
                <a:solidFill>
                  <a:schemeClr val="bg1"/>
                </a:solidFill>
              </a:rPr>
              <a:t>tkinter</a:t>
            </a:r>
            <a:endParaRPr lang="da-DK" sz="4800" dirty="0">
              <a:solidFill>
                <a:schemeClr val="bg1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66535DF-31AE-436C-B457-A135B96C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85" y="842356"/>
            <a:ext cx="2400000" cy="1133333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E34C173-3243-47CF-BB3C-82E4F0B8E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96" y="2475257"/>
            <a:ext cx="3386877" cy="287696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CB63208-989E-4369-A977-DFCD23C0D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638" y="2475258"/>
            <a:ext cx="3159768" cy="28769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2542197-65D9-4618-A48E-790243CB6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438" y="842355"/>
            <a:ext cx="2682697" cy="11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3F40E8-A0DD-4ABF-B223-594E3B4A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a-DK" b="1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E95C862-F130-467F-AF1D-EA436A39F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da-DK" sz="2000"/>
              <a:t>Python – PyCharm</a:t>
            </a:r>
          </a:p>
          <a:p>
            <a:r>
              <a:rPr lang="da-DK" sz="2000"/>
              <a:t>Grundlæggende Syntaks</a:t>
            </a:r>
          </a:p>
          <a:p>
            <a:r>
              <a:rPr lang="da-DK" sz="2000"/>
              <a:t>Variable</a:t>
            </a:r>
          </a:p>
          <a:p>
            <a:r>
              <a:rPr lang="da-DK" sz="2000"/>
              <a:t>Datatyper</a:t>
            </a:r>
          </a:p>
          <a:p>
            <a:r>
              <a:rPr lang="da-DK" sz="2000"/>
              <a:t>Basic Operators</a:t>
            </a:r>
          </a:p>
          <a:p>
            <a:r>
              <a:rPr lang="da-DK" sz="2000"/>
              <a:t>Control Flow</a:t>
            </a:r>
          </a:p>
          <a:p>
            <a:r>
              <a:rPr lang="da-DK" sz="2000"/>
              <a:t>Loop</a:t>
            </a:r>
          </a:p>
          <a:p>
            <a:r>
              <a:rPr lang="da-DK" sz="2000"/>
              <a:t>Funktioner</a:t>
            </a:r>
          </a:p>
          <a:p>
            <a:endParaRPr lang="da-DK" sz="2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F16CD6B9-E07A-49B7-8C9B-CD930436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da-DK" sz="2000" dirty="0"/>
              <a:t>Filer</a:t>
            </a:r>
          </a:p>
          <a:p>
            <a:r>
              <a:rPr lang="da-DK" sz="2000" dirty="0" err="1"/>
              <a:t>exception</a:t>
            </a:r>
            <a:endParaRPr lang="da-DK" sz="2000" dirty="0"/>
          </a:p>
          <a:p>
            <a:r>
              <a:rPr lang="da-DK" sz="2000" dirty="0"/>
              <a:t>Eksempler</a:t>
            </a:r>
          </a:p>
          <a:p>
            <a:pPr lvl="1"/>
            <a:r>
              <a:rPr lang="da-DK" sz="1600" dirty="0"/>
              <a:t>Plot sinus kurve</a:t>
            </a:r>
          </a:p>
          <a:p>
            <a:pPr lvl="1"/>
            <a:r>
              <a:rPr lang="da-DK" sz="1600" dirty="0"/>
              <a:t>Plot Bar</a:t>
            </a:r>
          </a:p>
          <a:p>
            <a:pPr lvl="1"/>
            <a:r>
              <a:rPr lang="da-DK" sz="1600" dirty="0"/>
              <a:t>Plot ”Water”</a:t>
            </a:r>
          </a:p>
          <a:p>
            <a:pPr lvl="1"/>
            <a:r>
              <a:rPr lang="da-DK" sz="1600" dirty="0"/>
              <a:t>Plot ”Internet”</a:t>
            </a:r>
          </a:p>
          <a:p>
            <a:pPr lvl="1"/>
            <a:r>
              <a:rPr lang="da-DK" sz="1600" dirty="0"/>
              <a:t>GUI </a:t>
            </a:r>
            <a:r>
              <a:rPr lang="da-DK" sz="1600" dirty="0" err="1"/>
              <a:t>tkinter</a:t>
            </a:r>
            <a:r>
              <a:rPr lang="da-DK" sz="1600" dirty="0"/>
              <a:t> -demo</a:t>
            </a:r>
          </a:p>
        </p:txBody>
      </p:sp>
    </p:spTree>
    <p:extLst>
      <p:ext uri="{BB962C8B-B14F-4D97-AF65-F5344CB8AC3E}">
        <p14:creationId xmlns:p14="http://schemas.microsoft.com/office/powerpoint/2010/main" val="313810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B42C1-3E36-4BAD-A081-771CA048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13FCE6-B7CA-4DAA-BBFC-D72125C0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Jeg har et GitHub </a:t>
            </a:r>
            <a:r>
              <a:rPr lang="da-DK" b="0" i="0" dirty="0" err="1">
                <a:solidFill>
                  <a:srgbClr val="24292E"/>
                </a:solidFill>
                <a:effectLst/>
                <a:latin typeface="-apple-system"/>
              </a:rPr>
              <a:t>repositorie</a:t>
            </a:r>
            <a:r>
              <a:rPr lang="da-DK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da-DK" dirty="0"/>
              <a:t>med div. Filer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https://hellstern.github.io/python_seminar/</a:t>
            </a:r>
            <a:endParaRPr lang="da-DK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da-DK" dirty="0">
              <a:solidFill>
                <a:srgbClr val="0366D6"/>
              </a:solidFill>
              <a:latin typeface="-apple-system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14338" name="Picture 2" descr="GitHub logo vector (.EPS) - AnthonCode | GitHub in 2019 | Github ...">
            <a:extLst>
              <a:ext uri="{FF2B5EF4-FFF2-40B4-BE49-F238E27FC236}">
                <a16:creationId xmlns:a16="http://schemas.microsoft.com/office/drawing/2014/main" id="{00BCC7F0-9B19-4CBC-92C5-A52EF37C1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5" r="26906"/>
          <a:stretch/>
        </p:blipFill>
        <p:spPr bwMode="auto">
          <a:xfrm>
            <a:off x="8747760" y="138907"/>
            <a:ext cx="328422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6905BCC-B557-4F9D-9B07-29021B7F8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31" y="3526485"/>
            <a:ext cx="4231040" cy="29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D6D3E-272E-47EA-B5C5-AF913A51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E87317-C4EB-49A8-8290-E0BA9F8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6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er et kraftfuldt programmeringssprog til generelle formål. </a:t>
            </a:r>
          </a:p>
          <a:p>
            <a:pPr marL="0" indent="0">
              <a:buNone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er udviklet af Guido van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Rossum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hollandsk programmør, i slutningen af 1980’erne. Det er et objektorienteret, interaktivt og et højniveau skriftsprog, der er blevet meget populært. </a:t>
            </a:r>
          </a:p>
          <a:p>
            <a:pPr marL="0" indent="0">
              <a:buNone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videre udvikling af sproget er ledet af Python Software Foundation, en nonprofit organisation.</a:t>
            </a:r>
          </a:p>
          <a:p>
            <a:pPr marL="0" indent="0">
              <a:buNone/>
            </a:pPr>
            <a:endParaRPr lang="da-DK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Hvorfor lære Python?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bruger en </a:t>
            </a:r>
            <a:r>
              <a:rPr lang="da-DK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simpel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syntaks, det ligner mest det engelske sprog, hvilket gør det let at lære.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lader dig skrive applikationer ved brug af </a:t>
            </a:r>
            <a:r>
              <a:rPr lang="da-DK" sz="18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færre kodelinjer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de fleste andre sprog.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kan udnyttes på </a:t>
            </a:r>
            <a:r>
              <a:rPr lang="da-DK" sz="18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alle platforme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 enheder - Linux,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Windows, Raspberry, m.m.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er ofte brugt inden for maskinlæring og </a:t>
            </a:r>
            <a:r>
              <a:rPr lang="da-DK" sz="18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datascience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har et stort fællesskab af udviklere.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554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F928B1-8710-40D2-BFAF-F89BFA49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a-DK" sz="4800">
                <a:solidFill>
                  <a:schemeClr val="bg1"/>
                </a:solidFill>
              </a:rPr>
              <a:t>Hvad kan du gøre med Python?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E85AFA-5F47-449E-92E8-456EDA64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Det kan bruges på serversiden til at bygge </a:t>
            </a:r>
            <a:r>
              <a:rPr lang="da-DK" sz="1500" b="1" dirty="0">
                <a:solidFill>
                  <a:srgbClr val="00B050"/>
                </a:solidFill>
              </a:rPr>
              <a:t>webapplikationer</a:t>
            </a:r>
            <a:r>
              <a:rPr lang="da-DK" sz="15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Det kan bruges til at bygge grafisk bruger </a:t>
            </a:r>
            <a:r>
              <a:rPr lang="da-DK" sz="1500" b="1" dirty="0">
                <a:solidFill>
                  <a:srgbClr val="00B050"/>
                </a:solidFill>
              </a:rPr>
              <a:t>interface</a:t>
            </a:r>
            <a:r>
              <a:rPr lang="da-DK" sz="1500" dirty="0"/>
              <a:t> applikationer.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Det kan bruges til at skabe kompleks videnskabelige og numeriske applikationer på adskillige områder, såsom </a:t>
            </a:r>
            <a:r>
              <a:rPr lang="da-DK" sz="1500" b="1" dirty="0">
                <a:solidFill>
                  <a:srgbClr val="00B050"/>
                </a:solidFill>
              </a:rPr>
              <a:t>data science</a:t>
            </a:r>
            <a:r>
              <a:rPr lang="da-DK" sz="1500" dirty="0"/>
              <a:t>, dataanalysering, og maskinlæring.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Det kan bruges i netværksprogrammering, spil udvikling, og 3D applikationsudvikling.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Det kan bruges til </a:t>
            </a:r>
            <a:r>
              <a:rPr lang="da-DK" sz="1500" b="1" dirty="0">
                <a:solidFill>
                  <a:srgbClr val="00B050"/>
                </a:solidFill>
              </a:rPr>
              <a:t>hurtige</a:t>
            </a:r>
            <a:r>
              <a:rPr lang="da-DK" sz="1500" dirty="0"/>
              <a:t> </a:t>
            </a:r>
            <a:r>
              <a:rPr lang="da-DK" sz="1500" b="1" dirty="0">
                <a:solidFill>
                  <a:srgbClr val="00B050"/>
                </a:solidFill>
              </a:rPr>
              <a:t>prototyper</a:t>
            </a:r>
            <a:r>
              <a:rPr lang="da-DK" sz="1500" dirty="0"/>
              <a:t> eller opbygning af produktionsklare applikationer.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Det kan bruges i database administration.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Det kan bruges til at skabe adskillige indflydelsesrige applikationer.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a-DK" sz="1500" dirty="0">
                <a:solidFill>
                  <a:schemeClr val="accent1"/>
                </a:solidFill>
              </a:rPr>
              <a:t>BitTorrent begyndte oprindeligt som et Python projekt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a-DK" sz="1500" dirty="0">
                <a:solidFill>
                  <a:schemeClr val="accent1"/>
                </a:solidFill>
              </a:rPr>
              <a:t>NSA (National Security Agency) bruger Python til at analysere intelligente oplysninger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a-DK" sz="1500" dirty="0">
                <a:solidFill>
                  <a:schemeClr val="accent1"/>
                </a:solidFill>
              </a:rPr>
              <a:t>Googles netværkssøgnings algoritmer understøttes af Python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sz="1500" dirty="0"/>
              <a:t>Og meget mere…</a:t>
            </a:r>
          </a:p>
          <a:p>
            <a:pPr marL="0" indent="0">
              <a:buNone/>
            </a:pP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15810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5221AF-88B6-41EA-892A-3856F6B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da-DK" sz="4000" dirty="0"/>
              <a:t>Kør </a:t>
            </a:r>
            <a:r>
              <a:rPr lang="da-DK" sz="4000" u="sng" dirty="0"/>
              <a:t>uden</a:t>
            </a:r>
            <a:r>
              <a:rPr lang="da-DK" sz="4000" dirty="0"/>
              <a:t> IDE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58116D71-CFAC-42BB-B129-0ACBCF1F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a-DK" sz="2000" dirty="0"/>
              <a:t>&gt;&gt;&gt; py –v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a-DK" sz="2000" dirty="0"/>
              <a:t>&gt;&gt;&gt; print(”</a:t>
            </a:r>
            <a:r>
              <a:rPr lang="da-DK" sz="2000" dirty="0" err="1"/>
              <a:t>Hello</a:t>
            </a:r>
            <a:r>
              <a:rPr lang="da-DK" sz="2000" dirty="0"/>
              <a:t> World”)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97D266-FC62-4847-9E15-E4D12E85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1741" y="3688046"/>
            <a:ext cx="4789006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34BB3A15-7A40-445B-BDFA-6FBB44E42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40" y="674023"/>
            <a:ext cx="4789005" cy="25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18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D6D3E-272E-47EA-B5C5-AF913A51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60" y="6308651"/>
            <a:ext cx="3290887" cy="393071"/>
          </a:xfrm>
        </p:spPr>
        <p:txBody>
          <a:bodyPr anchor="ctr">
            <a:normAutofit/>
          </a:bodyPr>
          <a:lstStyle/>
          <a:p>
            <a:pPr>
              <a:tabLst>
                <a:tab pos="10315575" algn="r"/>
              </a:tabLst>
            </a:pPr>
            <a:r>
              <a:rPr lang="da-DK" sz="1200" dirty="0">
                <a:hlinkClick r:id="rId2"/>
              </a:rPr>
              <a:t>https://www.jetbrains.com/pycharm</a:t>
            </a:r>
            <a:r>
              <a:rPr lang="da-DK" sz="1200" dirty="0"/>
              <a:t>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64BB3E0-A52E-4E13-9211-0E5AF34C3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0" b="3288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E87317-C4EB-49A8-8290-E0BA9F8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293" y="3692742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Lato" panose="020F0502020204030203" pitchFamily="34" charset="0"/>
              </a:rPr>
              <a:t>PyCharm </a:t>
            </a:r>
            <a:r>
              <a:rPr lang="en-US" sz="1800" dirty="0" err="1">
                <a:latin typeface="Lato" panose="020F0502020204030203" pitchFamily="34" charset="0"/>
              </a:rPr>
              <a:t>er</a:t>
            </a:r>
            <a:r>
              <a:rPr lang="en-US" sz="1800" dirty="0">
                <a:latin typeface="Lato" panose="020F0502020204030203" pitchFamily="34" charset="0"/>
              </a:rPr>
              <a:t> et</a:t>
            </a:r>
            <a:r>
              <a:rPr lang="en-US" sz="1800" b="0" i="0" dirty="0">
                <a:effectLst/>
                <a:latin typeface="Lato" panose="020F0502020204030203" pitchFamily="34" charset="0"/>
              </a:rPr>
              <a:t> IDE </a:t>
            </a:r>
          </a:p>
          <a:p>
            <a:pPr marL="0" indent="0">
              <a:buNone/>
            </a:pPr>
            <a:r>
              <a:rPr lang="en-US" sz="1800" b="1" i="0" u="sng" dirty="0">
                <a:effectLst/>
                <a:latin typeface="Lato" panose="020F0502020204030203" pitchFamily="34" charset="0"/>
              </a:rPr>
              <a:t>I</a:t>
            </a:r>
            <a:r>
              <a:rPr lang="en-US" sz="1800" b="0" i="0" dirty="0">
                <a:effectLst/>
                <a:latin typeface="Lato" panose="020F0502020204030203" pitchFamily="34" charset="0"/>
              </a:rPr>
              <a:t>ntegrated </a:t>
            </a:r>
            <a:r>
              <a:rPr lang="en-US" sz="1800" b="1" i="0" u="sng" dirty="0">
                <a:effectLst/>
                <a:latin typeface="Lato" panose="020F0502020204030203" pitchFamily="34" charset="0"/>
              </a:rPr>
              <a:t>D</a:t>
            </a:r>
            <a:r>
              <a:rPr lang="en-US" sz="1800" b="0" i="0" dirty="0">
                <a:effectLst/>
                <a:latin typeface="Lato" panose="020F0502020204030203" pitchFamily="34" charset="0"/>
              </a:rPr>
              <a:t>evelopment </a:t>
            </a:r>
            <a:r>
              <a:rPr lang="en-US" sz="1800" b="1" i="0" u="sng" dirty="0">
                <a:effectLst/>
                <a:latin typeface="Lato" panose="020F0502020204030203" pitchFamily="34" charset="0"/>
              </a:rPr>
              <a:t>E</a:t>
            </a:r>
            <a:r>
              <a:rPr lang="en-US" sz="1800" b="0" i="0" dirty="0">
                <a:effectLst/>
                <a:latin typeface="Lato" panose="020F0502020204030203" pitchFamily="34" charset="0"/>
              </a:rPr>
              <a:t>nvironment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419262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2054</Words>
  <Application>Microsoft Office PowerPoint</Application>
  <PresentationFormat>Widescreen</PresentationFormat>
  <Paragraphs>306</Paragraphs>
  <Slides>34</Slides>
  <Notes>19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Lato</vt:lpstr>
      <vt:lpstr>Office-tema</vt:lpstr>
      <vt:lpstr>Tue Hellstern</vt:lpstr>
      <vt:lpstr>Tidsplan</vt:lpstr>
      <vt:lpstr>Tue Hellstern</vt:lpstr>
      <vt:lpstr>Agenda</vt:lpstr>
      <vt:lpstr>Filer</vt:lpstr>
      <vt:lpstr>Python</vt:lpstr>
      <vt:lpstr>Hvad kan du gøre med Python?</vt:lpstr>
      <vt:lpstr>Kør uden IDE</vt:lpstr>
      <vt:lpstr>https://www.jetbrains.com/pycharm </vt:lpstr>
      <vt:lpstr>Syntaks</vt:lpstr>
      <vt:lpstr>Python navngivningskonventioner </vt:lpstr>
      <vt:lpstr>Variable</vt:lpstr>
      <vt:lpstr>Datatyper</vt:lpstr>
      <vt:lpstr>Basic Operators</vt:lpstr>
      <vt:lpstr>Aritmetiske operators</vt:lpstr>
      <vt:lpstr>Tildelings operators</vt:lpstr>
      <vt:lpstr>Sammenlignings operators</vt:lpstr>
      <vt:lpstr>Logiske operators</vt:lpstr>
      <vt:lpstr>Identifikations operators</vt:lpstr>
      <vt:lpstr>”Medlemsskabs” operators</vt:lpstr>
      <vt:lpstr>Control Flow</vt:lpstr>
      <vt:lpstr>If statement</vt:lpstr>
      <vt:lpstr>loop statement</vt:lpstr>
      <vt:lpstr>Funktioner</vt:lpstr>
      <vt:lpstr>Libraries Modules</vt:lpstr>
      <vt:lpstr>Filer</vt:lpstr>
      <vt:lpstr>Filer csv xlsx</vt:lpstr>
      <vt:lpstr>Exceptions</vt:lpstr>
      <vt:lpstr>Libraries Modules</vt:lpstr>
      <vt:lpstr>Plot simpel sinus kurve</vt:lpstr>
      <vt:lpstr>Plot simpel bar </vt:lpstr>
      <vt:lpstr>Plot simpel ”Water”  import pyecharts</vt:lpstr>
      <vt:lpstr>Clean Data Plot  List of largest Internet companies https://en.wikipedia.org/wiki/List_of_largest_Internet_companies</vt:lpstr>
      <vt:lpstr>GUI tkinter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 Hellstern</dc:title>
  <dc:creator>Tue Hellstern</dc:creator>
  <cp:lastModifiedBy>Tue Hellstern</cp:lastModifiedBy>
  <cp:revision>2</cp:revision>
  <dcterms:created xsi:type="dcterms:W3CDTF">2020-06-08T09:32:17Z</dcterms:created>
  <dcterms:modified xsi:type="dcterms:W3CDTF">2020-06-08T10:10:08Z</dcterms:modified>
</cp:coreProperties>
</file>