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4" r:id="rId7"/>
    <p:sldId id="263" r:id="rId8"/>
    <p:sldId id="260" r:id="rId9"/>
    <p:sldId id="265" r:id="rId10"/>
    <p:sldId id="262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98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4660"/>
  </p:normalViewPr>
  <p:slideViewPr>
    <p:cSldViewPr snapToGrid="0">
      <p:cViewPr>
        <p:scale>
          <a:sx n="80" d="100"/>
          <a:sy n="80" d="100"/>
        </p:scale>
        <p:origin x="402" y="-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98A03-E363-4E3A-B977-A7866703A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6096D8-4B72-4D18-B425-A0796DA62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C54E4F-436E-46F3-8E66-8FC46F82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2678-54CF-4D61-B279-7AFC790FAF0E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F91E08-D5FB-46C8-A32F-E671283B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DB6CFA-9A13-436E-A611-968B0BF98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DAE7-3E74-4560-9C62-2E0A8910AA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75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8CE58-992D-44DF-B83A-0274A90CE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F78855-5CAF-4AE4-8C5F-543AD01E8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175F7B-695B-4A62-932F-FCAE2B99E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2678-54CF-4D61-B279-7AFC790FAF0E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2FA07B-2F88-49A6-9F3B-7094373A0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1B4063-DD60-4348-8A9F-03879F17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DAE7-3E74-4560-9C62-2E0A8910AA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68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78B2D63-9F9B-4D6F-AAE0-9DF596F728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B6AA0AC-5A27-4305-8888-6A10F35AA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9E1D40-B2C7-45DB-AE85-A0059802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2678-54CF-4D61-B279-7AFC790FAF0E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E0740E-37F8-4019-960B-3DFA03804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525A86-1F8F-478A-ABD1-C52DA2DB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DAE7-3E74-4560-9C62-2E0A8910AA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868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50255-EFC8-49DE-8CA8-D2656B6CC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C2616A-6CEC-4B2B-A5AE-E4B76E334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DCF8D4-5D03-49B7-B4CA-EB2AF5D3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2678-54CF-4D61-B279-7AFC790FAF0E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3B5E66-B5CD-4AA3-AC30-B14DA61F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B22788-A5EA-4646-B593-899A7F95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DAE7-3E74-4560-9C62-2E0A8910AA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68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F4F03-B365-4D5A-A93B-9CA3FD714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84F447-787B-47AC-B694-3F34E9E7E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156D7B-FFEA-412C-A3E6-C1593E57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2678-54CF-4D61-B279-7AFC790FAF0E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B9A2FD-6E25-48B1-B9B0-E703AC6A5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669FCF-8C3F-4576-8AC5-AF8F676E8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DAE7-3E74-4560-9C62-2E0A8910AA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8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58A05-6671-41C6-B835-25BC53394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01F30B-4DF5-471E-ABBE-DEF90187A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F2449D-E65A-4F5D-B020-CF0EB0EA6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9DF9C8-7062-4D70-9BB4-25EEEDC43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2678-54CF-4D61-B279-7AFC790FAF0E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210599-854A-4783-A612-C51249EE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A3365A-D746-4414-AD83-1C94C491C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DAE7-3E74-4560-9C62-2E0A8910AA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339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BDDD0-3DD1-4872-BDA0-53295D44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41E799-F52A-4F2F-882C-1E52240E8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FD3F91-8BFF-4CA7-B401-B7504BA98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1617402-09B6-4FAE-A2DE-5217FB2C0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B30214D-D41A-4A23-9EE7-86AAE3D71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4CF9FFF-5433-4AFA-8687-B33BF7706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2678-54CF-4D61-B279-7AFC790FAF0E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9871381-2C3D-4EBA-879A-B1A64298E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EFB6FD3-AFAB-4D15-AF0D-B6F130297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DAE7-3E74-4560-9C62-2E0A8910AA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45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C6EC9-B3E1-441C-BF2D-CFA1EAF14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8EF7F7C-FD60-42D4-A0B4-76B3EBE1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2678-54CF-4D61-B279-7AFC790FAF0E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0B82096-34F4-405F-8597-2A761C732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8022D0B-2726-4EFB-8BB5-416DA345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DAE7-3E74-4560-9C62-2E0A8910AA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40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7B5F6B5-52B4-4582-818F-1C89CF795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2678-54CF-4D61-B279-7AFC790FAF0E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42D9063-0B56-45AF-BA21-CA69FA53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A6EACE-158B-40D2-A6F7-6A039D3AE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DAE7-3E74-4560-9C62-2E0A8910AA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817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F8B4D-E2FD-48A1-898B-F490F999A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C683BE-0E0C-4EE0-B450-0B4CB941A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92727D-18A1-46E9-B03A-CFDE52A77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D754C4-6C7A-42E2-86A9-CDD298AF2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2678-54CF-4D61-B279-7AFC790FAF0E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381DEE-FFEC-42BE-91B8-51ADE110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F645C7-EF3C-4F43-B6F0-A3711B9B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DAE7-3E74-4560-9C62-2E0A8910AA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22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6AEEF-299A-4044-95B3-96AF08A7A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A864BB5-996C-4C91-8C42-20C7CE7C3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817A01D-1795-4010-A0B1-7E0E7D7DF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E9F62B-775A-4121-A583-810BCC5A1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2678-54CF-4D61-B279-7AFC790FAF0E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8F0251-3060-4F40-9245-22A3F4FC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5EE012-2DFD-4962-B805-AC7B8653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DAE7-3E74-4560-9C62-2E0A8910AA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90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4A9F67C-F271-42BC-BF35-FF0DC5E4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46DFB2-B8B6-4F9C-9959-9B16B722B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81F657-5EA8-426A-AFE4-B2D41FF8E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B2678-54CF-4D61-B279-7AFC790FAF0E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858816-5528-43B2-8782-0949BD5E5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3F9DD7-9209-45EC-A042-4DB34DB35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3DAE7-3E74-4560-9C62-2E0A8910AA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47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itau ceic&quot;">
            <a:extLst>
              <a:ext uri="{FF2B5EF4-FFF2-40B4-BE49-F238E27FC236}">
                <a16:creationId xmlns:a16="http://schemas.microsoft.com/office/drawing/2014/main" id="{009E8442-778F-4C06-A588-6513E0D72B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8" b="13838"/>
          <a:stretch/>
        </p:blipFill>
        <p:spPr bwMode="auto">
          <a:xfrm>
            <a:off x="-278296" y="4327023"/>
            <a:ext cx="12380724" cy="2723134"/>
          </a:xfrm>
          <a:prstGeom prst="roundRect">
            <a:avLst>
              <a:gd name="adj" fmla="val 678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tau logo">
            <a:extLst>
              <a:ext uri="{FF2B5EF4-FFF2-40B4-BE49-F238E27FC236}">
                <a16:creationId xmlns:a16="http://schemas.microsoft.com/office/drawing/2014/main" id="{6EC592E2-B413-45E2-AC1A-EE2D76B0D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5160" y="378327"/>
            <a:ext cx="917623" cy="92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E890C7F-5CF5-424D-8969-F875FB14E2C6}"/>
              </a:ext>
            </a:extLst>
          </p:cNvPr>
          <p:cNvSpPr txBox="1"/>
          <p:nvPr/>
        </p:nvSpPr>
        <p:spPr>
          <a:xfrm>
            <a:off x="590843" y="2871216"/>
            <a:ext cx="9453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Programa Trainee – Itaú Unibanco 2020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3F5D4A7-3797-43BA-BB59-6BAB2A6217F3}"/>
              </a:ext>
            </a:extLst>
          </p:cNvPr>
          <p:cNvSpPr txBox="1"/>
          <p:nvPr/>
        </p:nvSpPr>
        <p:spPr>
          <a:xfrm>
            <a:off x="590842" y="3605667"/>
            <a:ext cx="9453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Business Case | ATO</a:t>
            </a:r>
          </a:p>
        </p:txBody>
      </p:sp>
    </p:spTree>
    <p:extLst>
      <p:ext uri="{BB962C8B-B14F-4D97-AF65-F5344CB8AC3E}">
        <p14:creationId xmlns:p14="http://schemas.microsoft.com/office/powerpoint/2010/main" val="1791321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983B044-FB9A-4274-9534-A7F3D5ACEF4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98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/>
          </a:p>
        </p:txBody>
      </p:sp>
      <p:pic>
        <p:nvPicPr>
          <p:cNvPr id="3078" name="Picture 6" descr="Image result for itau LOGO">
            <a:extLst>
              <a:ext uri="{FF2B5EF4-FFF2-40B4-BE49-F238E27FC236}">
                <a16:creationId xmlns:a16="http://schemas.microsoft.com/office/drawing/2014/main" id="{345B7ED9-B060-4E9C-A18F-1B2B9E3707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2" t="9622" r="10270" b="9190"/>
          <a:stretch/>
        </p:blipFill>
        <p:spPr bwMode="auto">
          <a:xfrm>
            <a:off x="2903620" y="1523999"/>
            <a:ext cx="2358191" cy="235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D5552D2-B588-458A-A4A4-5C925CFDB575}"/>
              </a:ext>
            </a:extLst>
          </p:cNvPr>
          <p:cNvSpPr txBox="1"/>
          <p:nvPr/>
        </p:nvSpPr>
        <p:spPr>
          <a:xfrm>
            <a:off x="5462338" y="3180347"/>
            <a:ext cx="58313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Obrigado,</a:t>
            </a:r>
          </a:p>
          <a:p>
            <a:r>
              <a:rPr lang="pt-BR" sz="4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		Vinicius </a:t>
            </a:r>
            <a:r>
              <a:rPr lang="pt-BR" sz="40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Fanti</a:t>
            </a:r>
            <a:r>
              <a:rPr lang="pt-BR" sz="4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028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730CFEA-9CC8-4A45-877F-BBAFAD3C0274}"/>
              </a:ext>
            </a:extLst>
          </p:cNvPr>
          <p:cNvSpPr/>
          <p:nvPr/>
        </p:nvSpPr>
        <p:spPr>
          <a:xfrm>
            <a:off x="11087100" y="119270"/>
            <a:ext cx="876300" cy="636095"/>
          </a:xfrm>
          <a:prstGeom prst="roundRect">
            <a:avLst/>
          </a:prstGeom>
          <a:solidFill>
            <a:srgbClr val="FC98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9CC04E5E-7E6D-4DD3-89E8-8D510244299A}"/>
              </a:ext>
            </a:extLst>
          </p:cNvPr>
          <p:cNvCxnSpPr>
            <a:cxnSpLocks/>
          </p:cNvCxnSpPr>
          <p:nvPr/>
        </p:nvCxnSpPr>
        <p:spPr>
          <a:xfrm flipH="1">
            <a:off x="0" y="832816"/>
            <a:ext cx="12192001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itau logo">
            <a:extLst>
              <a:ext uri="{FF2B5EF4-FFF2-40B4-BE49-F238E27FC236}">
                <a16:creationId xmlns:a16="http://schemas.microsoft.com/office/drawing/2014/main" id="{DCC05BC9-D306-451F-AFE5-77432A92A8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3" t="20137" r="12683" b="20611"/>
          <a:stretch/>
        </p:blipFill>
        <p:spPr bwMode="auto">
          <a:xfrm>
            <a:off x="11172825" y="190500"/>
            <a:ext cx="566116" cy="49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94E58FD-4309-454D-85A4-ECB3622E048A}"/>
              </a:ext>
            </a:extLst>
          </p:cNvPr>
          <p:cNvSpPr/>
          <p:nvPr/>
        </p:nvSpPr>
        <p:spPr>
          <a:xfrm>
            <a:off x="11834191" y="119270"/>
            <a:ext cx="357809" cy="636097"/>
          </a:xfrm>
          <a:prstGeom prst="rect">
            <a:avLst/>
          </a:prstGeom>
          <a:solidFill>
            <a:srgbClr val="FC98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CF51AE3-61E4-4904-B97E-980545DEBDB9}"/>
              </a:ext>
            </a:extLst>
          </p:cNvPr>
          <p:cNvSpPr txBox="1"/>
          <p:nvPr/>
        </p:nvSpPr>
        <p:spPr>
          <a:xfrm>
            <a:off x="228600" y="237262"/>
            <a:ext cx="9453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FC98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D7574E0-DB9C-4D30-8273-F28EFFD94700}"/>
              </a:ext>
            </a:extLst>
          </p:cNvPr>
          <p:cNvSpPr txBox="1"/>
          <p:nvPr/>
        </p:nvSpPr>
        <p:spPr>
          <a:xfrm>
            <a:off x="449185" y="2133600"/>
            <a:ext cx="6648743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000" b="1" dirty="0"/>
              <a:t>Satisfação dos clientes em canais digitais em 12%;</a:t>
            </a:r>
          </a:p>
          <a:p>
            <a:pPr marL="285750" indent="-285750">
              <a:buFontTx/>
              <a:buChar char="-"/>
            </a:pPr>
            <a:endParaRPr lang="pt-BR" sz="2000" b="1" dirty="0"/>
          </a:p>
          <a:p>
            <a:pPr marL="285750" indent="-285750">
              <a:buFontTx/>
              <a:buChar char="-"/>
            </a:pPr>
            <a:r>
              <a:rPr lang="pt-BR" sz="2000" b="1" dirty="0"/>
              <a:t>Ineficiência Operacional  </a:t>
            </a:r>
            <a:r>
              <a:rPr lang="pt-BR" sz="2000" b="1" dirty="0">
                <a:sym typeface="Wingdings" panose="05000000000000000000" pitchFamily="2" charset="2"/>
              </a:rPr>
              <a:t> Mais custos</a:t>
            </a:r>
            <a:r>
              <a:rPr lang="pt-BR" sz="2000" b="1" dirty="0"/>
              <a:t>;*</a:t>
            </a:r>
          </a:p>
          <a:p>
            <a:pPr marL="285750" indent="-285750">
              <a:buFontTx/>
              <a:buChar char="-"/>
            </a:pPr>
            <a:endParaRPr lang="pt-BR" sz="2000" b="1" dirty="0"/>
          </a:p>
          <a:p>
            <a:pPr marL="285750" indent="-285750">
              <a:buFontTx/>
              <a:buChar char="-"/>
            </a:pPr>
            <a:r>
              <a:rPr lang="pt-BR" sz="2000" b="1" dirty="0"/>
              <a:t>Crescente encerramento de contas;</a:t>
            </a:r>
          </a:p>
          <a:p>
            <a:pPr marL="285750" indent="-285750">
              <a:buFontTx/>
              <a:buChar char="-"/>
            </a:pPr>
            <a:endParaRPr lang="pt-BR" sz="2000" b="1" dirty="0"/>
          </a:p>
          <a:p>
            <a:pPr marL="285750" indent="-285750">
              <a:buFontTx/>
              <a:buChar char="-"/>
            </a:pPr>
            <a:r>
              <a:rPr lang="pt-BR" sz="2000" b="1" dirty="0"/>
              <a:t>Cerca de 80% das vendas realizadas de forma não digital;*</a:t>
            </a:r>
          </a:p>
          <a:p>
            <a:pPr marL="285750" indent="-285750">
              <a:buFontTx/>
              <a:buChar char="-"/>
            </a:pPr>
            <a:endParaRPr lang="pt-BR" sz="2000" b="1" dirty="0"/>
          </a:p>
          <a:p>
            <a:pPr marL="285750" indent="-285750">
              <a:buFontTx/>
              <a:buChar char="-"/>
            </a:pPr>
            <a:r>
              <a:rPr lang="pt-BR" sz="2000" b="1" dirty="0"/>
              <a:t>Cerca de 80% de todo contato com o banco é digital;*</a:t>
            </a:r>
          </a:p>
          <a:p>
            <a:pPr marL="285750" indent="-285750">
              <a:buFontTx/>
              <a:buChar char="-"/>
            </a:pPr>
            <a:endParaRPr lang="pt-BR" sz="2000" b="1" dirty="0"/>
          </a:p>
          <a:p>
            <a:pPr marL="285750" indent="-285750">
              <a:buFontTx/>
              <a:buChar char="-"/>
            </a:pPr>
            <a:r>
              <a:rPr lang="pt-BR" sz="2000" b="1" dirty="0"/>
              <a:t>Banco conservador para padrões do mercado;</a:t>
            </a:r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E01B538-BFCF-4B5D-AD4E-76EC9E2DADB1}"/>
              </a:ext>
            </a:extLst>
          </p:cNvPr>
          <p:cNvSpPr txBox="1"/>
          <p:nvPr/>
        </p:nvSpPr>
        <p:spPr>
          <a:xfrm>
            <a:off x="449185" y="1427747"/>
            <a:ext cx="3522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u="sng" dirty="0"/>
              <a:t>English </a:t>
            </a:r>
            <a:r>
              <a:rPr lang="pt-BR" sz="2000" b="1" u="sng" dirty="0" err="1"/>
              <a:t>Tradition</a:t>
            </a:r>
            <a:r>
              <a:rPr lang="pt-BR" sz="2000" b="1" u="sng" dirty="0"/>
              <a:t> – Banco Inglês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45C1D64-2EDB-486C-A07B-8D28816FB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618" y="1299251"/>
            <a:ext cx="1314450" cy="39243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2D79DA08-A81B-4D6B-955A-AAA503FA9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0068" y="1108751"/>
            <a:ext cx="857250" cy="41148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F4E978D-7584-4F0A-9B41-64F4E37CB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8172" y="5377781"/>
            <a:ext cx="4367834" cy="377643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AC2770C8-C348-4EBA-A95D-64263E88C4D7}"/>
              </a:ext>
            </a:extLst>
          </p:cNvPr>
          <p:cNvSpPr txBox="1"/>
          <p:nvPr/>
        </p:nvSpPr>
        <p:spPr>
          <a:xfrm>
            <a:off x="7605618" y="5840518"/>
            <a:ext cx="36984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Fonte: McKinsey, 2019. Core </a:t>
            </a:r>
            <a:r>
              <a:rPr lang="pt-BR" sz="1100" dirty="0" err="1"/>
              <a:t>Europe</a:t>
            </a:r>
            <a:r>
              <a:rPr lang="pt-BR" sz="1100" dirty="0"/>
              <a:t>: UK, França e Alemanha.</a:t>
            </a:r>
            <a:endParaRPr lang="pt-BR" sz="140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3307D0A-FC46-40C1-8B0E-2664301B34FC}"/>
              </a:ext>
            </a:extLst>
          </p:cNvPr>
          <p:cNvSpPr txBox="1"/>
          <p:nvPr/>
        </p:nvSpPr>
        <p:spPr>
          <a:xfrm>
            <a:off x="1990725" y="5678935"/>
            <a:ext cx="45223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Vamos mudar de liga?_ :D</a:t>
            </a:r>
          </a:p>
        </p:txBody>
      </p:sp>
    </p:spTree>
    <p:extLst>
      <p:ext uri="{BB962C8B-B14F-4D97-AF65-F5344CB8AC3E}">
        <p14:creationId xmlns:p14="http://schemas.microsoft.com/office/powerpoint/2010/main" val="205620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730CFEA-9CC8-4A45-877F-BBAFAD3C0274}"/>
              </a:ext>
            </a:extLst>
          </p:cNvPr>
          <p:cNvSpPr/>
          <p:nvPr/>
        </p:nvSpPr>
        <p:spPr>
          <a:xfrm>
            <a:off x="11087100" y="119270"/>
            <a:ext cx="876300" cy="636095"/>
          </a:xfrm>
          <a:prstGeom prst="roundRect">
            <a:avLst/>
          </a:prstGeom>
          <a:solidFill>
            <a:srgbClr val="FC98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9CC04E5E-7E6D-4DD3-89E8-8D510244299A}"/>
              </a:ext>
            </a:extLst>
          </p:cNvPr>
          <p:cNvCxnSpPr>
            <a:cxnSpLocks/>
          </p:cNvCxnSpPr>
          <p:nvPr/>
        </p:nvCxnSpPr>
        <p:spPr>
          <a:xfrm flipH="1">
            <a:off x="0" y="832816"/>
            <a:ext cx="12192001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itau logo">
            <a:extLst>
              <a:ext uri="{FF2B5EF4-FFF2-40B4-BE49-F238E27FC236}">
                <a16:creationId xmlns:a16="http://schemas.microsoft.com/office/drawing/2014/main" id="{DCC05BC9-D306-451F-AFE5-77432A92A8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3" t="20137" r="12683" b="20611"/>
          <a:stretch/>
        </p:blipFill>
        <p:spPr bwMode="auto">
          <a:xfrm>
            <a:off x="11172825" y="190500"/>
            <a:ext cx="566116" cy="49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94E58FD-4309-454D-85A4-ECB3622E048A}"/>
              </a:ext>
            </a:extLst>
          </p:cNvPr>
          <p:cNvSpPr/>
          <p:nvPr/>
        </p:nvSpPr>
        <p:spPr>
          <a:xfrm>
            <a:off x="11834191" y="119270"/>
            <a:ext cx="357809" cy="636097"/>
          </a:xfrm>
          <a:prstGeom prst="rect">
            <a:avLst/>
          </a:prstGeom>
          <a:solidFill>
            <a:srgbClr val="FC98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CF51AE3-61E4-4904-B97E-980545DEBDB9}"/>
              </a:ext>
            </a:extLst>
          </p:cNvPr>
          <p:cNvSpPr txBox="1"/>
          <p:nvPr/>
        </p:nvSpPr>
        <p:spPr>
          <a:xfrm>
            <a:off x="228600" y="237262"/>
            <a:ext cx="9453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FC98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D7574E0-DB9C-4D30-8273-F28EFFD94700}"/>
              </a:ext>
            </a:extLst>
          </p:cNvPr>
          <p:cNvSpPr txBox="1"/>
          <p:nvPr/>
        </p:nvSpPr>
        <p:spPr>
          <a:xfrm>
            <a:off x="449185" y="2133600"/>
            <a:ext cx="5761193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000" b="1" dirty="0"/>
              <a:t>Satisfação dos clientes em canais digitais em 12%;</a:t>
            </a:r>
          </a:p>
          <a:p>
            <a:endParaRPr lang="pt-BR" sz="2000" b="1" dirty="0"/>
          </a:p>
          <a:p>
            <a:pPr marL="285750" indent="-285750">
              <a:buFontTx/>
              <a:buChar char="-"/>
            </a:pPr>
            <a:r>
              <a:rPr lang="pt-BR" sz="2000" b="1" dirty="0"/>
              <a:t>Crescente encerramento de contas;</a:t>
            </a:r>
          </a:p>
          <a:p>
            <a:endParaRPr lang="pt-BR" sz="2000" b="1" dirty="0"/>
          </a:p>
          <a:p>
            <a:pPr marL="285750" indent="-285750">
              <a:buFontTx/>
              <a:buChar char="-"/>
            </a:pPr>
            <a:r>
              <a:rPr lang="pt-BR" sz="2000" b="1" dirty="0"/>
              <a:t>Banco conservador para padrões do mercado;</a:t>
            </a:r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E01B538-BFCF-4B5D-AD4E-76EC9E2DADB1}"/>
              </a:ext>
            </a:extLst>
          </p:cNvPr>
          <p:cNvSpPr txBox="1"/>
          <p:nvPr/>
        </p:nvSpPr>
        <p:spPr>
          <a:xfrm>
            <a:off x="449185" y="1427747"/>
            <a:ext cx="3522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u="sng" dirty="0"/>
              <a:t>English </a:t>
            </a:r>
            <a:r>
              <a:rPr lang="pt-BR" sz="2000" b="1" u="sng" dirty="0" err="1"/>
              <a:t>Tradition</a:t>
            </a:r>
            <a:r>
              <a:rPr lang="pt-BR" sz="2000" b="1" u="sng" dirty="0"/>
              <a:t> – Banco Inglês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3307D0A-FC46-40C1-8B0E-2664301B34FC}"/>
              </a:ext>
            </a:extLst>
          </p:cNvPr>
          <p:cNvSpPr txBox="1"/>
          <p:nvPr/>
        </p:nvSpPr>
        <p:spPr>
          <a:xfrm>
            <a:off x="1999790" y="5180374"/>
            <a:ext cx="45223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Vamos mudar de liga?_ :D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308B865-5C21-43B6-90B8-101D618D0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117" y="1627802"/>
            <a:ext cx="5274010" cy="254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5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730CFEA-9CC8-4A45-877F-BBAFAD3C0274}"/>
              </a:ext>
            </a:extLst>
          </p:cNvPr>
          <p:cNvSpPr/>
          <p:nvPr/>
        </p:nvSpPr>
        <p:spPr>
          <a:xfrm>
            <a:off x="11087100" y="119270"/>
            <a:ext cx="876300" cy="636095"/>
          </a:xfrm>
          <a:prstGeom prst="roundRect">
            <a:avLst/>
          </a:prstGeom>
          <a:solidFill>
            <a:srgbClr val="FC98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9CC04E5E-7E6D-4DD3-89E8-8D510244299A}"/>
              </a:ext>
            </a:extLst>
          </p:cNvPr>
          <p:cNvCxnSpPr>
            <a:cxnSpLocks/>
          </p:cNvCxnSpPr>
          <p:nvPr/>
        </p:nvCxnSpPr>
        <p:spPr>
          <a:xfrm flipH="1">
            <a:off x="0" y="832816"/>
            <a:ext cx="12192001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itau logo">
            <a:extLst>
              <a:ext uri="{FF2B5EF4-FFF2-40B4-BE49-F238E27FC236}">
                <a16:creationId xmlns:a16="http://schemas.microsoft.com/office/drawing/2014/main" id="{DCC05BC9-D306-451F-AFE5-77432A92A8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3" t="20137" r="12683" b="20611"/>
          <a:stretch/>
        </p:blipFill>
        <p:spPr bwMode="auto">
          <a:xfrm>
            <a:off x="11172825" y="190500"/>
            <a:ext cx="566116" cy="49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94E58FD-4309-454D-85A4-ECB3622E048A}"/>
              </a:ext>
            </a:extLst>
          </p:cNvPr>
          <p:cNvSpPr/>
          <p:nvPr/>
        </p:nvSpPr>
        <p:spPr>
          <a:xfrm>
            <a:off x="11834191" y="119270"/>
            <a:ext cx="357809" cy="636097"/>
          </a:xfrm>
          <a:prstGeom prst="rect">
            <a:avLst/>
          </a:prstGeom>
          <a:solidFill>
            <a:srgbClr val="FC98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26C8A42-E766-445B-81B2-F714FBAA3C51}"/>
              </a:ext>
            </a:extLst>
          </p:cNvPr>
          <p:cNvSpPr txBox="1"/>
          <p:nvPr/>
        </p:nvSpPr>
        <p:spPr>
          <a:xfrm>
            <a:off x="228600" y="237262"/>
            <a:ext cx="9453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FC98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Curto Prazo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F6E4179E-CD5A-4725-9F38-A5D20C96436D}"/>
              </a:ext>
            </a:extLst>
          </p:cNvPr>
          <p:cNvSpPr/>
          <p:nvPr/>
        </p:nvSpPr>
        <p:spPr>
          <a:xfrm>
            <a:off x="1139479" y="1738408"/>
            <a:ext cx="9576766" cy="1490059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62EA024-5BA3-4CDF-8183-8E46F47298D5}"/>
              </a:ext>
            </a:extLst>
          </p:cNvPr>
          <p:cNvSpPr txBox="1"/>
          <p:nvPr/>
        </p:nvSpPr>
        <p:spPr>
          <a:xfrm>
            <a:off x="1139479" y="1377066"/>
            <a:ext cx="4805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Foco no ativo mais importante do banco: Pessoas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44DB235-14A5-4A0D-8577-038D555708D1}"/>
              </a:ext>
            </a:extLst>
          </p:cNvPr>
          <p:cNvSpPr txBox="1"/>
          <p:nvPr/>
        </p:nvSpPr>
        <p:spPr>
          <a:xfrm>
            <a:off x="1444279" y="1923547"/>
            <a:ext cx="371197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Mudança de Cultura: Cliente no Centro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Banco Colaborativo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600" dirty="0"/>
              <a:t>Ex.: Incentivo financeiro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0" name="Seta: para Cima 9">
            <a:extLst>
              <a:ext uri="{FF2B5EF4-FFF2-40B4-BE49-F238E27FC236}">
                <a16:creationId xmlns:a16="http://schemas.microsoft.com/office/drawing/2014/main" id="{AF4FA826-6692-4C52-BDC4-26658CAEC71D}"/>
              </a:ext>
            </a:extLst>
          </p:cNvPr>
          <p:cNvSpPr/>
          <p:nvPr/>
        </p:nvSpPr>
        <p:spPr>
          <a:xfrm>
            <a:off x="7065436" y="2116724"/>
            <a:ext cx="485775" cy="7334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260992D-A063-437D-8977-A1F1751A56A0}"/>
              </a:ext>
            </a:extLst>
          </p:cNvPr>
          <p:cNvSpPr txBox="1"/>
          <p:nvPr/>
        </p:nvSpPr>
        <p:spPr>
          <a:xfrm>
            <a:off x="7638035" y="2298769"/>
            <a:ext cx="163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Foco no Cliente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6545B5AC-D38A-44A3-85C9-CAC930B10CAF}"/>
              </a:ext>
            </a:extLst>
          </p:cNvPr>
          <p:cNvSpPr/>
          <p:nvPr/>
        </p:nvSpPr>
        <p:spPr>
          <a:xfrm>
            <a:off x="1139479" y="3662951"/>
            <a:ext cx="9576766" cy="2500577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1C8C67A-814B-4852-9D93-C0E79E6EABF3}"/>
              </a:ext>
            </a:extLst>
          </p:cNvPr>
          <p:cNvSpPr txBox="1"/>
          <p:nvPr/>
        </p:nvSpPr>
        <p:spPr>
          <a:xfrm>
            <a:off x="1139479" y="3293618"/>
            <a:ext cx="2493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Redesenho de Processos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03143D5-D3CB-4D28-8F85-2CE70EDDAF1E}"/>
              </a:ext>
            </a:extLst>
          </p:cNvPr>
          <p:cNvSpPr txBox="1"/>
          <p:nvPr/>
        </p:nvSpPr>
        <p:spPr>
          <a:xfrm>
            <a:off x="1444279" y="3848090"/>
            <a:ext cx="3765774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Foco na experiência do cliente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 err="1"/>
              <a:t>Kaizens</a:t>
            </a:r>
            <a:r>
              <a:rPr lang="pt-BR" sz="1600" dirty="0"/>
              <a:t>, Mapeamento do fluxo de Valor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Melhoria Contínua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Dados compartilhados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9" name="Seta: para Cima 18">
            <a:extLst>
              <a:ext uri="{FF2B5EF4-FFF2-40B4-BE49-F238E27FC236}">
                <a16:creationId xmlns:a16="http://schemas.microsoft.com/office/drawing/2014/main" id="{72EB4025-7A63-4B7D-B9B3-552FDD87AC1E}"/>
              </a:ext>
            </a:extLst>
          </p:cNvPr>
          <p:cNvSpPr/>
          <p:nvPr/>
        </p:nvSpPr>
        <p:spPr>
          <a:xfrm>
            <a:off x="1362459" y="5221001"/>
            <a:ext cx="485775" cy="50093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: para Cima 19">
            <a:extLst>
              <a:ext uri="{FF2B5EF4-FFF2-40B4-BE49-F238E27FC236}">
                <a16:creationId xmlns:a16="http://schemas.microsoft.com/office/drawing/2014/main" id="{513DD564-2C42-4F9F-8C98-134D334EE2F7}"/>
              </a:ext>
            </a:extLst>
          </p:cNvPr>
          <p:cNvSpPr/>
          <p:nvPr/>
        </p:nvSpPr>
        <p:spPr>
          <a:xfrm rot="10800000">
            <a:off x="2997336" y="5235783"/>
            <a:ext cx="485775" cy="55103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8D2D690-4D8C-451C-BB7B-3DC7AD2F29B9}"/>
              </a:ext>
            </a:extLst>
          </p:cNvPr>
          <p:cNvSpPr txBox="1"/>
          <p:nvPr/>
        </p:nvSpPr>
        <p:spPr>
          <a:xfrm>
            <a:off x="1935058" y="5310867"/>
            <a:ext cx="1062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Eficiência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59C97A2-6C5C-402E-92D0-FA25D3B9B18E}"/>
              </a:ext>
            </a:extLst>
          </p:cNvPr>
          <p:cNvSpPr txBox="1"/>
          <p:nvPr/>
        </p:nvSpPr>
        <p:spPr>
          <a:xfrm>
            <a:off x="3463679" y="5326633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Custo</a:t>
            </a:r>
          </a:p>
        </p:txBody>
      </p:sp>
      <p:sp>
        <p:nvSpPr>
          <p:cNvPr id="23" name="Seta: para Cima 22">
            <a:extLst>
              <a:ext uri="{FF2B5EF4-FFF2-40B4-BE49-F238E27FC236}">
                <a16:creationId xmlns:a16="http://schemas.microsoft.com/office/drawing/2014/main" id="{D9E6E7E2-2287-434D-A540-80EFA4A0454D}"/>
              </a:ext>
            </a:extLst>
          </p:cNvPr>
          <p:cNvSpPr/>
          <p:nvPr/>
        </p:nvSpPr>
        <p:spPr>
          <a:xfrm>
            <a:off x="4247438" y="5193916"/>
            <a:ext cx="485775" cy="55103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0532249-52E0-416F-963C-1356E34A6FAE}"/>
              </a:ext>
            </a:extLst>
          </p:cNvPr>
          <p:cNvSpPr txBox="1"/>
          <p:nvPr/>
        </p:nvSpPr>
        <p:spPr>
          <a:xfrm>
            <a:off x="4851974" y="5260701"/>
            <a:ext cx="1128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Satisfação do Cliente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B05D06D-BE06-4114-BDAF-AC4EF61E6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604" y="3848089"/>
            <a:ext cx="3310698" cy="2098091"/>
          </a:xfrm>
          <a:prstGeom prst="rect">
            <a:avLst/>
          </a:prstGeom>
        </p:spPr>
      </p:pic>
      <p:sp>
        <p:nvSpPr>
          <p:cNvPr id="26" name="Elipse 25">
            <a:extLst>
              <a:ext uri="{FF2B5EF4-FFF2-40B4-BE49-F238E27FC236}">
                <a16:creationId xmlns:a16="http://schemas.microsoft.com/office/drawing/2014/main" id="{5473F7CF-735B-4697-BAC3-EA1D1152D24A}"/>
              </a:ext>
            </a:extLst>
          </p:cNvPr>
          <p:cNvSpPr/>
          <p:nvPr/>
        </p:nvSpPr>
        <p:spPr>
          <a:xfrm>
            <a:off x="16408405" y="2015293"/>
            <a:ext cx="1353213" cy="529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Produto/Serviço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6FF68D3F-6FD2-4166-9F0E-665B19DD7383}"/>
              </a:ext>
            </a:extLst>
          </p:cNvPr>
          <p:cNvSpPr/>
          <p:nvPr/>
        </p:nvSpPr>
        <p:spPr>
          <a:xfrm>
            <a:off x="13189618" y="1503947"/>
            <a:ext cx="830179" cy="3007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B9A651D-D551-4673-85E5-3DFB4C68C9B8}"/>
              </a:ext>
            </a:extLst>
          </p:cNvPr>
          <p:cNvSpPr/>
          <p:nvPr/>
        </p:nvSpPr>
        <p:spPr>
          <a:xfrm>
            <a:off x="14019797" y="1828798"/>
            <a:ext cx="830179" cy="300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508A493C-263C-403B-A4E0-A949BFD6D09B}"/>
              </a:ext>
            </a:extLst>
          </p:cNvPr>
          <p:cNvSpPr/>
          <p:nvPr/>
        </p:nvSpPr>
        <p:spPr>
          <a:xfrm>
            <a:off x="14892086" y="2129587"/>
            <a:ext cx="830179" cy="3007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B2675279-B1E3-403E-8F74-E33B2FFF9F42}"/>
              </a:ext>
            </a:extLst>
          </p:cNvPr>
          <p:cNvCxnSpPr/>
          <p:nvPr/>
        </p:nvCxnSpPr>
        <p:spPr>
          <a:xfrm>
            <a:off x="15860629" y="2279981"/>
            <a:ext cx="467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6205B88-D594-498A-8D2F-3EDDDAEEDEBA}"/>
              </a:ext>
            </a:extLst>
          </p:cNvPr>
          <p:cNvSpPr txBox="1"/>
          <p:nvPr/>
        </p:nvSpPr>
        <p:spPr>
          <a:xfrm>
            <a:off x="12362817" y="1469675"/>
            <a:ext cx="95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Área 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855600F-73B4-436B-818A-DFE2D9C6AE6F}"/>
              </a:ext>
            </a:extLst>
          </p:cNvPr>
          <p:cNvSpPr txBox="1"/>
          <p:nvPr/>
        </p:nvSpPr>
        <p:spPr>
          <a:xfrm>
            <a:off x="13189618" y="1794526"/>
            <a:ext cx="95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Área 2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801C6A2-058D-4A7E-9B68-9D132B41331D}"/>
              </a:ext>
            </a:extLst>
          </p:cNvPr>
          <p:cNvSpPr txBox="1"/>
          <p:nvPr/>
        </p:nvSpPr>
        <p:spPr>
          <a:xfrm>
            <a:off x="14098953" y="2123567"/>
            <a:ext cx="95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Área 3</a:t>
            </a:r>
          </a:p>
        </p:txBody>
      </p:sp>
      <p:sp>
        <p:nvSpPr>
          <p:cNvPr id="34" name="Seta: para Baixo 33">
            <a:extLst>
              <a:ext uri="{FF2B5EF4-FFF2-40B4-BE49-F238E27FC236}">
                <a16:creationId xmlns:a16="http://schemas.microsoft.com/office/drawing/2014/main" id="{173F19C0-764B-400F-BB87-9AA64DFD2EA8}"/>
              </a:ext>
            </a:extLst>
          </p:cNvPr>
          <p:cNvSpPr/>
          <p:nvPr/>
        </p:nvSpPr>
        <p:spPr>
          <a:xfrm>
            <a:off x="14440903" y="2744954"/>
            <a:ext cx="324852" cy="28524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721831A1-C2E6-402A-993B-5760999F811E}"/>
              </a:ext>
            </a:extLst>
          </p:cNvPr>
          <p:cNvSpPr/>
          <p:nvPr/>
        </p:nvSpPr>
        <p:spPr>
          <a:xfrm>
            <a:off x="16380334" y="3142231"/>
            <a:ext cx="1353213" cy="529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Produto/Serviço 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C50F13BC-5403-418E-9450-F9F6ECE0D5B4}"/>
              </a:ext>
            </a:extLst>
          </p:cNvPr>
          <p:cNvSpPr/>
          <p:nvPr/>
        </p:nvSpPr>
        <p:spPr>
          <a:xfrm>
            <a:off x="13185611" y="3256525"/>
            <a:ext cx="830179" cy="3007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9ADB43DB-6AF1-4A0D-B6E7-52C2807259DF}"/>
              </a:ext>
            </a:extLst>
          </p:cNvPr>
          <p:cNvSpPr/>
          <p:nvPr/>
        </p:nvSpPr>
        <p:spPr>
          <a:xfrm>
            <a:off x="14015790" y="3256526"/>
            <a:ext cx="830179" cy="300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DF6E15F-72C5-4D79-8A36-A5E7EE4AB9E7}"/>
              </a:ext>
            </a:extLst>
          </p:cNvPr>
          <p:cNvSpPr/>
          <p:nvPr/>
        </p:nvSpPr>
        <p:spPr>
          <a:xfrm>
            <a:off x="14864015" y="3256525"/>
            <a:ext cx="830179" cy="3007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C5E60FF1-4A1C-4633-A4B7-AE3D0679CDEE}"/>
              </a:ext>
            </a:extLst>
          </p:cNvPr>
          <p:cNvCxnSpPr/>
          <p:nvPr/>
        </p:nvCxnSpPr>
        <p:spPr>
          <a:xfrm>
            <a:off x="15832558" y="3406919"/>
            <a:ext cx="467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7F165D9-F377-448A-BA35-EE923ECFF1B3}"/>
              </a:ext>
            </a:extLst>
          </p:cNvPr>
          <p:cNvSpPr txBox="1"/>
          <p:nvPr/>
        </p:nvSpPr>
        <p:spPr>
          <a:xfrm>
            <a:off x="12370501" y="3256525"/>
            <a:ext cx="95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Área 1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32ED911F-0CA6-40E3-BF88-FF9671102DE2}"/>
              </a:ext>
            </a:extLst>
          </p:cNvPr>
          <p:cNvSpPr/>
          <p:nvPr/>
        </p:nvSpPr>
        <p:spPr>
          <a:xfrm>
            <a:off x="16380334" y="3749829"/>
            <a:ext cx="1353213" cy="529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Produto/Serviço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4AE9F12E-CB1B-4E06-BB20-BF9D0607AD73}"/>
              </a:ext>
            </a:extLst>
          </p:cNvPr>
          <p:cNvSpPr/>
          <p:nvPr/>
        </p:nvSpPr>
        <p:spPr>
          <a:xfrm>
            <a:off x="13185611" y="3864123"/>
            <a:ext cx="830179" cy="3007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D1FE3F88-9386-43D3-96ED-807DB7D0E2D1}"/>
              </a:ext>
            </a:extLst>
          </p:cNvPr>
          <p:cNvSpPr/>
          <p:nvPr/>
        </p:nvSpPr>
        <p:spPr>
          <a:xfrm>
            <a:off x="14015790" y="3864124"/>
            <a:ext cx="830179" cy="300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A93CEB4F-7F51-4780-A002-5E38852920A5}"/>
              </a:ext>
            </a:extLst>
          </p:cNvPr>
          <p:cNvSpPr/>
          <p:nvPr/>
        </p:nvSpPr>
        <p:spPr>
          <a:xfrm>
            <a:off x="14864015" y="3864123"/>
            <a:ext cx="830179" cy="3007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DF68FDB4-4EB3-44A1-824A-DC280B05585E}"/>
              </a:ext>
            </a:extLst>
          </p:cNvPr>
          <p:cNvCxnSpPr/>
          <p:nvPr/>
        </p:nvCxnSpPr>
        <p:spPr>
          <a:xfrm>
            <a:off x="15832558" y="4014517"/>
            <a:ext cx="467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3828ACF6-72BF-43A0-9806-FC01B49FD182}"/>
              </a:ext>
            </a:extLst>
          </p:cNvPr>
          <p:cNvSpPr txBox="1"/>
          <p:nvPr/>
        </p:nvSpPr>
        <p:spPr>
          <a:xfrm>
            <a:off x="12370501" y="3864123"/>
            <a:ext cx="95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Área 2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721A3EE9-B1D0-46C7-9D5A-2BAE7719DEE0}"/>
              </a:ext>
            </a:extLst>
          </p:cNvPr>
          <p:cNvSpPr/>
          <p:nvPr/>
        </p:nvSpPr>
        <p:spPr>
          <a:xfrm>
            <a:off x="16376322" y="4371456"/>
            <a:ext cx="1353213" cy="529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Produto/Serviço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1E8E03B8-6341-4059-A49D-9CBF8BC5C0F4}"/>
              </a:ext>
            </a:extLst>
          </p:cNvPr>
          <p:cNvSpPr/>
          <p:nvPr/>
        </p:nvSpPr>
        <p:spPr>
          <a:xfrm>
            <a:off x="13181599" y="4485750"/>
            <a:ext cx="830179" cy="3007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36BEF75D-3147-48C7-B47A-9743B6712C82}"/>
              </a:ext>
            </a:extLst>
          </p:cNvPr>
          <p:cNvSpPr/>
          <p:nvPr/>
        </p:nvSpPr>
        <p:spPr>
          <a:xfrm>
            <a:off x="14011778" y="4485751"/>
            <a:ext cx="830179" cy="300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407D367-E060-4A12-AA0D-491244457948}"/>
              </a:ext>
            </a:extLst>
          </p:cNvPr>
          <p:cNvSpPr/>
          <p:nvPr/>
        </p:nvSpPr>
        <p:spPr>
          <a:xfrm>
            <a:off x="14847971" y="4485750"/>
            <a:ext cx="830179" cy="3007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CE5A6C5-9FF7-4BAF-AFD3-66362906DAEA}"/>
              </a:ext>
            </a:extLst>
          </p:cNvPr>
          <p:cNvCxnSpPr/>
          <p:nvPr/>
        </p:nvCxnSpPr>
        <p:spPr>
          <a:xfrm>
            <a:off x="15828546" y="4636144"/>
            <a:ext cx="467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92305043-7937-47DF-A0BD-03363F306475}"/>
              </a:ext>
            </a:extLst>
          </p:cNvPr>
          <p:cNvSpPr txBox="1"/>
          <p:nvPr/>
        </p:nvSpPr>
        <p:spPr>
          <a:xfrm>
            <a:off x="12366489" y="4485750"/>
            <a:ext cx="95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Área 3</a:t>
            </a:r>
          </a:p>
        </p:txBody>
      </p:sp>
    </p:spTree>
    <p:extLst>
      <p:ext uri="{BB962C8B-B14F-4D97-AF65-F5344CB8AC3E}">
        <p14:creationId xmlns:p14="http://schemas.microsoft.com/office/powerpoint/2010/main" val="188996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730CFEA-9CC8-4A45-877F-BBAFAD3C0274}"/>
              </a:ext>
            </a:extLst>
          </p:cNvPr>
          <p:cNvSpPr/>
          <p:nvPr/>
        </p:nvSpPr>
        <p:spPr>
          <a:xfrm>
            <a:off x="11087100" y="119270"/>
            <a:ext cx="876300" cy="636095"/>
          </a:xfrm>
          <a:prstGeom prst="roundRect">
            <a:avLst/>
          </a:prstGeom>
          <a:solidFill>
            <a:srgbClr val="FC98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9CC04E5E-7E6D-4DD3-89E8-8D510244299A}"/>
              </a:ext>
            </a:extLst>
          </p:cNvPr>
          <p:cNvCxnSpPr>
            <a:cxnSpLocks/>
          </p:cNvCxnSpPr>
          <p:nvPr/>
        </p:nvCxnSpPr>
        <p:spPr>
          <a:xfrm flipH="1">
            <a:off x="0" y="832816"/>
            <a:ext cx="12192001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itau logo">
            <a:extLst>
              <a:ext uri="{FF2B5EF4-FFF2-40B4-BE49-F238E27FC236}">
                <a16:creationId xmlns:a16="http://schemas.microsoft.com/office/drawing/2014/main" id="{DCC05BC9-D306-451F-AFE5-77432A92A8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3" t="20137" r="12683" b="20611"/>
          <a:stretch/>
        </p:blipFill>
        <p:spPr bwMode="auto">
          <a:xfrm>
            <a:off x="11172825" y="190500"/>
            <a:ext cx="566116" cy="49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94E58FD-4309-454D-85A4-ECB3622E048A}"/>
              </a:ext>
            </a:extLst>
          </p:cNvPr>
          <p:cNvSpPr/>
          <p:nvPr/>
        </p:nvSpPr>
        <p:spPr>
          <a:xfrm>
            <a:off x="11834191" y="119270"/>
            <a:ext cx="357809" cy="636097"/>
          </a:xfrm>
          <a:prstGeom prst="rect">
            <a:avLst/>
          </a:prstGeom>
          <a:solidFill>
            <a:srgbClr val="FC98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42AD108-5D4D-4AB1-BDC7-A5C9587F9FD1}"/>
              </a:ext>
            </a:extLst>
          </p:cNvPr>
          <p:cNvSpPr txBox="1"/>
          <p:nvPr/>
        </p:nvSpPr>
        <p:spPr>
          <a:xfrm>
            <a:off x="228600" y="237262"/>
            <a:ext cx="9453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FC98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Médio Prazo</a:t>
            </a:r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6D7E35A6-3964-4144-A0AA-183EF584B9C3}"/>
              </a:ext>
            </a:extLst>
          </p:cNvPr>
          <p:cNvSpPr/>
          <p:nvPr/>
        </p:nvSpPr>
        <p:spPr>
          <a:xfrm>
            <a:off x="704093" y="1727699"/>
            <a:ext cx="10904134" cy="2270939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FFB79179-4806-4362-A64F-5E4B333AFA09}"/>
              </a:ext>
            </a:extLst>
          </p:cNvPr>
          <p:cNvSpPr txBox="1"/>
          <p:nvPr/>
        </p:nvSpPr>
        <p:spPr>
          <a:xfrm>
            <a:off x="778522" y="1172528"/>
            <a:ext cx="6439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Foco no Cliente + Transformação Digital = Experiência </a:t>
            </a: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Omnichannel</a:t>
            </a:r>
            <a:endParaRPr lang="pt-B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48" name="CaixaDeTexto 2047">
            <a:extLst>
              <a:ext uri="{FF2B5EF4-FFF2-40B4-BE49-F238E27FC236}">
                <a16:creationId xmlns:a16="http://schemas.microsoft.com/office/drawing/2014/main" id="{DE5843A1-A058-43E7-BA1A-A892EE7878ED}"/>
              </a:ext>
            </a:extLst>
          </p:cNvPr>
          <p:cNvSpPr txBox="1"/>
          <p:nvPr/>
        </p:nvSpPr>
        <p:spPr>
          <a:xfrm>
            <a:off x="1018550" y="1881571"/>
            <a:ext cx="36481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Dados massivos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Múltiplos Canais com o cliente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Uma única experiência: a Melhor!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Experiência ininterrupta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dirty="0"/>
              <a:t>Mídias sociais, </a:t>
            </a:r>
            <a:r>
              <a:rPr lang="pt-BR" dirty="0" err="1"/>
              <a:t>chatbots</a:t>
            </a:r>
            <a:r>
              <a:rPr lang="pt-BR" dirty="0"/>
              <a:t>, etc.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dirty="0"/>
              <a:t>Ex.: Financiamento</a:t>
            </a:r>
          </a:p>
        </p:txBody>
      </p:sp>
      <p:pic>
        <p:nvPicPr>
          <p:cNvPr id="2049" name="Imagem 2048">
            <a:extLst>
              <a:ext uri="{FF2B5EF4-FFF2-40B4-BE49-F238E27FC236}">
                <a16:creationId xmlns:a16="http://schemas.microsoft.com/office/drawing/2014/main" id="{1BF43B25-EABC-4BBB-929E-528EB493B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645" y="1793032"/>
            <a:ext cx="6547686" cy="2152541"/>
          </a:xfrm>
          <a:prstGeom prst="rect">
            <a:avLst/>
          </a:prstGeom>
        </p:spPr>
      </p:pic>
      <p:sp>
        <p:nvSpPr>
          <p:cNvPr id="69" name="CaixaDeTexto 68">
            <a:extLst>
              <a:ext uri="{FF2B5EF4-FFF2-40B4-BE49-F238E27FC236}">
                <a16:creationId xmlns:a16="http://schemas.microsoft.com/office/drawing/2014/main" id="{09E0FCE6-A589-46C0-8653-D78FEBB5267B}"/>
              </a:ext>
            </a:extLst>
          </p:cNvPr>
          <p:cNvSpPr txBox="1"/>
          <p:nvPr/>
        </p:nvSpPr>
        <p:spPr>
          <a:xfrm>
            <a:off x="790554" y="4080159"/>
            <a:ext cx="542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Maior presença: Mais canais presenciais e interpessoais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928F1478-AADA-4FE3-A8BC-EC4C24238052}"/>
              </a:ext>
            </a:extLst>
          </p:cNvPr>
          <p:cNvSpPr/>
          <p:nvPr/>
        </p:nvSpPr>
        <p:spPr>
          <a:xfrm>
            <a:off x="704093" y="4478773"/>
            <a:ext cx="10904134" cy="2270939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B9CB129C-7DA8-48D1-98A7-60F0CB313CEA}"/>
              </a:ext>
            </a:extLst>
          </p:cNvPr>
          <p:cNvSpPr txBox="1"/>
          <p:nvPr/>
        </p:nvSpPr>
        <p:spPr>
          <a:xfrm>
            <a:off x="1018550" y="5010993"/>
            <a:ext cx="54728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Agência físicas: Produtos Complexos (Agendamentos)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Agências eletrônicas (flexibilidade e rapidez)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dirty="0"/>
              <a:t>Ex.: Case Piraeus Bank (banco grego)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Atendimentos remotos</a:t>
            </a:r>
          </a:p>
        </p:txBody>
      </p:sp>
      <p:sp>
        <p:nvSpPr>
          <p:cNvPr id="72" name="Seta: para Cima 71">
            <a:extLst>
              <a:ext uri="{FF2B5EF4-FFF2-40B4-BE49-F238E27FC236}">
                <a16:creationId xmlns:a16="http://schemas.microsoft.com/office/drawing/2014/main" id="{CCB30C44-92A1-4B14-B74F-42F69D2121BD}"/>
              </a:ext>
            </a:extLst>
          </p:cNvPr>
          <p:cNvSpPr/>
          <p:nvPr/>
        </p:nvSpPr>
        <p:spPr>
          <a:xfrm>
            <a:off x="6710528" y="5425538"/>
            <a:ext cx="485775" cy="50093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Seta: para Cima 72">
            <a:extLst>
              <a:ext uri="{FF2B5EF4-FFF2-40B4-BE49-F238E27FC236}">
                <a16:creationId xmlns:a16="http://schemas.microsoft.com/office/drawing/2014/main" id="{5E2D9B61-B74F-4051-A213-025965A1CC06}"/>
              </a:ext>
            </a:extLst>
          </p:cNvPr>
          <p:cNvSpPr/>
          <p:nvPr/>
        </p:nvSpPr>
        <p:spPr>
          <a:xfrm rot="10800000">
            <a:off x="8345405" y="5440320"/>
            <a:ext cx="485775" cy="55103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8FA73E8F-FAEE-4885-B3C4-8CADAF07FD85}"/>
              </a:ext>
            </a:extLst>
          </p:cNvPr>
          <p:cNvSpPr txBox="1"/>
          <p:nvPr/>
        </p:nvSpPr>
        <p:spPr>
          <a:xfrm>
            <a:off x="7206408" y="5398453"/>
            <a:ext cx="1128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Valor agregado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AC65F6C0-008C-40E4-A88B-0BC0288A3FF6}"/>
              </a:ext>
            </a:extLst>
          </p:cNvPr>
          <p:cNvSpPr txBox="1"/>
          <p:nvPr/>
        </p:nvSpPr>
        <p:spPr>
          <a:xfrm>
            <a:off x="8811748" y="553117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Custo</a:t>
            </a:r>
          </a:p>
        </p:txBody>
      </p:sp>
      <p:sp>
        <p:nvSpPr>
          <p:cNvPr id="76" name="Seta: para Cima 75">
            <a:extLst>
              <a:ext uri="{FF2B5EF4-FFF2-40B4-BE49-F238E27FC236}">
                <a16:creationId xmlns:a16="http://schemas.microsoft.com/office/drawing/2014/main" id="{FD1DEDFF-00F1-4A5B-A524-DEFAAC74EB87}"/>
              </a:ext>
            </a:extLst>
          </p:cNvPr>
          <p:cNvSpPr/>
          <p:nvPr/>
        </p:nvSpPr>
        <p:spPr>
          <a:xfrm>
            <a:off x="9595507" y="5398453"/>
            <a:ext cx="485775" cy="55103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82AF4B90-4F2E-4742-9763-7EF2DB6C65DF}"/>
              </a:ext>
            </a:extLst>
          </p:cNvPr>
          <p:cNvSpPr txBox="1"/>
          <p:nvPr/>
        </p:nvSpPr>
        <p:spPr>
          <a:xfrm>
            <a:off x="10200043" y="5465238"/>
            <a:ext cx="134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Diversidade</a:t>
            </a:r>
          </a:p>
        </p:txBody>
      </p:sp>
    </p:spTree>
    <p:extLst>
      <p:ext uri="{BB962C8B-B14F-4D97-AF65-F5344CB8AC3E}">
        <p14:creationId xmlns:p14="http://schemas.microsoft.com/office/powerpoint/2010/main" val="1454040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730CFEA-9CC8-4A45-877F-BBAFAD3C0274}"/>
              </a:ext>
            </a:extLst>
          </p:cNvPr>
          <p:cNvSpPr/>
          <p:nvPr/>
        </p:nvSpPr>
        <p:spPr>
          <a:xfrm>
            <a:off x="11087100" y="119270"/>
            <a:ext cx="876300" cy="636095"/>
          </a:xfrm>
          <a:prstGeom prst="roundRect">
            <a:avLst/>
          </a:prstGeom>
          <a:solidFill>
            <a:srgbClr val="FC98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9CC04E5E-7E6D-4DD3-89E8-8D510244299A}"/>
              </a:ext>
            </a:extLst>
          </p:cNvPr>
          <p:cNvCxnSpPr>
            <a:cxnSpLocks/>
          </p:cNvCxnSpPr>
          <p:nvPr/>
        </p:nvCxnSpPr>
        <p:spPr>
          <a:xfrm flipH="1">
            <a:off x="0" y="832816"/>
            <a:ext cx="12192001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itau logo">
            <a:extLst>
              <a:ext uri="{FF2B5EF4-FFF2-40B4-BE49-F238E27FC236}">
                <a16:creationId xmlns:a16="http://schemas.microsoft.com/office/drawing/2014/main" id="{DCC05BC9-D306-451F-AFE5-77432A92A8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3" t="20137" r="12683" b="20611"/>
          <a:stretch/>
        </p:blipFill>
        <p:spPr bwMode="auto">
          <a:xfrm>
            <a:off x="11172825" y="190500"/>
            <a:ext cx="566116" cy="49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94E58FD-4309-454D-85A4-ECB3622E048A}"/>
              </a:ext>
            </a:extLst>
          </p:cNvPr>
          <p:cNvSpPr/>
          <p:nvPr/>
        </p:nvSpPr>
        <p:spPr>
          <a:xfrm>
            <a:off x="11834191" y="119270"/>
            <a:ext cx="357809" cy="636097"/>
          </a:xfrm>
          <a:prstGeom prst="rect">
            <a:avLst/>
          </a:prstGeom>
          <a:solidFill>
            <a:srgbClr val="FC98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42AD108-5D4D-4AB1-BDC7-A5C9587F9FD1}"/>
              </a:ext>
            </a:extLst>
          </p:cNvPr>
          <p:cNvSpPr txBox="1"/>
          <p:nvPr/>
        </p:nvSpPr>
        <p:spPr>
          <a:xfrm>
            <a:off x="228600" y="237262"/>
            <a:ext cx="9453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FC98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Médio Prazo</a:t>
            </a:r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6D7E35A6-3964-4144-A0AA-183EF584B9C3}"/>
              </a:ext>
            </a:extLst>
          </p:cNvPr>
          <p:cNvSpPr/>
          <p:nvPr/>
        </p:nvSpPr>
        <p:spPr>
          <a:xfrm>
            <a:off x="704093" y="1727699"/>
            <a:ext cx="10904134" cy="4893039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FFB79179-4806-4362-A64F-5E4B333AFA09}"/>
              </a:ext>
            </a:extLst>
          </p:cNvPr>
          <p:cNvSpPr txBox="1"/>
          <p:nvPr/>
        </p:nvSpPr>
        <p:spPr>
          <a:xfrm>
            <a:off x="778522" y="1172528"/>
            <a:ext cx="964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Melhor experiência do Cliente + Transformação Digital + Múltiplos Canais = Experiência </a:t>
            </a: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Omnichannel</a:t>
            </a:r>
            <a:endParaRPr lang="pt-B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48" name="CaixaDeTexto 2047">
            <a:extLst>
              <a:ext uri="{FF2B5EF4-FFF2-40B4-BE49-F238E27FC236}">
                <a16:creationId xmlns:a16="http://schemas.microsoft.com/office/drawing/2014/main" id="{DE5843A1-A058-43E7-BA1A-A892EE7878ED}"/>
              </a:ext>
            </a:extLst>
          </p:cNvPr>
          <p:cNvSpPr txBox="1"/>
          <p:nvPr/>
        </p:nvSpPr>
        <p:spPr>
          <a:xfrm>
            <a:off x="1016740" y="2406322"/>
            <a:ext cx="36481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Dados massivos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Múltiplos Canais com o cliente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Uma única experiência: </a:t>
            </a:r>
            <a:r>
              <a:rPr lang="pt-BR" b="1" i="1" dirty="0"/>
              <a:t>a Melhor</a:t>
            </a:r>
            <a:r>
              <a:rPr lang="pt-BR" dirty="0"/>
              <a:t>!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Experiência ininterrupta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dirty="0"/>
              <a:t>Mídias sociais, </a:t>
            </a:r>
            <a:r>
              <a:rPr lang="pt-BR" dirty="0" err="1"/>
              <a:t>chatbots</a:t>
            </a:r>
            <a:r>
              <a:rPr lang="pt-BR" dirty="0"/>
              <a:t>, etc.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dirty="0"/>
              <a:t>Ex.: Financiamento</a:t>
            </a:r>
          </a:p>
        </p:txBody>
      </p:sp>
      <p:pic>
        <p:nvPicPr>
          <p:cNvPr id="2049" name="Imagem 2048">
            <a:extLst>
              <a:ext uri="{FF2B5EF4-FFF2-40B4-BE49-F238E27FC236}">
                <a16:creationId xmlns:a16="http://schemas.microsoft.com/office/drawing/2014/main" id="{1BF43B25-EABC-4BBB-929E-528EB493B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564" y="2207215"/>
            <a:ext cx="6547686" cy="2152541"/>
          </a:xfrm>
          <a:prstGeom prst="rect">
            <a:avLst/>
          </a:prstGeom>
        </p:spPr>
      </p:pic>
      <p:sp>
        <p:nvSpPr>
          <p:cNvPr id="71" name="CaixaDeTexto 70">
            <a:extLst>
              <a:ext uri="{FF2B5EF4-FFF2-40B4-BE49-F238E27FC236}">
                <a16:creationId xmlns:a16="http://schemas.microsoft.com/office/drawing/2014/main" id="{B9CB129C-7DA8-48D1-98A7-60F0CB313CEA}"/>
              </a:ext>
            </a:extLst>
          </p:cNvPr>
          <p:cNvSpPr txBox="1"/>
          <p:nvPr/>
        </p:nvSpPr>
        <p:spPr>
          <a:xfrm>
            <a:off x="922901" y="4545595"/>
            <a:ext cx="54728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Agência físicas: Produtos Complexos (Agendamentos)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Agências eletrônicas (flexibilidade e rapidez)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dirty="0"/>
              <a:t>Ex.: Case Piraeus Bank (banco grego)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Atendimentos remotos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BDF3C15-ACB3-43E2-A075-CCDBB4093DFB}"/>
              </a:ext>
            </a:extLst>
          </p:cNvPr>
          <p:cNvSpPr txBox="1"/>
          <p:nvPr/>
        </p:nvSpPr>
        <p:spPr>
          <a:xfrm>
            <a:off x="7844589" y="4734698"/>
            <a:ext cx="3324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b="1" dirty="0">
                <a:solidFill>
                  <a:srgbClr val="0070C0"/>
                </a:solidFill>
              </a:rPr>
              <a:t>75% das vendas, interpessoal.</a:t>
            </a:r>
          </a:p>
          <a:p>
            <a:pPr marL="285750" indent="-285750">
              <a:buFontTx/>
              <a:buChar char="-"/>
            </a:pPr>
            <a:r>
              <a:rPr lang="pt-BR" b="1" dirty="0">
                <a:solidFill>
                  <a:srgbClr val="0070C0"/>
                </a:solidFill>
              </a:rPr>
              <a:t>80% do contato, digital.</a:t>
            </a:r>
          </a:p>
        </p:txBody>
      </p:sp>
      <p:sp>
        <p:nvSpPr>
          <p:cNvPr id="21" name="Seta: para Cima 20">
            <a:extLst>
              <a:ext uri="{FF2B5EF4-FFF2-40B4-BE49-F238E27FC236}">
                <a16:creationId xmlns:a16="http://schemas.microsoft.com/office/drawing/2014/main" id="{0FB82EFF-FCEC-46AE-A77E-DBEB13FC22F4}"/>
              </a:ext>
            </a:extLst>
          </p:cNvPr>
          <p:cNvSpPr/>
          <p:nvPr/>
        </p:nvSpPr>
        <p:spPr>
          <a:xfrm>
            <a:off x="5206825" y="5800327"/>
            <a:ext cx="485775" cy="55103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BE0902A-9F5F-4440-A0FA-0849E025B712}"/>
              </a:ext>
            </a:extLst>
          </p:cNvPr>
          <p:cNvSpPr txBox="1"/>
          <p:nvPr/>
        </p:nvSpPr>
        <p:spPr>
          <a:xfrm>
            <a:off x="5762848" y="5816217"/>
            <a:ext cx="134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Diversidade,</a:t>
            </a:r>
          </a:p>
          <a:p>
            <a:r>
              <a:rPr lang="pt-BR" dirty="0"/>
              <a:t>Clientes</a:t>
            </a:r>
          </a:p>
        </p:txBody>
      </p:sp>
      <p:sp>
        <p:nvSpPr>
          <p:cNvPr id="23" name="Seta: para Cima 22">
            <a:extLst>
              <a:ext uri="{FF2B5EF4-FFF2-40B4-BE49-F238E27FC236}">
                <a16:creationId xmlns:a16="http://schemas.microsoft.com/office/drawing/2014/main" id="{87D5C1E2-380B-431D-9F70-2B18F0DC598D}"/>
              </a:ext>
            </a:extLst>
          </p:cNvPr>
          <p:cNvSpPr/>
          <p:nvPr/>
        </p:nvSpPr>
        <p:spPr>
          <a:xfrm rot="10800000">
            <a:off x="7181120" y="5891178"/>
            <a:ext cx="485775" cy="55103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5C3A33D-AF3C-42C3-B5AC-BE0A9A49EEDB}"/>
              </a:ext>
            </a:extLst>
          </p:cNvPr>
          <p:cNvSpPr txBox="1"/>
          <p:nvPr/>
        </p:nvSpPr>
        <p:spPr>
          <a:xfrm>
            <a:off x="7647463" y="5982028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Custo</a:t>
            </a:r>
          </a:p>
        </p:txBody>
      </p:sp>
      <p:sp>
        <p:nvSpPr>
          <p:cNvPr id="25" name="Seta: para Cima 24">
            <a:extLst>
              <a:ext uri="{FF2B5EF4-FFF2-40B4-BE49-F238E27FC236}">
                <a16:creationId xmlns:a16="http://schemas.microsoft.com/office/drawing/2014/main" id="{94143EEC-1C24-4581-AFC3-56EB053055B7}"/>
              </a:ext>
            </a:extLst>
          </p:cNvPr>
          <p:cNvSpPr/>
          <p:nvPr/>
        </p:nvSpPr>
        <p:spPr>
          <a:xfrm>
            <a:off x="8519566" y="5843302"/>
            <a:ext cx="485775" cy="50093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BD6B9C3-082D-4D86-A4D3-D03D8AA1B9E2}"/>
              </a:ext>
            </a:extLst>
          </p:cNvPr>
          <p:cNvSpPr txBox="1"/>
          <p:nvPr/>
        </p:nvSpPr>
        <p:spPr>
          <a:xfrm>
            <a:off x="9015446" y="5816217"/>
            <a:ext cx="1921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Valor agregado para o cliente</a:t>
            </a:r>
          </a:p>
        </p:txBody>
      </p:sp>
      <p:sp>
        <p:nvSpPr>
          <p:cNvPr id="27" name="Seta: para Cima 26">
            <a:extLst>
              <a:ext uri="{FF2B5EF4-FFF2-40B4-BE49-F238E27FC236}">
                <a16:creationId xmlns:a16="http://schemas.microsoft.com/office/drawing/2014/main" id="{3E2050BA-E9CA-4AC0-9FA4-C599D1FDB435}"/>
              </a:ext>
            </a:extLst>
          </p:cNvPr>
          <p:cNvSpPr/>
          <p:nvPr/>
        </p:nvSpPr>
        <p:spPr>
          <a:xfrm>
            <a:off x="3424902" y="5819495"/>
            <a:ext cx="485775" cy="55103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A7BAB62-BB94-4EE3-BA09-B5DF26600A9A}"/>
              </a:ext>
            </a:extLst>
          </p:cNvPr>
          <p:cNvSpPr txBox="1"/>
          <p:nvPr/>
        </p:nvSpPr>
        <p:spPr>
          <a:xfrm>
            <a:off x="3911187" y="5982028"/>
            <a:ext cx="134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Confiança</a:t>
            </a:r>
          </a:p>
        </p:txBody>
      </p:sp>
    </p:spTree>
    <p:extLst>
      <p:ext uri="{BB962C8B-B14F-4D97-AF65-F5344CB8AC3E}">
        <p14:creationId xmlns:p14="http://schemas.microsoft.com/office/powerpoint/2010/main" val="3640615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730CFEA-9CC8-4A45-877F-BBAFAD3C0274}"/>
              </a:ext>
            </a:extLst>
          </p:cNvPr>
          <p:cNvSpPr/>
          <p:nvPr/>
        </p:nvSpPr>
        <p:spPr>
          <a:xfrm>
            <a:off x="11087100" y="119270"/>
            <a:ext cx="876300" cy="636095"/>
          </a:xfrm>
          <a:prstGeom prst="roundRect">
            <a:avLst/>
          </a:prstGeom>
          <a:solidFill>
            <a:srgbClr val="FC98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9CC04E5E-7E6D-4DD3-89E8-8D510244299A}"/>
              </a:ext>
            </a:extLst>
          </p:cNvPr>
          <p:cNvCxnSpPr>
            <a:cxnSpLocks/>
          </p:cNvCxnSpPr>
          <p:nvPr/>
        </p:nvCxnSpPr>
        <p:spPr>
          <a:xfrm flipH="1">
            <a:off x="0" y="832816"/>
            <a:ext cx="12192001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itau logo">
            <a:extLst>
              <a:ext uri="{FF2B5EF4-FFF2-40B4-BE49-F238E27FC236}">
                <a16:creationId xmlns:a16="http://schemas.microsoft.com/office/drawing/2014/main" id="{DCC05BC9-D306-451F-AFE5-77432A92A8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3" t="20137" r="12683" b="20611"/>
          <a:stretch/>
        </p:blipFill>
        <p:spPr bwMode="auto">
          <a:xfrm>
            <a:off x="11172825" y="190500"/>
            <a:ext cx="566116" cy="49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94E58FD-4309-454D-85A4-ECB3622E048A}"/>
              </a:ext>
            </a:extLst>
          </p:cNvPr>
          <p:cNvSpPr/>
          <p:nvPr/>
        </p:nvSpPr>
        <p:spPr>
          <a:xfrm>
            <a:off x="11834191" y="119270"/>
            <a:ext cx="357809" cy="636097"/>
          </a:xfrm>
          <a:prstGeom prst="rect">
            <a:avLst/>
          </a:prstGeom>
          <a:solidFill>
            <a:srgbClr val="FC98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42AD108-5D4D-4AB1-BDC7-A5C9587F9FD1}"/>
              </a:ext>
            </a:extLst>
          </p:cNvPr>
          <p:cNvSpPr txBox="1"/>
          <p:nvPr/>
        </p:nvSpPr>
        <p:spPr>
          <a:xfrm>
            <a:off x="228600" y="237262"/>
            <a:ext cx="9453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FC98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Longo Prazo</a:t>
            </a:r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6D7E35A6-3964-4144-A0AA-183EF584B9C3}"/>
              </a:ext>
            </a:extLst>
          </p:cNvPr>
          <p:cNvSpPr/>
          <p:nvPr/>
        </p:nvSpPr>
        <p:spPr>
          <a:xfrm>
            <a:off x="778522" y="1738413"/>
            <a:ext cx="10904134" cy="2929837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FFB79179-4806-4362-A64F-5E4B333AFA09}"/>
              </a:ext>
            </a:extLst>
          </p:cNvPr>
          <p:cNvSpPr txBox="1"/>
          <p:nvPr/>
        </p:nvSpPr>
        <p:spPr>
          <a:xfrm>
            <a:off x="778522" y="1172528"/>
            <a:ext cx="773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Open Banking: Mais dados, Mais oportunidades, Mais clientes, Mais colaboração</a:t>
            </a:r>
          </a:p>
        </p:txBody>
      </p:sp>
      <p:sp>
        <p:nvSpPr>
          <p:cNvPr id="2048" name="CaixaDeTexto 2047">
            <a:extLst>
              <a:ext uri="{FF2B5EF4-FFF2-40B4-BE49-F238E27FC236}">
                <a16:creationId xmlns:a16="http://schemas.microsoft.com/office/drawing/2014/main" id="{DE5843A1-A058-43E7-BA1A-A892EE7878ED}"/>
              </a:ext>
            </a:extLst>
          </p:cNvPr>
          <p:cNvSpPr txBox="1"/>
          <p:nvPr/>
        </p:nvSpPr>
        <p:spPr>
          <a:xfrm>
            <a:off x="1608097" y="2194388"/>
            <a:ext cx="44879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Produtos e serviços personalizados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dirty="0"/>
              <a:t>Ex.: Carteira com múltiplos serviços e gestão de orçamento pessoal.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Marketplace de Serviços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Conta e serviços customizados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Um único custo para o cliente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Diversidade de Clientes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Maior Competitividade, Score de Risco</a:t>
            </a:r>
          </a:p>
        </p:txBody>
      </p:sp>
      <p:pic>
        <p:nvPicPr>
          <p:cNvPr id="8194" name="Picture 2" descr="Image result for open banking&quot;">
            <a:extLst>
              <a:ext uri="{FF2B5EF4-FFF2-40B4-BE49-F238E27FC236}">
                <a16:creationId xmlns:a16="http://schemas.microsoft.com/office/drawing/2014/main" id="{6ECD020C-D51E-4FE5-8380-92A5D5E5F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663" y="1857508"/>
            <a:ext cx="3569061" cy="266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121ACF2-5C0A-4742-9A4D-8BC06BA0AADF}"/>
              </a:ext>
            </a:extLst>
          </p:cNvPr>
          <p:cNvSpPr txBox="1"/>
          <p:nvPr/>
        </p:nvSpPr>
        <p:spPr>
          <a:xfrm>
            <a:off x="814618" y="4887242"/>
            <a:ext cx="1185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Blockchain</a:t>
            </a:r>
            <a:endParaRPr lang="pt-B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8A8262B4-CE56-49B9-936E-6531DDCF560E}"/>
              </a:ext>
            </a:extLst>
          </p:cNvPr>
          <p:cNvSpPr/>
          <p:nvPr/>
        </p:nvSpPr>
        <p:spPr>
          <a:xfrm>
            <a:off x="778522" y="5292669"/>
            <a:ext cx="10904134" cy="1385815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68DDCDA-4FFC-4122-BF76-539C279368AF}"/>
              </a:ext>
            </a:extLst>
          </p:cNvPr>
          <p:cNvSpPr txBox="1"/>
          <p:nvPr/>
        </p:nvSpPr>
        <p:spPr>
          <a:xfrm>
            <a:off x="1608097" y="5417434"/>
            <a:ext cx="28755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Autenticação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Segurança das transações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Transparência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Velocidade</a:t>
            </a:r>
          </a:p>
        </p:txBody>
      </p:sp>
      <p:pic>
        <p:nvPicPr>
          <p:cNvPr id="8196" name="Picture 4" descr="Image result for blockchain&quot;">
            <a:extLst>
              <a:ext uri="{FF2B5EF4-FFF2-40B4-BE49-F238E27FC236}">
                <a16:creationId xmlns:a16="http://schemas.microsoft.com/office/drawing/2014/main" id="{F039A799-D552-4684-A911-B76A4440F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468" y="5321541"/>
            <a:ext cx="2773621" cy="132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47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8E44E68E-513A-4428-AC17-98A8302677A9}"/>
              </a:ext>
            </a:extLst>
          </p:cNvPr>
          <p:cNvSpPr/>
          <p:nvPr/>
        </p:nvSpPr>
        <p:spPr>
          <a:xfrm>
            <a:off x="324854" y="3056021"/>
            <a:ext cx="10847972" cy="1335455"/>
          </a:xfrm>
          <a:prstGeom prst="rightArrow">
            <a:avLst>
              <a:gd name="adj1" fmla="val 46396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730CFEA-9CC8-4A45-877F-BBAFAD3C0274}"/>
              </a:ext>
            </a:extLst>
          </p:cNvPr>
          <p:cNvSpPr/>
          <p:nvPr/>
        </p:nvSpPr>
        <p:spPr>
          <a:xfrm>
            <a:off x="11087100" y="119270"/>
            <a:ext cx="876300" cy="636095"/>
          </a:xfrm>
          <a:prstGeom prst="roundRect">
            <a:avLst/>
          </a:prstGeom>
          <a:solidFill>
            <a:srgbClr val="FC98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9CC04E5E-7E6D-4DD3-89E8-8D510244299A}"/>
              </a:ext>
            </a:extLst>
          </p:cNvPr>
          <p:cNvCxnSpPr>
            <a:cxnSpLocks/>
          </p:cNvCxnSpPr>
          <p:nvPr/>
        </p:nvCxnSpPr>
        <p:spPr>
          <a:xfrm flipH="1">
            <a:off x="0" y="832816"/>
            <a:ext cx="12192001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itau logo">
            <a:extLst>
              <a:ext uri="{FF2B5EF4-FFF2-40B4-BE49-F238E27FC236}">
                <a16:creationId xmlns:a16="http://schemas.microsoft.com/office/drawing/2014/main" id="{DCC05BC9-D306-451F-AFE5-77432A92A8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3" t="20137" r="12683" b="20611"/>
          <a:stretch/>
        </p:blipFill>
        <p:spPr bwMode="auto">
          <a:xfrm>
            <a:off x="11172825" y="190500"/>
            <a:ext cx="566116" cy="49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94E58FD-4309-454D-85A4-ECB3622E048A}"/>
              </a:ext>
            </a:extLst>
          </p:cNvPr>
          <p:cNvSpPr/>
          <p:nvPr/>
        </p:nvSpPr>
        <p:spPr>
          <a:xfrm>
            <a:off x="11834191" y="119270"/>
            <a:ext cx="357809" cy="636097"/>
          </a:xfrm>
          <a:prstGeom prst="rect">
            <a:avLst/>
          </a:prstGeom>
          <a:solidFill>
            <a:srgbClr val="FC98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D1249BB-166B-4241-A279-ECB0C4D7DCDB}"/>
              </a:ext>
            </a:extLst>
          </p:cNvPr>
          <p:cNvSpPr txBox="1"/>
          <p:nvPr/>
        </p:nvSpPr>
        <p:spPr>
          <a:xfrm>
            <a:off x="228600" y="237262"/>
            <a:ext cx="9453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FC98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Plano de Ação - Resumo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5295611-D62C-4CC9-8959-A9019923EADB}"/>
              </a:ext>
            </a:extLst>
          </p:cNvPr>
          <p:cNvCxnSpPr>
            <a:cxnSpLocks/>
          </p:cNvCxnSpPr>
          <p:nvPr/>
        </p:nvCxnSpPr>
        <p:spPr>
          <a:xfrm>
            <a:off x="441158" y="1010648"/>
            <a:ext cx="0" cy="4668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AA68E754-96A0-47F2-AC3E-CBAB818B45FB}"/>
              </a:ext>
            </a:extLst>
          </p:cNvPr>
          <p:cNvCxnSpPr>
            <a:cxnSpLocks/>
          </p:cNvCxnSpPr>
          <p:nvPr/>
        </p:nvCxnSpPr>
        <p:spPr>
          <a:xfrm>
            <a:off x="3649578" y="1006632"/>
            <a:ext cx="0" cy="4668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513CC3E0-51EC-41F2-BBFC-F9CABA84A1CE}"/>
              </a:ext>
            </a:extLst>
          </p:cNvPr>
          <p:cNvCxnSpPr>
            <a:cxnSpLocks/>
          </p:cNvCxnSpPr>
          <p:nvPr/>
        </p:nvCxnSpPr>
        <p:spPr>
          <a:xfrm>
            <a:off x="6930188" y="1002616"/>
            <a:ext cx="0" cy="4668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137F8C3B-EBDA-4AA6-970C-EAB7EBCB5747}"/>
              </a:ext>
            </a:extLst>
          </p:cNvPr>
          <p:cNvCxnSpPr>
            <a:cxnSpLocks/>
          </p:cNvCxnSpPr>
          <p:nvPr/>
        </p:nvCxnSpPr>
        <p:spPr>
          <a:xfrm>
            <a:off x="10403331" y="1022666"/>
            <a:ext cx="0" cy="4668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have Esquerda 19">
            <a:extLst>
              <a:ext uri="{FF2B5EF4-FFF2-40B4-BE49-F238E27FC236}">
                <a16:creationId xmlns:a16="http://schemas.microsoft.com/office/drawing/2014/main" id="{7C9E8996-658A-4CD8-9325-8AFF4B32539A}"/>
              </a:ext>
            </a:extLst>
          </p:cNvPr>
          <p:cNvSpPr/>
          <p:nvPr/>
        </p:nvSpPr>
        <p:spPr>
          <a:xfrm rot="16200000">
            <a:off x="1873259" y="4367785"/>
            <a:ext cx="344224" cy="320842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have Esquerda 25">
            <a:extLst>
              <a:ext uri="{FF2B5EF4-FFF2-40B4-BE49-F238E27FC236}">
                <a16:creationId xmlns:a16="http://schemas.microsoft.com/office/drawing/2014/main" id="{CFE94CC6-620F-4883-BCF7-283CD7CE6799}"/>
              </a:ext>
            </a:extLst>
          </p:cNvPr>
          <p:cNvSpPr/>
          <p:nvPr/>
        </p:nvSpPr>
        <p:spPr>
          <a:xfrm rot="16200000">
            <a:off x="5101723" y="4315644"/>
            <a:ext cx="376319" cy="328060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have Esquerda 26">
            <a:extLst>
              <a:ext uri="{FF2B5EF4-FFF2-40B4-BE49-F238E27FC236}">
                <a16:creationId xmlns:a16="http://schemas.microsoft.com/office/drawing/2014/main" id="{C9BB15D9-661D-4F66-98AE-9E0D184C1596}"/>
              </a:ext>
            </a:extLst>
          </p:cNvPr>
          <p:cNvSpPr/>
          <p:nvPr/>
        </p:nvSpPr>
        <p:spPr>
          <a:xfrm rot="16200000">
            <a:off x="8482088" y="4215886"/>
            <a:ext cx="369331" cy="347313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3B241F1-DE90-49A0-94B0-9297D0CBFE72}"/>
              </a:ext>
            </a:extLst>
          </p:cNvPr>
          <p:cNvSpPr txBox="1"/>
          <p:nvPr/>
        </p:nvSpPr>
        <p:spPr>
          <a:xfrm>
            <a:off x="1347536" y="6325935"/>
            <a:ext cx="127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Curto Prazo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8A0FF8B-34A6-4626-A388-261C8FFB9203}"/>
              </a:ext>
            </a:extLst>
          </p:cNvPr>
          <p:cNvSpPr txBox="1"/>
          <p:nvPr/>
        </p:nvSpPr>
        <p:spPr>
          <a:xfrm>
            <a:off x="4545463" y="6344342"/>
            <a:ext cx="1359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Médio Prazo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486244D-C5C8-40D0-BF60-18826F0304C5}"/>
              </a:ext>
            </a:extLst>
          </p:cNvPr>
          <p:cNvSpPr txBox="1"/>
          <p:nvPr/>
        </p:nvSpPr>
        <p:spPr>
          <a:xfrm>
            <a:off x="7898267" y="6350717"/>
            <a:ext cx="1321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Longo Prazo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B4C401E-1FE1-4F25-9E82-E8FD01E7E5DA}"/>
              </a:ext>
            </a:extLst>
          </p:cNvPr>
          <p:cNvSpPr txBox="1"/>
          <p:nvPr/>
        </p:nvSpPr>
        <p:spPr>
          <a:xfrm>
            <a:off x="1851604" y="2582779"/>
            <a:ext cx="1866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Redesenho de processos críticos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99488FE-78B6-473D-A57E-630471EA26A8}"/>
              </a:ext>
            </a:extLst>
          </p:cNvPr>
          <p:cNvSpPr txBox="1"/>
          <p:nvPr/>
        </p:nvSpPr>
        <p:spPr>
          <a:xfrm>
            <a:off x="525373" y="2582779"/>
            <a:ext cx="1780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Iniciar nova cultura</a:t>
            </a:r>
          </a:p>
        </p:txBody>
      </p:sp>
      <p:sp>
        <p:nvSpPr>
          <p:cNvPr id="2048" name="Elipse 2047">
            <a:extLst>
              <a:ext uri="{FF2B5EF4-FFF2-40B4-BE49-F238E27FC236}">
                <a16:creationId xmlns:a16="http://schemas.microsoft.com/office/drawing/2014/main" id="{0FE8E24C-09D0-4541-B82A-38BFC5EABA60}"/>
              </a:ext>
            </a:extLst>
          </p:cNvPr>
          <p:cNvSpPr/>
          <p:nvPr/>
        </p:nvSpPr>
        <p:spPr>
          <a:xfrm>
            <a:off x="861349" y="3585411"/>
            <a:ext cx="382820" cy="288757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3A9C9C6C-716F-4229-9FCF-88D4A4084D70}"/>
              </a:ext>
            </a:extLst>
          </p:cNvPr>
          <p:cNvSpPr/>
          <p:nvPr/>
        </p:nvSpPr>
        <p:spPr>
          <a:xfrm>
            <a:off x="2419445" y="3580764"/>
            <a:ext cx="382820" cy="288757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E615090-8B6B-4152-A7A0-D8AED913EA6A}"/>
              </a:ext>
            </a:extLst>
          </p:cNvPr>
          <p:cNvSpPr txBox="1"/>
          <p:nvPr/>
        </p:nvSpPr>
        <p:spPr>
          <a:xfrm>
            <a:off x="3718497" y="2537410"/>
            <a:ext cx="1780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Experiencia </a:t>
            </a:r>
            <a:r>
              <a:rPr lang="pt-BR" dirty="0" err="1"/>
              <a:t>Omnichannel</a:t>
            </a:r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1F58403B-B7A0-4A53-BEFE-8F1130B0AB08}"/>
              </a:ext>
            </a:extLst>
          </p:cNvPr>
          <p:cNvSpPr txBox="1"/>
          <p:nvPr/>
        </p:nvSpPr>
        <p:spPr>
          <a:xfrm>
            <a:off x="5451049" y="2533113"/>
            <a:ext cx="1780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Reformulação das agências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6C21ACA9-6C4C-4CB4-A932-63D1903DB7FE}"/>
              </a:ext>
            </a:extLst>
          </p:cNvPr>
          <p:cNvSpPr/>
          <p:nvPr/>
        </p:nvSpPr>
        <p:spPr>
          <a:xfrm>
            <a:off x="4262271" y="3581166"/>
            <a:ext cx="382820" cy="288757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98D0B798-CB35-4E83-9AD6-E333908B0BA8}"/>
              </a:ext>
            </a:extLst>
          </p:cNvPr>
          <p:cNvSpPr/>
          <p:nvPr/>
        </p:nvSpPr>
        <p:spPr>
          <a:xfrm>
            <a:off x="5928654" y="3576519"/>
            <a:ext cx="382820" cy="288757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0C1738D-526D-4D6D-86FD-0FAE7CD00F06}"/>
              </a:ext>
            </a:extLst>
          </p:cNvPr>
          <p:cNvSpPr txBox="1"/>
          <p:nvPr/>
        </p:nvSpPr>
        <p:spPr>
          <a:xfrm>
            <a:off x="9033190" y="2701555"/>
            <a:ext cx="1780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Blockchain</a:t>
            </a:r>
            <a:endParaRPr lang="pt-BR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B40B4FE-935E-42A5-8DAE-BDE45C66DDF5}"/>
              </a:ext>
            </a:extLst>
          </p:cNvPr>
          <p:cNvSpPr txBox="1"/>
          <p:nvPr/>
        </p:nvSpPr>
        <p:spPr>
          <a:xfrm>
            <a:off x="7019176" y="2563056"/>
            <a:ext cx="1780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Novos produtos: Open </a:t>
            </a:r>
            <a:r>
              <a:rPr lang="pt-BR" dirty="0" err="1"/>
              <a:t>Bankin</a:t>
            </a:r>
            <a:endParaRPr lang="pt-BR" dirty="0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06192C8C-5152-46BE-9F2C-BEE8E0F8E629}"/>
              </a:ext>
            </a:extLst>
          </p:cNvPr>
          <p:cNvSpPr/>
          <p:nvPr/>
        </p:nvSpPr>
        <p:spPr>
          <a:xfrm>
            <a:off x="7635146" y="3585411"/>
            <a:ext cx="382820" cy="288757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F89242F6-EA46-4B09-A955-345114D35C75}"/>
              </a:ext>
            </a:extLst>
          </p:cNvPr>
          <p:cNvSpPr/>
          <p:nvPr/>
        </p:nvSpPr>
        <p:spPr>
          <a:xfrm>
            <a:off x="9490679" y="3576519"/>
            <a:ext cx="382820" cy="288757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976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8E44E68E-513A-4428-AC17-98A8302677A9}"/>
              </a:ext>
            </a:extLst>
          </p:cNvPr>
          <p:cNvSpPr/>
          <p:nvPr/>
        </p:nvSpPr>
        <p:spPr>
          <a:xfrm>
            <a:off x="324854" y="3056021"/>
            <a:ext cx="10847972" cy="1335455"/>
          </a:xfrm>
          <a:prstGeom prst="rightArrow">
            <a:avLst>
              <a:gd name="adj1" fmla="val 46396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730CFEA-9CC8-4A45-877F-BBAFAD3C0274}"/>
              </a:ext>
            </a:extLst>
          </p:cNvPr>
          <p:cNvSpPr/>
          <p:nvPr/>
        </p:nvSpPr>
        <p:spPr>
          <a:xfrm>
            <a:off x="11087100" y="119270"/>
            <a:ext cx="876300" cy="636095"/>
          </a:xfrm>
          <a:prstGeom prst="roundRect">
            <a:avLst/>
          </a:prstGeom>
          <a:solidFill>
            <a:srgbClr val="FC98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9CC04E5E-7E6D-4DD3-89E8-8D510244299A}"/>
              </a:ext>
            </a:extLst>
          </p:cNvPr>
          <p:cNvCxnSpPr>
            <a:cxnSpLocks/>
          </p:cNvCxnSpPr>
          <p:nvPr/>
        </p:nvCxnSpPr>
        <p:spPr>
          <a:xfrm flipH="1">
            <a:off x="0" y="832816"/>
            <a:ext cx="12192001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itau logo">
            <a:extLst>
              <a:ext uri="{FF2B5EF4-FFF2-40B4-BE49-F238E27FC236}">
                <a16:creationId xmlns:a16="http://schemas.microsoft.com/office/drawing/2014/main" id="{DCC05BC9-D306-451F-AFE5-77432A92A8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3" t="20137" r="12683" b="20611"/>
          <a:stretch/>
        </p:blipFill>
        <p:spPr bwMode="auto">
          <a:xfrm>
            <a:off x="11172825" y="190500"/>
            <a:ext cx="566116" cy="49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94E58FD-4309-454D-85A4-ECB3622E048A}"/>
              </a:ext>
            </a:extLst>
          </p:cNvPr>
          <p:cNvSpPr/>
          <p:nvPr/>
        </p:nvSpPr>
        <p:spPr>
          <a:xfrm>
            <a:off x="11834191" y="119270"/>
            <a:ext cx="357809" cy="636097"/>
          </a:xfrm>
          <a:prstGeom prst="rect">
            <a:avLst/>
          </a:prstGeom>
          <a:solidFill>
            <a:srgbClr val="FC98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D1249BB-166B-4241-A279-ECB0C4D7DCDB}"/>
              </a:ext>
            </a:extLst>
          </p:cNvPr>
          <p:cNvSpPr txBox="1"/>
          <p:nvPr/>
        </p:nvSpPr>
        <p:spPr>
          <a:xfrm>
            <a:off x="228600" y="237262"/>
            <a:ext cx="9453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FC98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Plano de Ação - Resumo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5295611-D62C-4CC9-8959-A9019923EADB}"/>
              </a:ext>
            </a:extLst>
          </p:cNvPr>
          <p:cNvCxnSpPr>
            <a:cxnSpLocks/>
          </p:cNvCxnSpPr>
          <p:nvPr/>
        </p:nvCxnSpPr>
        <p:spPr>
          <a:xfrm>
            <a:off x="441158" y="1010648"/>
            <a:ext cx="0" cy="4668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AA68E754-96A0-47F2-AC3E-CBAB818B45FB}"/>
              </a:ext>
            </a:extLst>
          </p:cNvPr>
          <p:cNvCxnSpPr>
            <a:cxnSpLocks/>
          </p:cNvCxnSpPr>
          <p:nvPr/>
        </p:nvCxnSpPr>
        <p:spPr>
          <a:xfrm>
            <a:off x="3649578" y="1006632"/>
            <a:ext cx="0" cy="4668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513CC3E0-51EC-41F2-BBFC-F9CABA84A1CE}"/>
              </a:ext>
            </a:extLst>
          </p:cNvPr>
          <p:cNvCxnSpPr>
            <a:cxnSpLocks/>
          </p:cNvCxnSpPr>
          <p:nvPr/>
        </p:nvCxnSpPr>
        <p:spPr>
          <a:xfrm>
            <a:off x="6930188" y="1002616"/>
            <a:ext cx="0" cy="4668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137F8C3B-EBDA-4AA6-970C-EAB7EBCB5747}"/>
              </a:ext>
            </a:extLst>
          </p:cNvPr>
          <p:cNvCxnSpPr>
            <a:cxnSpLocks/>
          </p:cNvCxnSpPr>
          <p:nvPr/>
        </p:nvCxnSpPr>
        <p:spPr>
          <a:xfrm>
            <a:off x="10403331" y="1022666"/>
            <a:ext cx="0" cy="4668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have Esquerda 19">
            <a:extLst>
              <a:ext uri="{FF2B5EF4-FFF2-40B4-BE49-F238E27FC236}">
                <a16:creationId xmlns:a16="http://schemas.microsoft.com/office/drawing/2014/main" id="{7C9E8996-658A-4CD8-9325-8AFF4B32539A}"/>
              </a:ext>
            </a:extLst>
          </p:cNvPr>
          <p:cNvSpPr/>
          <p:nvPr/>
        </p:nvSpPr>
        <p:spPr>
          <a:xfrm rot="16200000">
            <a:off x="1873259" y="4367785"/>
            <a:ext cx="344224" cy="320842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have Esquerda 25">
            <a:extLst>
              <a:ext uri="{FF2B5EF4-FFF2-40B4-BE49-F238E27FC236}">
                <a16:creationId xmlns:a16="http://schemas.microsoft.com/office/drawing/2014/main" id="{CFE94CC6-620F-4883-BCF7-283CD7CE6799}"/>
              </a:ext>
            </a:extLst>
          </p:cNvPr>
          <p:cNvSpPr/>
          <p:nvPr/>
        </p:nvSpPr>
        <p:spPr>
          <a:xfrm rot="16200000">
            <a:off x="5101723" y="4315644"/>
            <a:ext cx="376319" cy="328060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have Esquerda 26">
            <a:extLst>
              <a:ext uri="{FF2B5EF4-FFF2-40B4-BE49-F238E27FC236}">
                <a16:creationId xmlns:a16="http://schemas.microsoft.com/office/drawing/2014/main" id="{C9BB15D9-661D-4F66-98AE-9E0D184C1596}"/>
              </a:ext>
            </a:extLst>
          </p:cNvPr>
          <p:cNvSpPr/>
          <p:nvPr/>
        </p:nvSpPr>
        <p:spPr>
          <a:xfrm rot="16200000">
            <a:off x="8482088" y="4215886"/>
            <a:ext cx="369331" cy="347313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3B241F1-DE90-49A0-94B0-9297D0CBFE72}"/>
              </a:ext>
            </a:extLst>
          </p:cNvPr>
          <p:cNvSpPr txBox="1"/>
          <p:nvPr/>
        </p:nvSpPr>
        <p:spPr>
          <a:xfrm>
            <a:off x="1347536" y="6325935"/>
            <a:ext cx="127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Curto Prazo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8A0FF8B-34A6-4626-A388-261C8FFB9203}"/>
              </a:ext>
            </a:extLst>
          </p:cNvPr>
          <p:cNvSpPr txBox="1"/>
          <p:nvPr/>
        </p:nvSpPr>
        <p:spPr>
          <a:xfrm>
            <a:off x="4545463" y="6344342"/>
            <a:ext cx="1359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Médio Prazo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486244D-C5C8-40D0-BF60-18826F0304C5}"/>
              </a:ext>
            </a:extLst>
          </p:cNvPr>
          <p:cNvSpPr txBox="1"/>
          <p:nvPr/>
        </p:nvSpPr>
        <p:spPr>
          <a:xfrm>
            <a:off x="7898267" y="6350717"/>
            <a:ext cx="1321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Longo Prazo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B4C401E-1FE1-4F25-9E82-E8FD01E7E5DA}"/>
              </a:ext>
            </a:extLst>
          </p:cNvPr>
          <p:cNvSpPr txBox="1"/>
          <p:nvPr/>
        </p:nvSpPr>
        <p:spPr>
          <a:xfrm>
            <a:off x="1851604" y="2582779"/>
            <a:ext cx="1866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Redesenho de processos críticos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99488FE-78B6-473D-A57E-630471EA26A8}"/>
              </a:ext>
            </a:extLst>
          </p:cNvPr>
          <p:cNvSpPr txBox="1"/>
          <p:nvPr/>
        </p:nvSpPr>
        <p:spPr>
          <a:xfrm>
            <a:off x="525373" y="2582779"/>
            <a:ext cx="1780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Iniciar nova cultura</a:t>
            </a:r>
          </a:p>
        </p:txBody>
      </p:sp>
      <p:sp>
        <p:nvSpPr>
          <p:cNvPr id="2048" name="Elipse 2047">
            <a:extLst>
              <a:ext uri="{FF2B5EF4-FFF2-40B4-BE49-F238E27FC236}">
                <a16:creationId xmlns:a16="http://schemas.microsoft.com/office/drawing/2014/main" id="{0FE8E24C-09D0-4541-B82A-38BFC5EABA60}"/>
              </a:ext>
            </a:extLst>
          </p:cNvPr>
          <p:cNvSpPr/>
          <p:nvPr/>
        </p:nvSpPr>
        <p:spPr>
          <a:xfrm>
            <a:off x="861349" y="3585411"/>
            <a:ext cx="382820" cy="288757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3A9C9C6C-716F-4229-9FCF-88D4A4084D70}"/>
              </a:ext>
            </a:extLst>
          </p:cNvPr>
          <p:cNvSpPr/>
          <p:nvPr/>
        </p:nvSpPr>
        <p:spPr>
          <a:xfrm>
            <a:off x="2419445" y="3580764"/>
            <a:ext cx="382820" cy="288757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E615090-8B6B-4152-A7A0-D8AED913EA6A}"/>
              </a:ext>
            </a:extLst>
          </p:cNvPr>
          <p:cNvSpPr txBox="1"/>
          <p:nvPr/>
        </p:nvSpPr>
        <p:spPr>
          <a:xfrm>
            <a:off x="4560708" y="2537410"/>
            <a:ext cx="1780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Experiencia </a:t>
            </a:r>
            <a:r>
              <a:rPr lang="pt-BR" dirty="0" err="1"/>
              <a:t>Omnichannel</a:t>
            </a:r>
            <a:endParaRPr lang="pt-BR" dirty="0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6C21ACA9-6C4C-4CB4-A932-63D1903DB7FE}"/>
              </a:ext>
            </a:extLst>
          </p:cNvPr>
          <p:cNvSpPr/>
          <p:nvPr/>
        </p:nvSpPr>
        <p:spPr>
          <a:xfrm>
            <a:off x="5104482" y="3581166"/>
            <a:ext cx="382820" cy="288757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0C1738D-526D-4D6D-86FD-0FAE7CD00F06}"/>
              </a:ext>
            </a:extLst>
          </p:cNvPr>
          <p:cNvSpPr txBox="1"/>
          <p:nvPr/>
        </p:nvSpPr>
        <p:spPr>
          <a:xfrm>
            <a:off x="9033190" y="2701555"/>
            <a:ext cx="1780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Blockchain</a:t>
            </a:r>
            <a:endParaRPr lang="pt-BR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B40B4FE-935E-42A5-8DAE-BDE45C66DDF5}"/>
              </a:ext>
            </a:extLst>
          </p:cNvPr>
          <p:cNvSpPr txBox="1"/>
          <p:nvPr/>
        </p:nvSpPr>
        <p:spPr>
          <a:xfrm>
            <a:off x="7019176" y="2563056"/>
            <a:ext cx="1780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Novos produtos: Open Banking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06192C8C-5152-46BE-9F2C-BEE8E0F8E629}"/>
              </a:ext>
            </a:extLst>
          </p:cNvPr>
          <p:cNvSpPr/>
          <p:nvPr/>
        </p:nvSpPr>
        <p:spPr>
          <a:xfrm>
            <a:off x="7635146" y="3585411"/>
            <a:ext cx="382820" cy="288757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F89242F6-EA46-4B09-A955-345114D35C75}"/>
              </a:ext>
            </a:extLst>
          </p:cNvPr>
          <p:cNvSpPr/>
          <p:nvPr/>
        </p:nvSpPr>
        <p:spPr>
          <a:xfrm>
            <a:off x="9490679" y="3576519"/>
            <a:ext cx="382820" cy="288757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2292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483</Words>
  <Application>Microsoft Office PowerPoint</Application>
  <PresentationFormat>Widescreen</PresentationFormat>
  <Paragraphs>120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Berlin Sans FB Demi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Amanda Silva</dc:creator>
  <cp:lastModifiedBy>Amanda Silva</cp:lastModifiedBy>
  <cp:revision>32</cp:revision>
  <dcterms:created xsi:type="dcterms:W3CDTF">2019-10-27T19:25:19Z</dcterms:created>
  <dcterms:modified xsi:type="dcterms:W3CDTF">2019-10-28T01:46:22Z</dcterms:modified>
</cp:coreProperties>
</file>