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4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4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51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2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D1BE-EACF-416F-8CBA-D4A117FD1D51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9ED-F392-4CA4-B9FE-4ED9C2F00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0" r:id="rId3"/>
    <p:sldLayoutId id="214748367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92720" y="1762258"/>
            <a:ext cx="696973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Programa Trainee- Itaú Unibanco 2020</a:t>
            </a:r>
            <a:endParaRPr sz="28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892720" y="290272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Business Case| ATO</a:t>
            </a:r>
          </a:p>
        </p:txBody>
      </p:sp>
      <p:pic>
        <p:nvPicPr>
          <p:cNvPr id="13" name="Picture 2" descr="Resultado de imagem para ita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29" y="3490643"/>
            <a:ext cx="381829" cy="3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95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Contexto – English Tradition</a:t>
            </a:r>
            <a:endParaRPr lang="pt-BR" dirty="0">
              <a:solidFill>
                <a:srgbClr val="FEB80A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77" y="1510145"/>
            <a:ext cx="4294693" cy="2019614"/>
          </a:xfrm>
          <a:prstGeom prst="rect">
            <a:avLst/>
          </a:prstGeom>
        </p:spPr>
      </p:pic>
      <p:sp>
        <p:nvSpPr>
          <p:cNvPr id="21" name="Google Shape;157;p19"/>
          <p:cNvSpPr txBox="1">
            <a:spLocks/>
          </p:cNvSpPr>
          <p:nvPr/>
        </p:nvSpPr>
        <p:spPr>
          <a:xfrm>
            <a:off x="307499" y="1510145"/>
            <a:ext cx="3605084" cy="176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Banco tradicional e consolidado na Inglaterra.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Necessidade de Tranformação Digital.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Melhorar experiência do cliente.</a:t>
            </a:r>
          </a:p>
        </p:txBody>
      </p:sp>
    </p:spTree>
    <p:extLst>
      <p:ext uri="{BB962C8B-B14F-4D97-AF65-F5344CB8AC3E}">
        <p14:creationId xmlns:p14="http://schemas.microsoft.com/office/powerpoint/2010/main" val="86161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Curto Prazo</a:t>
            </a:r>
            <a:endParaRPr lang="pt-BR" dirty="0">
              <a:solidFill>
                <a:srgbClr val="FEB80A"/>
              </a:solidFill>
            </a:endParaRPr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378987" y="967432"/>
            <a:ext cx="3791231" cy="68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l"/>
            <a:endParaRPr lang="en" b="1" dirty="0"/>
          </a:p>
          <a:p>
            <a:pPr algn="l"/>
            <a:endParaRPr lang="en" sz="1400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Mudança de mindset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Capacitação digital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Contratar pessoas com esse perfil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Novas metodologias</a:t>
            </a: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486598" y="1295674"/>
            <a:ext cx="3198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Mudança de Cultura</a:t>
            </a:r>
          </a:p>
        </p:txBody>
      </p:sp>
      <p:pic>
        <p:nvPicPr>
          <p:cNvPr id="3076" name="Picture 4" descr="Resultado de imagem para digital mindset ba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09" y="1295675"/>
            <a:ext cx="4554855" cy="22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Médio Prazo</a:t>
            </a:r>
            <a:endParaRPr lang="pt-BR" dirty="0">
              <a:solidFill>
                <a:srgbClr val="FEB80A"/>
              </a:solidFill>
            </a:endParaRPr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307499" y="1965467"/>
            <a:ext cx="3605084" cy="176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Redesenho baseado na experiência do usuário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Simples, intuitivo e funcional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Experiência transparente entre canais para o cliente (omnichannel)</a:t>
            </a: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378987" y="858023"/>
            <a:ext cx="330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1" dirty="0">
                <a:solidFill>
                  <a:srgbClr val="002060"/>
                </a:solidFill>
              </a:rPr>
              <a:t>Reformulação Canais Digitais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86994" y="4518145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1 </a:t>
            </a:r>
            <a:r>
              <a:rPr lang="pt-BR" sz="900" dirty="0" err="1"/>
              <a:t>Opinion</a:t>
            </a:r>
            <a:r>
              <a:rPr lang="pt-BR" sz="900" dirty="0"/>
              <a:t> Box 2016</a:t>
            </a:r>
          </a:p>
          <a:p>
            <a:r>
              <a:rPr lang="pt-BR" sz="900" dirty="0"/>
              <a:t>2 McKinsey 2018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08439" y="2397066"/>
            <a:ext cx="267133" cy="292603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469786" y="1467949"/>
            <a:ext cx="267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2060"/>
                </a:solidFill>
              </a:rPr>
              <a:t>Melhor </a:t>
            </a:r>
            <a:r>
              <a:rPr lang="en" sz="1200" b="1" dirty="0">
                <a:solidFill>
                  <a:srgbClr val="002060"/>
                </a:solidFill>
              </a:rPr>
              <a:t>experiência</a:t>
            </a:r>
            <a:r>
              <a:rPr lang="en" sz="1200" dirty="0">
                <a:solidFill>
                  <a:srgbClr val="002060"/>
                </a:solidFill>
              </a:rPr>
              <a:t> do cliente nas plataformas digitais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980625" y="1468465"/>
            <a:ext cx="267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rgbClr val="002060"/>
                </a:solidFill>
              </a:rPr>
              <a:t>Melhor </a:t>
            </a:r>
            <a:r>
              <a:rPr lang="en" sz="1200" b="1" dirty="0">
                <a:solidFill>
                  <a:srgbClr val="002060"/>
                </a:solidFill>
              </a:rPr>
              <a:t>atendimento</a:t>
            </a:r>
            <a:r>
              <a:rPr lang="en" sz="1200" dirty="0">
                <a:solidFill>
                  <a:srgbClr val="002060"/>
                </a:solidFill>
              </a:rPr>
              <a:t> do cliente nas plataformas digitais</a:t>
            </a:r>
          </a:p>
        </p:txBody>
      </p:sp>
      <p:sp>
        <p:nvSpPr>
          <p:cNvPr id="23" name="Google Shape;157;p19"/>
          <p:cNvSpPr txBox="1">
            <a:spLocks/>
          </p:cNvSpPr>
          <p:nvPr/>
        </p:nvSpPr>
        <p:spPr>
          <a:xfrm>
            <a:off x="4980625" y="1954229"/>
            <a:ext cx="3096575" cy="95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Chatbot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Rápido atendimento para questões não complexas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 40% preferem comunicar com empresas por texto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sz="1400" dirty="0">
              <a:solidFill>
                <a:srgbClr val="00206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41329" y="3648904"/>
            <a:ext cx="3463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875927" y="3089672"/>
            <a:ext cx="368613" cy="16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33" y="3771344"/>
            <a:ext cx="208189" cy="17145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14" y="4205233"/>
            <a:ext cx="123025" cy="101315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554291" y="3724764"/>
            <a:ext cx="471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73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742" y="3800585"/>
            <a:ext cx="152209" cy="1190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2736256" y="3720825"/>
            <a:ext cx="471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27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936" y="4205233"/>
            <a:ext cx="136454" cy="106682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1675290" y="4140474"/>
            <a:ext cx="74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/>
              <a:t>Digital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736256" y="4140474"/>
            <a:ext cx="74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/>
              <a:t>Tradicional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90016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Longo Prazo</a:t>
            </a:r>
            <a:endParaRPr lang="pt-BR" dirty="0">
              <a:solidFill>
                <a:srgbClr val="FEB80A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57;p19"/>
          <p:cNvSpPr txBox="1">
            <a:spLocks/>
          </p:cNvSpPr>
          <p:nvPr/>
        </p:nvSpPr>
        <p:spPr>
          <a:xfrm>
            <a:off x="470854" y="1659954"/>
            <a:ext cx="3881286" cy="220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Check-in digital.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Área de autoatendimento.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Atendimento remoto.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sz="1400" dirty="0">
                <a:solidFill>
                  <a:srgbClr val="002060"/>
                </a:solidFill>
              </a:rPr>
              <a:t>Área de espera descontraída.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9133" y="135217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Reestruturação rede de agências</a:t>
            </a:r>
          </a:p>
        </p:txBody>
      </p:sp>
      <p:pic>
        <p:nvPicPr>
          <p:cNvPr id="2050" name="Picture 2" descr="Leading sales channels for banks and credit un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04995"/>
            <a:ext cx="3649974" cy="34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3729600" y="1469025"/>
            <a:ext cx="1718400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Carteira Digital</a:t>
            </a:r>
            <a:endParaRPr dirty="0"/>
          </a:p>
        </p:txBody>
      </p:sp>
      <p:sp>
        <p:nvSpPr>
          <p:cNvPr id="255" name="Google Shape;255;p31"/>
          <p:cNvSpPr/>
          <p:nvPr/>
        </p:nvSpPr>
        <p:spPr>
          <a:xfrm>
            <a:off x="3633138" y="1148101"/>
            <a:ext cx="1914245" cy="384109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Picture 2" descr="Resultado de imagem para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44" y="2200728"/>
            <a:ext cx="1484215" cy="129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63;p32"/>
          <p:cNvSpPr txBox="1">
            <a:spLocks/>
          </p:cNvSpPr>
          <p:nvPr/>
        </p:nvSpPr>
        <p:spPr>
          <a:xfrm>
            <a:off x="5544462" y="1670420"/>
            <a:ext cx="3086920" cy="115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spcBef>
                <a:spcPts val="600"/>
              </a:spcBef>
              <a:buClr>
                <a:srgbClr val="FFCD00"/>
              </a:buClr>
              <a:buSzPts val="2400"/>
              <a:buFont typeface="Courier New" panose="02070309020205020404" pitchFamily="49" charset="0"/>
              <a:buChar char="o"/>
              <a:defRPr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defRPr>
            </a:lvl1pPr>
            <a:lvl2pPr marL="342900" indent="0" algn="ctr">
              <a:buClr>
                <a:srgbClr val="FFCD00"/>
              </a:buClr>
              <a:buSzPts val="2000"/>
              <a:buFont typeface="Quattrocento Sans"/>
              <a:buNone/>
              <a:defRPr sz="1500">
                <a:latin typeface="Quattrocento Sans"/>
                <a:ea typeface="Quattrocento Sans"/>
                <a:cs typeface="Quattrocento Sans"/>
              </a:defRPr>
            </a:lvl2pPr>
            <a:lvl3pPr marL="685800" indent="0" algn="ctr">
              <a:buClr>
                <a:srgbClr val="FFCD00"/>
              </a:buClr>
              <a:buSzPts val="2000"/>
              <a:buFont typeface="Quattrocento Sans"/>
              <a:buNone/>
              <a:defRPr sz="1350">
                <a:latin typeface="Quattrocento Sans"/>
                <a:ea typeface="Quattrocento Sans"/>
                <a:cs typeface="Quattrocento Sans"/>
              </a:defRPr>
            </a:lvl3pPr>
            <a:lvl4pPr marL="10287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4pPr>
            <a:lvl5pPr marL="13716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5pPr>
            <a:lvl6pPr marL="17145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6pPr>
            <a:lvl7pPr marL="20574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7pPr>
            <a:lvl8pPr marL="24003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8pPr>
            <a:lvl9pPr marL="27432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9pPr>
          </a:lstStyle>
          <a:p>
            <a:r>
              <a:rPr lang="pt-BR" sz="1600" dirty="0"/>
              <a:t>Integração com Plataformas de Terceiros.</a:t>
            </a:r>
          </a:p>
        </p:txBody>
      </p:sp>
      <p:sp>
        <p:nvSpPr>
          <p:cNvPr id="12" name="Google Shape;363;p32"/>
          <p:cNvSpPr txBox="1">
            <a:spLocks/>
          </p:cNvSpPr>
          <p:nvPr/>
        </p:nvSpPr>
        <p:spPr>
          <a:xfrm>
            <a:off x="828883" y="1712500"/>
            <a:ext cx="2794276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spcBef>
                <a:spcPts val="600"/>
              </a:spcBef>
              <a:buClr>
                <a:srgbClr val="FFCD00"/>
              </a:buClr>
              <a:buSzPts val="2400"/>
              <a:buFont typeface="Courier New" panose="02070309020205020404" pitchFamily="49" charset="0"/>
              <a:buChar char="o"/>
              <a:defRPr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defRPr>
            </a:lvl1pPr>
            <a:lvl2pPr marL="342900" indent="0" algn="ctr">
              <a:buClr>
                <a:srgbClr val="FFCD00"/>
              </a:buClr>
              <a:buSzPts val="2000"/>
              <a:buFont typeface="Quattrocento Sans"/>
              <a:buNone/>
              <a:defRPr sz="1500">
                <a:latin typeface="Quattrocento Sans"/>
                <a:ea typeface="Quattrocento Sans"/>
                <a:cs typeface="Quattrocento Sans"/>
              </a:defRPr>
            </a:lvl2pPr>
            <a:lvl3pPr marL="685800" indent="0" algn="ctr">
              <a:buClr>
                <a:srgbClr val="FFCD00"/>
              </a:buClr>
              <a:buSzPts val="2000"/>
              <a:buFont typeface="Quattrocento Sans"/>
              <a:buNone/>
              <a:defRPr sz="1350">
                <a:latin typeface="Quattrocento Sans"/>
                <a:ea typeface="Quattrocento Sans"/>
                <a:cs typeface="Quattrocento Sans"/>
              </a:defRPr>
            </a:lvl3pPr>
            <a:lvl4pPr marL="10287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4pPr>
            <a:lvl5pPr marL="13716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5pPr>
            <a:lvl6pPr marL="17145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6pPr>
            <a:lvl7pPr marL="20574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7pPr>
            <a:lvl8pPr marL="24003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8pPr>
            <a:lvl9pPr marL="2743200" indent="0" algn="ctr">
              <a:buClr>
                <a:srgbClr val="FFCD00"/>
              </a:buClr>
              <a:buSzPts val="18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</a:defRPr>
            </a:lvl9pPr>
          </a:lstStyle>
          <a:p>
            <a:r>
              <a:rPr lang="pt-BR" sz="1800" dirty="0"/>
              <a:t>Cadastro de cartões.</a:t>
            </a:r>
          </a:p>
          <a:p>
            <a:r>
              <a:rPr lang="pt-BR" sz="1800" dirty="0"/>
              <a:t>Transferências.</a:t>
            </a:r>
          </a:p>
          <a:p>
            <a:r>
              <a:rPr lang="pt-BR" sz="1800" dirty="0"/>
              <a:t>Pagamento Digital.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195" y="3656323"/>
            <a:ext cx="1374512" cy="5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2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3729600" y="1469025"/>
            <a:ext cx="1718400" cy="3075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3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Carteira Digital</a:t>
            </a:r>
            <a:endParaRPr dirty="0"/>
          </a:p>
        </p:txBody>
      </p:sp>
      <p:sp>
        <p:nvSpPr>
          <p:cNvPr id="255" name="Google Shape;255;p31"/>
          <p:cNvSpPr/>
          <p:nvPr/>
        </p:nvSpPr>
        <p:spPr>
          <a:xfrm>
            <a:off x="3633138" y="1148101"/>
            <a:ext cx="1914245" cy="384109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3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57;p19"/>
          <p:cNvSpPr txBox="1">
            <a:spLocks/>
          </p:cNvSpPr>
          <p:nvPr/>
        </p:nvSpPr>
        <p:spPr>
          <a:xfrm>
            <a:off x="5550355" y="1569002"/>
            <a:ext cx="3072545" cy="187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Situação financeira em plataforma única.</a:t>
            </a:r>
          </a:p>
          <a:p>
            <a:pPr lvl="0" algn="l"/>
            <a:endParaRPr lang="en" dirty="0">
              <a:solidFill>
                <a:srgbClr val="002060"/>
              </a:solidFill>
            </a:endParaRP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Conexão com várias instituições financeiras.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dirty="0">
              <a:solidFill>
                <a:srgbClr val="002060"/>
              </a:solidFill>
            </a:endParaRPr>
          </a:p>
        </p:txBody>
      </p:sp>
      <p:sp>
        <p:nvSpPr>
          <p:cNvPr id="15" name="Google Shape;157;p19"/>
          <p:cNvSpPr txBox="1">
            <a:spLocks/>
          </p:cNvSpPr>
          <p:nvPr/>
        </p:nvSpPr>
        <p:spPr>
          <a:xfrm>
            <a:off x="897083" y="1689994"/>
            <a:ext cx="2605336" cy="219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5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None/>
              <a:defRPr sz="135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  <a:defRPr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42900" lvl="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Open Banking.</a:t>
            </a:r>
          </a:p>
          <a:p>
            <a:pPr lvl="0" algn="l"/>
            <a:endParaRPr lang="en" dirty="0">
              <a:solidFill>
                <a:srgbClr val="00206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2060"/>
                </a:solidFill>
              </a:rPr>
              <a:t>Analytics.</a:t>
            </a:r>
          </a:p>
          <a:p>
            <a:pPr marL="342900" lvl="0" indent="-342900" algn="l">
              <a:buFont typeface="Courier New" panose="02070309020205020404" pitchFamily="49" charset="0"/>
              <a:buChar char="o"/>
            </a:pPr>
            <a:endParaRPr lang="en" dirty="0">
              <a:solidFill>
                <a:srgbClr val="002060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71" y="1482555"/>
            <a:ext cx="1719629" cy="806129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99" y="3407271"/>
            <a:ext cx="1725573" cy="11376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722428" y="1515100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FEB80A"/>
                </a:solidFill>
              </a:rPr>
              <a:t>Analytics</a:t>
            </a:r>
            <a:endParaRPr lang="pt-BR" dirty="0">
              <a:solidFill>
                <a:srgbClr val="FEB80A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28" y="1912410"/>
            <a:ext cx="1724343" cy="11634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433" y="2205814"/>
            <a:ext cx="476335" cy="327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33" y="1946708"/>
            <a:ext cx="784131" cy="10907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00" y="3060326"/>
            <a:ext cx="1725571" cy="35346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722428" y="3298449"/>
            <a:ext cx="166254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£ 8,500.00</a:t>
            </a:r>
            <a:endParaRPr lang="en" dirty="0">
              <a:solidFill>
                <a:srgbClr val="00B050"/>
              </a:solidFill>
            </a:endParaRPr>
          </a:p>
          <a:p>
            <a:pPr algn="ctr"/>
            <a:r>
              <a:rPr lang="en" sz="1050" dirty="0">
                <a:solidFill>
                  <a:schemeClr val="tx2">
                    <a:lumMod val="90000"/>
                  </a:schemeClr>
                </a:solidFill>
              </a:rPr>
              <a:t>Total account balance</a:t>
            </a:r>
            <a:endParaRPr lang="pt-BR" sz="105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1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/>
          <p:cNvCxnSpPr/>
          <p:nvPr/>
        </p:nvCxnSpPr>
        <p:spPr>
          <a:xfrm flipH="1">
            <a:off x="0" y="641850"/>
            <a:ext cx="9144000" cy="1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7499" y="440982"/>
            <a:ext cx="358363" cy="325582"/>
          </a:xfrm>
          <a:prstGeom prst="ellipse">
            <a:avLst/>
          </a:prstGeom>
          <a:solidFill>
            <a:srgbClr val="FED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8407976" y="4518145"/>
            <a:ext cx="682337" cy="581891"/>
          </a:xfrm>
          <a:prstGeom prst="roundRect">
            <a:avLst/>
          </a:prstGeom>
          <a:solidFill>
            <a:srgbClr val="FEB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itau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91" y="4602109"/>
            <a:ext cx="408709" cy="4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737350" y="397218"/>
            <a:ext cx="25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FEC944"/>
                </a:solidFill>
              </a:rPr>
              <a:t>Resumo – Plano de Ação</a:t>
            </a:r>
            <a:endParaRPr lang="pt-BR" dirty="0">
              <a:solidFill>
                <a:srgbClr val="FEC944"/>
              </a:solidFill>
            </a:endParaRPr>
          </a:p>
        </p:txBody>
      </p:sp>
      <p:grpSp>
        <p:nvGrpSpPr>
          <p:cNvPr id="15" name="Google Shape;160;p19"/>
          <p:cNvGrpSpPr/>
          <p:nvPr/>
        </p:nvGrpSpPr>
        <p:grpSpPr>
          <a:xfrm>
            <a:off x="378987" y="490370"/>
            <a:ext cx="214625" cy="214625"/>
            <a:chOff x="2594050" y="1631825"/>
            <a:chExt cx="439625" cy="439625"/>
          </a:xfrm>
        </p:grpSpPr>
        <p:sp>
          <p:nvSpPr>
            <p:cNvPr id="16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eta para a Direita 12"/>
          <p:cNvSpPr/>
          <p:nvPr/>
        </p:nvSpPr>
        <p:spPr>
          <a:xfrm>
            <a:off x="1098093" y="2646219"/>
            <a:ext cx="7032349" cy="796636"/>
          </a:xfrm>
          <a:prstGeom prst="rightArrow">
            <a:avLst/>
          </a:prstGeom>
          <a:solidFill>
            <a:srgbClr val="FED672"/>
          </a:solidFill>
          <a:ln>
            <a:solidFill>
              <a:srgbClr val="FEC94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oogle Shape;581;p39"/>
          <p:cNvGrpSpPr/>
          <p:nvPr/>
        </p:nvGrpSpPr>
        <p:grpSpPr>
          <a:xfrm>
            <a:off x="1462160" y="2052267"/>
            <a:ext cx="170937" cy="426827"/>
            <a:chOff x="3384375" y="2267500"/>
            <a:chExt cx="203375" cy="507825"/>
          </a:xfrm>
        </p:grpSpPr>
        <p:sp>
          <p:nvSpPr>
            <p:cNvPr id="22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81;p39"/>
          <p:cNvGrpSpPr/>
          <p:nvPr/>
        </p:nvGrpSpPr>
        <p:grpSpPr>
          <a:xfrm>
            <a:off x="1868037" y="2108482"/>
            <a:ext cx="198391" cy="348009"/>
            <a:chOff x="3384375" y="2267500"/>
            <a:chExt cx="203375" cy="507825"/>
          </a:xfrm>
        </p:grpSpPr>
        <p:sp>
          <p:nvSpPr>
            <p:cNvPr id="25" name="Google Shape;582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3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87;p39"/>
          <p:cNvGrpSpPr/>
          <p:nvPr/>
        </p:nvGrpSpPr>
        <p:grpSpPr>
          <a:xfrm>
            <a:off x="1688824" y="2117231"/>
            <a:ext cx="145343" cy="343911"/>
            <a:chOff x="4071800" y="2269925"/>
            <a:chExt cx="172925" cy="502950"/>
          </a:xfrm>
        </p:grpSpPr>
        <p:sp>
          <p:nvSpPr>
            <p:cNvPr id="28" name="Google Shape;588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9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604;p39"/>
          <p:cNvSpPr/>
          <p:nvPr/>
        </p:nvSpPr>
        <p:spPr>
          <a:xfrm>
            <a:off x="3321909" y="2078854"/>
            <a:ext cx="149857" cy="263882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605;p39"/>
          <p:cNvGrpSpPr/>
          <p:nvPr/>
        </p:nvGrpSpPr>
        <p:grpSpPr>
          <a:xfrm>
            <a:off x="2994255" y="2100996"/>
            <a:ext cx="240109" cy="232159"/>
            <a:chOff x="2583100" y="2973775"/>
            <a:chExt cx="461550" cy="437200"/>
          </a:xfrm>
        </p:grpSpPr>
        <p:sp>
          <p:nvSpPr>
            <p:cNvPr id="32" name="Google Shape;606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7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4" descr="Resultado de imagem para bank branch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1" y="1918854"/>
            <a:ext cx="502531" cy="5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603;p39"/>
          <p:cNvSpPr/>
          <p:nvPr/>
        </p:nvSpPr>
        <p:spPr>
          <a:xfrm>
            <a:off x="4527236" y="1999438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622;p39"/>
          <p:cNvGrpSpPr/>
          <p:nvPr/>
        </p:nvGrpSpPr>
        <p:grpSpPr>
          <a:xfrm>
            <a:off x="4600959" y="2083278"/>
            <a:ext cx="194249" cy="100923"/>
            <a:chOff x="1244800" y="3717225"/>
            <a:chExt cx="449375" cy="302025"/>
          </a:xfrm>
        </p:grpSpPr>
        <p:sp>
          <p:nvSpPr>
            <p:cNvPr id="37" name="Google Shape;623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4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5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6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7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8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Imagem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867" y="2234255"/>
            <a:ext cx="236739" cy="78913"/>
          </a:xfrm>
          <a:prstGeom prst="rect">
            <a:avLst/>
          </a:prstGeom>
        </p:spPr>
      </p:pic>
      <p:sp>
        <p:nvSpPr>
          <p:cNvPr id="44" name="Google Shape;363;p32"/>
          <p:cNvSpPr txBox="1">
            <a:spLocks/>
          </p:cNvSpPr>
          <p:nvPr/>
        </p:nvSpPr>
        <p:spPr>
          <a:xfrm>
            <a:off x="5816497" y="2433086"/>
            <a:ext cx="1739001" cy="34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/>
              <a:t>Novo modelo de agências</a:t>
            </a:r>
          </a:p>
        </p:txBody>
      </p:sp>
      <p:sp>
        <p:nvSpPr>
          <p:cNvPr id="45" name="Google Shape;363;p32"/>
          <p:cNvSpPr txBox="1">
            <a:spLocks/>
          </p:cNvSpPr>
          <p:nvPr/>
        </p:nvSpPr>
        <p:spPr>
          <a:xfrm>
            <a:off x="4230744" y="2416750"/>
            <a:ext cx="1045803" cy="36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/>
              <a:t>Carteira digital</a:t>
            </a:r>
          </a:p>
        </p:txBody>
      </p:sp>
      <p:sp>
        <p:nvSpPr>
          <p:cNvPr id="46" name="Google Shape;363;p32"/>
          <p:cNvSpPr txBox="1">
            <a:spLocks/>
          </p:cNvSpPr>
          <p:nvPr/>
        </p:nvSpPr>
        <p:spPr>
          <a:xfrm>
            <a:off x="1324354" y="2409502"/>
            <a:ext cx="1045803" cy="27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/>
              <a:t>Mindset digital</a:t>
            </a:r>
          </a:p>
        </p:txBody>
      </p:sp>
      <p:sp>
        <p:nvSpPr>
          <p:cNvPr id="47" name="Google Shape;363;p32"/>
          <p:cNvSpPr txBox="1">
            <a:spLocks/>
          </p:cNvSpPr>
          <p:nvPr/>
        </p:nvSpPr>
        <p:spPr>
          <a:xfrm>
            <a:off x="2813779" y="2309643"/>
            <a:ext cx="1122590" cy="492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1000" dirty="0"/>
              <a:t>Reformulação  meios digitais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1121854" y="3535446"/>
            <a:ext cx="121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Curto prazo</a:t>
            </a:r>
            <a:endParaRPr lang="pt-BR" b="1" dirty="0">
              <a:solidFill>
                <a:srgbClr val="FEB80A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396837" y="3535079"/>
            <a:ext cx="143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Médio prazo</a:t>
            </a:r>
            <a:endParaRPr lang="pt-BR" b="1" dirty="0">
              <a:solidFill>
                <a:srgbClr val="FEB80A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5966598" y="3535445"/>
            <a:ext cx="143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rgbClr val="FEB80A"/>
                </a:solidFill>
              </a:rPr>
              <a:t>Longo prazo</a:t>
            </a:r>
            <a:endParaRPr lang="pt-BR" b="1" dirty="0">
              <a:solidFill>
                <a:srgbClr val="FEB80A"/>
              </a:solidFill>
            </a:endParaRPr>
          </a:p>
        </p:txBody>
      </p:sp>
      <p:cxnSp>
        <p:nvCxnSpPr>
          <p:cNvPr id="51" name="Conector reto 50"/>
          <p:cNvCxnSpPr/>
          <p:nvPr/>
        </p:nvCxnSpPr>
        <p:spPr>
          <a:xfrm flipH="1">
            <a:off x="2581740" y="2123323"/>
            <a:ext cx="6000" cy="174446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5491756" y="2106031"/>
            <a:ext cx="1704" cy="16901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6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4825625" y="2109109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Rafael Camargo.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71966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Obrigado,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6005945" y="1428642"/>
            <a:ext cx="3137955" cy="10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Picture 2" descr="Resultado de imagem para ita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94" y="1099382"/>
            <a:ext cx="650161" cy="6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4019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9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Viola template</vt:lpstr>
      <vt:lpstr>Programa Trainee- Itaú Unibanco 2020</vt:lpstr>
      <vt:lpstr>Apresentação do PowerPoint</vt:lpstr>
      <vt:lpstr>Apresentação do PowerPoint</vt:lpstr>
      <vt:lpstr>Apresentação do PowerPoint</vt:lpstr>
      <vt:lpstr>Apresentação do PowerPoint</vt:lpstr>
      <vt:lpstr>Carteira Digital</vt:lpstr>
      <vt:lpstr>Carteira Digital</vt:lpstr>
      <vt:lpstr>Apresentação do PowerPoint</vt:lpstr>
      <vt:lpstr>Obrigado,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Trainee- Itaú Unibanco 2020</dc:title>
  <cp:lastModifiedBy>Vinicius Fanti</cp:lastModifiedBy>
  <cp:revision>3</cp:revision>
  <dcterms:modified xsi:type="dcterms:W3CDTF">2019-10-29T13:52:52Z</dcterms:modified>
</cp:coreProperties>
</file>