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303" r:id="rId3"/>
    <p:sldId id="305" r:id="rId4"/>
    <p:sldId id="304" r:id="rId5"/>
    <p:sldId id="306" r:id="rId6"/>
    <p:sldId id="307" r:id="rId7"/>
    <p:sldId id="319" r:id="rId8"/>
    <p:sldId id="321" r:id="rId9"/>
    <p:sldId id="308" r:id="rId10"/>
    <p:sldId id="320" r:id="rId11"/>
    <p:sldId id="322" r:id="rId12"/>
    <p:sldId id="325" r:id="rId13"/>
    <p:sldId id="309" r:id="rId14"/>
    <p:sldId id="323" r:id="rId15"/>
    <p:sldId id="324" r:id="rId16"/>
    <p:sldId id="312" r:id="rId17"/>
    <p:sldId id="310" r:id="rId18"/>
    <p:sldId id="314" r:id="rId19"/>
    <p:sldId id="316" r:id="rId20"/>
    <p:sldId id="276" r:id="rId21"/>
    <p:sldId id="317" r:id="rId22"/>
    <p:sldId id="326" r:id="rId23"/>
    <p:sldId id="327" r:id="rId24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7">
          <p15:clr>
            <a:srgbClr val="A4A3A4"/>
          </p15:clr>
        </p15:guide>
        <p15:guide id="3" orient="horz" pos="2984">
          <p15:clr>
            <a:srgbClr val="A4A3A4"/>
          </p15:clr>
        </p15:guide>
        <p15:guide id="4" pos="2880">
          <p15:clr>
            <a:srgbClr val="A4A3A4"/>
          </p15:clr>
        </p15:guide>
        <p15:guide id="5" pos="226">
          <p15:clr>
            <a:srgbClr val="A4A3A4"/>
          </p15:clr>
        </p15:guide>
        <p15:guide id="6" pos="55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eletkov" initials="i" lastIdx="1" clrIdx="0">
    <p:extLst>
      <p:ext uri="{19B8F6BF-5375-455C-9EA6-DF929625EA0E}">
        <p15:presenceInfo xmlns:p15="http://schemas.microsoft.com/office/powerpoint/2012/main" userId="iselet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DF737D"/>
    <a:srgbClr val="FAECED"/>
    <a:srgbClr val="F5D4D7"/>
    <a:srgbClr val="C62E3E"/>
    <a:srgbClr val="925AA6"/>
    <a:srgbClr val="00803B"/>
    <a:srgbClr val="32B824"/>
    <a:srgbClr val="14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1" autoAdjust="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>
        <p:guide orient="horz" pos="1620"/>
        <p:guide orient="horz" pos="257"/>
        <p:guide orient="horz" pos="2984"/>
        <p:guide pos="2880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\Desktop\&#1040;&#1076;&#1077;&#1082;&#1074;&#1072;&#1090;&#1085;&#1086;&#1089;&#1090;&#1100;%20&#1090;&#1077;&#1089;&#1090;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\Downloads\Vazhnost_parametro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\Desktop\&#1048;&#1048;\Itog_po_zhestkoosti_v_detst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\Desktop\&#1048;&#1048;\Itog_po_obschemu_yazyku_v_obschestv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'Тестирующая выборка'!$L$1</c:f>
              <c:strCache>
                <c:ptCount val="1"/>
                <c:pt idx="0">
                  <c:v>Фактическое значение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>
              <a:contourClr>
                <a:schemeClr val="accent6"/>
              </a:contourClr>
            </a:sp3d>
          </c:spPr>
          <c:invertIfNegative val="0"/>
          <c:val>
            <c:numRef>
              <c:f>'Тестирующая выборка'!$L$2:$L$26</c:f>
              <c:numCache>
                <c:formatCode>General</c:formatCode>
                <c:ptCount val="2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A-45B7-B8A0-476C09C129EA}"/>
            </c:ext>
          </c:extLst>
        </c:ser>
        <c:ser>
          <c:idx val="1"/>
          <c:order val="1"/>
          <c:tx>
            <c:strRef>
              <c:f>'Тестирующая выборка'!$M$1</c:f>
              <c:strCache>
                <c:ptCount val="1"/>
                <c:pt idx="0">
                  <c:v>Прогнозное значение</c:v>
                </c:pt>
              </c:strCache>
            </c:strRef>
          </c:tx>
          <c:spPr>
            <a:solidFill>
              <a:srgbClr val="FF6600"/>
            </a:solidFill>
            <a:ln>
              <a:solidFill>
                <a:srgbClr val="FF6600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>
              <a:contourClr>
                <a:srgbClr val="FF6600"/>
              </a:contourClr>
            </a:sp3d>
          </c:spPr>
          <c:invertIfNegative val="0"/>
          <c:val>
            <c:numRef>
              <c:f>'Тестирующая выборка'!$M$2:$M$26</c:f>
              <c:numCache>
                <c:formatCode>General</c:formatCode>
                <c:ptCount val="25"/>
                <c:pt idx="0">
                  <c:v>1.0001</c:v>
                </c:pt>
                <c:pt idx="1">
                  <c:v>0</c:v>
                </c:pt>
                <c:pt idx="2">
                  <c:v>0</c:v>
                </c:pt>
                <c:pt idx="3">
                  <c:v>0.76270000000000004</c:v>
                </c:pt>
                <c:pt idx="4">
                  <c:v>1</c:v>
                </c:pt>
                <c:pt idx="5">
                  <c:v>5.0000000000000001E-4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1.0001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1E-4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7.7200000000000005E-2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A-45B7-B8A0-476C09C12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0262960"/>
        <c:axId val="870263376"/>
        <c:axId val="0"/>
      </c:bar3DChart>
      <c:catAx>
        <c:axId val="870262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100">
                    <a:solidFill>
                      <a:sysClr val="windowText" lastClr="000000"/>
                    </a:solidFill>
                  </a:rPr>
                  <a:t>Номер тестирующего примера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0263376"/>
        <c:crosses val="autoZero"/>
        <c:auto val="1"/>
        <c:lblAlgn val="ctr"/>
        <c:lblOffset val="100"/>
        <c:noMultiLvlLbl val="0"/>
      </c:catAx>
      <c:valAx>
        <c:axId val="87026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100" b="1">
                    <a:solidFill>
                      <a:sysClr val="windowText" lastClr="000000"/>
                    </a:solidFill>
                  </a:rPr>
                  <a:t>Склонность к насилию</a:t>
                </a:r>
              </a:p>
            </c:rich>
          </c:tx>
          <c:layout>
            <c:manualLayout>
              <c:xMode val="edge"/>
              <c:yMode val="edge"/>
              <c:x val="3.1002868827443082E-2"/>
              <c:y val="0.23745519848296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7026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118186891358207"/>
          <c:y val="3.399783650131355E-2"/>
          <c:w val="0.82545364510510955"/>
          <c:h val="0.56789212196875949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cat>
            <c:strRef>
              <c:f>Лист1!$A$1:$A$11</c:f>
              <c:strCache>
                <c:ptCount val="11"/>
                <c:pt idx="0">
                  <c:v>Жестокое обращение в детсве</c:v>
                </c:pt>
                <c:pt idx="1">
                  <c:v>Возраст </c:v>
                </c:pt>
                <c:pt idx="2">
                  <c:v>Семейный статус</c:v>
                </c:pt>
                <c:pt idx="3">
                  <c:v>Общий язык в обществе</c:v>
                </c:pt>
                <c:pt idx="4">
                  <c:v>Наличие родителей</c:v>
                </c:pt>
                <c:pt idx="5">
                  <c:v>Пол</c:v>
                </c:pt>
                <c:pt idx="6">
                  <c:v>Псих. заболевания у родственников</c:v>
                </c:pt>
                <c:pt idx="7">
                  <c:v>Алкоголизм у родителей</c:v>
                </c:pt>
                <c:pt idx="8">
                  <c:v>Стиль воспитания</c:v>
                </c:pt>
                <c:pt idx="9">
                  <c:v>Кол-во детей</c:v>
                </c:pt>
                <c:pt idx="10">
                  <c:v>Заболевания в детстве</c:v>
                </c:pt>
              </c:strCache>
            </c:strRef>
          </c:cat>
          <c:val>
            <c:numRef>
              <c:f>Лист1!$B$1:$B$11</c:f>
              <c:numCache>
                <c:formatCode>General</c:formatCode>
                <c:ptCount val="11"/>
                <c:pt idx="0">
                  <c:v>0.35241468209006493</c:v>
                </c:pt>
                <c:pt idx="1">
                  <c:v>0.1938635625305119</c:v>
                </c:pt>
                <c:pt idx="2">
                  <c:v>0.15207674013029471</c:v>
                </c:pt>
                <c:pt idx="3">
                  <c:v>0.11128438856094733</c:v>
                </c:pt>
                <c:pt idx="4">
                  <c:v>8.5904287154758424E-2</c:v>
                </c:pt>
                <c:pt idx="5">
                  <c:v>4.2476928784464782E-2</c:v>
                </c:pt>
                <c:pt idx="6">
                  <c:v>3.6859707153815632E-2</c:v>
                </c:pt>
                <c:pt idx="7">
                  <c:v>2.8467776670417992E-2</c:v>
                </c:pt>
                <c:pt idx="8">
                  <c:v>1.6490931102921751E-2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2-44C0-B4A1-04FAF2B8D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213800800"/>
        <c:axId val="213803712"/>
        <c:axId val="0"/>
      </c:bar3DChart>
      <c:catAx>
        <c:axId val="2138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13803712"/>
        <c:crosses val="autoZero"/>
        <c:auto val="1"/>
        <c:lblAlgn val="ctr"/>
        <c:lblOffset val="100"/>
        <c:noMultiLvlLbl val="0"/>
      </c:catAx>
      <c:valAx>
        <c:axId val="21380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100" b="1" dirty="0">
                    <a:solidFill>
                      <a:sysClr val="windowText" lastClr="000000"/>
                    </a:solidFill>
                  </a:rPr>
                  <a:t>Значимость параметра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1380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Лист1!$Q$1</c:f>
              <c:strCache>
                <c:ptCount val="1"/>
                <c:pt idx="0">
                  <c:v>нормальное обращение в детстве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Лист1!$P$2:$P$5</c:f>
              <c:strCache>
                <c:ptCount val="4"/>
                <c:pt idx="0">
                  <c:v>Михаил Попков</c:v>
                </c:pt>
                <c:pt idx="1">
                  <c:v>Джудиас Буэноано</c:v>
                </c:pt>
                <c:pt idx="2">
                  <c:v>Сергей Ряховский</c:v>
                </c:pt>
                <c:pt idx="3">
                  <c:v>Владимир Муханкин</c:v>
                </c:pt>
              </c:strCache>
            </c:strRef>
          </c:cat>
          <c:val>
            <c:numRef>
              <c:f>Лист1!$Q$2:$Q$5</c:f>
              <c:numCache>
                <c:formatCode>General</c:formatCode>
                <c:ptCount val="4"/>
                <c:pt idx="0">
                  <c:v>1E-4</c:v>
                </c:pt>
                <c:pt idx="1">
                  <c:v>0</c:v>
                </c:pt>
                <c:pt idx="2">
                  <c:v>0.96079999999999999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7-41F6-9920-6C8B304E7032}"/>
            </c:ext>
          </c:extLst>
        </c:ser>
        <c:ser>
          <c:idx val="1"/>
          <c:order val="1"/>
          <c:tx>
            <c:strRef>
              <c:f>Лист1!$R$1</c:f>
              <c:strCache>
                <c:ptCount val="1"/>
                <c:pt idx="0">
                  <c:v>жестокое обращение в детстве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Лист1!$P$2:$P$5</c:f>
              <c:strCache>
                <c:ptCount val="4"/>
                <c:pt idx="0">
                  <c:v>Михаил Попков</c:v>
                </c:pt>
                <c:pt idx="1">
                  <c:v>Джудиас Буэноано</c:v>
                </c:pt>
                <c:pt idx="2">
                  <c:v>Сергей Ряховский</c:v>
                </c:pt>
                <c:pt idx="3">
                  <c:v>Владимир Муханкин</c:v>
                </c:pt>
              </c:strCache>
            </c:strRef>
          </c:cat>
          <c:val>
            <c:numRef>
              <c:f>Лист1!$R$2:$R$5</c:f>
              <c:numCache>
                <c:formatCode>General</c:formatCode>
                <c:ptCount val="4"/>
                <c:pt idx="0">
                  <c:v>1</c:v>
                </c:pt>
                <c:pt idx="1">
                  <c:v>0.99990000000000001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7-41F6-9920-6C8B304E70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90148191"/>
        <c:axId val="889766847"/>
        <c:axId val="884189007"/>
      </c:bar3DChart>
      <c:catAx>
        <c:axId val="89014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89766847"/>
        <c:crosses val="autoZero"/>
        <c:auto val="1"/>
        <c:lblAlgn val="ctr"/>
        <c:lblOffset val="100"/>
        <c:noMultiLvlLbl val="0"/>
      </c:catAx>
      <c:valAx>
        <c:axId val="88976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100" b="1">
                    <a:solidFill>
                      <a:sysClr val="windowText" lastClr="000000"/>
                    </a:solidFill>
                  </a:rPr>
                  <a:t>Склонность к насилию</a:t>
                </a:r>
              </a:p>
            </c:rich>
          </c:tx>
          <c:layout>
            <c:manualLayout>
              <c:xMode val="edge"/>
              <c:yMode val="edge"/>
              <c:x val="2.1394428849787685E-2"/>
              <c:y val="0.179935991871983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90148191"/>
        <c:crosses val="autoZero"/>
        <c:crossBetween val="between"/>
      </c:valAx>
      <c:serAx>
        <c:axId val="884189007"/>
        <c:scaling>
          <c:orientation val="minMax"/>
        </c:scaling>
        <c:delete val="1"/>
        <c:axPos val="b"/>
        <c:majorTickMark val="none"/>
        <c:minorTickMark val="none"/>
        <c:tickLblPos val="nextTo"/>
        <c:crossAx val="88976684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Лист1!$Q$1</c:f>
              <c:strCache>
                <c:ptCount val="1"/>
                <c:pt idx="0">
                  <c:v>находит общий язык в обществе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Лист1!$P$2:$P$4</c:f>
              <c:strCache>
                <c:ptCount val="3"/>
                <c:pt idx="0">
                  <c:v>Александр Пичушкин</c:v>
                </c:pt>
                <c:pt idx="1">
                  <c:v>Николай Фефилов</c:v>
                </c:pt>
                <c:pt idx="2">
                  <c:v>Владимир Муханкин</c:v>
                </c:pt>
              </c:strCache>
            </c:strRef>
          </c:cat>
          <c:val>
            <c:numRef>
              <c:f>Лист1!$Q$2:$Q$4</c:f>
              <c:numCache>
                <c:formatCode>General</c:formatCode>
                <c:ptCount val="3"/>
                <c:pt idx="0">
                  <c:v>6.9699999999999998E-2</c:v>
                </c:pt>
                <c:pt idx="1">
                  <c:v>4.9099999999999998E-2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6-499E-B65C-A589D9C4F767}"/>
            </c:ext>
          </c:extLst>
        </c:ser>
        <c:ser>
          <c:idx val="1"/>
          <c:order val="1"/>
          <c:tx>
            <c:strRef>
              <c:f>Лист1!$R$1</c:f>
              <c:strCache>
                <c:ptCount val="1"/>
                <c:pt idx="0">
                  <c:v>не находит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Лист1!$P$2:$P$4</c:f>
              <c:strCache>
                <c:ptCount val="3"/>
                <c:pt idx="0">
                  <c:v>Александр Пичушкин</c:v>
                </c:pt>
                <c:pt idx="1">
                  <c:v>Николай Фефилов</c:v>
                </c:pt>
                <c:pt idx="2">
                  <c:v>Владимир Муханкин</c:v>
                </c:pt>
              </c:strCache>
            </c:strRef>
          </c:cat>
          <c:val>
            <c:numRef>
              <c:f>Лист1!$R$2:$R$4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6-499E-B65C-A589D9C4F7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7745887"/>
        <c:axId val="888338831"/>
        <c:axId val="978581055"/>
      </c:bar3DChart>
      <c:catAx>
        <c:axId val="52774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88338831"/>
        <c:crosses val="autoZero"/>
        <c:auto val="1"/>
        <c:lblAlgn val="ctr"/>
        <c:lblOffset val="100"/>
        <c:noMultiLvlLbl val="0"/>
      </c:catAx>
      <c:valAx>
        <c:axId val="888338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1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Склонность к насилию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27745887"/>
        <c:crosses val="autoZero"/>
        <c:crossBetween val="between"/>
      </c:valAx>
      <c:serAx>
        <c:axId val="978581055"/>
        <c:scaling>
          <c:orientation val="minMax"/>
        </c:scaling>
        <c:delete val="1"/>
        <c:axPos val="b"/>
        <c:majorTickMark val="none"/>
        <c:minorTickMark val="none"/>
        <c:tickLblPos val="nextTo"/>
        <c:crossAx val="88833883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EF02-1F78-4345-B154-220A673D1341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1286-B1AA-4FB5-8C57-7C62A39AC3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3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32406" y="2143889"/>
            <a:ext cx="6858000" cy="1251213"/>
          </a:xfrm>
        </p:spPr>
        <p:txBody>
          <a:bodyPr anchor="b"/>
          <a:lstStyle>
            <a:lvl1pPr algn="l">
              <a:lnSpc>
                <a:spcPct val="10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32406" y="3525592"/>
            <a:ext cx="6858000" cy="509034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latin typeface="PermianSansTypeface" panose="020000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29563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741267" y="171774"/>
            <a:ext cx="496566" cy="52116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26879" y="-21035"/>
            <a:ext cx="917122" cy="96256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29363" y="483115"/>
            <a:ext cx="715735" cy="7511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8349343" y="3876850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575419" y="3485148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122999" y="4248515"/>
            <a:ext cx="744764" cy="78166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537051" y="2961162"/>
            <a:ext cx="446477" cy="46859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845147" y="2815926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8469912" y="1885553"/>
            <a:ext cx="276760" cy="290472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281354" y="4476791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36279" y="4549867"/>
            <a:ext cx="496566" cy="52116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925174" y="4570648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28650" y="1632858"/>
            <a:ext cx="3694339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821012" y="1632858"/>
            <a:ext cx="3694339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71648" y="1453075"/>
            <a:ext cx="1008342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6125613" y="1412170"/>
            <a:ext cx="1085134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20861" y="2135048"/>
            <a:ext cx="322439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20861" y="2752982"/>
            <a:ext cx="3224390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5011861" y="2135048"/>
            <a:ext cx="322439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5011861" y="2752982"/>
            <a:ext cx="3224390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28650" y="1632858"/>
            <a:ext cx="223429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54854" y="1632858"/>
            <a:ext cx="223429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281057" y="1632857"/>
            <a:ext cx="223429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310368" y="1453075"/>
            <a:ext cx="870857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136571" y="1412170"/>
            <a:ext cx="870857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62775" y="1412170"/>
            <a:ext cx="870857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771355" y="2135048"/>
            <a:ext cx="1950074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771355" y="2752982"/>
            <a:ext cx="1950074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596198" y="2135048"/>
            <a:ext cx="1950074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596198" y="2752982"/>
            <a:ext cx="1950074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421041" y="2132750"/>
            <a:ext cx="1950074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421041" y="2750685"/>
            <a:ext cx="1950074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08907" y="1632858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78213" y="1632858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639410" y="1632857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03539" y="1453075"/>
            <a:ext cx="752189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172844" y="1412170"/>
            <a:ext cx="752189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234041" y="1412170"/>
            <a:ext cx="752189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651613" y="2135048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51613" y="2752982"/>
            <a:ext cx="1684343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2719558" y="2135048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2719558" y="2752982"/>
            <a:ext cx="1684343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4779394" y="2132750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4779394" y="2750685"/>
            <a:ext cx="1684343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6709227" y="1632857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303858" y="1412170"/>
            <a:ext cx="752189" cy="626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6849211" y="2132750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6849211" y="2750685"/>
            <a:ext cx="1684343" cy="21782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28650" y="1632858"/>
            <a:ext cx="3694339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26415"/>
            <a:ext cx="7886700" cy="9941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821012" y="1632858"/>
            <a:ext cx="3694339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20861" y="1770206"/>
            <a:ext cx="322439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20861" y="2525490"/>
            <a:ext cx="3224390" cy="240573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5011861" y="1770206"/>
            <a:ext cx="322439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5011861" y="2525490"/>
            <a:ext cx="3224390" cy="240573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28650" y="1632858"/>
            <a:ext cx="223429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24117"/>
            <a:ext cx="7886700" cy="9941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54854" y="1632858"/>
            <a:ext cx="223429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281057" y="1632857"/>
            <a:ext cx="223429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771355" y="1635154"/>
            <a:ext cx="1950074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771355" y="2375383"/>
            <a:ext cx="1950074" cy="255584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596198" y="1635154"/>
            <a:ext cx="1950074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596198" y="2375383"/>
            <a:ext cx="1950074" cy="255584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421041" y="1632857"/>
            <a:ext cx="1950074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421041" y="2373086"/>
            <a:ext cx="1950074" cy="255584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08907" y="1632858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24117"/>
            <a:ext cx="7886700" cy="9941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78213" y="1632858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639410" y="1632857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651613" y="1715351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51613" y="2413482"/>
            <a:ext cx="1684343" cy="25177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2719558" y="1715351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2719558" y="2413482"/>
            <a:ext cx="1684343" cy="25177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4779394" y="1713053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4779394" y="2411185"/>
            <a:ext cx="1684343" cy="25177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6709227" y="1632857"/>
            <a:ext cx="1929833" cy="3510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6849211" y="1713053"/>
            <a:ext cx="1684343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6849211" y="2411185"/>
            <a:ext cx="1684343" cy="25177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398" y="393700"/>
            <a:ext cx="2738001" cy="153868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4020423" y="2278063"/>
            <a:ext cx="5123578" cy="242728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841533" y="2278063"/>
            <a:ext cx="2904967" cy="242728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27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4020422" y="0"/>
            <a:ext cx="5123578" cy="202474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4572001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4975963" y="744141"/>
            <a:ext cx="3743495" cy="3655219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1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445636" y="522514"/>
            <a:ext cx="3680390" cy="4107485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704851" y="1418289"/>
            <a:ext cx="1959428" cy="31024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24117"/>
            <a:ext cx="7807437" cy="994172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935832" y="1646887"/>
            <a:ext cx="1959769" cy="30801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475264" y="1418289"/>
            <a:ext cx="1959428" cy="31024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3706245" y="1646887"/>
            <a:ext cx="1959769" cy="30801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245338" y="1446777"/>
            <a:ext cx="1959428" cy="31024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6476319" y="1675376"/>
            <a:ext cx="1959769" cy="30801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556" y="1911294"/>
            <a:ext cx="2405742" cy="1200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037115" y="-3573"/>
            <a:ext cx="6106886" cy="3214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3037116" y="3211116"/>
            <a:ext cx="6106885" cy="193238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42413" y="342900"/>
            <a:ext cx="5531473" cy="25091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6557" y="2339824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602633" y="1948123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589332" y="2722483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270007" y="1890884"/>
            <a:ext cx="220727" cy="231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73843"/>
            <a:ext cx="9144000" cy="994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628650" y="1388746"/>
            <a:ext cx="7886700" cy="320587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556" y="1225328"/>
            <a:ext cx="2405742" cy="1200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037115" y="-3573"/>
            <a:ext cx="6106886" cy="5147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455541" y="4309471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681617" y="3917770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8316" y="4692130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245829" y="1041799"/>
            <a:ext cx="220727" cy="231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3472543" y="762000"/>
            <a:ext cx="4982998" cy="35474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3559969" y="859632"/>
            <a:ext cx="4816079" cy="3299222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466556" y="2609006"/>
            <a:ext cx="2405742" cy="13087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42900" indent="0">
              <a:buNone/>
              <a:defRPr sz="1200"/>
            </a:lvl2pPr>
            <a:lvl3pPr marL="685800" indent="0">
              <a:buNone/>
              <a:defRPr sz="1100"/>
            </a:lvl3pPr>
            <a:lvl4pPr marL="1028700" indent="0">
              <a:buNone/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750" y="630011"/>
            <a:ext cx="4841736" cy="84884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979229" y="4158854"/>
            <a:ext cx="1164771" cy="993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56192" y="242808"/>
            <a:ext cx="220727" cy="231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731750" y="1709057"/>
            <a:ext cx="7582529" cy="2219599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" y="4158853"/>
            <a:ext cx="7956947" cy="984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31750" y="0"/>
            <a:ext cx="335051" cy="351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398" y="393700"/>
            <a:ext cx="2738001" cy="153868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003257" y="2245406"/>
            <a:ext cx="2713581" cy="1578428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45406"/>
            <a:ext cx="1003257" cy="1578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3716838" y="2245406"/>
            <a:ext cx="2713581" cy="1578428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6430419" y="2245406"/>
            <a:ext cx="2713581" cy="1578428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331348" y="3995200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4044929" y="3995200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6758510" y="3995200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229600" y="393700"/>
            <a:ext cx="346813" cy="363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690347" y="838284"/>
            <a:ext cx="251126" cy="263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877694" y="4140235"/>
            <a:ext cx="251126" cy="263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546360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63610" y="1"/>
            <a:ext cx="3680390" cy="22098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5463610" y="2209801"/>
            <a:ext cx="3680390" cy="1839685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5463610" y="4049485"/>
            <a:ext cx="3680390" cy="1094015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447505" y="1545772"/>
            <a:ext cx="4559923" cy="3214348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1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47505" y="420007"/>
            <a:ext cx="4164029" cy="9017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1011" y="4329157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643215" y="4543268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334913" y="3681845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8186057" y="0"/>
            <a:ext cx="95794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164116" cy="2601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393372" y="2864757"/>
            <a:ext cx="489857" cy="514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609599" y="3483571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761014" y="2864757"/>
            <a:ext cx="489857" cy="514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2977241" y="3483571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6128656" y="2864757"/>
            <a:ext cx="489857" cy="514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5344883" y="3483571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8050" y="2111828"/>
            <a:ext cx="1406171" cy="233955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47506" y="708008"/>
            <a:ext cx="3689067" cy="9017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4341610" y="0"/>
            <a:ext cx="4299857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4572001" y="420007"/>
            <a:ext cx="3762615" cy="4337051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1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427985" y="2111828"/>
            <a:ext cx="1490102" cy="233955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2926763" y="2111828"/>
            <a:ext cx="1406171" cy="233955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4060372" y="1"/>
            <a:ext cx="5083628" cy="51434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080657" y="867152"/>
            <a:ext cx="2612572" cy="1517662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6092166" y="867152"/>
            <a:ext cx="2612572" cy="1517662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18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3080657" y="2832023"/>
            <a:ext cx="2612572" cy="1517662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18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6092166" y="2832023"/>
            <a:ext cx="2612572" cy="1517662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18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473284" y="1529951"/>
            <a:ext cx="2738001" cy="153868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622329" y="4691924"/>
            <a:ext cx="430259" cy="451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311590" y="4349684"/>
            <a:ext cx="276760" cy="290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309946" y="478810"/>
            <a:ext cx="176475" cy="185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47505" y="420007"/>
            <a:ext cx="8163095" cy="90170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1011" y="4470672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643215" y="4543269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84972" y="3496676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8105" y="1838535"/>
            <a:ext cx="1469573" cy="154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834191" y="3483458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876748" y="1838535"/>
            <a:ext cx="1469573" cy="154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3582834" y="3483458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625390" y="1838535"/>
            <a:ext cx="1469573" cy="154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6331477" y="3483458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7857835" y="-27705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8508084" y="560851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47505" y="420007"/>
            <a:ext cx="8163095" cy="90170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1011" y="4470672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643215" y="4543269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84972" y="3496676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834191" y="3483458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3582834" y="3483458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6331477" y="3483458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7857835" y="-27705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8508084" y="560851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93747" y="1838325"/>
            <a:ext cx="1538288" cy="1543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3842390" y="1838325"/>
            <a:ext cx="1538288" cy="1543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6591033" y="1838325"/>
            <a:ext cx="1538288" cy="1543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6501408" y="1866872"/>
            <a:ext cx="1524001" cy="154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67052" y="1866872"/>
            <a:ext cx="1524001" cy="154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001486" y="1855986"/>
            <a:ext cx="1524001" cy="154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47505" y="550636"/>
            <a:ext cx="8163095" cy="90170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834191" y="3614087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3582834" y="3614087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6331477" y="3614087"/>
            <a:ext cx="2057400" cy="5536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93747" y="1968954"/>
            <a:ext cx="1538288" cy="1543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3842390" y="1968954"/>
            <a:ext cx="1538288" cy="1543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6591033" y="1968954"/>
            <a:ext cx="1538288" cy="154305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398" y="393700"/>
            <a:ext cx="2738001" cy="153868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58521" y="1031479"/>
            <a:ext cx="3643313" cy="55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4020423" y="2278063"/>
            <a:ext cx="5123578" cy="242728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841533" y="2278063"/>
            <a:ext cx="2904967" cy="242728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27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13741" y="393700"/>
            <a:ext cx="430259" cy="451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30672" y="172322"/>
            <a:ext cx="210927" cy="221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1"/>
            <a:ext cx="4582886" cy="260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353822" y="1448301"/>
            <a:ext cx="3875241" cy="4575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4582885" y="1"/>
            <a:ext cx="4561115" cy="26051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2605200"/>
            <a:ext cx="4582886" cy="26051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4582885" y="2605200"/>
            <a:ext cx="4582886" cy="260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353822" y="748960"/>
            <a:ext cx="3875241" cy="55364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4936708" y="4028693"/>
            <a:ext cx="3875241" cy="4575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4936708" y="3329351"/>
            <a:ext cx="3875241" cy="55364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741364"/>
            <a:ext cx="6457950" cy="256063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777349" y="1185664"/>
            <a:ext cx="2738001" cy="1538684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628650" y="3635971"/>
            <a:ext cx="2057400" cy="55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3399040" y="3617428"/>
            <a:ext cx="2057400" cy="55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6121666" y="3615902"/>
            <a:ext cx="2057400" cy="55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7805" y="2382086"/>
            <a:ext cx="144260" cy="151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258709" y="505950"/>
            <a:ext cx="430259" cy="451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4947970" y="163711"/>
            <a:ext cx="276760" cy="290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433868" y="2381832"/>
            <a:ext cx="144260" cy="151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156494" y="2384075"/>
            <a:ext cx="144260" cy="151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733" y="1858566"/>
            <a:ext cx="3643313" cy="2139553"/>
          </a:xfrm>
        </p:spPr>
        <p:txBody>
          <a:bodyPr anchor="b"/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9733" y="4018360"/>
            <a:ext cx="3643313" cy="55364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6604000" y="0"/>
            <a:ext cx="2311400" cy="51435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4216401" y="0"/>
            <a:ext cx="2298700" cy="51435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2984973" y="224529"/>
            <a:ext cx="496566" cy="52116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466494" y="0"/>
            <a:ext cx="917122" cy="96256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173069" y="535870"/>
            <a:ext cx="715735" cy="7511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939744" y="4549256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522111" y="4622332"/>
            <a:ext cx="496566" cy="52116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1" y="1686322"/>
            <a:ext cx="2901950" cy="17708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3949699" y="596901"/>
            <a:ext cx="4470401" cy="119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3949699" y="1974850"/>
            <a:ext cx="4470401" cy="119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3949699" y="3352800"/>
            <a:ext cx="4470401" cy="119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3949304" y="596503"/>
            <a:ext cx="1562100" cy="119419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3949304" y="1974453"/>
            <a:ext cx="1562100" cy="119419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3949304" y="3352600"/>
            <a:ext cx="1562100" cy="119419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5695950" y="762142"/>
            <a:ext cx="2057400" cy="55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5695950" y="2126056"/>
            <a:ext cx="2057400" cy="55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5695950" y="3511608"/>
            <a:ext cx="2057400" cy="55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328445" y="4045848"/>
            <a:ext cx="794657" cy="83402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76434" y="4781331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3228847" y="3352601"/>
            <a:ext cx="446477" cy="46859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536943" y="3207364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881967" y="266885"/>
            <a:ext cx="446477" cy="46859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204971" y="370914"/>
            <a:ext cx="430259" cy="4515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724072" y="1009946"/>
            <a:ext cx="276760" cy="29047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8732769" y="3740918"/>
            <a:ext cx="663241" cy="6961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183524" y="-183524"/>
            <a:ext cx="9504609" cy="555401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7209" y="2096396"/>
            <a:ext cx="4463143" cy="994172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8950" y="273844"/>
            <a:ext cx="5486400" cy="9941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8950" y="1369219"/>
            <a:ext cx="5486400" cy="32635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188687" y="0"/>
            <a:ext cx="2619828" cy="51435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8950" y="273844"/>
            <a:ext cx="5486400" cy="9941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8950" y="1480458"/>
            <a:ext cx="5486400" cy="4354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188687" y="0"/>
            <a:ext cx="2619828" cy="51435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3223" y="4632722"/>
            <a:ext cx="305159" cy="320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93846" y="4535601"/>
            <a:ext cx="185072" cy="194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195488" y="145426"/>
            <a:ext cx="390404" cy="409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3028950" y="1915886"/>
            <a:ext cx="5486400" cy="4354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3028950" y="2650672"/>
            <a:ext cx="5486400" cy="4354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3028950" y="3086101"/>
            <a:ext cx="5486400" cy="4354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3028950" y="3837214"/>
            <a:ext cx="5486400" cy="4354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3028950" y="4272643"/>
            <a:ext cx="5486400" cy="4354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0BE3A-0252-4F23-A106-691215AB49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7678365" y="4732734"/>
            <a:ext cx="1276947" cy="273844"/>
          </a:xfrm>
        </p:spPr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5452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33925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8037" y="4733925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357037" y="4733925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850" y="2504150"/>
            <a:ext cx="8281852" cy="1146919"/>
          </a:xfrm>
        </p:spPr>
        <p:txBody>
          <a:bodyPr anchor="t">
            <a:normAutofit/>
          </a:bodyPr>
          <a:lstStyle/>
          <a:p>
            <a:r>
              <a:rPr lang="ru-RU" sz="1600" b="1" dirty="0"/>
              <a:t>Выполнил:</a:t>
            </a:r>
            <a:br>
              <a:rPr lang="ru-RU" sz="1600" b="1" dirty="0"/>
            </a:br>
            <a:r>
              <a:rPr lang="ru-RU" sz="1600" b="1" dirty="0"/>
              <a:t>студент 3 курса механико-математического факультета группы ПМИ-4-20</a:t>
            </a:r>
            <a:br>
              <a:rPr lang="ru-RU" sz="1600" b="1" dirty="0"/>
            </a:br>
            <a:r>
              <a:rPr lang="ru-RU" sz="1600" b="1" dirty="0"/>
              <a:t>Пуховкин Владимир Ильич</a:t>
            </a:r>
          </a:p>
        </p:txBody>
      </p:sp>
      <p:pic>
        <p:nvPicPr>
          <p:cNvPr id="2050" name="Picture 2" descr="X:\ОНИП\Презентация ПГНИУ\Фирстиль\Логотип ПГНИУ белы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2" y="416100"/>
            <a:ext cx="1494176" cy="14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074" y="1580180"/>
            <a:ext cx="8281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ВЫЯВЛЕНИЕ СЕРИЙНЫХ УБИЙЦ ПО ПСИХОЛОГИЧЕСКИМ ОСОБЕННОСТЯМ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31C234-62B7-4431-81DD-D42FD38594D1}"/>
              </a:ext>
            </a:extLst>
          </p:cNvPr>
          <p:cNvSpPr txBox="1">
            <a:spLocks/>
          </p:cNvSpPr>
          <p:nvPr/>
        </p:nvSpPr>
        <p:spPr>
          <a:xfrm>
            <a:off x="486849" y="3944983"/>
            <a:ext cx="7566401" cy="853005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/>
              <a:t>Научный руководитель: </a:t>
            </a:r>
          </a:p>
          <a:p>
            <a:r>
              <a:rPr lang="ru-RU" sz="1600" b="1" dirty="0"/>
              <a:t>доктор технический наук, профессор кафедры прикладной математики и информатики</a:t>
            </a:r>
          </a:p>
          <a:p>
            <a:r>
              <a:rPr lang="ru-RU" sz="1600" b="1" dirty="0"/>
              <a:t>Леонид Нахимович </a:t>
            </a:r>
            <a:r>
              <a:rPr lang="ru-RU" sz="1600" b="1" dirty="0" err="1"/>
              <a:t>Ясницкий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2768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ru-RU" altLang="ru-RU" sz="2800" dirty="0">
                <a:ea typeface="Arial" panose="020B0604020202020204" pitchFamily="34" charset="0"/>
              </a:rPr>
              <a:t>Набор данных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10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860C19-060A-443F-89FF-1748A350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746662"/>
            <a:ext cx="7512050" cy="40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5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ru-RU" altLang="ru-RU" sz="2800" dirty="0" err="1">
                <a:ea typeface="Arial" panose="020B0604020202020204" pitchFamily="34" charset="0"/>
              </a:rPr>
              <a:t>Нейросимулятор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11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F7775F-193A-4CB1-959E-0B14BF06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88" y="795666"/>
            <a:ext cx="5106051" cy="41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8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ru-RU" altLang="ru-RU" sz="2800" dirty="0" err="1">
                <a:ea typeface="Arial" panose="020B0604020202020204" pitchFamily="34" charset="0"/>
              </a:rPr>
              <a:t>Нейросимулятор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12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16F88E17-E788-4638-A3EE-ACDD2E66F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272112"/>
              </p:ext>
            </p:extLst>
          </p:nvPr>
        </p:nvGraphicFramePr>
        <p:xfrm>
          <a:off x="1385887" y="671512"/>
          <a:ext cx="6372225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753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en-US" altLang="ru-RU" sz="2700" dirty="0" err="1">
                <a:ea typeface="Arial" panose="020B0604020202020204" pitchFamily="34" charset="0"/>
              </a:rPr>
              <a:t>Keras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13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C76E3C-0564-444A-A09F-60C57C33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40" y="789293"/>
            <a:ext cx="7365220" cy="40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en-US" altLang="ru-RU" sz="2700" dirty="0" err="1">
                <a:ea typeface="Arial" panose="020B0604020202020204" pitchFamily="34" charset="0"/>
              </a:rPr>
              <a:t>Keras</a:t>
            </a:r>
            <a:r>
              <a:rPr kumimoji="0" lang="ru-RU" altLang="ru-RU" sz="2700" dirty="0">
                <a:ea typeface="Arial" panose="020B0604020202020204" pitchFamily="34" charset="0"/>
              </a:rPr>
              <a:t> (г</a:t>
            </a:r>
            <a:r>
              <a:rPr lang="ru-RU" altLang="ru-RU" sz="2700" dirty="0">
                <a:ea typeface="Arial" panose="020B0604020202020204" pitchFamily="34" charset="0"/>
              </a:rPr>
              <a:t>рафик обучения)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14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5D2491-0503-4F44-AE9A-4B8AD46E6D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6900" y="771842"/>
            <a:ext cx="5549900" cy="41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1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en-US" altLang="ru-RU" sz="2700" dirty="0" err="1">
                <a:ea typeface="Arial" panose="020B0604020202020204" pitchFamily="34" charset="0"/>
              </a:rPr>
              <a:t>Keras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15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C03234-C512-4EB6-83F9-DAB0297ECF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767397"/>
            <a:ext cx="5940425" cy="36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700" dirty="0">
                <a:ea typeface="Arial" panose="020B0604020202020204" pitchFamily="34" charset="0"/>
              </a:rPr>
              <a:t>Графический интерфейс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16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B78EB1-61A9-4155-8396-3854C818F4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0550" y="819150"/>
            <a:ext cx="5251450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Используемый инструментарий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Нейросимулятор</a:t>
            </a:r>
            <a:r>
              <a:rPr lang="ru-RU" dirty="0"/>
              <a:t> 5.10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17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F7AF11-7B59-48E6-AA39-FAAD617F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380363"/>
            <a:ext cx="1790700" cy="5613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04732-BBFA-4052-9FF5-F56727DA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44" y="3054072"/>
            <a:ext cx="1790699" cy="5983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1AA37C-520F-4094-9E1E-0B71583C0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" y="2380363"/>
            <a:ext cx="507999" cy="6241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0A1C5B-9997-407C-A618-A13C903A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5783"/>
            <a:ext cx="641032" cy="69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736289-8282-442B-B595-18C52E57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2290836"/>
            <a:ext cx="1301750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17C2BD-40BA-4EE9-8BA8-9DFBF8A7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9" y="3660607"/>
            <a:ext cx="1147761" cy="70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2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700" dirty="0">
                <a:ea typeface="Arial" panose="020B0604020202020204" pitchFamily="34" charset="0"/>
              </a:rPr>
              <a:t>Заключение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Проанализировано 90 биографий маньяков вручную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Собрано 88 интервью у респондентов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Прочитано более 20 научных статей по поставленной проблеме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Проведено несколько десятков тестов различных </a:t>
            </a:r>
            <a:r>
              <a:rPr lang="ru-RU" dirty="0" err="1"/>
              <a:t>нейросетевых</a:t>
            </a:r>
            <a:r>
              <a:rPr lang="ru-RU" dirty="0"/>
              <a:t> моделей, пока была не найдена лучшая</a:t>
            </a:r>
          </a:p>
          <a:p>
            <a:r>
              <a:rPr lang="ru-RU" dirty="0"/>
              <a:t>По итогу создана программная система с использованием искусственного интеллекта с удобным интерфейсом, с помощью которой можно проводить тестирования и эксперименты. </a:t>
            </a:r>
          </a:p>
          <a:p>
            <a:r>
              <a:rPr lang="ru-RU" dirty="0"/>
              <a:t>В дальнейшем данное исследование планируется выпустить в Криминологическом журнале Байкальского государственного университета экономики и права и доработать по необходимости.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18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9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700" dirty="0">
                <a:ea typeface="Arial" panose="020B0604020202020204" pitchFamily="34" charset="0"/>
              </a:rPr>
              <a:t>Список литературы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Криминологический журнал Байкальского государственного университета экономики и права. / Л.Н. </a:t>
            </a:r>
            <a:r>
              <a:rPr lang="ru-RU" dirty="0" err="1"/>
              <a:t>Ясницкий</a:t>
            </a:r>
            <a:r>
              <a:rPr lang="ru-RU" dirty="0"/>
              <a:t>, С.В. </a:t>
            </a:r>
            <a:r>
              <a:rPr lang="ru-RU" dirty="0" err="1"/>
              <a:t>Ваулева</a:t>
            </a:r>
            <a:r>
              <a:rPr lang="ru-RU" dirty="0"/>
              <a:t>, Д.Н. Сафонова, Ф.М. Черепанов // 2015. Т. 9, № 3. C. 423–430.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Ясницкий</a:t>
            </a:r>
            <a:r>
              <a:rPr lang="ru-RU" dirty="0"/>
              <a:t> Л.Н. Введение в искусственный интеллект / Л.Н. </a:t>
            </a:r>
            <a:r>
              <a:rPr lang="ru-RU" dirty="0" err="1"/>
              <a:t>Ясницкий</a:t>
            </a:r>
            <a:r>
              <a:rPr lang="ru-RU" dirty="0"/>
              <a:t>. — М. : Академия, 2005. — С. 176.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Алферов Ю. А. Наркоманы в ИТУ: личность и поведение / Алферов Ю. А., Середа Е. В., Козюля В. Г. // Личность преступника и индивидуальное воздействие на них: Сб. науч. тр. — М.: ВНИИ МВД СССР, 1989 г. C. 203-204.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Суздалевич</a:t>
            </a:r>
            <a:r>
              <a:rPr lang="ru-RU" dirty="0"/>
              <a:t>, А. А. Что побуждает маньяка убивать. Психологический портрет серийного насильника-убийцы / А. А. </a:t>
            </a:r>
            <a:r>
              <a:rPr lang="ru-RU" dirty="0" err="1"/>
              <a:t>Суздалевич</a:t>
            </a:r>
            <a:r>
              <a:rPr lang="ru-RU" dirty="0"/>
              <a:t> // Молодой ученый. — 2017. — № 10 (144). — С. 329-331.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Конышева Л.П. Применение психологических познаний на первоначальных этапах расследования убийств / О.Д. </a:t>
            </a:r>
            <a:r>
              <a:rPr lang="ru-RU" dirty="0" err="1"/>
              <a:t>Ситковская</a:t>
            </a:r>
            <a:r>
              <a:rPr lang="ru-RU" dirty="0"/>
              <a:t>, Л.П. Конышева. М. // Участие психолога в раскрытии и расследовании убийств: науч.-метод. руководство: НИИ проблем укрепления законности и правопорядка, 2002. С. 43—51.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19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Введение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В настоящее время криминогенная обстановка в России остается напряженной. По статистическим материалам Главного информационно-аналитического центра МВД России число тяжких и особо тяжкий преступлений хоть и уменьшается, но остается на высоком уровне;</a:t>
            </a:r>
          </a:p>
          <a:p>
            <a:pPr marL="285750" indent="-28575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Трудности борьбы с серийными убийствами обусловлен тем, что в обычной жизни серийный убийца мало отличается от здорового человека. Возникает очень много трудностей с выявлением таких людей и в раскрытии тяжких и особо тяжких преступлений, так как они не имеют понятного мотива и зачастую хаотичны, поэтому данная тема актуальна на данный момент.</a:t>
            </a:r>
          </a:p>
          <a:p>
            <a:pPr marL="534988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2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01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DB556E04-610B-47E0-A36D-CE18CA7ECCA2}"/>
              </a:ext>
            </a:extLst>
          </p:cNvPr>
          <p:cNvSpPr txBox="1"/>
          <p:nvPr/>
        </p:nvSpPr>
        <p:spPr>
          <a:xfrm>
            <a:off x="2507615" y="2110085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4179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Эксперименты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21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C122ADFE-3123-4CC4-84FE-2ACCB7426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210854"/>
              </p:ext>
            </p:extLst>
          </p:nvPr>
        </p:nvGraphicFramePr>
        <p:xfrm>
          <a:off x="1310640" y="731838"/>
          <a:ext cx="6366510" cy="389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218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Эксперименты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22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8C7C198-0490-4E27-BF8E-A853FC4E2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290105"/>
              </p:ext>
            </p:extLst>
          </p:nvPr>
        </p:nvGraphicFramePr>
        <p:xfrm>
          <a:off x="1397000" y="876538"/>
          <a:ext cx="6616699" cy="3682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867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Эксперименты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23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98C26A4-3BA5-44E7-A5FA-30E1DBA50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367153"/>
              </p:ext>
            </p:extLst>
          </p:nvPr>
        </p:nvGraphicFramePr>
        <p:xfrm>
          <a:off x="1574801" y="876538"/>
          <a:ext cx="6286500" cy="369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08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Цель работы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1600" b="1" dirty="0">
                <a:solidFill>
                  <a:srgbClr val="C00000"/>
                </a:solidFill>
              </a:rPr>
              <a:t>Цель</a:t>
            </a:r>
            <a:r>
              <a:rPr lang="ru-RU" altLang="en-US" sz="1600" b="1" dirty="0"/>
              <a:t> </a:t>
            </a:r>
            <a:r>
              <a:rPr lang="ru-RU" altLang="en-US" sz="1600" dirty="0"/>
              <a:t>исследования – создать программную систему, которая смогла бы помочь следственным органам выявлять серийных убийц по их биологическим, социальным и психологическим параметрам. Нейронные сети и искусственный интеллект в комплексе со знаниями из различных научных отраслей могут значительно сократить число преступлений, связанных с убийствами.</a:t>
            </a:r>
          </a:p>
          <a:p>
            <a:r>
              <a:rPr lang="ru-RU" altLang="en-US" sz="1600" b="1" dirty="0">
                <a:solidFill>
                  <a:srgbClr val="C00000"/>
                </a:solidFill>
              </a:rPr>
              <a:t>Объект исследования</a:t>
            </a:r>
            <a:r>
              <a:rPr lang="ru-RU" altLang="en-US" sz="1600" dirty="0">
                <a:solidFill>
                  <a:srgbClr val="C00000"/>
                </a:solidFill>
              </a:rPr>
              <a:t> </a:t>
            </a:r>
            <a:r>
              <a:rPr lang="ru-RU" altLang="en-US" sz="1600" dirty="0"/>
              <a:t>- серийные убийцы.</a:t>
            </a:r>
          </a:p>
          <a:p>
            <a:r>
              <a:rPr lang="ru-RU" altLang="en-US" sz="1600" b="1" dirty="0">
                <a:solidFill>
                  <a:srgbClr val="C00000"/>
                </a:solidFill>
              </a:rPr>
              <a:t>Предмет исследования</a:t>
            </a:r>
            <a:r>
              <a:rPr lang="ru-RU" altLang="en-US" sz="1600" dirty="0">
                <a:solidFill>
                  <a:srgbClr val="C00000"/>
                </a:solidFill>
              </a:rPr>
              <a:t>  </a:t>
            </a:r>
            <a:r>
              <a:rPr lang="ru-RU" altLang="en-US" sz="1600" dirty="0"/>
              <a:t>- выявление серийных убийц с помощью ИИ.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3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Научная новизна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Еще в 2015 году Л.Н. </a:t>
            </a:r>
            <a:r>
              <a:rPr lang="ru-RU" sz="1600" dirty="0" err="1"/>
              <a:t>Ясницкий</a:t>
            </a:r>
            <a:r>
              <a:rPr lang="ru-RU" sz="1600" dirty="0"/>
              <a:t> и его студенты: С.В. Валуева, Д.Н. Сафонова, Ф.М. Черепанов начали исследовать тему выявления серийных убийц с помощью методов искусственного интеллекта (первая статья в списке литературы). </a:t>
            </a:r>
          </a:p>
          <a:p>
            <a:pPr>
              <a:lnSpc>
                <a:spcPct val="120000"/>
              </a:lnSpc>
            </a:pPr>
            <a:r>
              <a:rPr lang="ru-RU" sz="1600" dirty="0"/>
              <a:t>Искусственный интеллект на данный момент имеет бурный темп развития, но лишь малое число ученых его использовали для решения поставленной проблемы. Программная система, разработанная в ходе исследования, должна помочь следственным органам выявлять серийных убийц.</a:t>
            </a:r>
            <a:endParaRPr lang="en-US" sz="1600" dirty="0"/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4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Постановка задачи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1600" dirty="0"/>
              <a:t>Создать систему, которая по входным параметрам определяет маньяк респондент или нет</a:t>
            </a:r>
          </a:p>
          <a:p>
            <a:r>
              <a:rPr lang="ru-RU" sz="1600" dirty="0"/>
              <a:t>Функциональные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Ввод входных параметров респондента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Вывод прогностического результата модели</a:t>
            </a:r>
          </a:p>
          <a:p>
            <a:r>
              <a:rPr lang="ru-RU" sz="1600" dirty="0"/>
              <a:t>Нефункциональные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Создание модели, на основе сбора входных параметров маньяков и обычных людей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Оценка, тестирование и эксперименты над моделью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Создание пользовательского интерфейса для удобного использования прогностических свойств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5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5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2800" dirty="0"/>
              <a:t>Обзор решения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Данная работа является переосмыслением и улучшением решения проблемы, которую, как указано ранее, начал изучать Л.Н. </a:t>
            </a:r>
            <a:r>
              <a:rPr lang="ru-RU" sz="1600" dirty="0" err="1"/>
              <a:t>Ясницкий</a:t>
            </a:r>
            <a:r>
              <a:rPr lang="ru-RU" sz="1600" dirty="0"/>
              <a:t> со своими студентами. Так же стоит отметить, что данную работу планируется выпустить в Криминологическом журнале Байкальского государственного университета экономики и права.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6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3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2800" dirty="0"/>
              <a:t>Обзор решения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Достоинства: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Вручную было собрано большое количество наборов данных по маньякам (анализ 90 биографий) и обычным людям (проведено 88 интервью)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Создана и протестирована рабочая </a:t>
            </a:r>
            <a:r>
              <a:rPr lang="ru-RU" sz="1600" dirty="0" err="1"/>
              <a:t>нейросетевая</a:t>
            </a:r>
            <a:r>
              <a:rPr lang="ru-RU" sz="1600" dirty="0"/>
              <a:t> модель на основе набора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Проведены научные эксперименты над моделью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Создан пользовательский интерфейс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7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0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2800" dirty="0"/>
              <a:t>Обзор решения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Вероятно улучшение модели, посредством сбора </a:t>
            </a:r>
            <a:r>
              <a:rPr lang="ru-RU" sz="1600" dirty="0" err="1"/>
              <a:t>бОльшего</a:t>
            </a:r>
            <a:r>
              <a:rPr lang="ru-RU" sz="1600" dirty="0"/>
              <a:t> набора данных и изменением входных параметров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8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2">
            <a:extLst>
              <a:ext uri="{FF2B5EF4-FFF2-40B4-BE49-F238E27FC236}">
                <a16:creationId xmlns:a16="http://schemas.microsoft.com/office/drawing/2014/main" id="{A032768A-17D0-45EF-B5F1-2E4F3BF4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ru-RU" altLang="ru-RU" sz="2700" dirty="0">
                <a:ea typeface="Arial" panose="020B0604020202020204" pitchFamily="34" charset="0"/>
              </a:rPr>
              <a:t>Проработка и детализация решения</a:t>
            </a:r>
            <a:endParaRPr kumimoji="0" lang="en-US" altLang="ru-RU" sz="2700" dirty="0">
              <a:ea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4D30C1-02AF-47B8-BED5-812549D59C83}"/>
              </a:ext>
            </a:extLst>
          </p:cNvPr>
          <p:cNvSpPr/>
          <p:nvPr/>
        </p:nvSpPr>
        <p:spPr>
          <a:xfrm>
            <a:off x="444137" y="876538"/>
            <a:ext cx="8281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75674-F990-44FF-BFA0-3B08B34F06EB}"/>
              </a:ext>
            </a:extLst>
          </p:cNvPr>
          <p:cNvSpPr txBox="1"/>
          <p:nvPr/>
        </p:nvSpPr>
        <p:spPr>
          <a:xfrm>
            <a:off x="8229600" y="4774474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B39DF4-0BAA-47B9-88B0-039565E8E73E}" type="slidenum">
              <a:rPr lang="ru-RU" smtClean="0">
                <a:solidFill>
                  <a:srgbClr val="C00000"/>
                </a:solidFill>
              </a:rPr>
              <a:pPr algn="r"/>
              <a:t>9</a:t>
            </a:fld>
            <a:r>
              <a:rPr lang="ru-RU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18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73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3585F"/>
        </a:solidFill>
        <a:ln w="12700">
          <a:miter lim="400000"/>
        </a:ln>
      </a:spPr>
      <a:bodyPr lIns="22860" rIns="22860" anchor="ctr"/>
      <a:lstStyle>
        <a:defPPr defTabSz="228531">
          <a:defRPr sz="1450">
            <a:solidFill>
              <a:srgbClr val="C62E3E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latin typeface="Lato Regular"/>
            <a:ea typeface="Lato Regular"/>
            <a:cs typeface="Lato Regular"/>
            <a:sym typeface="Lato Regular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Презентация НТС Садырев.pptx" id="{FC89D008-9ECD-406D-883E-6D3DF8D211A8}" vid="{7DC6D9FB-AE24-4F9A-BD4A-BF6095AD9C6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ПГНИУ</Template>
  <TotalTime>765</TotalTime>
  <Words>847</Words>
  <Application>Microsoft Office PowerPoint</Application>
  <PresentationFormat>Экран (16:9)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PermianSansTypeface</vt:lpstr>
      <vt:lpstr>PermianSerifTypeface</vt:lpstr>
      <vt:lpstr>Times New Roman</vt:lpstr>
      <vt:lpstr>Тема Office</vt:lpstr>
      <vt:lpstr>Выполнил: студент 3 курса механико-математического факультета группы ПМИ-4-20 Пуховкин Владимир Ильич</vt:lpstr>
      <vt:lpstr>Введение</vt:lpstr>
      <vt:lpstr>Цель работы</vt:lpstr>
      <vt:lpstr>Научная новизна</vt:lpstr>
      <vt:lpstr>Постановка задачи</vt:lpstr>
      <vt:lpstr>Обзор решения</vt:lpstr>
      <vt:lpstr>Обзор решения</vt:lpstr>
      <vt:lpstr>Обзор решения</vt:lpstr>
      <vt:lpstr>Проработка и детализация решения</vt:lpstr>
      <vt:lpstr>Набор данных</vt:lpstr>
      <vt:lpstr>Нейросимулятор</vt:lpstr>
      <vt:lpstr>Нейросимулятор</vt:lpstr>
      <vt:lpstr>Keras</vt:lpstr>
      <vt:lpstr>Keras (график обучения)</vt:lpstr>
      <vt:lpstr>Keras</vt:lpstr>
      <vt:lpstr>Графический интерфейс</vt:lpstr>
      <vt:lpstr>Используемый инструментарий</vt:lpstr>
      <vt:lpstr>Заключение</vt:lpstr>
      <vt:lpstr>Список литературы</vt:lpstr>
      <vt:lpstr>Презентация PowerPoint</vt:lpstr>
      <vt:lpstr>Эксперименты</vt:lpstr>
      <vt:lpstr>Эксперименты</vt:lpstr>
      <vt:lpstr>Эксперименты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Выполнил: студент 3 курса механико-математического факультета группы ПМИ-4-20 Пуховкин Владимир Ильич</dc:title>
  <dc:creator>Vladimir</dc:creator>
  <cp:lastModifiedBy>User U</cp:lastModifiedBy>
  <cp:revision>59</cp:revision>
  <dcterms:created xsi:type="dcterms:W3CDTF">2022-02-21T04:35:07Z</dcterms:created>
  <dcterms:modified xsi:type="dcterms:W3CDTF">2024-02-10T21:15:42Z</dcterms:modified>
</cp:coreProperties>
</file>