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8" r:id="rId6"/>
    <p:sldId id="265" r:id="rId7"/>
    <p:sldId id="260" r:id="rId8"/>
    <p:sldId id="266"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116" autoAdjust="0"/>
  </p:normalViewPr>
  <p:slideViewPr>
    <p:cSldViewPr snapToGrid="0">
      <p:cViewPr varScale="1">
        <p:scale>
          <a:sx n="75" d="100"/>
          <a:sy n="75" d="100"/>
        </p:scale>
        <p:origin x="974" y="53"/>
      </p:cViewPr>
      <p:guideLst/>
    </p:cSldViewPr>
  </p:slideViewPr>
  <p:notesTextViewPr>
    <p:cViewPr>
      <p:scale>
        <a:sx n="1" d="1"/>
        <a:sy n="1" d="1"/>
      </p:scale>
      <p:origin x="0" y="-2218"/>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Inter"/>
              </a:rPr>
              <a:t>d after an existing milling machine and consists of 10 000 data points from a stored as rows with 14 features in columns</a:t>
            </a:r>
          </a:p>
          <a:p>
            <a:pPr algn="l">
              <a:buFont typeface="+mj-lt"/>
              <a:buAutoNum type="arabicPeriod"/>
            </a:pPr>
            <a:r>
              <a:rPr lang="en-US" b="0" i="0" dirty="0">
                <a:effectLst/>
                <a:latin typeface="Inter"/>
              </a:rPr>
              <a:t>UID: unique identifier ranging from 1 to 10000</a:t>
            </a:r>
          </a:p>
          <a:p>
            <a:pPr algn="l">
              <a:buFont typeface="+mj-lt"/>
              <a:buAutoNum type="arabicPeriod"/>
            </a:pPr>
            <a:r>
              <a:rPr lang="en-US" b="0" i="0" dirty="0">
                <a:effectLst/>
                <a:latin typeface="Inter"/>
              </a:rPr>
              <a:t>product ID: consisting of a letter L, M, or H for low (50% of all products), medium (30%) and high (20%) as product quality variants and a variant-specific serial number</a:t>
            </a:r>
          </a:p>
          <a:p>
            <a:pPr algn="l">
              <a:buFont typeface="+mj-lt"/>
              <a:buAutoNum type="arabicPeriod"/>
            </a:pPr>
            <a:r>
              <a:rPr lang="en-US" b="0" i="0" dirty="0">
                <a:effectLst/>
                <a:latin typeface="Inter"/>
              </a:rPr>
              <a:t>type: just the product type L, M or H from column 2</a:t>
            </a:r>
          </a:p>
          <a:p>
            <a:pPr algn="l">
              <a:buFont typeface="+mj-lt"/>
              <a:buAutoNum type="arabicPeriod"/>
            </a:pPr>
            <a:r>
              <a:rPr lang="en-US" b="0" i="0" dirty="0">
                <a:effectLst/>
                <a:latin typeface="Inter"/>
              </a:rPr>
              <a:t>air temperature [K]: generated using a random walk process later normalized to a standard deviation of 2 K around 300 K</a:t>
            </a:r>
          </a:p>
          <a:p>
            <a:pPr algn="l">
              <a:buFont typeface="+mj-lt"/>
              <a:buAutoNum type="arabicPeriod"/>
            </a:pPr>
            <a:r>
              <a:rPr lang="en-US" b="0" i="0" dirty="0">
                <a:effectLst/>
                <a:latin typeface="Inter"/>
              </a:rPr>
              <a:t>process temperature [K]: generated using a random walk process normalized to a standard deviation of 1 K, added to the air temperature plus 10 K.</a:t>
            </a:r>
          </a:p>
          <a:p>
            <a:pPr algn="l">
              <a:buFont typeface="+mj-lt"/>
              <a:buAutoNum type="arabicPeriod"/>
            </a:pPr>
            <a:r>
              <a:rPr lang="en-US" b="0" i="0" dirty="0">
                <a:effectLst/>
                <a:latin typeface="Inter"/>
              </a:rPr>
              <a:t>rotational speed [rpm]: calculated from a power of 2860 W, overlaid with a normally distributed noise</a:t>
            </a:r>
          </a:p>
          <a:p>
            <a:pPr algn="l">
              <a:buFont typeface="+mj-lt"/>
              <a:buAutoNum type="arabicPeriod"/>
            </a:pPr>
            <a:r>
              <a:rPr lang="en-US" b="0" i="0" dirty="0">
                <a:effectLst/>
                <a:latin typeface="Inter"/>
              </a:rPr>
              <a:t>torque [Nm]: torque values are normally distributed around 40 Nm with a SD = 10 Nm and no negative values.</a:t>
            </a:r>
          </a:p>
          <a:p>
            <a:pPr algn="l">
              <a:buFont typeface="+mj-lt"/>
              <a:buAutoNum type="arabicPeriod"/>
            </a:pPr>
            <a:r>
              <a:rPr lang="en-US" b="0" i="0" dirty="0">
                <a:effectLst/>
                <a:latin typeface="Inter"/>
              </a:rPr>
              <a:t>tool wear [min]: The quality variants H/M/L add 5/3/2 minutes of tool wear to the used tool in the process.</a:t>
            </a:r>
          </a:p>
          <a:p>
            <a:pPr algn="l">
              <a:buFont typeface="+mj-lt"/>
              <a:buAutoNum type="arabicPeriod"/>
            </a:pPr>
            <a:r>
              <a:rPr lang="en-US" b="0" i="0" dirty="0">
                <a:effectLst/>
                <a:latin typeface="Inter"/>
              </a:rPr>
              <a:t>a 'machine failure' label that indicates, whether the machine has failed in this particular datapoint for any of the following failure modes are true.</a:t>
            </a:r>
          </a:p>
          <a:p>
            <a:pPr algn="l"/>
            <a:r>
              <a:rPr lang="en-US" b="0" i="0" dirty="0">
                <a:effectLst/>
                <a:latin typeface="Inter"/>
              </a:rPr>
              <a:t>The machine failure consists of five independent failure modes</a:t>
            </a:r>
          </a:p>
          <a:p>
            <a:pPr algn="l">
              <a:buFont typeface="+mj-lt"/>
              <a:buAutoNum type="arabicPeriod"/>
            </a:pPr>
            <a:r>
              <a:rPr lang="en-US" b="0" i="0" dirty="0">
                <a:effectLst/>
                <a:latin typeface="Inter"/>
              </a:rPr>
              <a:t>tool wear failure (TWF): the tool will be replaced of fail at a randomly selected tool wear time between 200 - 240 mins (120 times in our dataset). At this point in time, the tool is replaced 69 times, and fails 51 times (randomly assigned).</a:t>
            </a:r>
          </a:p>
          <a:p>
            <a:pPr algn="l">
              <a:buFont typeface="+mj-lt"/>
              <a:buAutoNum type="arabicPeriod"/>
            </a:pPr>
            <a:r>
              <a:rPr lang="en-US" b="0" i="0" dirty="0">
                <a:effectLst/>
                <a:latin typeface="Inter"/>
              </a:rPr>
              <a:t>heat dissipation failure (HDF): heat dissipation causes a process failure, if the difference between air- and process temperature is below 8.6 K and the tools rotational speed is below 1380 rpm. This is the case for 115 data points.</a:t>
            </a:r>
          </a:p>
          <a:p>
            <a:pPr algn="l">
              <a:buFont typeface="+mj-lt"/>
              <a:buAutoNum type="arabicPeriod"/>
            </a:pPr>
            <a:r>
              <a:rPr lang="en-US" b="0" i="0" dirty="0">
                <a:effectLst/>
                <a:latin typeface="Inter"/>
              </a:rPr>
              <a:t>power failure (PWF): the product of torque and rotational speed (in rad/s) equals the power required for the process. If this power is below 3500 W or above 9000 W, the process fails, which is the case 95 times in our dataset.</a:t>
            </a:r>
          </a:p>
          <a:p>
            <a:pPr algn="l">
              <a:buFont typeface="+mj-lt"/>
              <a:buAutoNum type="arabicPeriod"/>
            </a:pPr>
            <a:r>
              <a:rPr lang="en-US" b="0" i="0" dirty="0">
                <a:effectLst/>
                <a:latin typeface="Inter"/>
              </a:rPr>
              <a:t>overstrain failure (OSF): if the product of tool wear and torque exceeds 11,000 </a:t>
            </a:r>
            <a:r>
              <a:rPr lang="en-US" b="0" i="0" dirty="0" err="1">
                <a:effectLst/>
                <a:latin typeface="Inter"/>
              </a:rPr>
              <a:t>minNm</a:t>
            </a:r>
            <a:r>
              <a:rPr lang="en-US" b="0" i="0" dirty="0">
                <a:effectLst/>
                <a:latin typeface="Inter"/>
              </a:rPr>
              <a:t> for the L product variant (12,000 M, 13,000 H), the process fails due to overstrain. This is true for 98 datapoints.</a:t>
            </a:r>
          </a:p>
          <a:p>
            <a:pPr algn="l">
              <a:buFont typeface="+mj-lt"/>
              <a:buAutoNum type="arabicPeriod"/>
            </a:pPr>
            <a:r>
              <a:rPr lang="en-US" b="0" i="0" dirty="0">
                <a:effectLst/>
                <a:latin typeface="Inter"/>
              </a:rPr>
              <a:t>random failures (RNF): each process has a chance of 0,1 % to fail regardless of its process parameters. This is the case for only 5 datapoints, less than could be expected for 10,000 datapoints in our dataset.</a:t>
            </a:r>
          </a:p>
          <a:p>
            <a:pPr algn="l"/>
            <a:r>
              <a:rPr lang="en-US" b="0" i="0" dirty="0">
                <a:effectLst/>
                <a:latin typeface="Inter"/>
              </a:rPr>
              <a:t>If at least one of the above failure modes is true, the process fails and the 'machine failure' label is set to 1. It is therefore not transparent to the machine learning method, which of the failure modes has caused the process to fail. This dataset is part of the following publication, please cite when using this dataset: S. </a:t>
            </a:r>
            <a:r>
              <a:rPr lang="en-US" b="0" i="0" dirty="0" err="1">
                <a:effectLst/>
                <a:latin typeface="Inter"/>
              </a:rPr>
              <a:t>Matzka</a:t>
            </a:r>
            <a:r>
              <a:rPr lang="en-US" b="0" i="0" dirty="0">
                <a:effectLst/>
                <a:latin typeface="Inter"/>
              </a:rPr>
              <a:t>, "Explainable Artificial Intelligence for Predictive Maintenance Applications," 2020 Third International Conference on Artificial Intelligence for Industries (AI4I), 2020, pp. 69-74, </a:t>
            </a:r>
            <a:r>
              <a:rPr lang="en-US" b="0" i="0" dirty="0" err="1">
                <a:effectLst/>
                <a:latin typeface="Inter"/>
              </a:rPr>
              <a:t>doi</a:t>
            </a:r>
            <a:r>
              <a:rPr lang="en-US" b="0" i="0" dirty="0">
                <a:effectLst/>
                <a:latin typeface="Inter"/>
              </a:rPr>
              <a:t>: 10.1109/AI4I49448.2020.00023.</a:t>
            </a:r>
          </a:p>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416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C4043"/>
                </a:solidFill>
                <a:effectLst/>
                <a:latin typeface="Inter"/>
              </a:rPr>
              <a:t>The data set contains raw process sensor data (i.e. without feature extraction) which are structured as matrices (tab-delimited) with the rows representing the cycles and the columns the data points within a cycle.</a:t>
            </a:r>
            <a:br>
              <a:rPr lang="en-US" b="0" i="0" dirty="0">
                <a:solidFill>
                  <a:srgbClr val="3C4043"/>
                </a:solidFill>
                <a:effectLst/>
                <a:latin typeface="Inter"/>
              </a:rPr>
            </a:br>
            <a:r>
              <a:rPr lang="en-US" b="0" i="0" dirty="0">
                <a:solidFill>
                  <a:srgbClr val="3C4043"/>
                </a:solidFill>
                <a:effectLst/>
                <a:latin typeface="Inter"/>
              </a:rPr>
              <a:t>The target condition values are cycle-wise annotated in ‘profile.txt‘ (tab-delimited). As before, the row number represents the cycle number. The columns are</a:t>
            </a:r>
          </a:p>
          <a:p>
            <a:pPr algn="l" fontAlgn="base"/>
            <a:r>
              <a:rPr lang="en-US" b="1" i="0" dirty="0">
                <a:solidFill>
                  <a:srgbClr val="202124"/>
                </a:solidFill>
                <a:effectLst/>
                <a:latin typeface="Inter"/>
              </a:rPr>
              <a:t>1: Cooler condition / %:</a:t>
            </a:r>
          </a:p>
          <a:p>
            <a:pPr algn="l" fontAlgn="base"/>
            <a:r>
              <a:rPr lang="en-US" b="0" i="0" dirty="0">
                <a:solidFill>
                  <a:srgbClr val="3C4043"/>
                </a:solidFill>
                <a:effectLst/>
                <a:latin typeface="Inter"/>
              </a:rPr>
              <a:t>3: close to total failure</a:t>
            </a:r>
            <a:br>
              <a:rPr lang="en-US" b="0" i="0" dirty="0">
                <a:solidFill>
                  <a:srgbClr val="3C4043"/>
                </a:solidFill>
                <a:effectLst/>
                <a:latin typeface="Inter"/>
              </a:rPr>
            </a:br>
            <a:r>
              <a:rPr lang="en-US" b="0" i="0" dirty="0">
                <a:solidFill>
                  <a:srgbClr val="3C4043"/>
                </a:solidFill>
                <a:effectLst/>
                <a:latin typeface="Inter"/>
              </a:rPr>
              <a:t>20: reduced efficiency</a:t>
            </a:r>
            <a:br>
              <a:rPr lang="en-US" b="0" i="0" dirty="0">
                <a:solidFill>
                  <a:srgbClr val="3C4043"/>
                </a:solidFill>
                <a:effectLst/>
                <a:latin typeface="Inter"/>
              </a:rPr>
            </a:br>
            <a:r>
              <a:rPr lang="en-US" b="0" i="0" dirty="0">
                <a:solidFill>
                  <a:srgbClr val="3C4043"/>
                </a:solidFill>
                <a:effectLst/>
                <a:latin typeface="Inter"/>
              </a:rPr>
              <a:t>100: full efficiency</a:t>
            </a:r>
          </a:p>
          <a:p>
            <a:pPr algn="l" fontAlgn="base"/>
            <a:r>
              <a:rPr lang="en-US" b="1" i="0" dirty="0">
                <a:solidFill>
                  <a:srgbClr val="202124"/>
                </a:solidFill>
                <a:effectLst/>
                <a:latin typeface="Inter"/>
              </a:rPr>
              <a:t>2: Valve condition / %:</a:t>
            </a:r>
          </a:p>
          <a:p>
            <a:pPr algn="l" fontAlgn="base"/>
            <a:r>
              <a:rPr lang="en-US" b="0" i="0" dirty="0">
                <a:solidFill>
                  <a:srgbClr val="3C4043"/>
                </a:solidFill>
                <a:effectLst/>
                <a:latin typeface="Inter"/>
              </a:rPr>
              <a:t>100: optimal switching behavior</a:t>
            </a:r>
            <a:br>
              <a:rPr lang="en-US" b="0" i="0" dirty="0">
                <a:solidFill>
                  <a:srgbClr val="3C4043"/>
                </a:solidFill>
                <a:effectLst/>
                <a:latin typeface="Inter"/>
              </a:rPr>
            </a:br>
            <a:r>
              <a:rPr lang="en-US" b="0" i="0" dirty="0">
                <a:solidFill>
                  <a:srgbClr val="3C4043"/>
                </a:solidFill>
                <a:effectLst/>
                <a:latin typeface="Inter"/>
              </a:rPr>
              <a:t>90: small lag</a:t>
            </a:r>
            <a:br>
              <a:rPr lang="en-US" b="0" i="0" dirty="0">
                <a:solidFill>
                  <a:srgbClr val="3C4043"/>
                </a:solidFill>
                <a:effectLst/>
                <a:latin typeface="Inter"/>
              </a:rPr>
            </a:br>
            <a:r>
              <a:rPr lang="en-US" b="0" i="0" dirty="0">
                <a:solidFill>
                  <a:srgbClr val="3C4043"/>
                </a:solidFill>
                <a:effectLst/>
                <a:latin typeface="Inter"/>
              </a:rPr>
              <a:t>80: severe lag</a:t>
            </a:r>
            <a:br>
              <a:rPr lang="en-US" b="0" i="0" dirty="0">
                <a:solidFill>
                  <a:srgbClr val="3C4043"/>
                </a:solidFill>
                <a:effectLst/>
                <a:latin typeface="Inter"/>
              </a:rPr>
            </a:br>
            <a:r>
              <a:rPr lang="en-US" b="0" i="0" dirty="0">
                <a:solidFill>
                  <a:srgbClr val="3C4043"/>
                </a:solidFill>
                <a:effectLst/>
                <a:latin typeface="Inter"/>
              </a:rPr>
              <a:t>73: close to total failure</a:t>
            </a:r>
          </a:p>
          <a:p>
            <a:pPr algn="l" fontAlgn="base"/>
            <a:r>
              <a:rPr lang="en-US" b="1" i="0" dirty="0">
                <a:solidFill>
                  <a:srgbClr val="202124"/>
                </a:solidFill>
                <a:effectLst/>
                <a:latin typeface="Inter"/>
              </a:rPr>
              <a:t>3: Internal pump leakage:</a:t>
            </a:r>
          </a:p>
          <a:p>
            <a:pPr algn="l" fontAlgn="base"/>
            <a:r>
              <a:rPr lang="en-US" b="0" i="0" dirty="0">
                <a:solidFill>
                  <a:srgbClr val="3C4043"/>
                </a:solidFill>
                <a:effectLst/>
                <a:latin typeface="Inter"/>
              </a:rPr>
              <a:t>0: no leakage</a:t>
            </a:r>
            <a:br>
              <a:rPr lang="en-US" b="0" i="0" dirty="0">
                <a:solidFill>
                  <a:srgbClr val="3C4043"/>
                </a:solidFill>
                <a:effectLst/>
                <a:latin typeface="Inter"/>
              </a:rPr>
            </a:br>
            <a:r>
              <a:rPr lang="en-US" b="0" i="0" dirty="0">
                <a:solidFill>
                  <a:srgbClr val="3C4043"/>
                </a:solidFill>
                <a:effectLst/>
                <a:latin typeface="Inter"/>
              </a:rPr>
              <a:t>1: weak leakage</a:t>
            </a:r>
            <a:br>
              <a:rPr lang="en-US" b="0" i="0" dirty="0">
                <a:solidFill>
                  <a:srgbClr val="3C4043"/>
                </a:solidFill>
                <a:effectLst/>
                <a:latin typeface="Inter"/>
              </a:rPr>
            </a:br>
            <a:r>
              <a:rPr lang="en-US" b="0" i="0" dirty="0">
                <a:solidFill>
                  <a:srgbClr val="3C4043"/>
                </a:solidFill>
                <a:effectLst/>
                <a:latin typeface="Inter"/>
              </a:rPr>
              <a:t>2: severe leakage</a:t>
            </a:r>
          </a:p>
          <a:p>
            <a:pPr algn="l" fontAlgn="base"/>
            <a:r>
              <a:rPr lang="en-US" b="1" i="0" dirty="0">
                <a:solidFill>
                  <a:srgbClr val="202124"/>
                </a:solidFill>
                <a:effectLst/>
                <a:latin typeface="Inter"/>
              </a:rPr>
              <a:t>4: Hydraulic accumulator / bar:</a:t>
            </a:r>
          </a:p>
          <a:p>
            <a:pPr algn="l" fontAlgn="base"/>
            <a:r>
              <a:rPr lang="en-US" b="0" i="0" dirty="0">
                <a:solidFill>
                  <a:srgbClr val="3C4043"/>
                </a:solidFill>
                <a:effectLst/>
                <a:latin typeface="Inter"/>
              </a:rPr>
              <a:t>130: optimal pressure</a:t>
            </a:r>
            <a:br>
              <a:rPr lang="en-US" b="0" i="0" dirty="0">
                <a:solidFill>
                  <a:srgbClr val="3C4043"/>
                </a:solidFill>
                <a:effectLst/>
                <a:latin typeface="Inter"/>
              </a:rPr>
            </a:br>
            <a:r>
              <a:rPr lang="en-US" b="0" i="0" dirty="0">
                <a:solidFill>
                  <a:srgbClr val="3C4043"/>
                </a:solidFill>
                <a:effectLst/>
                <a:latin typeface="Inter"/>
              </a:rPr>
              <a:t>115: slightly reduced pressure</a:t>
            </a:r>
            <a:br>
              <a:rPr lang="en-US" b="0" i="0" dirty="0">
                <a:solidFill>
                  <a:srgbClr val="3C4043"/>
                </a:solidFill>
                <a:effectLst/>
                <a:latin typeface="Inter"/>
              </a:rPr>
            </a:br>
            <a:r>
              <a:rPr lang="en-US" b="0" i="0" dirty="0">
                <a:solidFill>
                  <a:srgbClr val="3C4043"/>
                </a:solidFill>
                <a:effectLst/>
                <a:latin typeface="Inter"/>
              </a:rPr>
              <a:t>100: severely reduced pressure</a:t>
            </a:r>
            <a:br>
              <a:rPr lang="en-US" b="0" i="0" dirty="0">
                <a:solidFill>
                  <a:srgbClr val="3C4043"/>
                </a:solidFill>
                <a:effectLst/>
                <a:latin typeface="Inter"/>
              </a:rPr>
            </a:br>
            <a:r>
              <a:rPr lang="en-US" b="0" i="0" dirty="0">
                <a:solidFill>
                  <a:srgbClr val="3C4043"/>
                </a:solidFill>
                <a:effectLst/>
                <a:latin typeface="Inter"/>
              </a:rPr>
              <a:t>90: close to total failure</a:t>
            </a:r>
          </a:p>
          <a:p>
            <a:pPr algn="l" fontAlgn="base"/>
            <a:r>
              <a:rPr lang="en-US" b="1" i="0" dirty="0">
                <a:solidFill>
                  <a:srgbClr val="202124"/>
                </a:solidFill>
                <a:effectLst/>
                <a:latin typeface="Inter"/>
              </a:rPr>
              <a:t>5: stable flag:</a:t>
            </a:r>
          </a:p>
          <a:p>
            <a:pPr algn="l" fontAlgn="base"/>
            <a:r>
              <a:rPr lang="en-US" b="0" i="0">
                <a:solidFill>
                  <a:srgbClr val="3C4043"/>
                </a:solidFill>
                <a:effectLst/>
                <a:latin typeface="Inter"/>
              </a:rPr>
              <a:t>0: conditions were stable</a:t>
            </a:r>
            <a:br>
              <a:rPr lang="en-US" b="0" i="0">
                <a:solidFill>
                  <a:srgbClr val="3C4043"/>
                </a:solidFill>
                <a:effectLst/>
                <a:latin typeface="Inter"/>
              </a:rPr>
            </a:br>
            <a:r>
              <a:rPr lang="en-US" b="0" i="0">
                <a:solidFill>
                  <a:srgbClr val="3C4043"/>
                </a:solidFill>
                <a:effectLst/>
                <a:latin typeface="Inter"/>
              </a:rPr>
              <a:t>1: static conditions might not have been reached yet</a:t>
            </a:r>
          </a:p>
          <a:p>
            <a:endParaRPr lang="en-IN"/>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756544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6CzH6cfe61sn0Xrfl7A1H5s_vw_tqBSF?usp=sharing" TargetMode="External"/><Relationship Id="rId2" Type="http://schemas.openxmlformats.org/officeDocument/2006/relationships/hyperlink" Target="https://colab.research.google.com/drive/1vh7zjRfJX3L3uxvQHBT-AB1Ohmh-e6ts?usp=sharing" TargetMode="External"/><Relationship Id="rId1" Type="http://schemas.openxmlformats.org/officeDocument/2006/relationships/slideLayout" Target="../slideLayouts/slideLayout4.xml"/><Relationship Id="rId4" Type="http://schemas.openxmlformats.org/officeDocument/2006/relationships/hyperlink" Target="https://colab.research.google.com/drive/1zj3dypfNVQl2qERcXGDwKuwnmaHT-r6h?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sz="4400" dirty="0"/>
              <a:t>REVIEW 2</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1903869" cy="689732"/>
          </a:xfrm>
        </p:spPr>
        <p:txBody>
          <a:bodyPr>
            <a:noAutofit/>
          </a:bodyPr>
          <a:lstStyle/>
          <a:p>
            <a:r>
              <a:rPr lang="en-US" sz="1800" dirty="0"/>
              <a:t>Helly Dhamesha</a:t>
            </a:r>
          </a:p>
          <a:p>
            <a:r>
              <a:rPr lang="en-US" sz="1800" dirty="0"/>
              <a:t>Rahul Gandhi    </a:t>
            </a:r>
          </a:p>
        </p:txBody>
      </p:sp>
      <p:sp>
        <p:nvSpPr>
          <p:cNvPr id="4" name="Subtitle 2">
            <a:extLst>
              <a:ext uri="{FF2B5EF4-FFF2-40B4-BE49-F238E27FC236}">
                <a16:creationId xmlns:a16="http://schemas.microsoft.com/office/drawing/2014/main" id="{1413A787-8E2A-8275-137C-AB1804D8660B}"/>
              </a:ext>
            </a:extLst>
          </p:cNvPr>
          <p:cNvSpPr txBox="1">
            <a:spLocks/>
          </p:cNvSpPr>
          <p:nvPr/>
        </p:nvSpPr>
        <p:spPr>
          <a:xfrm>
            <a:off x="8218315" y="5609468"/>
            <a:ext cx="1326444" cy="68973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t>20BRS1171</a:t>
            </a:r>
          </a:p>
          <a:p>
            <a:pPr algn="r"/>
            <a:r>
              <a:rPr lang="en-US" sz="1800" dirty="0"/>
              <a:t>20BRS1264 </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4" y="1671639"/>
            <a:ext cx="6269215" cy="1204912"/>
          </a:xfrm>
        </p:spPr>
        <p:txBody>
          <a:bodyPr>
            <a:normAutofit/>
          </a:bodyPr>
          <a:lstStyle/>
          <a:p>
            <a:r>
              <a:rPr lang="en-US" sz="3600" dirty="0"/>
              <a:t>Predictive maintenance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a:bodyPr>
          <a:lstStyle/>
          <a:p>
            <a:r>
              <a:rPr lang="en-US" sz="1800" dirty="0"/>
              <a:t>MODULE 1: Conveyor Belts</a:t>
            </a:r>
          </a:p>
          <a:p>
            <a:r>
              <a:rPr lang="en-US" sz="1800" dirty="0"/>
              <a:t>MODULE 2: Milling machine</a:t>
            </a:r>
          </a:p>
          <a:p>
            <a:r>
              <a:rPr lang="en-US" sz="1800" dirty="0"/>
              <a:t>MODULE 3: Hydraulics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3</a:t>
            </a:fld>
            <a:endParaRPr lang="en-US" dirty="0"/>
          </a:p>
        </p:txBody>
      </p:sp>
      <p:sp>
        <p:nvSpPr>
          <p:cNvPr id="11" name="Title 1">
            <a:extLst>
              <a:ext uri="{FF2B5EF4-FFF2-40B4-BE49-F238E27FC236}">
                <a16:creationId xmlns:a16="http://schemas.microsoft.com/office/drawing/2014/main" id="{C318051C-A5DE-E3CC-6D78-BC42622910A3}"/>
              </a:ext>
            </a:extLst>
          </p:cNvPr>
          <p:cNvSpPr>
            <a:spLocks noGrp="1"/>
          </p:cNvSpPr>
          <p:nvPr>
            <p:ph type="title"/>
          </p:nvPr>
        </p:nvSpPr>
        <p:spPr>
          <a:xfrm>
            <a:off x="5084585" y="723372"/>
            <a:ext cx="6269215" cy="1204912"/>
          </a:xfrm>
        </p:spPr>
        <p:txBody>
          <a:bodyPr>
            <a:normAutofit/>
          </a:bodyPr>
          <a:lstStyle/>
          <a:p>
            <a:r>
              <a:rPr lang="en-US" sz="3600" dirty="0"/>
              <a:t>MODULE 1: Conveyor belt</a:t>
            </a:r>
          </a:p>
        </p:txBody>
      </p:sp>
      <p:sp>
        <p:nvSpPr>
          <p:cNvPr id="12" name="Text Placeholder 2">
            <a:extLst>
              <a:ext uri="{FF2B5EF4-FFF2-40B4-BE49-F238E27FC236}">
                <a16:creationId xmlns:a16="http://schemas.microsoft.com/office/drawing/2014/main" id="{76DDCBEF-2627-39BA-44EC-840E39FD5478}"/>
              </a:ext>
            </a:extLst>
          </p:cNvPr>
          <p:cNvSpPr txBox="1">
            <a:spLocks/>
          </p:cNvSpPr>
          <p:nvPr/>
        </p:nvSpPr>
        <p:spPr>
          <a:xfrm>
            <a:off x="4187823" y="2464152"/>
            <a:ext cx="6976887" cy="284162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Dataset: Synthetically generated based on industry given values.</a:t>
            </a:r>
          </a:p>
          <a:p>
            <a:pPr marL="285750" indent="-285750">
              <a:buFont typeface="Arial" panose="020B0604020202020204" pitchFamily="34" charset="0"/>
              <a:buChar char="•"/>
            </a:pPr>
            <a:r>
              <a:rPr lang="en-US" sz="1800" dirty="0"/>
              <a:t>Algorithm: Classification method used to classify as in need of maintenance of not.</a:t>
            </a:r>
          </a:p>
          <a:p>
            <a:pPr marL="285750" indent="-285750">
              <a:buFont typeface="Arial" panose="020B0604020202020204" pitchFamily="34" charset="0"/>
              <a:buChar char="•"/>
            </a:pPr>
            <a:r>
              <a:rPr lang="en-IN" sz="1800" dirty="0"/>
              <a:t>Accuracy results: </a:t>
            </a:r>
          </a:p>
          <a:p>
            <a:r>
              <a:rPr lang="en-IN" sz="1800" dirty="0"/>
              <a:t>	Precision : 0.9922</a:t>
            </a:r>
          </a:p>
          <a:p>
            <a:r>
              <a:rPr lang="en-IN" sz="1800" dirty="0"/>
              <a:t>	Recall or Sensitivity : 0.9101</a:t>
            </a:r>
          </a:p>
          <a:p>
            <a:r>
              <a:rPr lang="en-IN" sz="1800" dirty="0"/>
              <a:t>	Classification error : 0.0903</a:t>
            </a:r>
          </a:p>
        </p:txBody>
      </p:sp>
    </p:spTree>
    <p:extLst>
      <p:ext uri="{BB962C8B-B14F-4D97-AF65-F5344CB8AC3E}">
        <p14:creationId xmlns:p14="http://schemas.microsoft.com/office/powerpoint/2010/main" val="74437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12" name="Title 1">
            <a:extLst>
              <a:ext uri="{FF2B5EF4-FFF2-40B4-BE49-F238E27FC236}">
                <a16:creationId xmlns:a16="http://schemas.microsoft.com/office/drawing/2014/main" id="{80E4940D-ED02-C82A-DFB5-89ACFB8424F4}"/>
              </a:ext>
            </a:extLst>
          </p:cNvPr>
          <p:cNvSpPr>
            <a:spLocks noGrp="1"/>
          </p:cNvSpPr>
          <p:nvPr>
            <p:ph type="title"/>
          </p:nvPr>
        </p:nvSpPr>
        <p:spPr>
          <a:xfrm>
            <a:off x="2933701" y="1016886"/>
            <a:ext cx="8420100" cy="1204912"/>
          </a:xfrm>
        </p:spPr>
        <p:txBody>
          <a:bodyPr>
            <a:normAutofit/>
          </a:bodyPr>
          <a:lstStyle/>
          <a:p>
            <a:r>
              <a:rPr lang="en-US" sz="3600" dirty="0"/>
              <a:t>MODULE 2: Milling machine</a:t>
            </a:r>
          </a:p>
        </p:txBody>
      </p:sp>
      <p:sp>
        <p:nvSpPr>
          <p:cNvPr id="21" name="Text Placeholder 2">
            <a:extLst>
              <a:ext uri="{FF2B5EF4-FFF2-40B4-BE49-F238E27FC236}">
                <a16:creationId xmlns:a16="http://schemas.microsoft.com/office/drawing/2014/main" id="{5683BB61-6000-0AB4-2A28-1DBF1B246B37}"/>
              </a:ext>
            </a:extLst>
          </p:cNvPr>
          <p:cNvSpPr txBox="1">
            <a:spLocks/>
          </p:cNvSpPr>
          <p:nvPr/>
        </p:nvSpPr>
        <p:spPr>
          <a:xfrm>
            <a:off x="2933701" y="2167468"/>
            <a:ext cx="8231009" cy="312702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solidFill>
                  <a:schemeClr val="tx1"/>
                </a:solidFill>
              </a:rPr>
              <a:t>Dataset: Synthetically generated sourced from Kaggle, based on a research paper (from 2021) published about milling activities.</a:t>
            </a:r>
          </a:p>
          <a:p>
            <a:pPr marL="285750" indent="-285750">
              <a:buFont typeface="Arial" panose="020B0604020202020204" pitchFamily="34" charset="0"/>
              <a:buChar char="•"/>
            </a:pPr>
            <a:r>
              <a:rPr lang="en-US" sz="1800" dirty="0">
                <a:solidFill>
                  <a:schemeClr val="tx1"/>
                </a:solidFill>
              </a:rPr>
              <a:t>Competitive algorithm testing:</a:t>
            </a:r>
          </a:p>
          <a:p>
            <a:r>
              <a:rPr lang="en-US" sz="1800" dirty="0">
                <a:solidFill>
                  <a:schemeClr val="tx1"/>
                </a:solidFill>
              </a:rPr>
              <a:t>	Logistical Classification</a:t>
            </a:r>
          </a:p>
          <a:p>
            <a:r>
              <a:rPr lang="en-US" sz="1800" dirty="0">
                <a:solidFill>
                  <a:schemeClr val="tx1"/>
                </a:solidFill>
              </a:rPr>
              <a:t>	Decision Tree, Random Forest and Gradient Boosting Classifier</a:t>
            </a:r>
          </a:p>
          <a:p>
            <a:r>
              <a:rPr lang="en-US" sz="1800" dirty="0">
                <a:solidFill>
                  <a:schemeClr val="tx1"/>
                </a:solidFill>
              </a:rPr>
              <a:t>	Neural Network MLP</a:t>
            </a:r>
            <a:r>
              <a:rPr lang="en-US" sz="2200" dirty="0">
                <a:solidFill>
                  <a:schemeClr val="tx1"/>
                </a:solidFill>
              </a:rPr>
              <a:t>	</a:t>
            </a:r>
          </a:p>
          <a:p>
            <a:pPr marL="285750" indent="-285750">
              <a:buFont typeface="Arial" panose="020B0604020202020204" pitchFamily="34" charset="0"/>
              <a:buChar char="•"/>
            </a:pPr>
            <a:r>
              <a:rPr lang="en-IN" sz="1800" dirty="0">
                <a:solidFill>
                  <a:schemeClr val="tx1"/>
                </a:solidFill>
              </a:rPr>
              <a:t>Comparative Accuracy results: Overall ranks Random Forest</a:t>
            </a:r>
          </a:p>
        </p:txBody>
      </p:sp>
    </p:spTree>
    <p:extLst>
      <p:ext uri="{BB962C8B-B14F-4D97-AF65-F5344CB8AC3E}">
        <p14:creationId xmlns:p14="http://schemas.microsoft.com/office/powerpoint/2010/main" val="166378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9" name="Title 1">
            <a:extLst>
              <a:ext uri="{FF2B5EF4-FFF2-40B4-BE49-F238E27FC236}">
                <a16:creationId xmlns:a16="http://schemas.microsoft.com/office/drawing/2014/main" id="{2AA809AC-564B-3327-7C41-7FEF963332F5}"/>
              </a:ext>
            </a:extLst>
          </p:cNvPr>
          <p:cNvSpPr>
            <a:spLocks noGrp="1"/>
          </p:cNvSpPr>
          <p:nvPr>
            <p:ph type="title"/>
          </p:nvPr>
        </p:nvSpPr>
        <p:spPr>
          <a:xfrm>
            <a:off x="5214937" y="971723"/>
            <a:ext cx="6138863" cy="1204912"/>
          </a:xfrm>
        </p:spPr>
        <p:txBody>
          <a:bodyPr>
            <a:normAutofit/>
          </a:bodyPr>
          <a:lstStyle/>
          <a:p>
            <a:r>
              <a:rPr lang="en-US" sz="3600"/>
              <a:t>MODULE 3: Hydraulics</a:t>
            </a:r>
            <a:endParaRPr lang="en-US" sz="3600" dirty="0"/>
          </a:p>
        </p:txBody>
      </p:sp>
      <p:sp>
        <p:nvSpPr>
          <p:cNvPr id="12" name="Text Placeholder 2">
            <a:extLst>
              <a:ext uri="{FF2B5EF4-FFF2-40B4-BE49-F238E27FC236}">
                <a16:creationId xmlns:a16="http://schemas.microsoft.com/office/drawing/2014/main" id="{4B803F6F-66BD-C431-1A6C-667BACE5D23D}"/>
              </a:ext>
            </a:extLst>
          </p:cNvPr>
          <p:cNvSpPr txBox="1">
            <a:spLocks/>
          </p:cNvSpPr>
          <p:nvPr/>
        </p:nvSpPr>
        <p:spPr>
          <a:xfrm>
            <a:off x="5214937" y="2427107"/>
            <a:ext cx="6311018" cy="360115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Dataset: Real open source dataset regarding real time data from Automobile manufacture</a:t>
            </a:r>
          </a:p>
          <a:p>
            <a:pPr marL="285750" indent="-285750">
              <a:buFont typeface="Arial" panose="020B0604020202020204" pitchFamily="34" charset="0"/>
              <a:buChar char="•"/>
            </a:pPr>
            <a:r>
              <a:rPr lang="en-US" sz="1800" dirty="0"/>
              <a:t>Attributes: Cooler condition, valve condition, internal pump leakage, hydraulic accumulator, stable flag.</a:t>
            </a:r>
          </a:p>
          <a:p>
            <a:pPr marL="285750" indent="-285750">
              <a:buFont typeface="Arial" panose="020B0604020202020204" pitchFamily="34" charset="0"/>
              <a:buChar char="•"/>
            </a:pPr>
            <a:r>
              <a:rPr lang="en-US" sz="1800" dirty="0"/>
              <a:t>Algorithm and accuracy:</a:t>
            </a:r>
          </a:p>
          <a:p>
            <a:r>
              <a:rPr lang="en-US" sz="1800" dirty="0"/>
              <a:t>	</a:t>
            </a:r>
            <a:r>
              <a:rPr lang="en-US" sz="1800" dirty="0" err="1"/>
              <a:t>TPOTClassifier</a:t>
            </a:r>
            <a:r>
              <a:rPr lang="en-US" sz="1800" dirty="0"/>
              <a:t> – 98.18</a:t>
            </a:r>
          </a:p>
          <a:p>
            <a:r>
              <a:rPr lang="en-US" sz="1800" dirty="0"/>
              <a:t>	Logistic Regression – 98.86</a:t>
            </a:r>
          </a:p>
          <a:p>
            <a:r>
              <a:rPr lang="en-US" sz="1800" dirty="0"/>
              <a:t>	K neighbors classifier – 98.62</a:t>
            </a:r>
          </a:p>
          <a:p>
            <a:r>
              <a:rPr lang="en-IN" sz="1800" dirty="0"/>
              <a:t> </a:t>
            </a:r>
          </a:p>
        </p:txBody>
      </p:sp>
    </p:spTree>
    <p:extLst>
      <p:ext uri="{BB962C8B-B14F-4D97-AF65-F5344CB8AC3E}">
        <p14:creationId xmlns:p14="http://schemas.microsoft.com/office/powerpoint/2010/main" val="174286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539867"/>
            <a:ext cx="2882475" cy="823912"/>
          </a:xfrm>
        </p:spPr>
        <p:txBody>
          <a:bodyPr/>
          <a:lstStyle/>
          <a:p>
            <a:r>
              <a:rPr lang="en-US" sz="2400" dirty="0"/>
              <a:t>TELEGRAM ALERT</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7"/>
            <a:ext cx="2882475" cy="692238"/>
          </a:xfrm>
        </p:spPr>
        <p:txBody>
          <a:bodyPr>
            <a:normAutofit fontScale="92500"/>
          </a:bodyPr>
          <a:lstStyle/>
          <a:p>
            <a:r>
              <a:rPr lang="en-US" sz="1600" dirty="0"/>
              <a:t>Sends an alert message to the set manager on telegram</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867248"/>
            <a:ext cx="2896671" cy="823912"/>
          </a:xfrm>
        </p:spPr>
        <p:txBody>
          <a:bodyPr/>
          <a:lstStyle/>
          <a:p>
            <a:r>
              <a:rPr lang="en-US" sz="2400" dirty="0"/>
              <a:t>ADD TO GOOGLE CALENDAR</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sz="1600" dirty="0"/>
              <a:t>Automatically adds a slot for maintenance in the google account of the maintenance personal</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483422"/>
            <a:ext cx="2882475" cy="823912"/>
          </a:xfrm>
        </p:spPr>
        <p:txBody>
          <a:bodyPr/>
          <a:lstStyle/>
          <a:p>
            <a:r>
              <a:rPr lang="en-US" sz="2400" dirty="0"/>
              <a:t>SEND AN EMAIL</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sz="1600" dirty="0"/>
              <a:t>Automatically generates and sends emails to both the manager and the maintenance personal</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4" name="Title 1">
            <a:extLst>
              <a:ext uri="{FF2B5EF4-FFF2-40B4-BE49-F238E27FC236}">
                <a16:creationId xmlns:a16="http://schemas.microsoft.com/office/drawing/2014/main" id="{B061022A-3937-EF31-2E67-884164C92BF7}"/>
              </a:ext>
            </a:extLst>
          </p:cNvPr>
          <p:cNvSpPr>
            <a:spLocks noGrp="1"/>
          </p:cNvSpPr>
          <p:nvPr>
            <p:ph type="title"/>
          </p:nvPr>
        </p:nvSpPr>
        <p:spPr>
          <a:xfrm>
            <a:off x="1659467" y="971723"/>
            <a:ext cx="9694333" cy="1204912"/>
          </a:xfrm>
        </p:spPr>
        <p:txBody>
          <a:bodyPr>
            <a:normAutofit/>
          </a:bodyPr>
          <a:lstStyle/>
          <a:p>
            <a:r>
              <a:rPr lang="en-US" sz="3600" dirty="0"/>
              <a:t>ADDITIONAL FEATURES</a:t>
            </a:r>
          </a:p>
        </p:txBody>
      </p:sp>
    </p:spTree>
    <p:extLst>
      <p:ext uri="{BB962C8B-B14F-4D97-AF65-F5344CB8AC3E}">
        <p14:creationId xmlns:p14="http://schemas.microsoft.com/office/powerpoint/2010/main" val="142942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1652124"/>
            <a:ext cx="4179570" cy="1715531"/>
          </a:xfrm>
        </p:spPr>
        <p:txBody>
          <a:bodyPr/>
          <a:lstStyle/>
          <a:p>
            <a:r>
              <a:rPr lang="en-US" sz="4400" dirty="0"/>
              <a:t>THANK YOU</a:t>
            </a:r>
          </a:p>
        </p:txBody>
      </p:sp>
      <p:sp>
        <p:nvSpPr>
          <p:cNvPr id="5" name="Subtitle 4">
            <a:extLst>
              <a:ext uri="{FF2B5EF4-FFF2-40B4-BE49-F238E27FC236}">
                <a16:creationId xmlns:a16="http://schemas.microsoft.com/office/drawing/2014/main" id="{5B7A0020-FDEA-D06A-B062-429D930C8174}"/>
              </a:ext>
            </a:extLst>
          </p:cNvPr>
          <p:cNvSpPr>
            <a:spLocks noGrp="1"/>
          </p:cNvSpPr>
          <p:nvPr>
            <p:ph type="subTitle" idx="1"/>
          </p:nvPr>
        </p:nvSpPr>
        <p:spPr>
          <a:xfrm>
            <a:off x="6991350" y="3962002"/>
            <a:ext cx="4179570" cy="2088842"/>
          </a:xfrm>
        </p:spPr>
        <p:txBody>
          <a:bodyPr>
            <a:normAutofit fontScale="85000" lnSpcReduction="10000"/>
          </a:bodyPr>
          <a:lstStyle/>
          <a:p>
            <a:pPr marL="285750" indent="-285750">
              <a:buFont typeface="Arial" panose="020B0604020202020204" pitchFamily="34" charset="0"/>
              <a:buChar char="•"/>
            </a:pPr>
            <a:r>
              <a:rPr lang="en-US" dirty="0"/>
              <a:t>Conveyor Belts: </a:t>
            </a:r>
            <a:r>
              <a:rPr lang="en-US" dirty="0">
                <a:hlinkClick r:id="rId2"/>
              </a:rPr>
              <a:t>https://colab.research.google.com/drive/1vh7zjRfJX3L3uxvQHBT-AB1Ohmh-e6ts?usp=sharing</a:t>
            </a:r>
            <a:endParaRPr lang="en-US" dirty="0"/>
          </a:p>
          <a:p>
            <a:pPr marL="285750" indent="-285750">
              <a:buFont typeface="Arial" panose="020B0604020202020204" pitchFamily="34" charset="0"/>
              <a:buChar char="•"/>
            </a:pPr>
            <a:r>
              <a:rPr lang="en-US" dirty="0"/>
              <a:t>Milling System: </a:t>
            </a:r>
            <a:r>
              <a:rPr lang="en-US" dirty="0">
                <a:hlinkClick r:id="rId3"/>
              </a:rPr>
              <a:t>https://colab.research.google.com/drive/16CzH6cfe61sn0Xrfl7A1H5s_vw_tqBSF?usp=sharing</a:t>
            </a:r>
            <a:r>
              <a:rPr lang="en-US" dirty="0"/>
              <a:t> </a:t>
            </a:r>
          </a:p>
          <a:p>
            <a:pPr marL="285750" indent="-285750">
              <a:buFont typeface="Arial" panose="020B0604020202020204" pitchFamily="34" charset="0"/>
              <a:buChar char="•"/>
            </a:pPr>
            <a:r>
              <a:rPr lang="en-US" dirty="0"/>
              <a:t>Hydraulic systems: </a:t>
            </a:r>
            <a:r>
              <a:rPr lang="en-US" dirty="0">
                <a:hlinkClick r:id="rId4"/>
              </a:rPr>
              <a:t>https://colab.research.google.com/drive/1zj3dypfNVQl2qERcXGDwKuwnmaHT-r6h?usp=sharing</a:t>
            </a:r>
            <a:r>
              <a:rPr lang="en-US" dirty="0"/>
              <a:t> </a:t>
            </a:r>
            <a:endParaRPr lang="en-IN" dirty="0"/>
          </a:p>
        </p:txBody>
      </p:sp>
    </p:spTree>
    <p:extLst>
      <p:ext uri="{BB962C8B-B14F-4D97-AF65-F5344CB8AC3E}">
        <p14:creationId xmlns:p14="http://schemas.microsoft.com/office/powerpoint/2010/main" val="37972809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76</TotalTime>
  <Words>1091</Words>
  <Application>Microsoft Office PowerPoint</Application>
  <PresentationFormat>Widescreen</PresentationFormat>
  <Paragraphs>87</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Inter</vt:lpstr>
      <vt:lpstr>Arial</vt:lpstr>
      <vt:lpstr>Calibri</vt:lpstr>
      <vt:lpstr>Tenorite</vt:lpstr>
      <vt:lpstr>Office Theme</vt:lpstr>
      <vt:lpstr>REVIEW 2</vt:lpstr>
      <vt:lpstr>Predictive maintenance</vt:lpstr>
      <vt:lpstr>MODULE 1: Conveyor belt</vt:lpstr>
      <vt:lpstr>MODULE 2: Milling machine</vt:lpstr>
      <vt:lpstr>MODULE 3: Hydraulics</vt:lpstr>
      <vt:lpstr>ADDITIONAL FEATURES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dc:title>
  <dc:creator>Helly Dhamesha</dc:creator>
  <cp:lastModifiedBy>Helly Dhamesha</cp:lastModifiedBy>
  <cp:revision>4</cp:revision>
  <dcterms:created xsi:type="dcterms:W3CDTF">2023-03-20T07:55:01Z</dcterms:created>
  <dcterms:modified xsi:type="dcterms:W3CDTF">2023-03-21T02:52:53Z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