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31" autoAdjust="0"/>
  </p:normalViewPr>
  <p:slideViewPr>
    <p:cSldViewPr>
      <p:cViewPr varScale="1">
        <p:scale>
          <a:sx n="68" d="100"/>
          <a:sy n="68" d="100"/>
        </p:scale>
        <p:origin x="5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NAME:A.SRIDEVI</a:t>
            </a:r>
            <a:endParaRPr lang="en-US" sz="2400" dirty="0"/>
          </a:p>
          <a:p>
            <a:r>
              <a:rPr lang="en-US" sz="2400" dirty="0" smtClean="0"/>
              <a:t> REGISTER </a:t>
            </a:r>
            <a:r>
              <a:rPr lang="en-US" sz="2400" dirty="0" smtClean="0"/>
              <a:t>NO:2213391042060,         </a:t>
            </a:r>
          </a:p>
          <a:p>
            <a:r>
              <a:rPr lang="en-US" sz="2400" dirty="0" smtClean="0"/>
              <a:t>D1A3242A6E21531B71046DD20C106818</a:t>
            </a:r>
            <a:endParaRPr lang="en-US" sz="2400" dirty="0"/>
          </a:p>
          <a:p>
            <a:r>
              <a:rPr lang="en-US" sz="2400" dirty="0"/>
              <a:t>DEPARTMENT</a:t>
            </a:r>
            <a:r>
              <a:rPr lang="en-US" sz="2400" dirty="0" smtClean="0"/>
              <a:t>: BACHELOR OF COMMERCE</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64224" y="37317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AutoShape 2" descr="image.png"/>
          <p:cNvSpPr>
            <a:spLocks noChangeAspect="1" noChangeArrowheads="1"/>
          </p:cNvSpPr>
          <p:nvPr/>
        </p:nvSpPr>
        <p:spPr bwMode="auto">
          <a:xfrm>
            <a:off x="1981200" y="1366516"/>
            <a:ext cx="5181599" cy="5181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4"/>
          <p:cNvSpPr>
            <a:spLocks noChangeArrowheads="1"/>
          </p:cNvSpPr>
          <p:nvPr/>
        </p:nvSpPr>
        <p:spPr bwMode="auto">
          <a:xfrm>
            <a:off x="2162175" y="13383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3"/>
          <a:stretch>
            <a:fillRect/>
          </a:stretch>
        </p:blipFill>
        <p:spPr>
          <a:xfrm>
            <a:off x="1159119" y="1566981"/>
            <a:ext cx="7134225" cy="428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62655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755332" y="1695450"/>
            <a:ext cx="8305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Higher Total Female Salary</a:t>
            </a:r>
            <a:r>
              <a:rPr kumimoji="0" lang="en-US" sz="1800" b="0" i="0" u="none" strike="noStrike" cap="none" normalizeH="0" baseline="0" dirty="0" smtClean="0">
                <a:ln>
                  <a:noFill/>
                </a:ln>
                <a:solidFill>
                  <a:schemeClr val="tx1"/>
                </a:solidFill>
                <a:effectLst/>
                <a:latin typeface="Arial" panose="020B0604020202020204" pitchFamily="34" charset="0"/>
              </a:rPr>
              <a:t>: Female employees have a slightly higher total salary of $36,988,500 compared to $35,081,650 for male employees. This suggests that, despite the gender distribution, female employees have been awarded slightly higher total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More Experienced Female Workforce</a:t>
            </a:r>
            <a:r>
              <a:rPr kumimoji="0" lang="en-US" sz="1800" b="0" i="0" u="none" strike="noStrike" cap="none" normalizeH="0" baseline="0" dirty="0" smtClean="0">
                <a:ln>
                  <a:noFill/>
                </a:ln>
                <a:solidFill>
                  <a:schemeClr val="tx1"/>
                </a:solidFill>
                <a:effectLst/>
                <a:latin typeface="Arial" panose="020B0604020202020204" pitchFamily="34" charset="0"/>
              </a:rPr>
              <a:t>: The sum of ages for female employees is 668, whereas for males it is 574. This indicates that female employees, on average, are older and potentially more experienced than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and Diverse Employee Base</a:t>
            </a:r>
            <a:r>
              <a:rPr kumimoji="0" lang="en-US" sz="1800" b="0" i="0" u="none" strike="noStrike" cap="none" normalizeH="0" baseline="0" dirty="0" smtClean="0">
                <a:ln>
                  <a:noFill/>
                </a:ln>
                <a:solidFill>
                  <a:schemeClr val="tx1"/>
                </a:solidFill>
                <a:effectLst/>
                <a:latin typeface="Arial" panose="020B0604020202020204" pitchFamily="34" charset="0"/>
              </a:rPr>
              <a:t>: With a total of 35 employees, the salary and age distribution shows a well-rounded team. The grand total salary of $72,070,150 and combined age sum of 1,242 reflects a diverse and balanced workforce in terms of both compensation and experience.</a:t>
            </a:r>
          </a:p>
        </p:txBody>
      </p:sp>
      <p:sp>
        <p:nvSpPr>
          <p:cNvPr id="8" name="Rectangle 7"/>
          <p:cNvSpPr/>
          <p:nvPr/>
        </p:nvSpPr>
        <p:spPr>
          <a:xfrm>
            <a:off x="609159" y="5362575"/>
            <a:ext cx="8451973" cy="707886"/>
          </a:xfrm>
          <a:prstGeom prst="rect">
            <a:avLst/>
          </a:prstGeom>
        </p:spPr>
        <p:txBody>
          <a:bodyPr wrap="square">
            <a:spAutoFit/>
          </a:bodyPr>
          <a:lstStyle/>
          <a:p>
            <a:r>
              <a:rPr lang="en-US" sz="2000" dirty="0">
                <a:latin typeface="Microsoft YaHei UI" panose="020B0503020204020204" pitchFamily="34" charset="-122"/>
                <a:ea typeface="Microsoft YaHei UI" panose="020B0503020204020204" pitchFamily="34" charset="-122"/>
              </a:rPr>
              <a:t>These points highlight key aspects of salary distribution, experience levels, and overall employee composition within the organization.</a:t>
            </a:r>
            <a:endParaRPr lang="en-I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457200" y="1981200"/>
            <a:ext cx="9296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Compensation Insights</a:t>
            </a:r>
            <a:r>
              <a:rPr kumimoji="0" lang="en-US" sz="1800" b="0" i="0" u="none" strike="noStrike" cap="none" normalizeH="0" baseline="0" smtClean="0">
                <a:ln>
                  <a:noFill/>
                </a:ln>
                <a:solidFill>
                  <a:schemeClr val="tx1"/>
                </a:solidFill>
                <a:effectLst/>
                <a:latin typeface="Arial" panose="020B0604020202020204" pitchFamily="34" charset="0"/>
              </a:rPr>
              <a:t>: Female employees earn a total of $36,988,500, which is slightly higher than the $35,081,650 earned by male employees. This suggests a favorable compensation structure for female employees relative to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Employee Distribution</a:t>
            </a:r>
            <a:r>
              <a:rPr kumimoji="0" lang="en-US" sz="1800" b="0" i="0" u="none" strike="noStrike" cap="none" normalizeH="0" baseline="0" smtClean="0">
                <a:ln>
                  <a:noFill/>
                </a:ln>
                <a:solidFill>
                  <a:schemeClr val="tx1"/>
                </a:solidFill>
                <a:effectLst/>
                <a:latin typeface="Arial" panose="020B0604020202020204" pitchFamily="34" charset="0"/>
              </a:rPr>
              <a:t>: There are 18 female employees and 17 male employees, indicating a nearly balanced gender representation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Experience Levels</a:t>
            </a:r>
            <a:r>
              <a:rPr kumimoji="0" lang="en-US" sz="1800" b="0" i="0" u="none" strike="noStrike" cap="none" normalizeH="0" baseline="0" smtClean="0">
                <a:ln>
                  <a:noFill/>
                </a:ln>
                <a:solidFill>
                  <a:schemeClr val="tx1"/>
                </a:solidFill>
                <a:effectLst/>
                <a:latin typeface="Arial" panose="020B0604020202020204" pitchFamily="34" charset="0"/>
              </a:rPr>
              <a:t>: The cumulative age of female employees is 668 years, while male employees total 574 years. This indicates that female employees, on average, are older and likely more experienced.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Overall Salary Expenditure</a:t>
            </a:r>
            <a:r>
              <a:rPr kumimoji="0" lang="en-US" sz="1800" b="0" i="0" u="none" strike="noStrike" cap="none" normalizeH="0" baseline="0" smtClean="0">
                <a:ln>
                  <a:noFill/>
                </a:ln>
                <a:solidFill>
                  <a:schemeClr val="tx1"/>
                </a:solidFill>
                <a:effectLst/>
                <a:latin typeface="Arial" panose="020B0604020202020204" pitchFamily="34" charset="0"/>
              </a:rPr>
              <a:t>: The total salary expenditure for all 35 employees is $72,070,150, highlighting a significant investment in the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Total Workforce Age</a:t>
            </a:r>
            <a:r>
              <a:rPr kumimoji="0" lang="en-US" sz="1800" b="0" i="0" u="none" strike="noStrike" cap="none" normalizeH="0" baseline="0" smtClean="0">
                <a:ln>
                  <a:noFill/>
                </a:ln>
                <a:solidFill>
                  <a:schemeClr val="tx1"/>
                </a:solidFill>
                <a:effectLst/>
                <a:latin typeface="Arial" panose="020B0604020202020204" pitchFamily="34" charset="0"/>
              </a:rPr>
              <a:t>: The combined age of all employees is 1,242 years, reflecting the overall experience level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Company Employee </a:t>
            </a:r>
            <a:r>
              <a:rPr lang="en-US" sz="4400" b="1" dirty="0" smtClean="0">
                <a:solidFill>
                  <a:srgbClr val="0F0F0F"/>
                </a:solidFill>
                <a:latin typeface="Times New Roman" panose="02020603050405020304" pitchFamily="18" charset="0"/>
                <a:cs typeface="Times New Roman" panose="02020603050405020304" pitchFamily="18" charset="0"/>
              </a:rPr>
              <a:t>Analysis </a:t>
            </a:r>
          </a:p>
          <a:p>
            <a:r>
              <a:rPr lang="en-US" sz="4400" b="1" dirty="0" smtClean="0">
                <a:solidFill>
                  <a:srgbClr val="0F0F0F"/>
                </a:solidFill>
                <a:latin typeface="Times New Roman" panose="02020603050405020304" pitchFamily="18" charset="0"/>
                <a:cs typeface="Times New Roman" panose="02020603050405020304" pitchFamily="18" charset="0"/>
              </a:rPr>
              <a:t>By 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2"/>
          <p:cNvSpPr>
            <a:spLocks noChangeArrowheads="1"/>
          </p:cNvSpPr>
          <p:nvPr/>
        </p:nvSpPr>
        <p:spPr bwMode="auto">
          <a:xfrm rot="10800000" flipV="1">
            <a:off x="457200" y="2019300"/>
            <a:ext cx="8305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Evaluate Salary Distribution:</a:t>
            </a:r>
            <a:r>
              <a:rPr kumimoji="0" lang="en-US" sz="1800" b="0" i="0" u="none" strike="noStrike" cap="none" normalizeH="0" baseline="0" dirty="0" smtClean="0">
                <a:ln>
                  <a:noFill/>
                </a:ln>
                <a:solidFill>
                  <a:schemeClr val="tx1"/>
                </a:solidFill>
                <a:effectLst/>
                <a:latin typeface="Arial" panose="020B0604020202020204" pitchFamily="34" charset="0"/>
              </a:rPr>
              <a:t> Determine the average salary per employee for both female and male employees to assess if there are significant salary differences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Analyze Age Demographics:</a:t>
            </a:r>
            <a:r>
              <a:rPr kumimoji="0" lang="en-US" sz="1800" b="0" i="0" u="none" strike="noStrike" cap="none" normalizeH="0" baseline="0" dirty="0" smtClean="0">
                <a:ln>
                  <a:noFill/>
                </a:ln>
                <a:solidFill>
                  <a:schemeClr val="tx1"/>
                </a:solidFill>
                <a:effectLst/>
                <a:latin typeface="Arial" panose="020B0604020202020204" pitchFamily="34" charset="0"/>
              </a:rPr>
              <a:t> Calculate the average age of female and male employees to identify any notable age differences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Compare Gender Representation:</a:t>
            </a:r>
            <a:r>
              <a:rPr kumimoji="0" lang="en-US" sz="1800" b="0" i="0" u="none" strike="noStrike" cap="none" normalizeH="0" baseline="0" dirty="0" smtClean="0">
                <a:ln>
                  <a:noFill/>
                </a:ln>
                <a:solidFill>
                  <a:schemeClr val="tx1"/>
                </a:solidFill>
                <a:effectLst/>
                <a:latin typeface="Arial" panose="020B0604020202020204" pitchFamily="34" charset="0"/>
              </a:rPr>
              <a:t> Examine the proportion of total salary and total age attributed to each gender to understand the gender distribution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Identify Disparities and Trends:</a:t>
            </a:r>
            <a:r>
              <a:rPr kumimoji="0" lang="en-US" sz="1800" b="0" i="0" u="none" strike="noStrike" cap="none" normalizeH="0" baseline="0" dirty="0" smtClean="0">
                <a:ln>
                  <a:noFill/>
                </a:ln>
                <a:solidFill>
                  <a:schemeClr val="tx1"/>
                </a:solidFill>
                <a:effectLst/>
                <a:latin typeface="Arial" panose="020B0604020202020204" pitchFamily="34" charset="0"/>
              </a:rPr>
              <a:t> Investigate any disparities in salary and age between female and male employees to inform potential HR strategies or policies aimed at achieving equity.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57918" y="185737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544813" y="1985129"/>
            <a:ext cx="9227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Salary and Employee Count Analysis:</a:t>
            </a:r>
            <a:r>
              <a:rPr kumimoji="0" lang="en-US" sz="1800" b="0" i="0" u="none" strike="noStrike" cap="none" normalizeH="0" baseline="0" dirty="0" smtClean="0">
                <a:ln>
                  <a:noFill/>
                </a:ln>
                <a:solidFill>
                  <a:schemeClr val="tx1"/>
                </a:solidFill>
                <a:effectLst/>
                <a:latin typeface="Arial" panose="020B0604020202020204" pitchFamily="34" charset="0"/>
              </a:rPr>
              <a:t> The project will evaluate the average salary for both female and male employees. Female employees, totaling 18 individuals, have a combined salary of $36,988,500,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while male employees, totaling 17 individuals, have a combined salary of $35,081,650.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The goal is to assess if there are significant differences in average salary between the two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Age Demographics Examination:</a:t>
            </a:r>
            <a:r>
              <a:rPr kumimoji="0" lang="en-US" sz="1800" b="0" i="0" u="none" strike="noStrike" cap="none" normalizeH="0" baseline="0" dirty="0" smtClean="0">
                <a:ln>
                  <a:noFill/>
                </a:ln>
                <a:solidFill>
                  <a:schemeClr val="tx1"/>
                </a:solidFill>
                <a:effectLst/>
                <a:latin typeface="Arial" panose="020B0604020202020204" pitchFamily="34" charset="0"/>
              </a:rPr>
              <a:t> The project will analyze the average age of employees by gender. Female employees have a total age of 668 years, and male employees have a total age of 574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This analysis aims to uncover any significant differences in age distribution between female and male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457200" y="2129664"/>
            <a:ext cx="8458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Human Resources (HR) Department:</a:t>
            </a:r>
            <a:r>
              <a:rPr kumimoji="0" lang="en-US" sz="1800" b="0" i="0" u="none" strike="noStrike" cap="none" normalizeH="0" baseline="0" dirty="0" smtClean="0">
                <a:ln>
                  <a:noFill/>
                </a:ln>
                <a:solidFill>
                  <a:schemeClr val="tx1"/>
                </a:solidFill>
                <a:effectLst/>
                <a:latin typeface="Arial" panose="020B0604020202020204" pitchFamily="34" charset="0"/>
              </a:rPr>
              <a:t> HR professionals will use this data to evaluate gender-based salary distributions and age demographics. Insights can help address any disparities, inform compensation strategies, and guide diversity and inclusion initiatives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Compensation and Benefits Analysts:</a:t>
            </a:r>
            <a:r>
              <a:rPr kumimoji="0" lang="en-US" sz="1800" b="0" i="0" u="none" strike="noStrike" cap="none" normalizeH="0" baseline="0" dirty="0" smtClean="0">
                <a:ln>
                  <a:noFill/>
                </a:ln>
                <a:solidFill>
                  <a:schemeClr val="tx1"/>
                </a:solidFill>
                <a:effectLst/>
                <a:latin typeface="Arial" panose="020B0604020202020204" pitchFamily="34" charset="0"/>
              </a:rPr>
              <a:t> These analysts will utilize the data to assess the fairness of the current salary structure across genders and age groups. They can use this information to make recommendations for adjustments in salary policies and benefits to ensure equity.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Executive Leadership:</a:t>
            </a:r>
            <a:r>
              <a:rPr kumimoji="0" lang="en-US" sz="1800" b="0" i="0" u="none" strike="noStrike" cap="none" normalizeH="0" baseline="0" dirty="0" smtClean="0">
                <a:ln>
                  <a:noFill/>
                </a:ln>
                <a:solidFill>
                  <a:schemeClr val="tx1"/>
                </a:solidFill>
                <a:effectLst/>
                <a:latin typeface="Arial" panose="020B0604020202020204" pitchFamily="34" charset="0"/>
              </a:rPr>
              <a:t> Senior management and executives will use the analysis to understand the broader implications of salary and age distribution in relation to organizational goals and strategic planning. This data helps in making informed decisions regarding recruitment, retention, and overall workforce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4517" y="361466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56382" y="9618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356382" y="2126456"/>
            <a:ext cx="89225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Resource Allocation:</a:t>
            </a:r>
            <a:r>
              <a:rPr kumimoji="0" lang="en-US" sz="1800" b="0" i="0" u="none" strike="noStrike" cap="none" normalizeH="0" baseline="0" dirty="0" smtClean="0">
                <a:ln>
                  <a:noFill/>
                </a:ln>
                <a:solidFill>
                  <a:schemeClr val="tx1"/>
                </a:solidFill>
                <a:effectLst/>
                <a:latin typeface="Arial" panose="020B0604020202020204" pitchFamily="34" charset="0"/>
              </a:rPr>
              <a:t> By analyzing the salary and age data by gender, you can allocate resources more effectively. For instance, if females have a slightly higher total salary, consider if their roles are </a:t>
            </a:r>
            <a:r>
              <a:rPr kumimoji="0" lang="en-US" sz="1800" b="0" i="0" u="none" strike="noStrike" cap="none" normalizeH="0" baseline="0" dirty="0" err="1" smtClean="0">
                <a:ln>
                  <a:noFill/>
                </a:ln>
                <a:solidFill>
                  <a:schemeClr val="tx1"/>
                </a:solidFill>
                <a:effectLst/>
                <a:latin typeface="Arial" panose="020B0604020202020204" pitchFamily="34" charset="0"/>
              </a:rPr>
              <a:t>criticaland</a:t>
            </a:r>
            <a:r>
              <a:rPr kumimoji="0" lang="en-US" sz="1800" b="0" i="0" u="none" strike="noStrike" cap="none" normalizeH="0" baseline="0" dirty="0" smtClean="0">
                <a:ln>
                  <a:noFill/>
                </a:ln>
                <a:solidFill>
                  <a:schemeClr val="tx1"/>
                </a:solidFill>
                <a:effectLst/>
                <a:latin typeface="Arial" panose="020B0604020202020204" pitchFamily="34" charset="0"/>
              </a:rPr>
              <a:t> if targeted investments in their professional development could lead to higher productivity and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Tailored Development Programs:</a:t>
            </a:r>
            <a:r>
              <a:rPr kumimoji="0" lang="en-US" sz="1800" b="0" i="0" u="none" strike="noStrike" cap="none" normalizeH="0" baseline="0" dirty="0" smtClean="0">
                <a:ln>
                  <a:noFill/>
                </a:ln>
                <a:solidFill>
                  <a:schemeClr val="tx1"/>
                </a:solidFill>
                <a:effectLst/>
                <a:latin typeface="Arial" panose="020B0604020202020204" pitchFamily="34" charset="0"/>
              </a:rPr>
              <a:t> With 18 females and 17 males, the data indicates a relatively balanced gender distribution. Implementing career development programs that address the unique needs and career aspirations of each gender can help retain top talent and promote career growth across the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Enhanced Retention Strategies:</a:t>
            </a:r>
            <a:r>
              <a:rPr kumimoji="0" lang="en-US" sz="1800" b="0" i="0" u="none" strike="noStrike" cap="none" normalizeH="0" baseline="0" dirty="0" smtClean="0">
                <a:ln>
                  <a:noFill/>
                </a:ln>
                <a:solidFill>
                  <a:schemeClr val="tx1"/>
                </a:solidFill>
                <a:effectLst/>
                <a:latin typeface="Arial" panose="020B0604020202020204" pitchFamily="34" charset="0"/>
              </a:rPr>
              <a:t> The average age difference (668 for females vs. 574 for males) might suggest different stages in career lifecycle. Tailoring retention strategies to these age demographics can help reduce turnover and maintain a motivated workforce. For instance, younger employees might value different benefits compared to those approaching retirement.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685800"/>
            <a:ext cx="10681335" cy="1367156"/>
          </a:xfrm>
        </p:spPr>
        <p:txBody>
          <a:bodyPr/>
          <a:lstStyle/>
          <a:p>
            <a:r>
              <a:rPr lang="en-IN" dirty="0"/>
              <a:t>Dataset Description</a:t>
            </a:r>
          </a:p>
        </p:txBody>
      </p:sp>
      <p:sp>
        <p:nvSpPr>
          <p:cNvPr id="3" name="Rectangle 1"/>
          <p:cNvSpPr>
            <a:spLocks noChangeArrowheads="1"/>
          </p:cNvSpPr>
          <p:nvPr/>
        </p:nvSpPr>
        <p:spPr bwMode="auto">
          <a:xfrm>
            <a:off x="304800" y="2161401"/>
            <a:ext cx="838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sz="1800" b="0" i="0" u="none" strike="noStrike" cap="none" normalizeH="0" baseline="0" dirty="0" smtClean="0">
                <a:ln>
                  <a:noFill/>
                </a:ln>
                <a:solidFill>
                  <a:schemeClr val="tx1"/>
                </a:solidFill>
                <a:effectLst/>
                <a:latin typeface="Arial" panose="020B0604020202020204" pitchFamily="34" charset="0"/>
              </a:rPr>
              <a:t>: The total salary for females is $36,988,500, and for males, it is $35,081,650. This indicates that females have a slightly higher combined salary compared to males, though the difference is relatively small.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Count and Average Age</a:t>
            </a:r>
            <a:r>
              <a:rPr kumimoji="0" lang="en-US" sz="1800" b="0" i="0" u="none" strike="noStrike" cap="none" normalizeH="0" baseline="0" dirty="0" smtClean="0">
                <a:ln>
                  <a:noFill/>
                </a:ln>
                <a:solidFill>
                  <a:schemeClr val="tx1"/>
                </a:solidFill>
                <a:effectLst/>
                <a:latin typeface="Arial" panose="020B0604020202020204" pitchFamily="34" charset="0"/>
              </a:rPr>
              <a:t>: There are 18 female employees and 17 male employees, with an average age sum of 668 for females and 574 for males. This suggests that, on average, female employees are older than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Overall Summary</a:t>
            </a:r>
            <a:r>
              <a:rPr kumimoji="0" lang="en-US" sz="1800" b="0" i="0" u="none" strike="noStrike" cap="none" normalizeH="0" baseline="0" dirty="0" smtClean="0">
                <a:ln>
                  <a:noFill/>
                </a:ln>
                <a:solidFill>
                  <a:schemeClr val="tx1"/>
                </a:solidFill>
                <a:effectLst/>
                <a:latin typeface="Arial" panose="020B0604020202020204" pitchFamily="34" charset="0"/>
              </a:rPr>
              <a:t>: The grand total for all employees combines to $72,070,150 in salary, with a total of 35 employees and an aggregate age sum of 1,242. This provides a snapshot of the overall distribution of salaries and ages within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810243" y="2657475"/>
            <a:ext cx="2466975" cy="3419475"/>
          </a:xfrm>
          <a:prstGeom prst="rect">
            <a:avLst/>
          </a:prstGeom>
        </p:spPr>
      </p:pic>
      <p:sp>
        <p:nvSpPr>
          <p:cNvPr id="7" name="object 7"/>
          <p:cNvSpPr txBox="1">
            <a:spLocks noGrp="1"/>
          </p:cNvSpPr>
          <p:nvPr>
            <p:ph type="title"/>
          </p:nvPr>
        </p:nvSpPr>
        <p:spPr>
          <a:xfrm>
            <a:off x="609600" y="6893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609600" y="1984424"/>
            <a:ext cx="7772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Gender Salary Equity</a:t>
            </a:r>
            <a:r>
              <a:rPr kumimoji="0" lang="en-US" sz="1800" b="0" i="0" u="none" strike="noStrike" cap="none" normalizeH="0" baseline="0" dirty="0" smtClean="0">
                <a:ln>
                  <a:noFill/>
                </a:ln>
                <a:solidFill>
                  <a:schemeClr val="tx1"/>
                </a:solidFill>
                <a:effectLst/>
                <a:latin typeface="Arial" panose="020B0604020202020204" pitchFamily="34" charset="0"/>
              </a:rPr>
              <a:t>: Despite having more female employees (18 vs. 17 males), the total salary for females ($36,988,500) is slightly higher than for males ($35,081,650). This indicates a notable achievement in gender salary equity, suggesting that female employees are well-compensated relative to their male counterparts.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Experienced Workforce</a:t>
            </a:r>
            <a:r>
              <a:rPr kumimoji="0" lang="en-US" sz="1800" b="0" i="0" u="none" strike="noStrike" cap="none" normalizeH="0" baseline="0" dirty="0" smtClean="0">
                <a:ln>
                  <a:noFill/>
                </a:ln>
                <a:solidFill>
                  <a:schemeClr val="tx1"/>
                </a:solidFill>
                <a:effectLst/>
                <a:latin typeface="Arial" panose="020B0604020202020204" pitchFamily="34" charset="0"/>
              </a:rPr>
              <a:t>: The sum of ages for female employees is 668, compared to 574 for male employees. This implies that female employees, on average, are older, reflecting a more experienced and potentially more skilled workforce, which could be a significant asset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Balanced Workforce Distribution</a:t>
            </a:r>
            <a:r>
              <a:rPr kumimoji="0" lang="en-US" sz="1800" b="0" i="0" u="none" strike="noStrike" cap="none" normalizeH="0" baseline="0" dirty="0" smtClean="0">
                <a:ln>
                  <a:noFill/>
                </a:ln>
                <a:solidFill>
                  <a:schemeClr val="tx1"/>
                </a:solidFill>
                <a:effectLst/>
                <a:latin typeface="Arial" panose="020B0604020202020204" pitchFamily="34" charset="0"/>
              </a:rPr>
              <a:t>: The overall distribution of salaries and ages among 35 employees, with a grand total salary of $72,070,150 and a combined age sum of 1,242, shows a well-balanced and diverse team. This balance not only ensures fair compensation but also demonstrates a diverse range of experiences and perspectives contributing to the organization's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1217</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Microsoft YaHei UI</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21</cp:revision>
  <dcterms:created xsi:type="dcterms:W3CDTF">2024-03-29T15:07:22Z</dcterms:created>
  <dcterms:modified xsi:type="dcterms:W3CDTF">2024-08-28T13:51:40Z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