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3" r:id="rId8"/>
    <p:sldId id="286" r:id="rId9"/>
    <p:sldId id="284" r:id="rId10"/>
    <p:sldId id="291" r:id="rId11"/>
    <p:sldId id="289" r:id="rId12"/>
    <p:sldId id="290" r:id="rId13"/>
    <p:sldId id="287" r:id="rId14"/>
    <p:sldId id="285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9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528" y="1839187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Final Project: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Environmental Factors in Bike Rentals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4445484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Prepared for Entity Academy</a:t>
            </a:r>
          </a:p>
          <a:p>
            <a:pPr algn="l"/>
            <a:r>
              <a:rPr lang="en-US" sz="2300" dirty="0"/>
              <a:t>By Heather Ewert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Bike Rentals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40729" y="978185"/>
            <a:ext cx="9749587" cy="5565489"/>
          </a:xfrm>
        </p:spPr>
      </p:pic>
    </p:spTree>
    <p:extLst>
      <p:ext uri="{BB962C8B-B14F-4D97-AF65-F5344CB8AC3E}">
        <p14:creationId xmlns:p14="http://schemas.microsoft.com/office/powerpoint/2010/main" val="189523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/>
              <a:t>Bike Rentals by Atmospheric Factors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02680" y="1190624"/>
            <a:ext cx="8586640" cy="5440495"/>
          </a:xfrm>
        </p:spPr>
      </p:pic>
    </p:spTree>
    <p:extLst>
      <p:ext uri="{BB962C8B-B14F-4D97-AF65-F5344CB8AC3E}">
        <p14:creationId xmlns:p14="http://schemas.microsoft.com/office/powerpoint/2010/main" val="317697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66AC-EBA7-3331-DFD9-28B133AC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0657-C167-2344-9E5E-1616A542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55339"/>
          </a:xfrm>
        </p:spPr>
        <p:txBody>
          <a:bodyPr>
            <a:normAutofit/>
          </a:bodyPr>
          <a:lstStyle/>
          <a:p>
            <a:r>
              <a:rPr lang="en-US" dirty="0"/>
              <a:t>Given multiple environmental factors, the thing that is most likely to affect bike rental rates is the “feeling” temperature. </a:t>
            </a:r>
          </a:p>
          <a:p>
            <a:r>
              <a:rPr lang="en-US" dirty="0"/>
              <a:t>While humidity and weather also affect whether people rent bikes, they play a lesser role.</a:t>
            </a:r>
          </a:p>
          <a:p>
            <a:r>
              <a:rPr lang="en-US" dirty="0"/>
              <a:t>Overall, environmental factors only account for a small portion of bike rental rates. </a:t>
            </a:r>
          </a:p>
          <a:p>
            <a:pPr lvl="1"/>
            <a:r>
              <a:rPr lang="en-US" dirty="0"/>
              <a:t>The company should consider a financial and/or marketing analysis as well.</a:t>
            </a:r>
          </a:p>
          <a:p>
            <a:r>
              <a:rPr lang="en-US" dirty="0"/>
              <a:t>The company appears to be growing—rental rates have increased from 2011-2012, making some of the data positively skewed. If growth continues to be strong, environmental factors again will play less of a role.</a:t>
            </a:r>
          </a:p>
        </p:txBody>
      </p:sp>
    </p:spTree>
    <p:extLst>
      <p:ext uri="{BB962C8B-B14F-4D97-AF65-F5344CB8AC3E}">
        <p14:creationId xmlns:p14="http://schemas.microsoft.com/office/powerpoint/2010/main" val="282165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BD2C-C864-DEEE-200F-27871BDE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B9E1-8854-053B-8B7B-B93AF7F5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sz="3600" i="1" dirty="0"/>
              <a:t>Thank you for your attention!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Contact:</a:t>
            </a:r>
          </a:p>
          <a:p>
            <a:pPr marL="36900" indent="0">
              <a:buNone/>
            </a:pPr>
            <a:r>
              <a:rPr lang="en-US" dirty="0"/>
              <a:t>Ninja.superwoman@gmail.com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9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Background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My name is Heather. I’m a registered nurse specializing in the area of nephrology and dialysis. I also have a degree in linguistics.</a:t>
            </a:r>
          </a:p>
          <a:p>
            <a:pPr marL="36900" lvl="0" indent="0">
              <a:buNone/>
            </a:pPr>
            <a:r>
              <a:rPr lang="en-US" sz="2400" dirty="0"/>
              <a:t>In addition to nursing, I have a background in marketing, copywriting, social media management, and search engine optimization.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391554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57" y="193386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Scope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57" y="1292501"/>
            <a:ext cx="4403596" cy="545335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 this project, I examined a data set about environmental factors as they related to bike rental count.</a:t>
            </a:r>
          </a:p>
          <a:p>
            <a:pPr marL="36900" lvl="0" indent="0">
              <a:buNone/>
            </a:pPr>
            <a:r>
              <a:rPr lang="en-US" sz="2400" dirty="0"/>
              <a:t>I conducted a statistical analysis on these factors and trained a machine learning model to predict rental rates based on these insights.</a:t>
            </a:r>
          </a:p>
          <a:p>
            <a:pPr marL="36900" lvl="0" indent="0">
              <a:buNone/>
            </a:pPr>
            <a:r>
              <a:rPr lang="en-US" sz="2400" dirty="0"/>
              <a:t>To accomplish this, I utilized skills in Tableau, Python, R, and </a:t>
            </a:r>
            <a:r>
              <a:rPr lang="en-US" sz="2400" dirty="0" err="1"/>
              <a:t>Jupyter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53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CA7-0C48-7A41-FC25-50F1583D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04" y="334660"/>
            <a:ext cx="3706889" cy="1821918"/>
          </a:xfrm>
        </p:spPr>
        <p:txBody>
          <a:bodyPr>
            <a:normAutofit/>
          </a:bodyPr>
          <a:lstStyle/>
          <a:p>
            <a:r>
              <a:rPr lang="en-US" sz="4400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C58B-74AB-B9C1-71D0-FE56399E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656" y="888999"/>
            <a:ext cx="6411924" cy="5080001"/>
          </a:xfrm>
        </p:spPr>
        <p:txBody>
          <a:bodyPr>
            <a:normAutofit/>
          </a:bodyPr>
          <a:lstStyle/>
          <a:p>
            <a:r>
              <a:rPr lang="en-US" dirty="0"/>
              <a:t>Conducted data wrangling in both R and Python</a:t>
            </a:r>
          </a:p>
          <a:p>
            <a:r>
              <a:rPr lang="en-US" dirty="0"/>
              <a:t>Reduced amount of unusable data and repurposed data that is difficult to categorize.</a:t>
            </a:r>
          </a:p>
          <a:p>
            <a:r>
              <a:rPr lang="en-US" dirty="0"/>
              <a:t>Searched for relationships between data points:</a:t>
            </a:r>
          </a:p>
          <a:p>
            <a:pPr lvl="1"/>
            <a:r>
              <a:rPr lang="en-US" dirty="0"/>
              <a:t>Weather and rental rate</a:t>
            </a:r>
          </a:p>
          <a:p>
            <a:pPr lvl="1"/>
            <a:r>
              <a:rPr lang="en-US" dirty="0"/>
              <a:t>Seasons and rental rate</a:t>
            </a:r>
          </a:p>
          <a:p>
            <a:pPr lvl="1"/>
            <a:r>
              <a:rPr lang="en-US" dirty="0"/>
              <a:t>Average rentals</a:t>
            </a:r>
          </a:p>
          <a:p>
            <a:pPr lvl="1"/>
            <a:r>
              <a:rPr lang="en-US" dirty="0"/>
              <a:t>Holiday rentals</a:t>
            </a:r>
          </a:p>
          <a:p>
            <a:pPr lvl="1"/>
            <a:r>
              <a:rPr lang="en-US" dirty="0"/>
              <a:t>Rentals over time</a:t>
            </a:r>
          </a:p>
          <a:p>
            <a:r>
              <a:rPr lang="en-US" dirty="0"/>
              <a:t>Analyzed relationships using statistics</a:t>
            </a:r>
          </a:p>
          <a:p>
            <a:endParaRPr lang="en-US" dirty="0"/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701B9AC6-89A1-E838-3830-7B156309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873" y="2305949"/>
            <a:ext cx="2952749" cy="29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1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/>
              <a:t>Bike Rentals by Season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9902" y="1190624"/>
            <a:ext cx="7232196" cy="5440495"/>
          </a:xfrm>
        </p:spPr>
      </p:pic>
    </p:spTree>
    <p:extLst>
      <p:ext uri="{BB962C8B-B14F-4D97-AF65-F5344CB8AC3E}">
        <p14:creationId xmlns:p14="http://schemas.microsoft.com/office/powerpoint/2010/main" val="292833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/>
              <a:t>Bike Rentals by Holiday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135" y="1190624"/>
            <a:ext cx="7819729" cy="5535459"/>
          </a:xfrm>
        </p:spPr>
      </p:pic>
    </p:spTree>
    <p:extLst>
      <p:ext uri="{BB962C8B-B14F-4D97-AF65-F5344CB8AC3E}">
        <p14:creationId xmlns:p14="http://schemas.microsoft.com/office/powerpoint/2010/main" val="31135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Bike Rentals by Working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07375" y="1095375"/>
            <a:ext cx="9465400" cy="5659085"/>
          </a:xfrm>
        </p:spPr>
      </p:pic>
    </p:spTree>
    <p:extLst>
      <p:ext uri="{BB962C8B-B14F-4D97-AF65-F5344CB8AC3E}">
        <p14:creationId xmlns:p14="http://schemas.microsoft.com/office/powerpoint/2010/main" val="181367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Bike Rentals by Weekday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1174" y="1190624"/>
            <a:ext cx="7609651" cy="5535459"/>
          </a:xfrm>
        </p:spPr>
      </p:pic>
    </p:spTree>
    <p:extLst>
      <p:ext uri="{BB962C8B-B14F-4D97-AF65-F5344CB8AC3E}">
        <p14:creationId xmlns:p14="http://schemas.microsoft.com/office/powerpoint/2010/main" val="406063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1EB04-F322-1872-6344-5334FA51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Bike Rentals by Weather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A06B-1BA8-0297-128D-7F29BC11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5762625" y="39797"/>
            <a:ext cx="5240131" cy="66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{D46E9222-5121-41CA-866C-3415A5EB615D}tf55705232_win32</Template>
  <TotalTime>27</TotalTime>
  <Words>337</Words>
  <Application>Microsoft Office PowerPoint</Application>
  <PresentationFormat>Widescreen</PresentationFormat>
  <Paragraphs>40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Final Project:  Environmental Factors in Bike Rentals</vt:lpstr>
      <vt:lpstr>Background </vt:lpstr>
      <vt:lpstr>Project Scope</vt:lpstr>
      <vt:lpstr>Methods</vt:lpstr>
      <vt:lpstr>Bike Rentals by Season</vt:lpstr>
      <vt:lpstr>Bike Rentals by Holiday</vt:lpstr>
      <vt:lpstr>Bike Rentals by Working Day</vt:lpstr>
      <vt:lpstr>Bike Rentals by Weekday</vt:lpstr>
      <vt:lpstr>Bike Rentals by Weather</vt:lpstr>
      <vt:lpstr>Bike Rentals by Temperature</vt:lpstr>
      <vt:lpstr>Bike Rentals by Atmospheric Factors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Environmental Factors in Bike Rentals</dc:title>
  <dc:creator>Heather Ewert</dc:creator>
  <cp:lastModifiedBy>Heather Ewert</cp:lastModifiedBy>
  <cp:revision>8</cp:revision>
  <dcterms:created xsi:type="dcterms:W3CDTF">2022-09-12T01:02:03Z</dcterms:created>
  <dcterms:modified xsi:type="dcterms:W3CDTF">2022-09-12T01:29:24Z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