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8" r:id="rId4"/>
    <p:sldId id="261" r:id="rId5"/>
    <p:sldId id="271" r:id="rId6"/>
    <p:sldId id="286" r:id="rId7"/>
    <p:sldId id="287" r:id="rId8"/>
    <p:sldId id="288" r:id="rId9"/>
    <p:sldId id="290" r:id="rId10"/>
    <p:sldId id="259" r:id="rId11"/>
    <p:sldId id="260" r:id="rId12"/>
    <p:sldId id="263" r:id="rId13"/>
    <p:sldId id="264" r:id="rId14"/>
    <p:sldId id="265" r:id="rId15"/>
    <p:sldId id="266" r:id="rId16"/>
    <p:sldId id="267" r:id="rId17"/>
    <p:sldId id="268" r:id="rId18"/>
    <p:sldId id="273" r:id="rId19"/>
    <p:sldId id="292" r:id="rId20"/>
    <p:sldId id="272" r:id="rId21"/>
    <p:sldId id="269" r:id="rId22"/>
    <p:sldId id="277" r:id="rId23"/>
    <p:sldId id="293" r:id="rId24"/>
    <p:sldId id="270" r:id="rId25"/>
    <p:sldId id="274" r:id="rId26"/>
    <p:sldId id="276" r:id="rId27"/>
    <p:sldId id="291" r:id="rId28"/>
    <p:sldId id="275" r:id="rId29"/>
    <p:sldId id="281" r:id="rId30"/>
    <p:sldId id="294" r:id="rId31"/>
    <p:sldId id="282" r:id="rId32"/>
    <p:sldId id="283"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CF71C-ABD6-4220-B658-DFCBA0F221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52347D-4E83-42F0-949B-E1E5B3ADF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FC868F-2BD9-4130-A810-93B69619EECF}"/>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B6EC7220-5141-4224-9302-271A55DCF5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D33937-4BA8-4BD0-959E-7D94E858021A}"/>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08151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281C9-38B1-49CB-9254-8465CA5661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A013B2-DB66-41B3-9139-5558B7CC9B5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FFE74-0A72-4B42-901C-3BF529131CC9}"/>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06BC724F-4C2D-4AF4-81F6-A2F6DD8FB7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E39FB4-4C2F-42B0-88DC-8F72B91401C5}"/>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181935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2CED6A-031A-48E8-A9C8-F1273335B6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00378F-2225-4C4D-B372-C9649C08606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3FC4EF-1535-4357-936E-8C60A68EF30D}"/>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C09EF610-7CD7-4CD5-BC2C-6F47504BC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8D78B4-9B22-45A8-AE11-D199EE374A90}"/>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29455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75FA-824F-4C66-A3F5-AF5BDA6383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C7CED5-0318-4317-BBB4-48453A55E7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FC8AF0-DB5B-4F93-9327-2AB75CAD0496}"/>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ED16D7AB-DFAF-46E6-A714-EDB0DFFD02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3984BF-2866-4C9C-8C9C-81142B611A89}"/>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161766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F6B041-128A-4F42-B43A-7F762944AD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0D3D8F-9955-4D86-A5BD-4B6BD91B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6BF0095-8A63-4065-8F91-FEADBF7227A5}"/>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69EE4764-630E-42C8-8121-31913FAE53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A37428-D55C-4867-B29E-0FACB1F37DBA}"/>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00316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6F772-8A7B-44EB-A459-C1D326E342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B5C0A0-EDEF-473D-BB86-ABDDDA060D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D85C12-BD69-485D-8476-CF878218DC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01D1F6C-7297-4313-8C8E-C41731E3C7D6}"/>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6" name="フッター プレースホルダー 5">
            <a:extLst>
              <a:ext uri="{FF2B5EF4-FFF2-40B4-BE49-F238E27FC236}">
                <a16:creationId xmlns:a16="http://schemas.microsoft.com/office/drawing/2014/main" id="{C47CF47C-191E-4D21-87CC-E0EECA0D58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447A0D-DBB3-4ED1-A0B3-A5C837A43CC1}"/>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173071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79CC7-9414-4553-8456-0FCACBE3BC0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7EBB3B-054F-4CD9-BF42-002FB69BF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091707-CA8C-4286-96A2-9433BC97A44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5E949E-A17E-4DBC-B2AF-2104032F6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AD28F49-62E5-4871-8A46-24FA7E0E342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B24EFF8-ECC0-4A90-98CE-54BA2CD55CF0}"/>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8" name="フッター プレースホルダー 7">
            <a:extLst>
              <a:ext uri="{FF2B5EF4-FFF2-40B4-BE49-F238E27FC236}">
                <a16:creationId xmlns:a16="http://schemas.microsoft.com/office/drawing/2014/main" id="{42430201-53D7-476F-9EAB-004FCB6C5F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12F658E-27DF-488B-A465-BDD60094E9B2}"/>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1114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614FA-F240-47B6-AEAC-85E3CB271E1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7C2EF5-FFFB-41EF-AD60-64DB16AC3BA8}"/>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4" name="フッター プレースホルダー 3">
            <a:extLst>
              <a:ext uri="{FF2B5EF4-FFF2-40B4-BE49-F238E27FC236}">
                <a16:creationId xmlns:a16="http://schemas.microsoft.com/office/drawing/2014/main" id="{BAC50A58-2EC5-4475-ABF2-FF1D9D26B5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E5AA8F-4134-4ABB-B634-6DB98CE014C9}"/>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99235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43A72B-92DA-4D77-8541-558BD2C84BEE}"/>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3" name="フッター プレースホルダー 2">
            <a:extLst>
              <a:ext uri="{FF2B5EF4-FFF2-40B4-BE49-F238E27FC236}">
                <a16:creationId xmlns:a16="http://schemas.microsoft.com/office/drawing/2014/main" id="{E996EFE9-7EC9-4432-80EE-438FA0D2EA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04D2FB-8C6A-44AF-BB02-B891EEDA486A}"/>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09395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519B1-2D0A-47B9-804D-F9EEF86A267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E0FE55-8429-4551-AAFC-8FC66F193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E3C3818-38C9-4E7F-B11C-B671D107A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D5EC86-BF2B-437E-B59D-AEC0E8BDAAA3}"/>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6" name="フッター プレースホルダー 5">
            <a:extLst>
              <a:ext uri="{FF2B5EF4-FFF2-40B4-BE49-F238E27FC236}">
                <a16:creationId xmlns:a16="http://schemas.microsoft.com/office/drawing/2014/main" id="{A10CCEE9-04AE-46F7-996A-85CDFC7FFE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F6738C-F122-493E-9FAA-79F9DADF1F03}"/>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206320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38661-785E-471A-9424-A914136AEB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3FCE89-BAC4-4FF3-B3AE-E216DB7C7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B0B54B8-C731-4F34-AAF0-C553ED81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FF151-BC1E-448E-B4A9-E18F8F0C01E7}"/>
              </a:ext>
            </a:extLst>
          </p:cNvPr>
          <p:cNvSpPr>
            <a:spLocks noGrp="1"/>
          </p:cNvSpPr>
          <p:nvPr>
            <p:ph type="dt" sz="half" idx="10"/>
          </p:nvPr>
        </p:nvSpPr>
        <p:spPr/>
        <p:txBody>
          <a:bodyPr/>
          <a:lstStyle/>
          <a:p>
            <a:fld id="{BE9304E1-15EB-4B92-8112-980B84F2DAA3}" type="datetimeFigureOut">
              <a:rPr kumimoji="1" lang="ja-JP" altLang="en-US" smtClean="0"/>
              <a:t>2020/10/12</a:t>
            </a:fld>
            <a:endParaRPr kumimoji="1" lang="ja-JP" altLang="en-US"/>
          </a:p>
        </p:txBody>
      </p:sp>
      <p:sp>
        <p:nvSpPr>
          <p:cNvPr id="6" name="フッター プレースホルダー 5">
            <a:extLst>
              <a:ext uri="{FF2B5EF4-FFF2-40B4-BE49-F238E27FC236}">
                <a16:creationId xmlns:a16="http://schemas.microsoft.com/office/drawing/2014/main" id="{ED9B9B79-7E81-4120-B646-07A105D17F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01933-5C45-42F8-9382-83F557C1EBB3}"/>
              </a:ext>
            </a:extLst>
          </p:cNvPr>
          <p:cNvSpPr>
            <a:spLocks noGrp="1"/>
          </p:cNvSpPr>
          <p:nvPr>
            <p:ph type="sldNum" sz="quarter" idx="12"/>
          </p:nvPr>
        </p:nvSpPr>
        <p:spPr/>
        <p:txBody>
          <a:body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36255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15DD75-9F8C-4516-934F-D034D08C9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4A0E0A-3627-4221-92AD-3073F06D7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D62BA6-BB8A-4B2F-AC94-52F714567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304E1-15EB-4B92-8112-980B84F2DAA3}" type="datetimeFigureOut">
              <a:rPr kumimoji="1" lang="ja-JP" altLang="en-US" smtClean="0"/>
              <a:t>2020/10/12</a:t>
            </a:fld>
            <a:endParaRPr kumimoji="1" lang="ja-JP" altLang="en-US"/>
          </a:p>
        </p:txBody>
      </p:sp>
      <p:sp>
        <p:nvSpPr>
          <p:cNvPr id="5" name="フッター プレースホルダー 4">
            <a:extLst>
              <a:ext uri="{FF2B5EF4-FFF2-40B4-BE49-F238E27FC236}">
                <a16:creationId xmlns:a16="http://schemas.microsoft.com/office/drawing/2014/main" id="{FFEFCAE1-3189-4861-A13B-2B62B1FEA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27199F-C5DD-4204-9DBC-8A25339EC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08781-2994-4ADB-86ED-CB8E6F5E35B0}" type="slidenum">
              <a:rPr kumimoji="1" lang="ja-JP" altLang="en-US" smtClean="0"/>
              <a:t>‹#›</a:t>
            </a:fld>
            <a:endParaRPr kumimoji="1" lang="ja-JP" altLang="en-US"/>
          </a:p>
        </p:txBody>
      </p:sp>
    </p:spTree>
    <p:extLst>
      <p:ext uri="{BB962C8B-B14F-4D97-AF65-F5344CB8AC3E}">
        <p14:creationId xmlns:p14="http://schemas.microsoft.com/office/powerpoint/2010/main" val="50105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6FD33-8920-4A3B-9E3D-DA23987FB01A}"/>
              </a:ext>
            </a:extLst>
          </p:cNvPr>
          <p:cNvSpPr>
            <a:spLocks noGrp="1"/>
          </p:cNvSpPr>
          <p:nvPr>
            <p:ph type="ctrTitle"/>
          </p:nvPr>
        </p:nvSpPr>
        <p:spPr/>
        <p:txBody>
          <a:bodyPr/>
          <a:lstStyle/>
          <a:p>
            <a:r>
              <a:rPr lang="ja-JP" altLang="en-US" dirty="0"/>
              <a:t>プログラミング演習</a:t>
            </a:r>
            <a:r>
              <a:rPr lang="en-US" altLang="ja-JP" dirty="0"/>
              <a:t>I</a:t>
            </a:r>
            <a:br>
              <a:rPr lang="en-US" altLang="ja-JP" dirty="0"/>
            </a:br>
            <a:r>
              <a:rPr lang="ja-JP" altLang="en-US" dirty="0"/>
              <a:t>演習の準備</a:t>
            </a:r>
            <a:endParaRPr kumimoji="1" lang="ja-JP" altLang="en-US" dirty="0"/>
          </a:p>
        </p:txBody>
      </p:sp>
      <p:sp>
        <p:nvSpPr>
          <p:cNvPr id="3" name="字幕 2">
            <a:extLst>
              <a:ext uri="{FF2B5EF4-FFF2-40B4-BE49-F238E27FC236}">
                <a16:creationId xmlns:a16="http://schemas.microsoft.com/office/drawing/2014/main" id="{EE4E860E-6F31-4936-A624-85621388D3A9}"/>
              </a:ext>
            </a:extLst>
          </p:cNvPr>
          <p:cNvSpPr>
            <a:spLocks noGrp="1"/>
          </p:cNvSpPr>
          <p:nvPr>
            <p:ph type="subTitle" idx="1"/>
          </p:nvPr>
        </p:nvSpPr>
        <p:spPr/>
        <p:txBody>
          <a:bodyPr/>
          <a:lstStyle/>
          <a:p>
            <a:r>
              <a:rPr kumimoji="1" lang="ja-JP" altLang="en-US" dirty="0"/>
              <a:t>第２回、第３回共通資料</a:t>
            </a:r>
            <a:endParaRPr kumimoji="1" lang="en-US" altLang="ja-JP" dirty="0"/>
          </a:p>
          <a:p>
            <a:r>
              <a:rPr lang="ja-JP" altLang="en-US" dirty="0"/>
              <a:t>高田寛之</a:t>
            </a:r>
            <a:endParaRPr kumimoji="1" lang="ja-JP" altLang="en-US" dirty="0"/>
          </a:p>
        </p:txBody>
      </p:sp>
    </p:spTree>
    <p:extLst>
      <p:ext uri="{BB962C8B-B14F-4D97-AF65-F5344CB8AC3E}">
        <p14:creationId xmlns:p14="http://schemas.microsoft.com/office/powerpoint/2010/main" val="341659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7C18-C211-4350-97B6-4FD7AF3E386C}"/>
              </a:ext>
            </a:extLst>
          </p:cNvPr>
          <p:cNvSpPr>
            <a:spLocks noGrp="1"/>
          </p:cNvSpPr>
          <p:nvPr>
            <p:ph type="title"/>
          </p:nvPr>
        </p:nvSpPr>
        <p:spPr/>
        <p:txBody>
          <a:bodyPr/>
          <a:lstStyle/>
          <a:p>
            <a:r>
              <a:rPr kumimoji="1" lang="ja-JP" altLang="en-US" dirty="0"/>
              <a:t>ツールインストール大会</a:t>
            </a:r>
          </a:p>
        </p:txBody>
      </p:sp>
      <p:sp>
        <p:nvSpPr>
          <p:cNvPr id="3" name="コンテンツ プレースホルダー 2">
            <a:extLst>
              <a:ext uri="{FF2B5EF4-FFF2-40B4-BE49-F238E27FC236}">
                <a16:creationId xmlns:a16="http://schemas.microsoft.com/office/drawing/2014/main" id="{FF75CC5A-95CA-41C7-AC91-71C41831725A}"/>
              </a:ext>
            </a:extLst>
          </p:cNvPr>
          <p:cNvSpPr>
            <a:spLocks noGrp="1"/>
          </p:cNvSpPr>
          <p:nvPr>
            <p:ph idx="1"/>
          </p:nvPr>
        </p:nvSpPr>
        <p:spPr/>
        <p:txBody>
          <a:bodyPr>
            <a:normAutofit/>
          </a:bodyPr>
          <a:lstStyle/>
          <a:p>
            <a:r>
              <a:rPr kumimoji="1" lang="en-US" altLang="ja-JP" dirty="0"/>
              <a:t>LACS</a:t>
            </a:r>
            <a:r>
              <a:rPr kumimoji="1" lang="ja-JP" altLang="en-US" dirty="0"/>
              <a:t>の左メニューの授業資料に述べた</a:t>
            </a:r>
            <a:r>
              <a:rPr lang="ja-JP" altLang="en-US" dirty="0"/>
              <a:t>「演習で主に使用するツールについて」のページにあるツールを全部インストールしましょう。</a:t>
            </a:r>
            <a:endParaRPr lang="en-US" altLang="ja-JP" dirty="0"/>
          </a:p>
          <a:p>
            <a:pPr lvl="1"/>
            <a:r>
              <a:rPr lang="en-US" altLang="ja-JP" dirty="0"/>
              <a:t>Google chrome</a:t>
            </a:r>
          </a:p>
          <a:p>
            <a:pPr lvl="2"/>
            <a:r>
              <a:rPr lang="en-US" altLang="ja-JP" dirty="0"/>
              <a:t>LACS</a:t>
            </a:r>
            <a:r>
              <a:rPr lang="ja-JP" altLang="en-US" dirty="0"/>
              <a:t>の課題提出フォームにおいてファイル添付が正常にできます。マイクロソフトの</a:t>
            </a:r>
            <a:r>
              <a:rPr lang="en-US" altLang="ja-JP" dirty="0"/>
              <a:t>edge</a:t>
            </a:r>
            <a:r>
              <a:rPr lang="ja-JP" altLang="en-US" dirty="0"/>
              <a:t>では駄目なことがあります。</a:t>
            </a:r>
            <a:endParaRPr lang="en-US" altLang="ja-JP" dirty="0"/>
          </a:p>
          <a:p>
            <a:pPr lvl="1"/>
            <a:r>
              <a:rPr lang="en-US" altLang="ja-JP" dirty="0"/>
              <a:t>Gnu emacs (version 27)</a:t>
            </a:r>
          </a:p>
          <a:p>
            <a:pPr lvl="2"/>
            <a:r>
              <a:rPr lang="ja-JP" altLang="en-US" dirty="0"/>
              <a:t>テキストエディタです。各種</a:t>
            </a:r>
            <a:r>
              <a:rPr lang="en-US" altLang="ja-JP" dirty="0"/>
              <a:t>OS</a:t>
            </a:r>
            <a:r>
              <a:rPr lang="ja-JP" altLang="en-US" dirty="0"/>
              <a:t>で配布されてる歴史の長い無料アプリです。</a:t>
            </a:r>
            <a:endParaRPr lang="en-US" altLang="ja-JP" dirty="0"/>
          </a:p>
          <a:p>
            <a:pPr lvl="2"/>
            <a:r>
              <a:rPr lang="ja-JP" altLang="en-US" dirty="0"/>
              <a:t>プログラムソースを書くのに使います。</a:t>
            </a:r>
            <a:endParaRPr lang="en-US" altLang="ja-JP" dirty="0"/>
          </a:p>
          <a:p>
            <a:pPr lvl="1"/>
            <a:r>
              <a:rPr lang="en-US" altLang="ja-JP" dirty="0"/>
              <a:t>Python3.8.6</a:t>
            </a:r>
          </a:p>
          <a:p>
            <a:pPr lvl="2"/>
            <a:r>
              <a:rPr lang="ja-JP" altLang="en-US" dirty="0"/>
              <a:t>作成したプログラムソースを実行するためのアプリです。無料です。</a:t>
            </a:r>
            <a:endParaRPr lang="en-US" altLang="ja-JP" dirty="0"/>
          </a:p>
          <a:p>
            <a:pPr marL="0" indent="0">
              <a:buNone/>
            </a:pPr>
            <a:endParaRPr lang="en-US" altLang="ja-JP" dirty="0"/>
          </a:p>
        </p:txBody>
      </p:sp>
    </p:spTree>
    <p:extLst>
      <p:ext uri="{BB962C8B-B14F-4D97-AF65-F5344CB8AC3E}">
        <p14:creationId xmlns:p14="http://schemas.microsoft.com/office/powerpoint/2010/main" val="10569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B198B7-4B0A-48F8-90BB-E84EB64612FF}"/>
              </a:ext>
            </a:extLst>
          </p:cNvPr>
          <p:cNvSpPr>
            <a:spLocks noGrp="1"/>
          </p:cNvSpPr>
          <p:nvPr>
            <p:ph type="title"/>
          </p:nvPr>
        </p:nvSpPr>
        <p:spPr/>
        <p:txBody>
          <a:bodyPr/>
          <a:lstStyle/>
          <a:p>
            <a:r>
              <a:rPr lang="en-US" altLang="ja-JP" dirty="0"/>
              <a:t>UI</a:t>
            </a:r>
            <a:r>
              <a:rPr lang="ja-JP" altLang="en-US" dirty="0"/>
              <a:t>の勉強</a:t>
            </a:r>
            <a:r>
              <a:rPr lang="ja-JP" altLang="en-US" dirty="0" err="1"/>
              <a:t>ー</a:t>
            </a:r>
            <a:r>
              <a:rPr lang="en-US" altLang="ja-JP" dirty="0"/>
              <a:t>GUI</a:t>
            </a:r>
            <a:r>
              <a:rPr lang="ja-JP" altLang="en-US" dirty="0" err="1"/>
              <a:t>ー</a:t>
            </a:r>
            <a:endParaRPr kumimoji="1" lang="ja-JP" altLang="en-US" dirty="0"/>
          </a:p>
        </p:txBody>
      </p:sp>
      <p:pic>
        <p:nvPicPr>
          <p:cNvPr id="5" name="コンテンツ プレースホルダー 4">
            <a:extLst>
              <a:ext uri="{FF2B5EF4-FFF2-40B4-BE49-F238E27FC236}">
                <a16:creationId xmlns:a16="http://schemas.microsoft.com/office/drawing/2014/main" id="{5116D42B-84C2-475A-888C-DBBF31D12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225" y="1690688"/>
            <a:ext cx="6385850" cy="4351338"/>
          </a:xfrm>
        </p:spPr>
      </p:pic>
      <p:sp>
        <p:nvSpPr>
          <p:cNvPr id="6" name="テキスト ボックス 5">
            <a:extLst>
              <a:ext uri="{FF2B5EF4-FFF2-40B4-BE49-F238E27FC236}">
                <a16:creationId xmlns:a16="http://schemas.microsoft.com/office/drawing/2014/main" id="{53125E7F-61F2-40D8-B10C-2483E16D2687}"/>
              </a:ext>
            </a:extLst>
          </p:cNvPr>
          <p:cNvSpPr txBox="1"/>
          <p:nvPr/>
        </p:nvSpPr>
        <p:spPr>
          <a:xfrm>
            <a:off x="7602747" y="1690688"/>
            <a:ext cx="4129178" cy="646331"/>
          </a:xfrm>
          <a:prstGeom prst="rect">
            <a:avLst/>
          </a:prstGeom>
          <a:noFill/>
        </p:spPr>
        <p:txBody>
          <a:bodyPr wrap="square" rtlCol="0">
            <a:spAutoFit/>
          </a:bodyPr>
          <a:lstStyle/>
          <a:p>
            <a:r>
              <a:rPr lang="ja-JP" altLang="en-US" dirty="0"/>
              <a:t>１．エクスプローラを開いてフォルダ</a:t>
            </a:r>
            <a:endParaRPr lang="en-US" altLang="ja-JP" dirty="0"/>
          </a:p>
          <a:p>
            <a:r>
              <a:rPr kumimoji="1" lang="ja-JP" altLang="en-US" dirty="0"/>
              <a:t>の階層構造を確認します。</a:t>
            </a:r>
          </a:p>
        </p:txBody>
      </p:sp>
      <p:sp>
        <p:nvSpPr>
          <p:cNvPr id="7" name="テキスト ボックス 6">
            <a:extLst>
              <a:ext uri="{FF2B5EF4-FFF2-40B4-BE49-F238E27FC236}">
                <a16:creationId xmlns:a16="http://schemas.microsoft.com/office/drawing/2014/main" id="{274246B2-CCFF-46B2-A54D-2E35C96FBAA0}"/>
              </a:ext>
            </a:extLst>
          </p:cNvPr>
          <p:cNvSpPr txBox="1"/>
          <p:nvPr/>
        </p:nvSpPr>
        <p:spPr>
          <a:xfrm>
            <a:off x="7602747" y="2348709"/>
            <a:ext cx="4129178" cy="646331"/>
          </a:xfrm>
          <a:prstGeom prst="rect">
            <a:avLst/>
          </a:prstGeom>
          <a:noFill/>
        </p:spPr>
        <p:txBody>
          <a:bodyPr wrap="square" rtlCol="0">
            <a:spAutoFit/>
          </a:bodyPr>
          <a:lstStyle/>
          <a:p>
            <a:r>
              <a:rPr lang="ja-JP" altLang="en-US" dirty="0"/>
              <a:t>２．検索窓からコマンドプロンプトを探します。</a:t>
            </a:r>
            <a:endParaRPr lang="en-US" altLang="ja-JP" dirty="0"/>
          </a:p>
        </p:txBody>
      </p:sp>
      <p:sp>
        <p:nvSpPr>
          <p:cNvPr id="8" name="テキスト ボックス 7">
            <a:extLst>
              <a:ext uri="{FF2B5EF4-FFF2-40B4-BE49-F238E27FC236}">
                <a16:creationId xmlns:a16="http://schemas.microsoft.com/office/drawing/2014/main" id="{70FF83B7-DA1D-42A7-B624-10F936CDAA62}"/>
              </a:ext>
            </a:extLst>
          </p:cNvPr>
          <p:cNvSpPr txBox="1"/>
          <p:nvPr/>
        </p:nvSpPr>
        <p:spPr>
          <a:xfrm>
            <a:off x="7602747" y="2985169"/>
            <a:ext cx="4129178" cy="646331"/>
          </a:xfrm>
          <a:prstGeom prst="rect">
            <a:avLst/>
          </a:prstGeom>
          <a:noFill/>
        </p:spPr>
        <p:txBody>
          <a:bodyPr wrap="square" rtlCol="0">
            <a:spAutoFit/>
          </a:bodyPr>
          <a:lstStyle/>
          <a:p>
            <a:r>
              <a:rPr lang="ja-JP" altLang="en-US" dirty="0"/>
              <a:t>３．コマンドプロンプトの本体の場所を確認します。</a:t>
            </a:r>
            <a:endParaRPr lang="en-US" altLang="ja-JP" dirty="0"/>
          </a:p>
        </p:txBody>
      </p:sp>
      <p:sp>
        <p:nvSpPr>
          <p:cNvPr id="9" name="テキスト ボックス 8">
            <a:extLst>
              <a:ext uri="{FF2B5EF4-FFF2-40B4-BE49-F238E27FC236}">
                <a16:creationId xmlns:a16="http://schemas.microsoft.com/office/drawing/2014/main" id="{44E8A611-975D-4D52-8D43-E92D8362D456}"/>
              </a:ext>
            </a:extLst>
          </p:cNvPr>
          <p:cNvSpPr txBox="1"/>
          <p:nvPr/>
        </p:nvSpPr>
        <p:spPr>
          <a:xfrm>
            <a:off x="7602747" y="3621629"/>
            <a:ext cx="4129178" cy="646331"/>
          </a:xfrm>
          <a:prstGeom prst="rect">
            <a:avLst/>
          </a:prstGeom>
          <a:noFill/>
        </p:spPr>
        <p:txBody>
          <a:bodyPr wrap="square" rtlCol="0">
            <a:spAutoFit/>
          </a:bodyPr>
          <a:lstStyle/>
          <a:p>
            <a:r>
              <a:rPr lang="ja-JP" altLang="en-US" dirty="0"/>
              <a:t>４．コマンドプロンプトのショートカットをデスクトップに送ります。</a:t>
            </a:r>
            <a:endParaRPr lang="en-US" altLang="ja-JP" dirty="0"/>
          </a:p>
        </p:txBody>
      </p:sp>
      <p:sp>
        <p:nvSpPr>
          <p:cNvPr id="10" name="テキスト ボックス 9">
            <a:extLst>
              <a:ext uri="{FF2B5EF4-FFF2-40B4-BE49-F238E27FC236}">
                <a16:creationId xmlns:a16="http://schemas.microsoft.com/office/drawing/2014/main" id="{1D98970F-FA91-4FFC-AB06-1DC99DA62BC8}"/>
              </a:ext>
            </a:extLst>
          </p:cNvPr>
          <p:cNvSpPr txBox="1"/>
          <p:nvPr/>
        </p:nvSpPr>
        <p:spPr>
          <a:xfrm>
            <a:off x="7602747" y="4267960"/>
            <a:ext cx="4129178" cy="923330"/>
          </a:xfrm>
          <a:prstGeom prst="rect">
            <a:avLst/>
          </a:prstGeom>
          <a:noFill/>
        </p:spPr>
        <p:txBody>
          <a:bodyPr wrap="square" rtlCol="0">
            <a:spAutoFit/>
          </a:bodyPr>
          <a:lstStyle/>
          <a:p>
            <a:r>
              <a:rPr lang="ja-JP" altLang="en-US" dirty="0"/>
              <a:t>５．タスクバー（検索窓のあるメニューバー）にコマンドプロンプトをピン留めします。</a:t>
            </a:r>
            <a:endParaRPr lang="en-US" altLang="ja-JP" dirty="0"/>
          </a:p>
        </p:txBody>
      </p:sp>
    </p:spTree>
    <p:extLst>
      <p:ext uri="{BB962C8B-B14F-4D97-AF65-F5344CB8AC3E}">
        <p14:creationId xmlns:p14="http://schemas.microsoft.com/office/powerpoint/2010/main" val="185635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FEAA8-D469-4B91-B125-729B20441E3F}"/>
              </a:ext>
            </a:extLst>
          </p:cNvPr>
          <p:cNvSpPr>
            <a:spLocks noGrp="1"/>
          </p:cNvSpPr>
          <p:nvPr>
            <p:ph type="title"/>
          </p:nvPr>
        </p:nvSpPr>
        <p:spPr/>
        <p:txBody>
          <a:bodyPr/>
          <a:lstStyle/>
          <a:p>
            <a:r>
              <a:rPr lang="ja-JP" altLang="en-US" dirty="0"/>
              <a:t>フォルダの階層構造と絶対パス</a:t>
            </a:r>
            <a:endParaRPr kumimoji="1" lang="ja-JP" altLang="en-US" dirty="0"/>
          </a:p>
        </p:txBody>
      </p:sp>
      <p:pic>
        <p:nvPicPr>
          <p:cNvPr id="5" name="コンテンツ プレースホルダー 4">
            <a:extLst>
              <a:ext uri="{FF2B5EF4-FFF2-40B4-BE49-F238E27FC236}">
                <a16:creationId xmlns:a16="http://schemas.microsoft.com/office/drawing/2014/main" id="{4949AFCB-75E4-4A8F-A8F4-2B094B286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959" y="1745112"/>
            <a:ext cx="6741410" cy="4351338"/>
          </a:xfrm>
        </p:spPr>
      </p:pic>
      <p:sp>
        <p:nvSpPr>
          <p:cNvPr id="6" name="テキスト ボックス 5">
            <a:extLst>
              <a:ext uri="{FF2B5EF4-FFF2-40B4-BE49-F238E27FC236}">
                <a16:creationId xmlns:a16="http://schemas.microsoft.com/office/drawing/2014/main" id="{AFDC0A36-FE7F-4F18-9651-2A573316E41F}"/>
              </a:ext>
            </a:extLst>
          </p:cNvPr>
          <p:cNvSpPr txBox="1"/>
          <p:nvPr/>
        </p:nvSpPr>
        <p:spPr>
          <a:xfrm>
            <a:off x="7602747" y="1690688"/>
            <a:ext cx="4129178" cy="2585323"/>
          </a:xfrm>
          <a:prstGeom prst="rect">
            <a:avLst/>
          </a:prstGeom>
          <a:noFill/>
        </p:spPr>
        <p:txBody>
          <a:bodyPr wrap="square" rtlCol="0">
            <a:spAutoFit/>
          </a:bodyPr>
          <a:lstStyle/>
          <a:p>
            <a:r>
              <a:rPr kumimoji="1" lang="ja-JP" altLang="en-US" dirty="0"/>
              <a:t>左メニューのようにフォルドは木構造の階層構造になっています。</a:t>
            </a:r>
            <a:endParaRPr kumimoji="1" lang="en-US" altLang="ja-JP" dirty="0"/>
          </a:p>
          <a:p>
            <a:endParaRPr lang="en-US" altLang="ja-JP" dirty="0"/>
          </a:p>
          <a:p>
            <a:r>
              <a:rPr kumimoji="1" lang="ja-JP" altLang="en-US" dirty="0"/>
              <a:t>上の方の情報はファイルの住所です。</a:t>
            </a:r>
            <a:endParaRPr kumimoji="1" lang="en-US" altLang="ja-JP" dirty="0"/>
          </a:p>
          <a:p>
            <a:r>
              <a:rPr lang="ja-JP" altLang="en-US" dirty="0"/>
              <a:t>住所＋ファイルの名前で本名（絶対パス）になります。</a:t>
            </a:r>
            <a:endParaRPr lang="en-US" altLang="ja-JP" dirty="0"/>
          </a:p>
          <a:p>
            <a:endParaRPr kumimoji="1" lang="en-US" altLang="ja-JP" dirty="0"/>
          </a:p>
          <a:p>
            <a:r>
              <a:rPr lang="ja-JP" altLang="en-US" dirty="0"/>
              <a:t>どこに目的のファイルがあるかを示すのには絶対パスで示しましょう。</a:t>
            </a:r>
            <a:endParaRPr lang="en-US" altLang="ja-JP" dirty="0"/>
          </a:p>
        </p:txBody>
      </p:sp>
    </p:spTree>
    <p:extLst>
      <p:ext uri="{BB962C8B-B14F-4D97-AF65-F5344CB8AC3E}">
        <p14:creationId xmlns:p14="http://schemas.microsoft.com/office/powerpoint/2010/main" val="379718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4D309-644D-4EC2-A5A7-1AEFBC774FC4}"/>
              </a:ext>
            </a:extLst>
          </p:cNvPr>
          <p:cNvSpPr>
            <a:spLocks noGrp="1"/>
          </p:cNvSpPr>
          <p:nvPr>
            <p:ph type="title"/>
          </p:nvPr>
        </p:nvSpPr>
        <p:spPr/>
        <p:txBody>
          <a:bodyPr/>
          <a:lstStyle/>
          <a:p>
            <a:r>
              <a:rPr kumimoji="1" lang="ja-JP" altLang="en-US" dirty="0"/>
              <a:t>検索窓でコマンドプロンプトを探そう</a:t>
            </a:r>
          </a:p>
        </p:txBody>
      </p:sp>
      <p:pic>
        <p:nvPicPr>
          <p:cNvPr id="5" name="コンテンツ プレースホルダー 4">
            <a:extLst>
              <a:ext uri="{FF2B5EF4-FFF2-40B4-BE49-F238E27FC236}">
                <a16:creationId xmlns:a16="http://schemas.microsoft.com/office/drawing/2014/main" id="{A0DE2D1C-461C-46C7-832B-5F1ED29715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381" y="1825625"/>
            <a:ext cx="6397238" cy="4351338"/>
          </a:xfrm>
        </p:spPr>
      </p:pic>
    </p:spTree>
    <p:extLst>
      <p:ext uri="{BB962C8B-B14F-4D97-AF65-F5344CB8AC3E}">
        <p14:creationId xmlns:p14="http://schemas.microsoft.com/office/powerpoint/2010/main" val="414935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46647-9650-4D6D-B22D-BA07455C737E}"/>
              </a:ext>
            </a:extLst>
          </p:cNvPr>
          <p:cNvSpPr>
            <a:spLocks noGrp="1"/>
          </p:cNvSpPr>
          <p:nvPr>
            <p:ph type="title"/>
          </p:nvPr>
        </p:nvSpPr>
        <p:spPr/>
        <p:txBody>
          <a:bodyPr/>
          <a:lstStyle/>
          <a:p>
            <a:r>
              <a:rPr kumimoji="1" lang="ja-JP" altLang="en-US" dirty="0"/>
              <a:t>コマンドプロンプトのリンク先はまたショートカットだった。</a:t>
            </a:r>
          </a:p>
        </p:txBody>
      </p:sp>
      <p:pic>
        <p:nvPicPr>
          <p:cNvPr id="5" name="コンテンツ プレースホルダー 4">
            <a:extLst>
              <a:ext uri="{FF2B5EF4-FFF2-40B4-BE49-F238E27FC236}">
                <a16:creationId xmlns:a16="http://schemas.microsoft.com/office/drawing/2014/main" id="{9B4D8C71-B9EC-49C5-B89C-712073ED2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30299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35F8C-D8D2-46A7-98E8-369A2B314B31}"/>
              </a:ext>
            </a:extLst>
          </p:cNvPr>
          <p:cNvSpPr>
            <a:spLocks noGrp="1"/>
          </p:cNvSpPr>
          <p:nvPr>
            <p:ph type="title"/>
          </p:nvPr>
        </p:nvSpPr>
        <p:spPr/>
        <p:txBody>
          <a:bodyPr/>
          <a:lstStyle/>
          <a:p>
            <a:r>
              <a:rPr kumimoji="1" lang="ja-JP" altLang="en-US" dirty="0"/>
              <a:t>本体の場所はプロパティを開く</a:t>
            </a:r>
          </a:p>
        </p:txBody>
      </p:sp>
      <p:pic>
        <p:nvPicPr>
          <p:cNvPr id="5" name="コンテンツ プレースホルダー 4">
            <a:extLst>
              <a:ext uri="{FF2B5EF4-FFF2-40B4-BE49-F238E27FC236}">
                <a16:creationId xmlns:a16="http://schemas.microsoft.com/office/drawing/2014/main" id="{8A9807EE-7118-42DC-A527-0D8AD8628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50688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2E849-769C-4E51-A091-E0A14B428A5D}"/>
              </a:ext>
            </a:extLst>
          </p:cNvPr>
          <p:cNvSpPr>
            <a:spLocks noGrp="1"/>
          </p:cNvSpPr>
          <p:nvPr>
            <p:ph type="title"/>
          </p:nvPr>
        </p:nvSpPr>
        <p:spPr/>
        <p:txBody>
          <a:bodyPr/>
          <a:lstStyle/>
          <a:p>
            <a:r>
              <a:rPr kumimoji="1" lang="ja-JP" altLang="en-US" dirty="0"/>
              <a:t>本体の場所を探すなら更にファイルの場所を開く</a:t>
            </a:r>
            <a:r>
              <a:rPr kumimoji="1" lang="ja-JP" altLang="en-US" dirty="0" err="1"/>
              <a:t>を</a:t>
            </a:r>
            <a:r>
              <a:rPr kumimoji="1" lang="ja-JP" altLang="en-US" dirty="0"/>
              <a:t>選ぶ</a:t>
            </a:r>
          </a:p>
        </p:txBody>
      </p:sp>
      <p:pic>
        <p:nvPicPr>
          <p:cNvPr id="5" name="コンテンツ プレースホルダー 4">
            <a:extLst>
              <a:ext uri="{FF2B5EF4-FFF2-40B4-BE49-F238E27FC236}">
                <a16:creationId xmlns:a16="http://schemas.microsoft.com/office/drawing/2014/main" id="{F00B3A5E-B142-4D71-BF6B-F789B750A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141629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10F58-098A-466B-8DA3-A62B4BF10BD9}"/>
              </a:ext>
            </a:extLst>
          </p:cNvPr>
          <p:cNvSpPr>
            <a:spLocks noGrp="1"/>
          </p:cNvSpPr>
          <p:nvPr>
            <p:ph type="title"/>
          </p:nvPr>
        </p:nvSpPr>
        <p:spPr/>
        <p:txBody>
          <a:bodyPr>
            <a:normAutofit fontScale="90000"/>
          </a:bodyPr>
          <a:lstStyle/>
          <a:p>
            <a:r>
              <a:rPr kumimoji="1" lang="ja-JP" altLang="en-US" dirty="0"/>
              <a:t>本体のありかにたどり着きました。絶対パスの場所は上の方のパス表示場所を見ましょう。</a:t>
            </a:r>
          </a:p>
        </p:txBody>
      </p:sp>
      <p:pic>
        <p:nvPicPr>
          <p:cNvPr id="5" name="コンテンツ プレースホルダー 4">
            <a:extLst>
              <a:ext uri="{FF2B5EF4-FFF2-40B4-BE49-F238E27FC236}">
                <a16:creationId xmlns:a16="http://schemas.microsoft.com/office/drawing/2014/main" id="{C3007F6C-C6BE-4490-B217-5E96D25DE4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350786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38610A-67A6-4772-A043-E18289FCD691}"/>
              </a:ext>
            </a:extLst>
          </p:cNvPr>
          <p:cNvSpPr>
            <a:spLocks noGrp="1"/>
          </p:cNvSpPr>
          <p:nvPr>
            <p:ph type="title"/>
          </p:nvPr>
        </p:nvSpPr>
        <p:spPr/>
        <p:txBody>
          <a:bodyPr/>
          <a:lstStyle/>
          <a:p>
            <a:r>
              <a:rPr kumimoji="1" lang="ja-JP" altLang="en-US" dirty="0"/>
              <a:t>右クリックメニュー</a:t>
            </a:r>
          </a:p>
        </p:txBody>
      </p:sp>
      <p:sp>
        <p:nvSpPr>
          <p:cNvPr id="3" name="コンテンツ プレースホルダー 2">
            <a:extLst>
              <a:ext uri="{FF2B5EF4-FFF2-40B4-BE49-F238E27FC236}">
                <a16:creationId xmlns:a16="http://schemas.microsoft.com/office/drawing/2014/main" id="{851F8AC9-458B-4A1E-B981-4F78F9B3BA4D}"/>
              </a:ext>
            </a:extLst>
          </p:cNvPr>
          <p:cNvSpPr>
            <a:spLocks noGrp="1"/>
          </p:cNvSpPr>
          <p:nvPr>
            <p:ph idx="1"/>
          </p:nvPr>
        </p:nvSpPr>
        <p:spPr/>
        <p:txBody>
          <a:bodyPr/>
          <a:lstStyle/>
          <a:p>
            <a:r>
              <a:rPr kumimoji="1" lang="ja-JP" altLang="en-US" dirty="0"/>
              <a:t>ファイルやフォルダは、そのアイコンを右クリックするとプロパティを始め、いろんなメニューが出てきます。</a:t>
            </a:r>
            <a:endParaRPr kumimoji="1" lang="en-US" altLang="ja-JP" dirty="0"/>
          </a:p>
          <a:p>
            <a:r>
              <a:rPr kumimoji="1" lang="ja-JP" altLang="en-US" dirty="0"/>
              <a:t>プロパティを開くという指示があるときは、右クリックしてからプロパティを選ぶ操作をするものとします。</a:t>
            </a:r>
            <a:endParaRPr kumimoji="1" lang="en-US" altLang="ja-JP" dirty="0"/>
          </a:p>
          <a:p>
            <a:r>
              <a:rPr lang="en-US" altLang="ja-JP" dirty="0"/>
              <a:t>Windows</a:t>
            </a:r>
            <a:r>
              <a:rPr lang="ja-JP" altLang="en-US" dirty="0"/>
              <a:t>ではファイルのコピーや切り取り、貼り付けの操作が右クリックのメニューでできます。</a:t>
            </a:r>
            <a:endParaRPr lang="en-US" altLang="ja-JP" dirty="0"/>
          </a:p>
          <a:p>
            <a:r>
              <a:rPr lang="ja-JP" altLang="en-US" dirty="0"/>
              <a:t>送る→デスクトップにショートカットを送る、</a:t>
            </a:r>
            <a:r>
              <a:rPr lang="en-US" altLang="ja-JP" dirty="0"/>
              <a:t>ZIP</a:t>
            </a:r>
            <a:r>
              <a:rPr lang="ja-JP" altLang="en-US" dirty="0"/>
              <a:t>に送る</a:t>
            </a:r>
            <a:endParaRPr lang="en-US" altLang="ja-JP" dirty="0"/>
          </a:p>
          <a:p>
            <a:endParaRPr lang="en-US" altLang="ja-JP" dirty="0"/>
          </a:p>
        </p:txBody>
      </p:sp>
    </p:spTree>
    <p:extLst>
      <p:ext uri="{BB962C8B-B14F-4D97-AF65-F5344CB8AC3E}">
        <p14:creationId xmlns:p14="http://schemas.microsoft.com/office/powerpoint/2010/main" val="419372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D79D3-002D-465D-90DE-1E9E5141EFF6}"/>
              </a:ext>
            </a:extLst>
          </p:cNvPr>
          <p:cNvSpPr>
            <a:spLocks noGrp="1"/>
          </p:cNvSpPr>
          <p:nvPr>
            <p:ph type="title"/>
          </p:nvPr>
        </p:nvSpPr>
        <p:spPr/>
        <p:txBody>
          <a:bodyPr/>
          <a:lstStyle/>
          <a:p>
            <a:r>
              <a:rPr kumimoji="1" lang="ja-JP" altLang="en-US" dirty="0"/>
              <a:t>右クリックメニュー　プロパティ</a:t>
            </a:r>
          </a:p>
        </p:txBody>
      </p:sp>
      <p:sp>
        <p:nvSpPr>
          <p:cNvPr id="3" name="コンテンツ プレースホルダー 2">
            <a:extLst>
              <a:ext uri="{FF2B5EF4-FFF2-40B4-BE49-F238E27FC236}">
                <a16:creationId xmlns:a16="http://schemas.microsoft.com/office/drawing/2014/main" id="{149B93A6-E90F-4DD0-BB3A-8449D215F56F}"/>
              </a:ext>
            </a:extLst>
          </p:cNvPr>
          <p:cNvSpPr>
            <a:spLocks noGrp="1"/>
          </p:cNvSpPr>
          <p:nvPr>
            <p:ph idx="1"/>
          </p:nvPr>
        </p:nvSpPr>
        <p:spPr/>
        <p:txBody>
          <a:bodyPr>
            <a:normAutofit/>
          </a:bodyPr>
          <a:lstStyle/>
          <a:p>
            <a:r>
              <a:rPr kumimoji="1" lang="ja-JP" altLang="en-US" dirty="0"/>
              <a:t>ファイルやフォルダの設定などを操作することができます。</a:t>
            </a:r>
            <a:endParaRPr kumimoji="1" lang="en-US" altLang="ja-JP" dirty="0"/>
          </a:p>
          <a:p>
            <a:r>
              <a:rPr lang="ja-JP" altLang="en-US" dirty="0"/>
              <a:t>ショートカットのプロパティ</a:t>
            </a:r>
            <a:endParaRPr lang="en-US" altLang="ja-JP" dirty="0"/>
          </a:p>
          <a:p>
            <a:pPr lvl="1"/>
            <a:r>
              <a:rPr kumimoji="1" lang="ja-JP" altLang="en-US" dirty="0"/>
              <a:t>作業フォルダ欄を空にすると、ショートカットの位置が適用されます。</a:t>
            </a:r>
            <a:endParaRPr kumimoji="1" lang="en-US" altLang="ja-JP" dirty="0"/>
          </a:p>
          <a:p>
            <a:pPr lvl="2"/>
            <a:r>
              <a:rPr lang="ja-JP" altLang="en-US" dirty="0"/>
              <a:t>エディタの保存で最初に開くフォルダ。</a:t>
            </a:r>
            <a:endParaRPr lang="en-US" altLang="ja-JP" dirty="0"/>
          </a:p>
          <a:p>
            <a:pPr lvl="2"/>
            <a:r>
              <a:rPr kumimoji="1" lang="ja-JP" altLang="en-US" dirty="0"/>
              <a:t>コマンドプロンプトを立ち上げたときの最初にいるフォルダ。</a:t>
            </a:r>
            <a:endParaRPr kumimoji="1" lang="en-US" altLang="ja-JP" dirty="0"/>
          </a:p>
          <a:p>
            <a:pPr lvl="1"/>
            <a:r>
              <a:rPr kumimoji="1" lang="ja-JP" altLang="en-US" dirty="0"/>
              <a:t>ファイルの場所を開く</a:t>
            </a:r>
            <a:endParaRPr kumimoji="1" lang="en-US" altLang="ja-JP" dirty="0"/>
          </a:p>
          <a:p>
            <a:pPr lvl="2"/>
            <a:r>
              <a:rPr lang="ja-JP" altLang="en-US" dirty="0"/>
              <a:t>本体のある場所を探すのに使います。</a:t>
            </a:r>
            <a:endParaRPr lang="en-US" altLang="ja-JP" dirty="0"/>
          </a:p>
          <a:p>
            <a:r>
              <a:rPr kumimoji="1" lang="ja-JP" altLang="en-US" dirty="0"/>
              <a:t>全般タブ→プログラム→変更</a:t>
            </a:r>
            <a:endParaRPr kumimoji="1" lang="en-US" altLang="ja-JP" dirty="0"/>
          </a:p>
          <a:p>
            <a:pPr lvl="1"/>
            <a:r>
              <a:rPr lang="ja-JP" altLang="en-US" dirty="0"/>
              <a:t>そのファイルを開くときに使用する関連付けアプリを登録できます。</a:t>
            </a:r>
            <a:endParaRPr kumimoji="1" lang="ja-JP" altLang="en-US" dirty="0"/>
          </a:p>
        </p:txBody>
      </p:sp>
    </p:spTree>
    <p:extLst>
      <p:ext uri="{BB962C8B-B14F-4D97-AF65-F5344CB8AC3E}">
        <p14:creationId xmlns:p14="http://schemas.microsoft.com/office/powerpoint/2010/main" val="216717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4994B-219A-4FB2-AE07-582C2A334022}"/>
              </a:ext>
            </a:extLst>
          </p:cNvPr>
          <p:cNvSpPr>
            <a:spLocks noGrp="1"/>
          </p:cNvSpPr>
          <p:nvPr>
            <p:ph type="title"/>
          </p:nvPr>
        </p:nvSpPr>
        <p:spPr/>
        <p:txBody>
          <a:bodyPr/>
          <a:lstStyle/>
          <a:p>
            <a:r>
              <a:rPr lang="ja-JP" altLang="en-US" dirty="0"/>
              <a:t>アカウント名について</a:t>
            </a:r>
            <a:endParaRPr kumimoji="1" lang="ja-JP" altLang="en-US" dirty="0"/>
          </a:p>
        </p:txBody>
      </p:sp>
      <p:sp>
        <p:nvSpPr>
          <p:cNvPr id="3" name="コンテンツ プレースホルダー 2">
            <a:extLst>
              <a:ext uri="{FF2B5EF4-FFF2-40B4-BE49-F238E27FC236}">
                <a16:creationId xmlns:a16="http://schemas.microsoft.com/office/drawing/2014/main" id="{8E0D83CD-D19F-47C1-B231-744DF375323F}"/>
              </a:ext>
            </a:extLst>
          </p:cNvPr>
          <p:cNvSpPr>
            <a:spLocks noGrp="1"/>
          </p:cNvSpPr>
          <p:nvPr>
            <p:ph idx="1"/>
          </p:nvPr>
        </p:nvSpPr>
        <p:spPr/>
        <p:txBody>
          <a:bodyPr>
            <a:normAutofit lnSpcReduction="10000"/>
          </a:bodyPr>
          <a:lstStyle/>
          <a:p>
            <a:r>
              <a:rPr lang="en-US" altLang="ja-JP" dirty="0" err="1"/>
              <a:t>Webex</a:t>
            </a:r>
            <a:r>
              <a:rPr lang="ja-JP" altLang="en-US" dirty="0"/>
              <a:t>に入るときには、フォーマットに沿った名前で入ってきてください。</a:t>
            </a:r>
            <a:r>
              <a:rPr lang="en-US" altLang="ja-JP" dirty="0"/>
              <a:t>TA</a:t>
            </a:r>
            <a:r>
              <a:rPr lang="ja-JP" altLang="en-US" dirty="0"/>
              <a:t>が質問者を特定するために必要です。</a:t>
            </a:r>
            <a:endParaRPr lang="en-US" altLang="ja-JP" dirty="0"/>
          </a:p>
          <a:p>
            <a:r>
              <a:rPr lang="ja-JP" altLang="en-US" dirty="0"/>
              <a:t>数字だけの学籍番号の下４桁氏名。数字でソートされるのでチェックが早くなります。</a:t>
            </a:r>
            <a:endParaRPr lang="en-US" altLang="ja-JP" dirty="0"/>
          </a:p>
          <a:p>
            <a:pPr lvl="1"/>
            <a:r>
              <a:rPr lang="ja-JP" altLang="en-US" dirty="0"/>
              <a:t>例　</a:t>
            </a:r>
            <a:r>
              <a:rPr lang="en-US" altLang="ja-JP" dirty="0"/>
              <a:t>5244</a:t>
            </a:r>
            <a:r>
              <a:rPr lang="ja-JP" altLang="en-US" dirty="0"/>
              <a:t>高田寛之　　　</a:t>
            </a:r>
            <a:r>
              <a:rPr lang="en-US" altLang="ja-JP" dirty="0"/>
              <a:t>(</a:t>
            </a:r>
            <a:r>
              <a:rPr lang="ja-JP" altLang="en-US" dirty="0"/>
              <a:t>学籍番号</a:t>
            </a:r>
            <a:r>
              <a:rPr lang="en-US" altLang="ja-JP" dirty="0"/>
              <a:t>83865244 </a:t>
            </a:r>
            <a:r>
              <a:rPr lang="ja-JP" altLang="en-US" dirty="0"/>
              <a:t>高田寛之の場合）</a:t>
            </a:r>
            <a:endParaRPr lang="en-US" altLang="ja-JP" dirty="0"/>
          </a:p>
          <a:p>
            <a:r>
              <a:rPr lang="ja-JP" altLang="en-US" dirty="0"/>
              <a:t>修正は入室直前のページで名前の横の鉛筆マークからです。</a:t>
            </a:r>
            <a:endParaRPr lang="en-US" altLang="ja-JP" dirty="0"/>
          </a:p>
          <a:p>
            <a:r>
              <a:rPr lang="ja-JP" altLang="en-US" dirty="0"/>
              <a:t>名前を修正する場合はログアウトしてつなぎなおしてください。</a:t>
            </a:r>
            <a:endParaRPr lang="en-US" altLang="ja-JP" dirty="0"/>
          </a:p>
          <a:p>
            <a:r>
              <a:rPr lang="ja-JP" altLang="en-US" dirty="0"/>
              <a:t>配信者は高田の配信専用に用います。</a:t>
            </a:r>
            <a:endParaRPr lang="en-US" altLang="ja-JP" dirty="0"/>
          </a:p>
          <a:p>
            <a:r>
              <a:rPr lang="ja-JP" altLang="en-US" dirty="0"/>
              <a:t>高田寛之（相談窓口）を配信アカウントと別にログインします。チャットはこちらのアカウントで見ています。</a:t>
            </a:r>
            <a:endParaRPr lang="en-US" altLang="ja-JP" dirty="0"/>
          </a:p>
        </p:txBody>
      </p:sp>
    </p:spTree>
    <p:extLst>
      <p:ext uri="{BB962C8B-B14F-4D97-AF65-F5344CB8AC3E}">
        <p14:creationId xmlns:p14="http://schemas.microsoft.com/office/powerpoint/2010/main" val="2836849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A5C2C-6084-4F27-8D5E-09355FE61515}"/>
              </a:ext>
            </a:extLst>
          </p:cNvPr>
          <p:cNvSpPr>
            <a:spLocks noGrp="1"/>
          </p:cNvSpPr>
          <p:nvPr>
            <p:ph type="title"/>
          </p:nvPr>
        </p:nvSpPr>
        <p:spPr/>
        <p:txBody>
          <a:bodyPr/>
          <a:lstStyle/>
          <a:p>
            <a:r>
              <a:rPr lang="ja-JP" altLang="en-US" dirty="0"/>
              <a:t>環境を整えましょう。その１</a:t>
            </a:r>
            <a:endParaRPr kumimoji="1" lang="ja-JP" altLang="en-US" dirty="0"/>
          </a:p>
        </p:txBody>
      </p:sp>
      <p:sp>
        <p:nvSpPr>
          <p:cNvPr id="3" name="コンテンツ プレースホルダー 2">
            <a:extLst>
              <a:ext uri="{FF2B5EF4-FFF2-40B4-BE49-F238E27FC236}">
                <a16:creationId xmlns:a16="http://schemas.microsoft.com/office/drawing/2014/main" id="{741C35CB-8403-48A8-99EB-42B296D47CDD}"/>
              </a:ext>
            </a:extLst>
          </p:cNvPr>
          <p:cNvSpPr>
            <a:spLocks noGrp="1"/>
          </p:cNvSpPr>
          <p:nvPr>
            <p:ph idx="1"/>
          </p:nvPr>
        </p:nvSpPr>
        <p:spPr>
          <a:xfrm>
            <a:off x="838200" y="1814123"/>
            <a:ext cx="10515600" cy="4351338"/>
          </a:xfrm>
        </p:spPr>
        <p:txBody>
          <a:bodyPr>
            <a:normAutofit/>
          </a:bodyPr>
          <a:lstStyle/>
          <a:p>
            <a:r>
              <a:rPr kumimoji="1" lang="ja-JP" altLang="en-US" dirty="0"/>
              <a:t>以下のアプリを使いやすくしましょう。具体的にはデスクトップショートカットを作成するかツールバーにピン留めしましょう。すでに作成されている場合は、そのままでも構いません。</a:t>
            </a:r>
            <a:endParaRPr kumimoji="1" lang="en-US" altLang="ja-JP" dirty="0"/>
          </a:p>
          <a:p>
            <a:pPr lvl="1"/>
            <a:r>
              <a:rPr kumimoji="1" lang="en-US" altLang="ja-JP" dirty="0"/>
              <a:t>Google</a:t>
            </a:r>
            <a:r>
              <a:rPr kumimoji="1" lang="ja-JP" altLang="en-US" dirty="0"/>
              <a:t> </a:t>
            </a:r>
            <a:r>
              <a:rPr kumimoji="1" lang="en-US" altLang="ja-JP" dirty="0"/>
              <a:t>chrome</a:t>
            </a:r>
          </a:p>
          <a:p>
            <a:pPr lvl="1"/>
            <a:r>
              <a:rPr lang="ja-JP" altLang="en-US" dirty="0"/>
              <a:t>コマンドプロンプト</a:t>
            </a:r>
            <a:endParaRPr lang="en-US" altLang="ja-JP" dirty="0"/>
          </a:p>
          <a:p>
            <a:pPr lvl="1"/>
            <a:r>
              <a:rPr lang="en-US" altLang="ja-JP" dirty="0"/>
              <a:t>runemacs.exe</a:t>
            </a:r>
            <a:endParaRPr kumimoji="1" lang="en-US" altLang="ja-JP" dirty="0"/>
          </a:p>
          <a:p>
            <a:pPr marL="0" indent="0">
              <a:buNone/>
            </a:pPr>
            <a:endParaRPr lang="en-US" altLang="ja-JP" dirty="0"/>
          </a:p>
        </p:txBody>
      </p:sp>
    </p:spTree>
    <p:extLst>
      <p:ext uri="{BB962C8B-B14F-4D97-AF65-F5344CB8AC3E}">
        <p14:creationId xmlns:p14="http://schemas.microsoft.com/office/powerpoint/2010/main" val="2353345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A5C2C-6084-4F27-8D5E-09355FE61515}"/>
              </a:ext>
            </a:extLst>
          </p:cNvPr>
          <p:cNvSpPr>
            <a:spLocks noGrp="1"/>
          </p:cNvSpPr>
          <p:nvPr>
            <p:ph type="title"/>
          </p:nvPr>
        </p:nvSpPr>
        <p:spPr/>
        <p:txBody>
          <a:bodyPr/>
          <a:lstStyle/>
          <a:p>
            <a:r>
              <a:rPr lang="ja-JP" altLang="en-US" dirty="0"/>
              <a:t>環境を整えましょう。その２</a:t>
            </a:r>
            <a:endParaRPr kumimoji="1" lang="ja-JP" altLang="en-US" dirty="0"/>
          </a:p>
        </p:txBody>
      </p:sp>
      <p:sp>
        <p:nvSpPr>
          <p:cNvPr id="3" name="コンテンツ プレースホルダー 2">
            <a:extLst>
              <a:ext uri="{FF2B5EF4-FFF2-40B4-BE49-F238E27FC236}">
                <a16:creationId xmlns:a16="http://schemas.microsoft.com/office/drawing/2014/main" id="{741C35CB-8403-48A8-99EB-42B296D47CDD}"/>
              </a:ext>
            </a:extLst>
          </p:cNvPr>
          <p:cNvSpPr>
            <a:spLocks noGrp="1"/>
          </p:cNvSpPr>
          <p:nvPr>
            <p:ph idx="1"/>
          </p:nvPr>
        </p:nvSpPr>
        <p:spPr>
          <a:xfrm>
            <a:off x="838200" y="1819874"/>
            <a:ext cx="10515600" cy="4351338"/>
          </a:xfrm>
        </p:spPr>
        <p:txBody>
          <a:bodyPr>
            <a:normAutofit fontScale="92500" lnSpcReduction="20000"/>
          </a:bodyPr>
          <a:lstStyle/>
          <a:p>
            <a:r>
              <a:rPr lang="ja-JP" altLang="en-US" dirty="0"/>
              <a:t>プログラミング演習１用の作業フォルダを作成します。</a:t>
            </a:r>
            <a:endParaRPr lang="en-US" altLang="ja-JP" dirty="0"/>
          </a:p>
          <a:p>
            <a:pPr lvl="1"/>
            <a:r>
              <a:rPr lang="en-US" altLang="ja-JP" dirty="0"/>
              <a:t>PATH</a:t>
            </a:r>
            <a:r>
              <a:rPr lang="ja-JP" altLang="en-US" dirty="0"/>
              <a:t>は </a:t>
            </a:r>
            <a:r>
              <a:rPr lang="en-US" altLang="ja-JP" dirty="0"/>
              <a:t>C:\Users\</a:t>
            </a:r>
            <a:r>
              <a:rPr lang="ja-JP" altLang="en-US" dirty="0"/>
              <a:t>ユーザ名</a:t>
            </a:r>
            <a:r>
              <a:rPr lang="en-US" altLang="ja-JP" dirty="0"/>
              <a:t>\Documents\pro1</a:t>
            </a:r>
            <a:r>
              <a:rPr lang="ja-JP" altLang="en-US" dirty="0"/>
              <a:t>（場所、名称は自由です）</a:t>
            </a:r>
            <a:endParaRPr lang="en-US" altLang="ja-JP" dirty="0"/>
          </a:p>
          <a:p>
            <a:r>
              <a:rPr lang="en-US" altLang="ja-JP" dirty="0"/>
              <a:t>pro1</a:t>
            </a:r>
            <a:r>
              <a:rPr lang="ja-JP" altLang="en-US" dirty="0"/>
              <a:t>の下に更に</a:t>
            </a:r>
            <a:r>
              <a:rPr lang="en-US" altLang="ja-JP" dirty="0"/>
              <a:t>ex03</a:t>
            </a:r>
            <a:r>
              <a:rPr lang="ja-JP" altLang="en-US" dirty="0"/>
              <a:t>というフォルダを作成し、</a:t>
            </a:r>
            <a:r>
              <a:rPr kumimoji="1" lang="ja-JP" altLang="en-US" dirty="0"/>
              <a:t>コマンドプロンプトのショートカットと</a:t>
            </a:r>
            <a:r>
              <a:rPr kumimoji="1" lang="en-US" altLang="ja-JP" dirty="0"/>
              <a:t>ex03i.py </a:t>
            </a:r>
            <a:r>
              <a:rPr kumimoji="1" lang="ja-JP" altLang="en-US" dirty="0"/>
              <a:t>（拡張子が</a:t>
            </a:r>
            <a:r>
              <a:rPr kumimoji="1" lang="en-US" altLang="ja-JP" dirty="0" err="1"/>
              <a:t>py</a:t>
            </a:r>
            <a:r>
              <a:rPr kumimoji="1" lang="ja-JP" altLang="en-US" dirty="0"/>
              <a:t>であるもの）</a:t>
            </a:r>
            <a:r>
              <a:rPr lang="ja-JP" altLang="en-US" dirty="0"/>
              <a:t>を置きます。</a:t>
            </a:r>
            <a:endParaRPr kumimoji="1" lang="en-US" altLang="ja-JP" dirty="0"/>
          </a:p>
          <a:p>
            <a:r>
              <a:rPr kumimoji="1" lang="ja-JP" altLang="en-US" dirty="0"/>
              <a:t>コマンドプロンプトのショートカットの「作業フォルダ」の欄を空にしてください。</a:t>
            </a:r>
            <a:endParaRPr kumimoji="1" lang="en-US" altLang="ja-JP" dirty="0"/>
          </a:p>
          <a:p>
            <a:pPr lvl="1"/>
            <a:r>
              <a:rPr kumimoji="1" lang="ja-JP" altLang="en-US" dirty="0"/>
              <a:t>このショートカットを起動し</a:t>
            </a:r>
            <a:r>
              <a:rPr lang="ja-JP" altLang="en-US" dirty="0"/>
              <a:t>て、</a:t>
            </a:r>
            <a:r>
              <a:rPr lang="en-US" altLang="ja-JP" dirty="0" err="1"/>
              <a:t>dir</a:t>
            </a:r>
            <a:r>
              <a:rPr lang="ja-JP" altLang="en-US" dirty="0"/>
              <a:t>コマンドでカレントディレクトリが</a:t>
            </a:r>
            <a:r>
              <a:rPr lang="en-US" altLang="ja-JP" dirty="0"/>
              <a:t>c:\Users\</a:t>
            </a:r>
            <a:r>
              <a:rPr lang="ja-JP" altLang="en-US" dirty="0"/>
              <a:t>ユーザ名</a:t>
            </a:r>
            <a:r>
              <a:rPr lang="en-US" altLang="ja-JP" dirty="0"/>
              <a:t>\Documents\pro1\ex03 </a:t>
            </a:r>
            <a:r>
              <a:rPr lang="ja-JP" altLang="en-US" dirty="0"/>
              <a:t>になっていれば</a:t>
            </a:r>
            <a:r>
              <a:rPr lang="en-US" altLang="ja-JP" dirty="0"/>
              <a:t>OK</a:t>
            </a:r>
            <a:r>
              <a:rPr lang="ja-JP" altLang="en-US" dirty="0"/>
              <a:t>です。</a:t>
            </a:r>
            <a:endParaRPr kumimoji="1" lang="en-US" altLang="ja-JP" dirty="0"/>
          </a:p>
          <a:p>
            <a:r>
              <a:rPr lang="en-US" altLang="ja-JP" dirty="0" err="1"/>
              <a:t>Py</a:t>
            </a:r>
            <a:r>
              <a:rPr lang="ja-JP" altLang="en-US" dirty="0"/>
              <a:t>拡張子のファイルに</a:t>
            </a:r>
            <a:r>
              <a:rPr lang="en-US" altLang="ja-JP" dirty="0"/>
              <a:t>runemacs.exe </a:t>
            </a:r>
            <a:r>
              <a:rPr lang="ja-JP" altLang="en-US" dirty="0"/>
              <a:t>を関連付けしてください。</a:t>
            </a:r>
            <a:endParaRPr lang="en-US" altLang="ja-JP" dirty="0"/>
          </a:p>
          <a:p>
            <a:pPr lvl="1"/>
            <a:r>
              <a:rPr lang="en-US" altLang="ja-JP" dirty="0"/>
              <a:t>e</a:t>
            </a:r>
            <a:r>
              <a:rPr kumimoji="1" lang="en-US" altLang="ja-JP" dirty="0"/>
              <a:t>x03i.py</a:t>
            </a:r>
            <a:r>
              <a:rPr kumimoji="1" lang="ja-JP" altLang="en-US" dirty="0"/>
              <a:t>を左ダブルクリック</a:t>
            </a:r>
            <a:r>
              <a:rPr lang="ja-JP" altLang="en-US" dirty="0"/>
              <a:t>して</a:t>
            </a:r>
            <a:r>
              <a:rPr lang="en-US" altLang="ja-JP" dirty="0"/>
              <a:t>e</a:t>
            </a:r>
            <a:r>
              <a:rPr kumimoji="1" lang="en-US" altLang="ja-JP" dirty="0"/>
              <a:t>macs</a:t>
            </a:r>
            <a:r>
              <a:rPr kumimoji="1" lang="ja-JP" altLang="en-US" dirty="0"/>
              <a:t>が立ち上がれば</a:t>
            </a:r>
            <a:r>
              <a:rPr kumimoji="1" lang="en-US" altLang="ja-JP" dirty="0"/>
              <a:t>OK</a:t>
            </a:r>
            <a:r>
              <a:rPr kumimoji="1" lang="ja-JP" altLang="en-US" dirty="0"/>
              <a:t>です。</a:t>
            </a:r>
            <a:endParaRPr kumimoji="1" lang="en-US" altLang="ja-JP" dirty="0"/>
          </a:p>
          <a:p>
            <a:pPr lvl="1"/>
            <a:r>
              <a:rPr kumimoji="1" lang="ja-JP" altLang="en-US" dirty="0"/>
              <a:t>閉じるときは</a:t>
            </a:r>
            <a:r>
              <a:rPr kumimoji="1" lang="en-US" altLang="ja-JP" dirty="0"/>
              <a:t>×</a:t>
            </a:r>
            <a:r>
              <a:rPr kumimoji="1" lang="ja-JP" altLang="en-US" dirty="0"/>
              <a:t>ボタンもしくは</a:t>
            </a:r>
            <a:r>
              <a:rPr kumimoji="1" lang="en-US" altLang="ja-JP" dirty="0"/>
              <a:t>C-x</a:t>
            </a:r>
            <a:r>
              <a:rPr kumimoji="1" lang="ja-JP" altLang="en-US" dirty="0"/>
              <a:t>の後</a:t>
            </a:r>
            <a:r>
              <a:rPr kumimoji="1" lang="en-US" altLang="ja-JP" dirty="0"/>
              <a:t>C-c </a:t>
            </a:r>
            <a:r>
              <a:rPr kumimoji="1" lang="ja-JP" altLang="en-US" dirty="0"/>
              <a:t>を押して終了してください。</a:t>
            </a:r>
            <a:endParaRPr kumimoji="1" lang="en-US" altLang="ja-JP" dirty="0"/>
          </a:p>
          <a:p>
            <a:pPr lvl="1"/>
            <a:r>
              <a:rPr lang="en-US" altLang="ja-JP" dirty="0"/>
              <a:t>C-x</a:t>
            </a:r>
            <a:r>
              <a:rPr lang="ja-JP" altLang="en-US" dirty="0"/>
              <a:t>は</a:t>
            </a:r>
            <a:r>
              <a:rPr lang="en-US" altLang="ja-JP" dirty="0"/>
              <a:t>Ctrl</a:t>
            </a:r>
            <a:r>
              <a:rPr lang="ja-JP" altLang="en-US" dirty="0"/>
              <a:t>キーを押しながら</a:t>
            </a:r>
            <a:r>
              <a:rPr lang="en-US" altLang="ja-JP" dirty="0"/>
              <a:t>x</a:t>
            </a:r>
            <a:r>
              <a:rPr lang="ja-JP" altLang="en-US" dirty="0" err="1"/>
              <a:t>、</a:t>
            </a:r>
            <a:r>
              <a:rPr lang="en-US" altLang="ja-JP" dirty="0"/>
              <a:t>C-c</a:t>
            </a:r>
            <a:r>
              <a:rPr lang="ja-JP" altLang="en-US" dirty="0"/>
              <a:t>は</a:t>
            </a:r>
            <a:r>
              <a:rPr lang="en-US" altLang="ja-JP" dirty="0"/>
              <a:t>Ctrl</a:t>
            </a:r>
            <a:r>
              <a:rPr lang="ja-JP" altLang="en-US" dirty="0"/>
              <a:t>キーを押しながら</a:t>
            </a:r>
            <a:r>
              <a:rPr lang="en-US" altLang="ja-JP" dirty="0"/>
              <a:t>c</a:t>
            </a:r>
            <a:r>
              <a:rPr lang="ja-JP" altLang="en-US" dirty="0"/>
              <a:t>を押すという意味です。</a:t>
            </a:r>
            <a:endParaRPr lang="en-US" altLang="ja-JP" dirty="0"/>
          </a:p>
        </p:txBody>
      </p:sp>
    </p:spTree>
    <p:extLst>
      <p:ext uri="{BB962C8B-B14F-4D97-AF65-F5344CB8AC3E}">
        <p14:creationId xmlns:p14="http://schemas.microsoft.com/office/powerpoint/2010/main" val="2747143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63529-F6DB-471C-A937-4A57CDC6BD86}"/>
              </a:ext>
            </a:extLst>
          </p:cNvPr>
          <p:cNvSpPr>
            <a:spLocks noGrp="1"/>
          </p:cNvSpPr>
          <p:nvPr>
            <p:ph type="title"/>
          </p:nvPr>
        </p:nvSpPr>
        <p:spPr>
          <a:xfrm>
            <a:off x="838200" y="357310"/>
            <a:ext cx="10515600" cy="1325563"/>
          </a:xfrm>
        </p:spPr>
        <p:txBody>
          <a:bodyPr/>
          <a:lstStyle/>
          <a:p>
            <a:r>
              <a:rPr lang="ja-JP" altLang="en-US" dirty="0"/>
              <a:t>２日目の終わりに</a:t>
            </a:r>
            <a:endParaRPr kumimoji="1" lang="ja-JP" altLang="en-US" dirty="0"/>
          </a:p>
        </p:txBody>
      </p:sp>
      <p:sp>
        <p:nvSpPr>
          <p:cNvPr id="3" name="コンテンツ プレースホルダー 2">
            <a:extLst>
              <a:ext uri="{FF2B5EF4-FFF2-40B4-BE49-F238E27FC236}">
                <a16:creationId xmlns:a16="http://schemas.microsoft.com/office/drawing/2014/main" id="{0929589E-8A12-4D31-AEC8-7DAC86D9C325}"/>
              </a:ext>
            </a:extLst>
          </p:cNvPr>
          <p:cNvSpPr>
            <a:spLocks noGrp="1"/>
          </p:cNvSpPr>
          <p:nvPr>
            <p:ph idx="1"/>
          </p:nvPr>
        </p:nvSpPr>
        <p:spPr/>
        <p:txBody>
          <a:bodyPr/>
          <a:lstStyle/>
          <a:p>
            <a:r>
              <a:rPr kumimoji="1" lang="ja-JP" altLang="en-US" dirty="0"/>
              <a:t>課題</a:t>
            </a:r>
            <a:r>
              <a:rPr kumimoji="1" lang="en-US" altLang="ja-JP" dirty="0"/>
              <a:t>2a</a:t>
            </a:r>
            <a:r>
              <a:rPr kumimoji="1" lang="ja-JP" altLang="en-US" dirty="0"/>
              <a:t>をやって提出してください。</a:t>
            </a:r>
          </a:p>
        </p:txBody>
      </p:sp>
    </p:spTree>
    <p:extLst>
      <p:ext uri="{BB962C8B-B14F-4D97-AF65-F5344CB8AC3E}">
        <p14:creationId xmlns:p14="http://schemas.microsoft.com/office/powerpoint/2010/main" val="255670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A5C2C-6084-4F27-8D5E-09355FE61515}"/>
              </a:ext>
            </a:extLst>
          </p:cNvPr>
          <p:cNvSpPr>
            <a:spLocks noGrp="1"/>
          </p:cNvSpPr>
          <p:nvPr>
            <p:ph type="title"/>
          </p:nvPr>
        </p:nvSpPr>
        <p:spPr/>
        <p:txBody>
          <a:bodyPr/>
          <a:lstStyle/>
          <a:p>
            <a:r>
              <a:rPr lang="ja-JP" altLang="en-US" dirty="0"/>
              <a:t>環境を整えましょう。その３</a:t>
            </a:r>
            <a:endParaRPr kumimoji="1" lang="ja-JP" altLang="en-US" dirty="0"/>
          </a:p>
        </p:txBody>
      </p:sp>
      <p:sp>
        <p:nvSpPr>
          <p:cNvPr id="3" name="コンテンツ プレースホルダー 2">
            <a:extLst>
              <a:ext uri="{FF2B5EF4-FFF2-40B4-BE49-F238E27FC236}">
                <a16:creationId xmlns:a16="http://schemas.microsoft.com/office/drawing/2014/main" id="{741C35CB-8403-48A8-99EB-42B296D47CDD}"/>
              </a:ext>
            </a:extLst>
          </p:cNvPr>
          <p:cNvSpPr>
            <a:spLocks noGrp="1"/>
          </p:cNvSpPr>
          <p:nvPr>
            <p:ph idx="1"/>
          </p:nvPr>
        </p:nvSpPr>
        <p:spPr>
          <a:xfrm>
            <a:off x="838200" y="1814123"/>
            <a:ext cx="10515600" cy="4351338"/>
          </a:xfrm>
        </p:spPr>
        <p:txBody>
          <a:bodyPr>
            <a:normAutofit/>
          </a:bodyPr>
          <a:lstStyle/>
          <a:p>
            <a:r>
              <a:rPr kumimoji="1" lang="en-US" altLang="ja-JP" dirty="0" err="1"/>
              <a:t>Godmode</a:t>
            </a:r>
            <a:r>
              <a:rPr kumimoji="1" lang="ja-JP" altLang="en-US" dirty="0"/>
              <a:t>フォルダを作成しましょう。（</a:t>
            </a:r>
            <a:r>
              <a:rPr kumimoji="1" lang="en-US" altLang="ja-JP" dirty="0"/>
              <a:t>LACS</a:t>
            </a:r>
            <a:r>
              <a:rPr kumimoji="1" lang="ja-JP" altLang="en-US" dirty="0"/>
              <a:t>授業資料参照）</a:t>
            </a:r>
            <a:endParaRPr kumimoji="1" lang="en-US" altLang="ja-JP" dirty="0"/>
          </a:p>
          <a:p>
            <a:pPr lvl="1"/>
            <a:r>
              <a:rPr kumimoji="1" lang="ja-JP" altLang="en-US" dirty="0"/>
              <a:t>デスクトップで新規フォルダ作成</a:t>
            </a:r>
            <a:endParaRPr kumimoji="1" lang="en-US" altLang="ja-JP" dirty="0"/>
          </a:p>
          <a:p>
            <a:pPr lvl="1"/>
            <a:r>
              <a:rPr lang="ja-JP" altLang="en-US" dirty="0"/>
              <a:t>フォルダの名前を</a:t>
            </a:r>
            <a:br>
              <a:rPr lang="en-US" altLang="ja-JP" dirty="0"/>
            </a:br>
            <a:r>
              <a:rPr lang="en-US" altLang="ja-JP" dirty="0" err="1"/>
              <a:t>GodMode</a:t>
            </a:r>
            <a:r>
              <a:rPr lang="en-US" altLang="ja-JP" dirty="0"/>
              <a:t>.{ED7BA470-8E54-465E-825C-99712043E01C}</a:t>
            </a:r>
            <a:br>
              <a:rPr lang="en-US" altLang="ja-JP" dirty="0"/>
            </a:br>
            <a:r>
              <a:rPr lang="ja-JP" altLang="en-US" dirty="0"/>
              <a:t>とする。（コピペ推奨）</a:t>
            </a:r>
            <a:endParaRPr lang="en-US" altLang="ja-JP" dirty="0"/>
          </a:p>
          <a:p>
            <a:r>
              <a:rPr kumimoji="1" lang="ja-JP" altLang="en-US" dirty="0"/>
              <a:t>環境変数を編集 </a:t>
            </a:r>
            <a:r>
              <a:rPr kumimoji="1" lang="en-US" altLang="ja-JP" dirty="0"/>
              <a:t>- </a:t>
            </a:r>
            <a:r>
              <a:rPr kumimoji="1" lang="ja-JP" altLang="en-US" dirty="0"/>
              <a:t>ショートカットの作成</a:t>
            </a:r>
            <a:endParaRPr kumimoji="1" lang="en-US" altLang="ja-JP" dirty="0"/>
          </a:p>
          <a:p>
            <a:pPr lvl="1"/>
            <a:r>
              <a:rPr kumimoji="1" lang="en-US" altLang="ja-JP" dirty="0" err="1"/>
              <a:t>Godmode</a:t>
            </a:r>
            <a:r>
              <a:rPr kumimoji="1" lang="ja-JP" altLang="en-US" dirty="0"/>
              <a:t>フォルダを開く。</a:t>
            </a:r>
            <a:endParaRPr kumimoji="1" lang="en-US" altLang="ja-JP" dirty="0"/>
          </a:p>
          <a:p>
            <a:pPr lvl="1"/>
            <a:r>
              <a:rPr kumimoji="1" lang="ja-JP" altLang="en-US" dirty="0"/>
              <a:t>システム→環境変数を編集を探す。</a:t>
            </a:r>
            <a:endParaRPr kumimoji="1" lang="en-US" altLang="ja-JP" dirty="0"/>
          </a:p>
          <a:p>
            <a:pPr lvl="1"/>
            <a:r>
              <a:rPr lang="ja-JP" altLang="en-US" dirty="0"/>
              <a:t>「環境変数を変数」を</a:t>
            </a:r>
            <a:r>
              <a:rPr kumimoji="1" lang="ja-JP" altLang="en-US" dirty="0"/>
              <a:t>デスクトップへドラッグアンドドロップする。</a:t>
            </a:r>
            <a:endParaRPr kumimoji="1" lang="en-US" altLang="ja-JP" dirty="0"/>
          </a:p>
        </p:txBody>
      </p:sp>
    </p:spTree>
    <p:extLst>
      <p:ext uri="{BB962C8B-B14F-4D97-AF65-F5344CB8AC3E}">
        <p14:creationId xmlns:p14="http://schemas.microsoft.com/office/powerpoint/2010/main" val="3566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CBE00-850F-463C-B39B-397C11AE46FE}"/>
              </a:ext>
            </a:extLst>
          </p:cNvPr>
          <p:cNvSpPr>
            <a:spLocks noGrp="1"/>
          </p:cNvSpPr>
          <p:nvPr>
            <p:ph type="title"/>
          </p:nvPr>
        </p:nvSpPr>
        <p:spPr/>
        <p:txBody>
          <a:bodyPr/>
          <a:lstStyle/>
          <a:p>
            <a:r>
              <a:rPr kumimoji="1" lang="en-US" altLang="ja-JP" dirty="0"/>
              <a:t>CUI</a:t>
            </a:r>
            <a:r>
              <a:rPr kumimoji="1" lang="ja-JP" altLang="en-US" dirty="0"/>
              <a:t>の勉強その１</a:t>
            </a:r>
          </a:p>
        </p:txBody>
      </p:sp>
      <p:sp>
        <p:nvSpPr>
          <p:cNvPr id="3" name="コンテンツ プレースホルダー 2">
            <a:extLst>
              <a:ext uri="{FF2B5EF4-FFF2-40B4-BE49-F238E27FC236}">
                <a16:creationId xmlns:a16="http://schemas.microsoft.com/office/drawing/2014/main" id="{8D87E166-F294-4438-A067-40EF612BA860}"/>
              </a:ext>
            </a:extLst>
          </p:cNvPr>
          <p:cNvSpPr>
            <a:spLocks noGrp="1"/>
          </p:cNvSpPr>
          <p:nvPr>
            <p:ph idx="1"/>
          </p:nvPr>
        </p:nvSpPr>
        <p:spPr/>
        <p:txBody>
          <a:bodyPr>
            <a:normAutofit fontScale="92500"/>
          </a:bodyPr>
          <a:lstStyle/>
          <a:p>
            <a:r>
              <a:rPr lang="ja-JP" altLang="en-US" dirty="0"/>
              <a:t>コマンドプロンプト（コンソール）を立ち上げてください。</a:t>
            </a:r>
            <a:endParaRPr lang="en-US" altLang="ja-JP" dirty="0"/>
          </a:p>
          <a:p>
            <a:r>
              <a:rPr kumimoji="1" lang="ja-JP" altLang="en-US" dirty="0"/>
              <a:t>ここではフォルダのことをディレクトリとも言います。</a:t>
            </a:r>
            <a:endParaRPr kumimoji="1" lang="en-US" altLang="ja-JP" dirty="0"/>
          </a:p>
          <a:p>
            <a:r>
              <a:rPr lang="ja-JP" altLang="en-US" dirty="0"/>
              <a:t>現在参照しているディレクトリをカレントディレクトリといいます。</a:t>
            </a:r>
            <a:endParaRPr lang="en-US" altLang="ja-JP" dirty="0"/>
          </a:p>
          <a:p>
            <a:pPr lvl="1"/>
            <a:r>
              <a:rPr lang="ja-JP" altLang="en-US" dirty="0"/>
              <a:t>コマンドプロンプトでは、ピリオド１つで表します。</a:t>
            </a:r>
            <a:endParaRPr lang="en-US" altLang="ja-JP" dirty="0"/>
          </a:p>
          <a:p>
            <a:pPr lvl="1"/>
            <a:r>
              <a:rPr lang="en-US" altLang="ja-JP" dirty="0" err="1"/>
              <a:t>dir</a:t>
            </a:r>
            <a:r>
              <a:rPr lang="ja-JP" altLang="en-US" dirty="0"/>
              <a:t>でカレントディレクトリの名称とそこにあるファイルを確認できます。</a:t>
            </a:r>
            <a:endParaRPr lang="en-US" altLang="ja-JP" dirty="0"/>
          </a:p>
          <a:p>
            <a:r>
              <a:rPr lang="ja-JP" altLang="en-US" dirty="0"/>
              <a:t>カレントディレクトリの一つ上を親ディレクトリといいます。</a:t>
            </a:r>
            <a:endParaRPr lang="en-US" altLang="ja-JP" dirty="0"/>
          </a:p>
          <a:p>
            <a:pPr lvl="1"/>
            <a:r>
              <a:rPr lang="ja-JP" altLang="en-US" dirty="0"/>
              <a:t>ピリオド２つで表します。</a:t>
            </a:r>
            <a:endParaRPr lang="en-US" altLang="ja-JP" dirty="0"/>
          </a:p>
          <a:p>
            <a:r>
              <a:rPr lang="ja-JP" altLang="en-US" dirty="0"/>
              <a:t>ディレクトリやファイルの位置をパスといいます。</a:t>
            </a:r>
            <a:endParaRPr lang="en-US" altLang="ja-JP" dirty="0"/>
          </a:p>
          <a:p>
            <a:r>
              <a:rPr lang="ja-JP" altLang="en-US" dirty="0"/>
              <a:t>パスの区切り文字は</a:t>
            </a:r>
            <a:r>
              <a:rPr lang="en-US" altLang="ja-JP" dirty="0"/>
              <a:t>\</a:t>
            </a:r>
            <a:r>
              <a:rPr lang="ja-JP" altLang="en-US" dirty="0"/>
              <a:t>です。</a:t>
            </a:r>
            <a:endParaRPr lang="en-US" altLang="ja-JP" dirty="0"/>
          </a:p>
          <a:p>
            <a:pPr lvl="1"/>
            <a:r>
              <a:rPr lang="en-US" altLang="ja-JP" dirty="0"/>
              <a:t>C:\Users\takada\Documents\pro1\ex03\ex03i.py</a:t>
            </a:r>
          </a:p>
        </p:txBody>
      </p:sp>
    </p:spTree>
    <p:extLst>
      <p:ext uri="{BB962C8B-B14F-4D97-AF65-F5344CB8AC3E}">
        <p14:creationId xmlns:p14="http://schemas.microsoft.com/office/powerpoint/2010/main" val="245844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77FAD-CB8B-4DF9-BCB6-686A0B9445EC}"/>
              </a:ext>
            </a:extLst>
          </p:cNvPr>
          <p:cNvSpPr>
            <a:spLocks noGrp="1"/>
          </p:cNvSpPr>
          <p:nvPr>
            <p:ph type="title"/>
          </p:nvPr>
        </p:nvSpPr>
        <p:spPr/>
        <p:txBody>
          <a:bodyPr/>
          <a:lstStyle/>
          <a:p>
            <a:r>
              <a:rPr kumimoji="1" lang="en-US" altLang="ja-JP" dirty="0"/>
              <a:t>CUI</a:t>
            </a:r>
            <a:r>
              <a:rPr lang="ja-JP" altLang="en-US" dirty="0"/>
              <a:t>の勉強その２</a:t>
            </a:r>
            <a:endParaRPr kumimoji="1" lang="ja-JP" altLang="en-US" dirty="0"/>
          </a:p>
        </p:txBody>
      </p:sp>
      <p:sp>
        <p:nvSpPr>
          <p:cNvPr id="3" name="コンテンツ プレースホルダー 2">
            <a:extLst>
              <a:ext uri="{FF2B5EF4-FFF2-40B4-BE49-F238E27FC236}">
                <a16:creationId xmlns:a16="http://schemas.microsoft.com/office/drawing/2014/main" id="{4FF06A26-7E20-4257-9461-02E1054FB250}"/>
              </a:ext>
            </a:extLst>
          </p:cNvPr>
          <p:cNvSpPr>
            <a:spLocks noGrp="1"/>
          </p:cNvSpPr>
          <p:nvPr>
            <p:ph idx="1"/>
          </p:nvPr>
        </p:nvSpPr>
        <p:spPr/>
        <p:txBody>
          <a:bodyPr>
            <a:normAutofit/>
          </a:bodyPr>
          <a:lstStyle/>
          <a:p>
            <a:r>
              <a:rPr lang="ja-JP" altLang="en-US" dirty="0"/>
              <a:t>パスには住所の情報をすべて書く絶対パスと、カレントディレクトリを基準にした相対パスとがあります。</a:t>
            </a:r>
            <a:endParaRPr kumimoji="1" lang="en-US" altLang="ja-JP" dirty="0"/>
          </a:p>
          <a:p>
            <a:r>
              <a:rPr lang="ja-JP" altLang="en-US" dirty="0"/>
              <a:t>絶対パスと相対パスを住所で例えるならば、それぞれ以下に対応します。</a:t>
            </a:r>
            <a:endParaRPr lang="en-US" altLang="ja-JP" dirty="0"/>
          </a:p>
          <a:p>
            <a:pPr lvl="1"/>
            <a:r>
              <a:rPr kumimoji="1" lang="ja-JP" altLang="en-US" dirty="0"/>
              <a:t>地球</a:t>
            </a:r>
            <a:r>
              <a:rPr kumimoji="1" lang="en-US" altLang="ja-JP" dirty="0"/>
              <a:t>:\</a:t>
            </a:r>
            <a:r>
              <a:rPr kumimoji="1" lang="ja-JP" altLang="en-US" dirty="0"/>
              <a:t>日本国</a:t>
            </a:r>
            <a:r>
              <a:rPr kumimoji="1" lang="en-US" altLang="ja-JP" dirty="0"/>
              <a:t>\</a:t>
            </a:r>
            <a:r>
              <a:rPr kumimoji="1" lang="ja-JP" altLang="en-US" dirty="0"/>
              <a:t>長崎県</a:t>
            </a:r>
            <a:r>
              <a:rPr kumimoji="1" lang="en-US" altLang="ja-JP" dirty="0"/>
              <a:t>\</a:t>
            </a:r>
            <a:r>
              <a:rPr kumimoji="1" lang="ja-JP" altLang="en-US" dirty="0"/>
              <a:t>長崎市</a:t>
            </a:r>
            <a:r>
              <a:rPr kumimoji="1" lang="en-US" altLang="ja-JP" dirty="0"/>
              <a:t>\</a:t>
            </a:r>
            <a:r>
              <a:rPr kumimoji="1" lang="ja-JP" altLang="en-US" dirty="0"/>
              <a:t>文教町</a:t>
            </a:r>
            <a:r>
              <a:rPr kumimoji="1" lang="en-US" altLang="ja-JP" dirty="0"/>
              <a:t>\1-\14</a:t>
            </a:r>
          </a:p>
          <a:p>
            <a:pPr lvl="1"/>
            <a:r>
              <a:rPr lang="ja-JP" altLang="en-US" dirty="0"/>
              <a:t>地球</a:t>
            </a:r>
            <a:r>
              <a:rPr lang="en-US" altLang="ja-JP" dirty="0"/>
              <a:t>:\</a:t>
            </a:r>
            <a:r>
              <a:rPr lang="ja-JP" altLang="en-US" dirty="0"/>
              <a:t>日本国</a:t>
            </a:r>
            <a:r>
              <a:rPr lang="en-US" altLang="ja-JP" dirty="0"/>
              <a:t>\</a:t>
            </a:r>
            <a:r>
              <a:rPr lang="ja-JP" altLang="en-US" dirty="0"/>
              <a:t>長崎県 がカレントディレクトリとしたとき、長崎市</a:t>
            </a:r>
            <a:r>
              <a:rPr lang="en-US" altLang="ja-JP" dirty="0"/>
              <a:t>\</a:t>
            </a:r>
            <a:r>
              <a:rPr lang="ja-JP" altLang="en-US" dirty="0"/>
              <a:t>文教町</a:t>
            </a:r>
            <a:r>
              <a:rPr lang="en-US" altLang="ja-JP" dirty="0"/>
              <a:t>\1-\14 </a:t>
            </a:r>
          </a:p>
        </p:txBody>
      </p:sp>
    </p:spTree>
    <p:extLst>
      <p:ext uri="{BB962C8B-B14F-4D97-AF65-F5344CB8AC3E}">
        <p14:creationId xmlns:p14="http://schemas.microsoft.com/office/powerpoint/2010/main" val="250278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9FDF3-D777-4089-9406-AEDB7595A0CF}"/>
              </a:ext>
            </a:extLst>
          </p:cNvPr>
          <p:cNvSpPr>
            <a:spLocks noGrp="1"/>
          </p:cNvSpPr>
          <p:nvPr>
            <p:ph type="title"/>
          </p:nvPr>
        </p:nvSpPr>
        <p:spPr/>
        <p:txBody>
          <a:bodyPr/>
          <a:lstStyle/>
          <a:p>
            <a:r>
              <a:rPr kumimoji="1" lang="en-US" altLang="ja-JP" dirty="0"/>
              <a:t>CUI</a:t>
            </a:r>
            <a:r>
              <a:rPr kumimoji="1" lang="ja-JP" altLang="en-US" dirty="0"/>
              <a:t>の勉強その３</a:t>
            </a:r>
          </a:p>
        </p:txBody>
      </p:sp>
      <p:sp>
        <p:nvSpPr>
          <p:cNvPr id="3" name="コンテンツ プレースホルダー 2">
            <a:extLst>
              <a:ext uri="{FF2B5EF4-FFF2-40B4-BE49-F238E27FC236}">
                <a16:creationId xmlns:a16="http://schemas.microsoft.com/office/drawing/2014/main" id="{C8E8E8E5-240B-4352-B19D-5A2B6C7DA303}"/>
              </a:ext>
            </a:extLst>
          </p:cNvPr>
          <p:cNvSpPr>
            <a:spLocks noGrp="1"/>
          </p:cNvSpPr>
          <p:nvPr>
            <p:ph idx="1"/>
          </p:nvPr>
        </p:nvSpPr>
        <p:spPr/>
        <p:txBody>
          <a:bodyPr>
            <a:normAutofit/>
          </a:bodyPr>
          <a:lstStyle/>
          <a:p>
            <a:r>
              <a:rPr lang="en-US" altLang="ja-JP" dirty="0"/>
              <a:t>cd </a:t>
            </a:r>
            <a:r>
              <a:rPr lang="ja-JP" altLang="en-US" dirty="0"/>
              <a:t>ディレクトリ名　によってカレントディレクトリを変更できます。</a:t>
            </a:r>
            <a:endParaRPr lang="en-US" altLang="ja-JP" dirty="0"/>
          </a:p>
          <a:p>
            <a:pPr lvl="1"/>
            <a:r>
              <a:rPr lang="en-US" altLang="ja-JP" dirty="0"/>
              <a:t>cd .. </a:t>
            </a:r>
            <a:r>
              <a:rPr lang="ja-JP" altLang="en-US" dirty="0"/>
              <a:t>ならば一つ上の階層のディレクトリをカレントディレクトリにします。</a:t>
            </a:r>
            <a:endParaRPr lang="en-US" altLang="ja-JP" dirty="0"/>
          </a:p>
          <a:p>
            <a:r>
              <a:rPr lang="ja-JP" altLang="en-US" dirty="0"/>
              <a:t>カレントディレクトリの情報やどんなファイルやサブディレクトリがあるかを調べるには </a:t>
            </a:r>
            <a:r>
              <a:rPr lang="en-US" altLang="ja-JP" dirty="0" err="1"/>
              <a:t>dir</a:t>
            </a:r>
            <a:r>
              <a:rPr lang="ja-JP" altLang="en-US" dirty="0"/>
              <a:t> コマンドをタイプしてください。</a:t>
            </a:r>
            <a:endParaRPr lang="en-US" altLang="ja-JP" dirty="0"/>
          </a:p>
        </p:txBody>
      </p:sp>
    </p:spTree>
    <p:extLst>
      <p:ext uri="{BB962C8B-B14F-4D97-AF65-F5344CB8AC3E}">
        <p14:creationId xmlns:p14="http://schemas.microsoft.com/office/powerpoint/2010/main" val="242729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7BFB3-F370-4294-9B1D-69900F3E6C43}"/>
              </a:ext>
            </a:extLst>
          </p:cNvPr>
          <p:cNvSpPr>
            <a:spLocks noGrp="1"/>
          </p:cNvSpPr>
          <p:nvPr>
            <p:ph type="title"/>
          </p:nvPr>
        </p:nvSpPr>
        <p:spPr/>
        <p:txBody>
          <a:bodyPr/>
          <a:lstStyle/>
          <a:p>
            <a:r>
              <a:rPr kumimoji="1" lang="en-US" altLang="ja-JP" dirty="0"/>
              <a:t>CUI</a:t>
            </a:r>
            <a:r>
              <a:rPr kumimoji="1" lang="ja-JP" altLang="en-US" dirty="0"/>
              <a:t>の勉強その４</a:t>
            </a:r>
          </a:p>
        </p:txBody>
      </p:sp>
      <p:sp>
        <p:nvSpPr>
          <p:cNvPr id="3" name="コンテンツ プレースホルダー 2">
            <a:extLst>
              <a:ext uri="{FF2B5EF4-FFF2-40B4-BE49-F238E27FC236}">
                <a16:creationId xmlns:a16="http://schemas.microsoft.com/office/drawing/2014/main" id="{43B76D94-A444-42AE-A08C-6FBA2BD06EF0}"/>
              </a:ext>
            </a:extLst>
          </p:cNvPr>
          <p:cNvSpPr>
            <a:spLocks noGrp="1"/>
          </p:cNvSpPr>
          <p:nvPr>
            <p:ph idx="1"/>
          </p:nvPr>
        </p:nvSpPr>
        <p:spPr/>
        <p:txBody>
          <a:bodyPr/>
          <a:lstStyle/>
          <a:p>
            <a:r>
              <a:rPr lang="ja-JP" altLang="en-US" dirty="0"/>
              <a:t>以下のコマンドを動かすと新規の子ディレクトリが作成できます。</a:t>
            </a:r>
            <a:br>
              <a:rPr lang="en-US" altLang="ja-JP" dirty="0"/>
            </a:br>
            <a:r>
              <a:rPr lang="en-US" altLang="ja-JP" dirty="0"/>
              <a:t>&gt; </a:t>
            </a:r>
            <a:r>
              <a:rPr lang="en-US" altLang="ja-JP" dirty="0" err="1"/>
              <a:t>mkdir</a:t>
            </a:r>
            <a:r>
              <a:rPr lang="en-US" altLang="ja-JP" dirty="0"/>
              <a:t> </a:t>
            </a:r>
            <a:r>
              <a:rPr lang="ja-JP" altLang="en-US" dirty="0"/>
              <a:t>ディレクトリ名</a:t>
            </a:r>
            <a:endParaRPr lang="en-US" altLang="ja-JP" dirty="0"/>
          </a:p>
          <a:p>
            <a:r>
              <a:rPr lang="en-US" altLang="ja-JP" dirty="0"/>
              <a:t>copy</a:t>
            </a:r>
            <a:r>
              <a:rPr lang="ja-JP" altLang="en-US" dirty="0"/>
              <a:t>コマンドでファイルやフォルダを複製できます。</a:t>
            </a:r>
            <a:endParaRPr lang="en-US" altLang="ja-JP" dirty="0"/>
          </a:p>
          <a:p>
            <a:pPr marL="0" indent="0">
              <a:buNone/>
            </a:pPr>
            <a:r>
              <a:rPr lang="en-US" altLang="ja-JP" dirty="0"/>
              <a:t>  </a:t>
            </a:r>
            <a:r>
              <a:rPr lang="ja-JP" altLang="en-US" dirty="0"/>
              <a:t>＞</a:t>
            </a:r>
            <a:r>
              <a:rPr lang="en-US" altLang="ja-JP" dirty="0"/>
              <a:t>copy a.py a-clone.py</a:t>
            </a:r>
          </a:p>
          <a:p>
            <a:r>
              <a:rPr lang="en-US" altLang="ja-JP" dirty="0"/>
              <a:t>del </a:t>
            </a:r>
            <a:r>
              <a:rPr lang="ja-JP" altLang="en-US" dirty="0"/>
              <a:t>コマンドでファイルやフォルダを削除できます。</a:t>
            </a:r>
            <a:endParaRPr lang="en-US" altLang="ja-JP" dirty="0"/>
          </a:p>
          <a:p>
            <a:pPr marL="0" indent="0">
              <a:buNone/>
            </a:pPr>
            <a:r>
              <a:rPr kumimoji="1" lang="en-US" altLang="ja-JP" dirty="0"/>
              <a:t>  </a:t>
            </a:r>
            <a:r>
              <a:rPr kumimoji="1" lang="ja-JP" altLang="en-US" dirty="0"/>
              <a:t>＞</a:t>
            </a:r>
            <a:r>
              <a:rPr kumimoji="1" lang="en-US" altLang="ja-JP" dirty="0"/>
              <a:t>del a-clone.py</a:t>
            </a:r>
            <a:endParaRPr kumimoji="1" lang="ja-JP" altLang="en-US" dirty="0"/>
          </a:p>
        </p:txBody>
      </p:sp>
    </p:spTree>
    <p:extLst>
      <p:ext uri="{BB962C8B-B14F-4D97-AF65-F5344CB8AC3E}">
        <p14:creationId xmlns:p14="http://schemas.microsoft.com/office/powerpoint/2010/main" val="4207635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9FDF3-D777-4089-9406-AEDB7595A0CF}"/>
              </a:ext>
            </a:extLst>
          </p:cNvPr>
          <p:cNvSpPr>
            <a:spLocks noGrp="1"/>
          </p:cNvSpPr>
          <p:nvPr>
            <p:ph type="title"/>
          </p:nvPr>
        </p:nvSpPr>
        <p:spPr/>
        <p:txBody>
          <a:bodyPr/>
          <a:lstStyle/>
          <a:p>
            <a:r>
              <a:rPr kumimoji="1" lang="en-US" altLang="ja-JP" dirty="0"/>
              <a:t>CUI</a:t>
            </a:r>
            <a:r>
              <a:rPr kumimoji="1" lang="ja-JP" altLang="en-US" dirty="0"/>
              <a:t>の勉強その５</a:t>
            </a:r>
          </a:p>
        </p:txBody>
      </p:sp>
      <p:sp>
        <p:nvSpPr>
          <p:cNvPr id="3" name="コンテンツ プレースホルダー 2">
            <a:extLst>
              <a:ext uri="{FF2B5EF4-FFF2-40B4-BE49-F238E27FC236}">
                <a16:creationId xmlns:a16="http://schemas.microsoft.com/office/drawing/2014/main" id="{C8E8E8E5-240B-4352-B19D-5A2B6C7DA303}"/>
              </a:ext>
            </a:extLst>
          </p:cNvPr>
          <p:cNvSpPr>
            <a:spLocks noGrp="1"/>
          </p:cNvSpPr>
          <p:nvPr>
            <p:ph idx="1"/>
          </p:nvPr>
        </p:nvSpPr>
        <p:spPr/>
        <p:txBody>
          <a:bodyPr>
            <a:normAutofit fontScale="92500" lnSpcReduction="10000"/>
          </a:bodyPr>
          <a:lstStyle/>
          <a:p>
            <a:r>
              <a:rPr lang="en-US" altLang="ja-JP" dirty="0"/>
              <a:t>emacs.exe </a:t>
            </a:r>
            <a:r>
              <a:rPr lang="ja-JP" altLang="en-US" dirty="0"/>
              <a:t>をコマンドプロンプト上で呼び出しましょう。</a:t>
            </a:r>
            <a:endParaRPr lang="en-US" altLang="ja-JP" dirty="0"/>
          </a:p>
          <a:p>
            <a:pPr lvl="1"/>
            <a:r>
              <a:rPr lang="ja-JP" altLang="en-US" dirty="0"/>
              <a:t>環境変数</a:t>
            </a:r>
            <a:r>
              <a:rPr lang="en-US" altLang="ja-JP" dirty="0"/>
              <a:t>PATH</a:t>
            </a:r>
            <a:r>
              <a:rPr lang="ja-JP" altLang="en-US" dirty="0" err="1"/>
              <a:t>に登</a:t>
            </a:r>
            <a:r>
              <a:rPr lang="ja-JP" altLang="en-US" dirty="0"/>
              <a:t>録していない状態で呼び出してみてください。</a:t>
            </a:r>
            <a:endParaRPr lang="en-US" altLang="ja-JP" dirty="0"/>
          </a:p>
          <a:p>
            <a:pPr lvl="1"/>
            <a:r>
              <a:rPr lang="ja-JP" altLang="en-US" dirty="0"/>
              <a:t>フルパスで呼び出してみてください。</a:t>
            </a:r>
            <a:endParaRPr lang="en-US" altLang="ja-JP" dirty="0"/>
          </a:p>
          <a:p>
            <a:pPr lvl="1"/>
            <a:r>
              <a:rPr lang="ja-JP" altLang="en-US" dirty="0"/>
              <a:t>環境変数</a:t>
            </a:r>
            <a:r>
              <a:rPr lang="en-US" altLang="ja-JP" dirty="0"/>
              <a:t>PATH</a:t>
            </a:r>
            <a:r>
              <a:rPr lang="ja-JP" altLang="en-US" dirty="0" err="1"/>
              <a:t>はに</a:t>
            </a:r>
            <a:r>
              <a:rPr lang="en-US" altLang="ja-JP" dirty="0"/>
              <a:t>emacs.exe</a:t>
            </a:r>
            <a:r>
              <a:rPr lang="ja-JP" altLang="en-US" dirty="0"/>
              <a:t>のあるディレクトリを登録します。</a:t>
            </a:r>
            <a:endParaRPr lang="en-US" altLang="ja-JP" dirty="0"/>
          </a:p>
          <a:p>
            <a:pPr lvl="2"/>
            <a:r>
              <a:rPr lang="en-US" altLang="ja-JP" dirty="0"/>
              <a:t>Path</a:t>
            </a:r>
            <a:r>
              <a:rPr lang="ja-JP" altLang="en-US" dirty="0"/>
              <a:t>→編集→新規→参照でフォルダ選択</a:t>
            </a:r>
            <a:endParaRPr lang="en-US" altLang="ja-JP" dirty="0"/>
          </a:p>
          <a:p>
            <a:pPr lvl="2"/>
            <a:r>
              <a:rPr lang="en-US" altLang="ja-JP" dirty="0"/>
              <a:t>PATH</a:t>
            </a:r>
            <a:r>
              <a:rPr lang="ja-JP" altLang="en-US" dirty="0"/>
              <a:t>情報の順番を調整します。</a:t>
            </a:r>
            <a:endParaRPr lang="en-US" altLang="ja-JP" dirty="0"/>
          </a:p>
          <a:p>
            <a:pPr lvl="2"/>
            <a:r>
              <a:rPr lang="ja-JP" altLang="en-US" dirty="0"/>
              <a:t>環境変数を編集画面を閉じて、新たにコマンドプロンプトを立ち上げなおさないと反映されません。</a:t>
            </a:r>
            <a:endParaRPr lang="en-US" altLang="ja-JP" dirty="0"/>
          </a:p>
          <a:p>
            <a:pPr lvl="1"/>
            <a:r>
              <a:rPr lang="ja-JP" altLang="en-US" dirty="0"/>
              <a:t>コマンドプロンプトで </a:t>
            </a:r>
            <a:r>
              <a:rPr lang="en-US" altLang="ja-JP" dirty="0"/>
              <a:t>emacs </a:t>
            </a:r>
            <a:r>
              <a:rPr lang="ja-JP" altLang="en-US" dirty="0"/>
              <a:t>コマンドが動作するようになれば</a:t>
            </a:r>
            <a:r>
              <a:rPr lang="en-US" altLang="ja-JP" dirty="0"/>
              <a:t>OK</a:t>
            </a:r>
            <a:r>
              <a:rPr lang="ja-JP" altLang="en-US" dirty="0"/>
              <a:t>です。</a:t>
            </a:r>
            <a:endParaRPr lang="en-US" altLang="ja-JP" dirty="0"/>
          </a:p>
          <a:p>
            <a:r>
              <a:rPr lang="en-US" altLang="ja-JP" dirty="0"/>
              <a:t>python.exe </a:t>
            </a:r>
            <a:r>
              <a:rPr lang="ja-JP" altLang="en-US" dirty="0"/>
              <a:t>も同様にコマンドプロンプト上で動かせるようにしましょう。</a:t>
            </a:r>
            <a:r>
              <a:rPr lang="en-US" altLang="ja-JP" dirty="0"/>
              <a:t>Python38</a:t>
            </a:r>
            <a:r>
              <a:rPr lang="ja-JP" altLang="en-US" dirty="0"/>
              <a:t>に</a:t>
            </a:r>
            <a:r>
              <a:rPr lang="en-US" altLang="ja-JP" dirty="0"/>
              <a:t>python</a:t>
            </a:r>
            <a:r>
              <a:rPr lang="ja-JP" altLang="en-US" dirty="0"/>
              <a:t>本体、</a:t>
            </a:r>
            <a:r>
              <a:rPr lang="en-US" altLang="ja-JP" dirty="0"/>
              <a:t>Scripts</a:t>
            </a:r>
            <a:r>
              <a:rPr lang="ja-JP" altLang="en-US" dirty="0"/>
              <a:t>に</a:t>
            </a:r>
            <a:r>
              <a:rPr lang="en-US" altLang="ja-JP" dirty="0"/>
              <a:t>pip</a:t>
            </a:r>
            <a:r>
              <a:rPr lang="ja-JP" altLang="en-US" dirty="0"/>
              <a:t>があります。</a:t>
            </a:r>
            <a:endParaRPr lang="en-US" altLang="ja-JP" dirty="0"/>
          </a:p>
          <a:p>
            <a:pPr lvl="1"/>
            <a:r>
              <a:rPr lang="en-US" altLang="ja-JP" dirty="0"/>
              <a:t>C:\Users\</a:t>
            </a:r>
            <a:r>
              <a:rPr lang="ja-JP" altLang="en-US" dirty="0"/>
              <a:t>ユーザ名</a:t>
            </a:r>
            <a:r>
              <a:rPr lang="en-US" altLang="ja-JP" dirty="0"/>
              <a:t>\</a:t>
            </a:r>
            <a:r>
              <a:rPr lang="en-US" altLang="ja-JP" dirty="0" err="1"/>
              <a:t>AppData</a:t>
            </a:r>
            <a:r>
              <a:rPr lang="en-US" altLang="ja-JP" dirty="0"/>
              <a:t>\Local\Programs\Python\Python38</a:t>
            </a:r>
          </a:p>
          <a:p>
            <a:pPr lvl="1"/>
            <a:r>
              <a:rPr lang="en-US" altLang="ja-JP" dirty="0"/>
              <a:t>C:\Users\</a:t>
            </a:r>
            <a:r>
              <a:rPr lang="ja-JP" altLang="en-US" dirty="0"/>
              <a:t>ユーザ名</a:t>
            </a:r>
            <a:r>
              <a:rPr lang="en-US" altLang="ja-JP" dirty="0"/>
              <a:t>\</a:t>
            </a:r>
            <a:r>
              <a:rPr lang="en-US" altLang="ja-JP" dirty="0" err="1"/>
              <a:t>AppData</a:t>
            </a:r>
            <a:r>
              <a:rPr lang="en-US" altLang="ja-JP" dirty="0"/>
              <a:t>\Local\Programs\Python\Python38\Scripts</a:t>
            </a:r>
          </a:p>
        </p:txBody>
      </p:sp>
    </p:spTree>
    <p:extLst>
      <p:ext uri="{BB962C8B-B14F-4D97-AF65-F5344CB8AC3E}">
        <p14:creationId xmlns:p14="http://schemas.microsoft.com/office/powerpoint/2010/main" val="2781837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D3229-AE61-40A4-AA21-E159CA543950}"/>
              </a:ext>
            </a:extLst>
          </p:cNvPr>
          <p:cNvSpPr>
            <a:spLocks noGrp="1"/>
          </p:cNvSpPr>
          <p:nvPr>
            <p:ph type="title"/>
          </p:nvPr>
        </p:nvSpPr>
        <p:spPr/>
        <p:txBody>
          <a:bodyPr/>
          <a:lstStyle/>
          <a:p>
            <a:r>
              <a:rPr lang="en-US" altLang="ja-JP" dirty="0"/>
              <a:t>Emacs</a:t>
            </a:r>
            <a:r>
              <a:rPr lang="ja-JP" altLang="en-US" dirty="0"/>
              <a:t>操作の練習</a:t>
            </a:r>
            <a:endParaRPr kumimoji="1" lang="ja-JP" altLang="en-US" dirty="0"/>
          </a:p>
        </p:txBody>
      </p:sp>
      <p:sp>
        <p:nvSpPr>
          <p:cNvPr id="3" name="コンテンツ プレースホルダー 2">
            <a:extLst>
              <a:ext uri="{FF2B5EF4-FFF2-40B4-BE49-F238E27FC236}">
                <a16:creationId xmlns:a16="http://schemas.microsoft.com/office/drawing/2014/main" id="{2F93BFCB-DD59-483C-A844-5D92A05D1F9F}"/>
              </a:ext>
            </a:extLst>
          </p:cNvPr>
          <p:cNvSpPr>
            <a:spLocks noGrp="1"/>
          </p:cNvSpPr>
          <p:nvPr>
            <p:ph idx="1"/>
          </p:nvPr>
        </p:nvSpPr>
        <p:spPr/>
        <p:txBody>
          <a:bodyPr>
            <a:normAutofit fontScale="85000" lnSpcReduction="20000"/>
          </a:bodyPr>
          <a:lstStyle/>
          <a:p>
            <a:r>
              <a:rPr lang="en-US" altLang="ja-JP" dirty="0"/>
              <a:t>e</a:t>
            </a:r>
            <a:r>
              <a:rPr kumimoji="1" lang="en-US" altLang="ja-JP" dirty="0"/>
              <a:t>x03i.py </a:t>
            </a:r>
            <a:r>
              <a:rPr kumimoji="1" lang="ja-JP" altLang="en-US" dirty="0"/>
              <a:t>を</a:t>
            </a:r>
            <a:r>
              <a:rPr kumimoji="1" lang="en-US" altLang="ja-JP" dirty="0"/>
              <a:t>emacs</a:t>
            </a:r>
            <a:r>
              <a:rPr kumimoji="1" lang="ja-JP" altLang="en-US" dirty="0"/>
              <a:t>で編集します。コマンドプロンプトからでも</a:t>
            </a:r>
            <a:r>
              <a:rPr kumimoji="1" lang="en-US" altLang="ja-JP" dirty="0"/>
              <a:t>ex03i.py</a:t>
            </a:r>
            <a:r>
              <a:rPr kumimoji="1" lang="ja-JP" altLang="en-US" dirty="0"/>
              <a:t>を直接ダブルクリックしても良いです。</a:t>
            </a:r>
            <a:endParaRPr kumimoji="1" lang="en-US" altLang="ja-JP" dirty="0"/>
          </a:p>
          <a:p>
            <a:r>
              <a:rPr kumimoji="1" lang="ja-JP" altLang="en-US" dirty="0"/>
              <a:t>ファイルの中に</a:t>
            </a:r>
            <a:r>
              <a:rPr kumimoji="1" lang="en-US" altLang="ja-JP" dirty="0"/>
              <a:t>print(‘hello world’) </a:t>
            </a:r>
            <a:r>
              <a:rPr kumimoji="1" lang="ja-JP" altLang="en-US" dirty="0"/>
              <a:t>を</a:t>
            </a:r>
            <a:r>
              <a:rPr lang="ja-JP" altLang="en-US" dirty="0"/>
              <a:t>書いて保存してください。保存方法は</a:t>
            </a:r>
            <a:r>
              <a:rPr lang="en-US" altLang="ja-JP" dirty="0"/>
              <a:t>C-</a:t>
            </a:r>
            <a:r>
              <a:rPr lang="en-US" altLang="ja-JP" dirty="0" err="1"/>
              <a:t>xC</a:t>
            </a:r>
            <a:r>
              <a:rPr lang="en-US" altLang="ja-JP" dirty="0"/>
              <a:t>-s </a:t>
            </a:r>
            <a:r>
              <a:rPr lang="ja-JP" altLang="en-US" dirty="0"/>
              <a:t>です。</a:t>
            </a:r>
            <a:endParaRPr lang="en-US" altLang="ja-JP" dirty="0"/>
          </a:p>
          <a:p>
            <a:r>
              <a:rPr lang="en-US" altLang="ja-JP" dirty="0"/>
              <a:t>GUI</a:t>
            </a:r>
            <a:r>
              <a:rPr lang="ja-JP" altLang="en-US" dirty="0"/>
              <a:t>ボタンを利用してコピペをして </a:t>
            </a:r>
            <a:r>
              <a:rPr lang="en-US" altLang="ja-JP" dirty="0"/>
              <a:t>print(‘hello world’) </a:t>
            </a:r>
            <a:r>
              <a:rPr lang="ja-JP" altLang="en-US" dirty="0"/>
              <a:t>を別の行に追加してください。</a:t>
            </a:r>
            <a:endParaRPr lang="en-US" altLang="ja-JP" dirty="0"/>
          </a:p>
          <a:p>
            <a:r>
              <a:rPr lang="ja-JP" altLang="en-US" dirty="0"/>
              <a:t>キーボードショートカットを駆使して、</a:t>
            </a:r>
            <a:r>
              <a:rPr lang="en-US" altLang="ja-JP" dirty="0"/>
              <a:t>print(‘hello world’) </a:t>
            </a:r>
            <a:r>
              <a:rPr lang="ja-JP" altLang="en-US" dirty="0"/>
              <a:t>を更に追加してください。</a:t>
            </a:r>
            <a:endParaRPr lang="en-US" altLang="ja-JP" dirty="0"/>
          </a:p>
          <a:p>
            <a:pPr lvl="1"/>
            <a:r>
              <a:rPr lang="en-US" altLang="ja-JP" dirty="0"/>
              <a:t>C-space</a:t>
            </a:r>
            <a:r>
              <a:rPr lang="ja-JP" altLang="en-US" dirty="0"/>
              <a:t>（マーク開始）、矢印キーで行末までカーソル移動</a:t>
            </a:r>
            <a:endParaRPr lang="en-US" altLang="ja-JP" dirty="0"/>
          </a:p>
          <a:p>
            <a:pPr lvl="1"/>
            <a:r>
              <a:rPr lang="en-US" altLang="ja-JP" dirty="0"/>
              <a:t>M-w</a:t>
            </a:r>
            <a:r>
              <a:rPr lang="ja-JP" altLang="en-US" dirty="0"/>
              <a:t>（コピー）、</a:t>
            </a:r>
            <a:r>
              <a:rPr lang="en-US" altLang="ja-JP" dirty="0"/>
              <a:t>C-y</a:t>
            </a:r>
            <a:r>
              <a:rPr lang="ja-JP" altLang="en-US" dirty="0"/>
              <a:t>（ペースト）</a:t>
            </a:r>
            <a:endParaRPr lang="en-US" altLang="ja-JP" dirty="0"/>
          </a:p>
          <a:p>
            <a:pPr lvl="1"/>
            <a:r>
              <a:rPr lang="en-US" altLang="ja-JP" dirty="0"/>
              <a:t>C-w</a:t>
            </a:r>
            <a:r>
              <a:rPr lang="ja-JP" altLang="en-US" dirty="0"/>
              <a:t>（カット）、</a:t>
            </a:r>
            <a:r>
              <a:rPr lang="en-US" altLang="ja-JP" dirty="0"/>
              <a:t>C-y</a:t>
            </a:r>
            <a:r>
              <a:rPr lang="ja-JP" altLang="en-US" dirty="0"/>
              <a:t>（ペースト）</a:t>
            </a:r>
            <a:endParaRPr lang="en-US" altLang="ja-JP" dirty="0"/>
          </a:p>
          <a:p>
            <a:r>
              <a:rPr lang="ja-JP" altLang="en-US" dirty="0"/>
              <a:t>全部で</a:t>
            </a:r>
            <a:r>
              <a:rPr lang="en-US" altLang="ja-JP" dirty="0"/>
              <a:t>3</a:t>
            </a:r>
            <a:r>
              <a:rPr lang="ja-JP" altLang="en-US" dirty="0"/>
              <a:t>行の命令を書いたら保存して終了してください。</a:t>
            </a:r>
            <a:endParaRPr lang="en-US" altLang="ja-JP" dirty="0"/>
          </a:p>
          <a:p>
            <a:pPr lvl="1"/>
            <a:r>
              <a:rPr lang="ja-JP" altLang="en-US" dirty="0"/>
              <a:t>終了は</a:t>
            </a:r>
            <a:r>
              <a:rPr lang="en-US" altLang="ja-JP" dirty="0"/>
              <a:t>C-</a:t>
            </a:r>
            <a:r>
              <a:rPr lang="en-US" altLang="ja-JP" dirty="0" err="1"/>
              <a:t>xC</a:t>
            </a:r>
            <a:r>
              <a:rPr lang="en-US" altLang="ja-JP" dirty="0"/>
              <a:t>-c</a:t>
            </a:r>
            <a:r>
              <a:rPr lang="ja-JP" altLang="en-US" dirty="0"/>
              <a:t>です。</a:t>
            </a:r>
            <a:endParaRPr lang="en-US" altLang="ja-JP" dirty="0"/>
          </a:p>
          <a:p>
            <a:endParaRPr lang="en-US" altLang="ja-JP" dirty="0"/>
          </a:p>
          <a:p>
            <a:endParaRPr kumimoji="1" lang="en-US" altLang="ja-JP" dirty="0"/>
          </a:p>
        </p:txBody>
      </p:sp>
    </p:spTree>
    <p:extLst>
      <p:ext uri="{BB962C8B-B14F-4D97-AF65-F5344CB8AC3E}">
        <p14:creationId xmlns:p14="http://schemas.microsoft.com/office/powerpoint/2010/main" val="299185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D0EC61-3D64-44EC-B6B9-DBDCBE6A4162}"/>
              </a:ext>
            </a:extLst>
          </p:cNvPr>
          <p:cNvSpPr>
            <a:spLocks noGrp="1"/>
          </p:cNvSpPr>
          <p:nvPr>
            <p:ph type="title"/>
          </p:nvPr>
        </p:nvSpPr>
        <p:spPr/>
        <p:txBody>
          <a:bodyPr>
            <a:normAutofit/>
          </a:bodyPr>
          <a:lstStyle/>
          <a:p>
            <a:r>
              <a:rPr kumimoji="1" lang="en-US" altLang="ja-JP" dirty="0"/>
              <a:t>Python</a:t>
            </a:r>
            <a:r>
              <a:rPr kumimoji="1" lang="ja-JP" altLang="en-US" dirty="0"/>
              <a:t>経験者へ</a:t>
            </a:r>
          </a:p>
        </p:txBody>
      </p:sp>
      <p:sp>
        <p:nvSpPr>
          <p:cNvPr id="3" name="コンテンツ プレースホルダー 2">
            <a:extLst>
              <a:ext uri="{FF2B5EF4-FFF2-40B4-BE49-F238E27FC236}">
                <a16:creationId xmlns:a16="http://schemas.microsoft.com/office/drawing/2014/main" id="{34CDC35E-E0B7-4AB8-8428-6E9EDC65DB43}"/>
              </a:ext>
            </a:extLst>
          </p:cNvPr>
          <p:cNvSpPr>
            <a:spLocks noGrp="1"/>
          </p:cNvSpPr>
          <p:nvPr>
            <p:ph idx="1"/>
          </p:nvPr>
        </p:nvSpPr>
        <p:spPr/>
        <p:txBody>
          <a:bodyPr>
            <a:normAutofit/>
          </a:bodyPr>
          <a:lstStyle/>
          <a:p>
            <a:r>
              <a:rPr lang="ja-JP" altLang="en-US" dirty="0"/>
              <a:t>内容が初歩的すぎると感じた場合は、自分のペースでどんどん進めて構いません。ただ、進捗チェックには応答して下さい。</a:t>
            </a:r>
            <a:endParaRPr lang="en-US" altLang="ja-JP" dirty="0"/>
          </a:p>
          <a:p>
            <a:r>
              <a:rPr lang="ja-JP" altLang="en-US" dirty="0"/>
              <a:t>以下の文章の意味がわからない人は、自分のペースで進めずに、一緒にやりましょう。</a:t>
            </a:r>
            <a:endParaRPr lang="en-US" altLang="ja-JP" dirty="0"/>
          </a:p>
          <a:p>
            <a:pPr lvl="1"/>
            <a:r>
              <a:rPr lang="en-US" altLang="ja-JP" dirty="0"/>
              <a:t>Google chrome </a:t>
            </a:r>
            <a:r>
              <a:rPr lang="ja-JP" altLang="en-US" dirty="0"/>
              <a:t>をインストールしておいて下さい。</a:t>
            </a:r>
            <a:endParaRPr lang="en-US" altLang="ja-JP" dirty="0"/>
          </a:p>
          <a:p>
            <a:pPr lvl="2"/>
            <a:r>
              <a:rPr lang="en-US" altLang="ja-JP" dirty="0"/>
              <a:t>Edge </a:t>
            </a:r>
            <a:r>
              <a:rPr lang="ja-JP" altLang="en-US" dirty="0"/>
              <a:t>は</a:t>
            </a:r>
            <a:r>
              <a:rPr lang="en-US" altLang="ja-JP" dirty="0"/>
              <a:t>LACS</a:t>
            </a:r>
            <a:r>
              <a:rPr lang="ja-JP" altLang="en-US" dirty="0" err="1"/>
              <a:t>での</a:t>
            </a:r>
            <a:r>
              <a:rPr lang="ja-JP" altLang="en-US" dirty="0"/>
              <a:t>添付ファイル提出のバグがあります。</a:t>
            </a:r>
            <a:endParaRPr lang="en-US" altLang="ja-JP" dirty="0"/>
          </a:p>
          <a:p>
            <a:pPr lvl="1"/>
            <a:r>
              <a:rPr lang="ja-JP" altLang="en-US" dirty="0"/>
              <a:t>演習では</a:t>
            </a:r>
            <a:r>
              <a:rPr lang="en-US" altLang="ja-JP" dirty="0"/>
              <a:t>emacs</a:t>
            </a:r>
            <a:r>
              <a:rPr lang="ja-JP" altLang="en-US" dirty="0"/>
              <a:t>と</a:t>
            </a:r>
            <a:r>
              <a:rPr lang="en-US" altLang="ja-JP" dirty="0"/>
              <a:t>python3</a:t>
            </a:r>
            <a:r>
              <a:rPr lang="ja-JP" altLang="en-US" dirty="0"/>
              <a:t>で指導します。</a:t>
            </a:r>
            <a:endParaRPr lang="en-US" altLang="ja-JP" dirty="0"/>
          </a:p>
          <a:p>
            <a:pPr lvl="1"/>
            <a:r>
              <a:rPr lang="ja-JP" altLang="en-US" dirty="0"/>
              <a:t>拡張子が</a:t>
            </a:r>
            <a:r>
              <a:rPr lang="en-US" altLang="ja-JP" dirty="0" err="1"/>
              <a:t>py</a:t>
            </a:r>
            <a:r>
              <a:rPr lang="ja-JP" altLang="en-US" dirty="0"/>
              <a:t>のファイルに</a:t>
            </a:r>
            <a:r>
              <a:rPr lang="en-US" altLang="ja-JP" dirty="0"/>
              <a:t>runemacs.exe</a:t>
            </a:r>
            <a:r>
              <a:rPr lang="ja-JP" altLang="en-US" dirty="0"/>
              <a:t>を関連付けしておいてください。</a:t>
            </a:r>
            <a:endParaRPr lang="en-US" altLang="ja-JP" dirty="0"/>
          </a:p>
          <a:p>
            <a:pPr lvl="1"/>
            <a:r>
              <a:rPr lang="en-US" altLang="ja-JP" dirty="0"/>
              <a:t>python3</a:t>
            </a:r>
            <a:r>
              <a:rPr lang="ja-JP" altLang="en-US" dirty="0"/>
              <a:t>に</a:t>
            </a:r>
            <a:r>
              <a:rPr lang="en-US" altLang="ja-JP" dirty="0"/>
              <a:t>PATH</a:t>
            </a:r>
            <a:r>
              <a:rPr lang="ja-JP" altLang="en-US" dirty="0"/>
              <a:t>を通しておいて下さい。</a:t>
            </a:r>
            <a:endParaRPr lang="en-US" altLang="ja-JP" dirty="0"/>
          </a:p>
          <a:p>
            <a:pPr lvl="1"/>
            <a:r>
              <a:rPr lang="ja-JP" altLang="en-US" dirty="0"/>
              <a:t>パッケージ管理は</a:t>
            </a:r>
            <a:r>
              <a:rPr lang="en-US" altLang="ja-JP" dirty="0"/>
              <a:t>pip</a:t>
            </a:r>
            <a:r>
              <a:rPr lang="ja-JP" altLang="en-US" dirty="0"/>
              <a:t>を使います。</a:t>
            </a:r>
            <a:endParaRPr lang="en-US" altLang="ja-JP" dirty="0"/>
          </a:p>
        </p:txBody>
      </p:sp>
    </p:spTree>
    <p:extLst>
      <p:ext uri="{BB962C8B-B14F-4D97-AF65-F5344CB8AC3E}">
        <p14:creationId xmlns:p14="http://schemas.microsoft.com/office/powerpoint/2010/main" val="4182772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37AE2-1560-4EB2-8A00-94D4765E252E}"/>
              </a:ext>
            </a:extLst>
          </p:cNvPr>
          <p:cNvSpPr>
            <a:spLocks noGrp="1"/>
          </p:cNvSpPr>
          <p:nvPr>
            <p:ph type="title"/>
          </p:nvPr>
        </p:nvSpPr>
        <p:spPr/>
        <p:txBody>
          <a:bodyPr/>
          <a:lstStyle/>
          <a:p>
            <a:r>
              <a:rPr kumimoji="1" lang="en-US" altLang="ja-JP" dirty="0"/>
              <a:t>Python</a:t>
            </a:r>
            <a:r>
              <a:rPr kumimoji="1" lang="ja-JP" altLang="en-US" dirty="0"/>
              <a:t>で実行</a:t>
            </a:r>
          </a:p>
        </p:txBody>
      </p:sp>
      <p:sp>
        <p:nvSpPr>
          <p:cNvPr id="3" name="コンテンツ プレースホルダー 2">
            <a:extLst>
              <a:ext uri="{FF2B5EF4-FFF2-40B4-BE49-F238E27FC236}">
                <a16:creationId xmlns:a16="http://schemas.microsoft.com/office/drawing/2014/main" id="{03B8D9BF-CDC6-4606-8FF3-2E1785ED3171}"/>
              </a:ext>
            </a:extLst>
          </p:cNvPr>
          <p:cNvSpPr>
            <a:spLocks noGrp="1"/>
          </p:cNvSpPr>
          <p:nvPr>
            <p:ph idx="1"/>
          </p:nvPr>
        </p:nvSpPr>
        <p:spPr/>
        <p:txBody>
          <a:bodyPr/>
          <a:lstStyle/>
          <a:p>
            <a:r>
              <a:rPr kumimoji="1" lang="ja-JP" altLang="en-US" dirty="0"/>
              <a:t>コマンドプロンプトで先程作った </a:t>
            </a:r>
            <a:r>
              <a:rPr kumimoji="1" lang="en-US" altLang="ja-JP" dirty="0"/>
              <a:t>ex03i.py</a:t>
            </a:r>
            <a:r>
              <a:rPr kumimoji="1" lang="ja-JP" altLang="en-US" dirty="0"/>
              <a:t>を実行します。</a:t>
            </a:r>
            <a:endParaRPr kumimoji="1" lang="en-US" altLang="ja-JP" dirty="0"/>
          </a:p>
          <a:p>
            <a:pPr lvl="1"/>
            <a:r>
              <a:rPr lang="en-US" altLang="ja-JP" dirty="0"/>
              <a:t>&gt; python ex03i.py</a:t>
            </a:r>
          </a:p>
          <a:p>
            <a:pPr lvl="1"/>
            <a:r>
              <a:rPr lang="en-US" altLang="ja-JP" dirty="0"/>
              <a:t>hello world </a:t>
            </a:r>
            <a:r>
              <a:rPr lang="ja-JP" altLang="en-US" dirty="0"/>
              <a:t>が</a:t>
            </a:r>
            <a:r>
              <a:rPr lang="en-US" altLang="ja-JP" dirty="0"/>
              <a:t>3</a:t>
            </a:r>
            <a:r>
              <a:rPr lang="ja-JP" altLang="en-US" dirty="0"/>
              <a:t>行表示されれば成功です。</a:t>
            </a:r>
            <a:endParaRPr kumimoji="1" lang="ja-JP" altLang="en-US" dirty="0"/>
          </a:p>
        </p:txBody>
      </p:sp>
    </p:spTree>
    <p:extLst>
      <p:ext uri="{BB962C8B-B14F-4D97-AF65-F5344CB8AC3E}">
        <p14:creationId xmlns:p14="http://schemas.microsoft.com/office/powerpoint/2010/main" val="1539040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6DFA-D1E6-448D-B747-F54C127D7804}"/>
              </a:ext>
            </a:extLst>
          </p:cNvPr>
          <p:cNvSpPr>
            <a:spLocks noGrp="1"/>
          </p:cNvSpPr>
          <p:nvPr>
            <p:ph type="title"/>
          </p:nvPr>
        </p:nvSpPr>
        <p:spPr/>
        <p:txBody>
          <a:bodyPr/>
          <a:lstStyle/>
          <a:p>
            <a:r>
              <a:rPr lang="ja-JP" altLang="en-US" dirty="0"/>
              <a:t>コマンドプロンプト</a:t>
            </a:r>
            <a:r>
              <a:rPr lang="en-US" altLang="ja-JP" dirty="0"/>
              <a:t>+</a:t>
            </a:r>
            <a:r>
              <a:rPr lang="en-US" altLang="ja-JP" dirty="0" err="1"/>
              <a:t>emacs+pyinstaller</a:t>
            </a:r>
            <a:endParaRPr kumimoji="1" lang="ja-JP" altLang="en-US" dirty="0"/>
          </a:p>
        </p:txBody>
      </p:sp>
      <p:sp>
        <p:nvSpPr>
          <p:cNvPr id="3" name="コンテンツ プレースホルダー 2">
            <a:extLst>
              <a:ext uri="{FF2B5EF4-FFF2-40B4-BE49-F238E27FC236}">
                <a16:creationId xmlns:a16="http://schemas.microsoft.com/office/drawing/2014/main" id="{A97AF776-C186-403D-A3A6-4FCF0E426A9F}"/>
              </a:ext>
            </a:extLst>
          </p:cNvPr>
          <p:cNvSpPr>
            <a:spLocks noGrp="1"/>
          </p:cNvSpPr>
          <p:nvPr>
            <p:ph idx="1"/>
          </p:nvPr>
        </p:nvSpPr>
        <p:spPr/>
        <p:txBody>
          <a:bodyPr>
            <a:normAutofit fontScale="92500" lnSpcReduction="10000"/>
          </a:bodyPr>
          <a:lstStyle/>
          <a:p>
            <a:r>
              <a:rPr lang="ja-JP" altLang="en-US" dirty="0"/>
              <a:t>パッケージ一覧を確認します。</a:t>
            </a:r>
            <a:endParaRPr lang="en-US" altLang="ja-JP" dirty="0"/>
          </a:p>
          <a:p>
            <a:pPr lvl="1"/>
            <a:r>
              <a:rPr lang="en-US" altLang="ja-JP" dirty="0"/>
              <a:t>&gt; pip list</a:t>
            </a:r>
          </a:p>
          <a:p>
            <a:pPr lvl="1"/>
            <a:r>
              <a:rPr lang="ja-JP" altLang="en-US" dirty="0"/>
              <a:t>パッケージ一覧に</a:t>
            </a:r>
            <a:r>
              <a:rPr lang="en-US" altLang="ja-JP" dirty="0" err="1"/>
              <a:t>pyinstaller</a:t>
            </a:r>
            <a:r>
              <a:rPr lang="en-US" altLang="ja-JP" dirty="0"/>
              <a:t> </a:t>
            </a:r>
            <a:r>
              <a:rPr lang="ja-JP" altLang="en-US" dirty="0"/>
              <a:t>がないことを確認します。</a:t>
            </a:r>
            <a:endParaRPr kumimoji="1" lang="en-US" altLang="ja-JP" dirty="0"/>
          </a:p>
          <a:p>
            <a:r>
              <a:rPr kumimoji="1" lang="en-US" altLang="ja-JP" dirty="0" err="1"/>
              <a:t>pyinstaller</a:t>
            </a:r>
            <a:r>
              <a:rPr kumimoji="1" lang="en-US" altLang="ja-JP" dirty="0"/>
              <a:t> </a:t>
            </a:r>
            <a:r>
              <a:rPr kumimoji="1" lang="ja-JP" altLang="en-US" dirty="0"/>
              <a:t>をインストール</a:t>
            </a:r>
            <a:r>
              <a:rPr lang="ja-JP" altLang="en-US" dirty="0"/>
              <a:t>します</a:t>
            </a:r>
            <a:r>
              <a:rPr kumimoji="1" lang="ja-JP" altLang="en-US" dirty="0"/>
              <a:t>。</a:t>
            </a:r>
            <a:endParaRPr kumimoji="1" lang="en-US" altLang="ja-JP" dirty="0"/>
          </a:p>
          <a:p>
            <a:pPr lvl="1"/>
            <a:r>
              <a:rPr lang="en-US" altLang="ja-JP" dirty="0"/>
              <a:t>&gt; pip install </a:t>
            </a:r>
            <a:r>
              <a:rPr lang="en-US" altLang="ja-JP" dirty="0" err="1"/>
              <a:t>pyinstaller</a:t>
            </a:r>
            <a:endParaRPr lang="en-US" altLang="ja-JP" dirty="0"/>
          </a:p>
          <a:p>
            <a:pPr lvl="1"/>
            <a:r>
              <a:rPr kumimoji="1" lang="ja-JP" altLang="en-US" dirty="0"/>
              <a:t>パッケージ一覧に</a:t>
            </a:r>
            <a:r>
              <a:rPr kumimoji="1" lang="en-US" altLang="ja-JP" dirty="0" err="1"/>
              <a:t>pyinstaller</a:t>
            </a:r>
            <a:r>
              <a:rPr kumimoji="1" lang="en-US" altLang="ja-JP" dirty="0"/>
              <a:t> </a:t>
            </a:r>
            <a:r>
              <a:rPr kumimoji="1" lang="ja-JP" altLang="en-US" dirty="0"/>
              <a:t>が増えたことを確認します。</a:t>
            </a:r>
            <a:endParaRPr kumimoji="1" lang="en-US" altLang="ja-JP" dirty="0"/>
          </a:p>
          <a:p>
            <a:r>
              <a:rPr kumimoji="1" lang="ja-JP" altLang="en-US" dirty="0"/>
              <a:t>先程作成した </a:t>
            </a:r>
            <a:r>
              <a:rPr lang="en-US" altLang="ja-JP" dirty="0"/>
              <a:t>ex03i</a:t>
            </a:r>
            <a:r>
              <a:rPr kumimoji="1" lang="en-US" altLang="ja-JP" dirty="0"/>
              <a:t>.py </a:t>
            </a:r>
            <a:r>
              <a:rPr kumimoji="1" lang="ja-JP" altLang="en-US" dirty="0"/>
              <a:t>をコンパイルしましょう。</a:t>
            </a:r>
            <a:endParaRPr kumimoji="1" lang="en-US" altLang="ja-JP" dirty="0"/>
          </a:p>
          <a:p>
            <a:pPr lvl="1"/>
            <a:r>
              <a:rPr kumimoji="1" lang="en-US" altLang="ja-JP" dirty="0"/>
              <a:t>&gt; </a:t>
            </a:r>
            <a:r>
              <a:rPr kumimoji="1" lang="en-US" altLang="ja-JP" dirty="0" err="1"/>
              <a:t>pyinstaller</a:t>
            </a:r>
            <a:r>
              <a:rPr kumimoji="1" lang="en-US" altLang="ja-JP" dirty="0"/>
              <a:t> ex03i.py –</a:t>
            </a:r>
            <a:r>
              <a:rPr kumimoji="1" lang="en-US" altLang="ja-JP" dirty="0" err="1"/>
              <a:t>onefile</a:t>
            </a:r>
            <a:endParaRPr kumimoji="1" lang="en-US" altLang="ja-JP" dirty="0"/>
          </a:p>
          <a:p>
            <a:r>
              <a:rPr kumimoji="1" lang="ja-JP" altLang="en-US" dirty="0"/>
              <a:t>サブディレクトリの</a:t>
            </a:r>
            <a:r>
              <a:rPr kumimoji="1" lang="en-US" altLang="ja-JP" dirty="0" err="1"/>
              <a:t>dist</a:t>
            </a:r>
            <a:r>
              <a:rPr kumimoji="1" lang="en-US" altLang="ja-JP" dirty="0"/>
              <a:t> </a:t>
            </a:r>
            <a:r>
              <a:rPr kumimoji="1" lang="ja-JP" altLang="en-US" dirty="0"/>
              <a:t>に　</a:t>
            </a:r>
            <a:r>
              <a:rPr lang="en-US" altLang="ja-JP" dirty="0"/>
              <a:t>ex03i</a:t>
            </a:r>
            <a:r>
              <a:rPr kumimoji="1" lang="en-US" altLang="ja-JP" dirty="0"/>
              <a:t>.exe </a:t>
            </a:r>
            <a:r>
              <a:rPr kumimoji="1" lang="ja-JP" altLang="en-US" dirty="0"/>
              <a:t>ができているので</a:t>
            </a:r>
            <a:r>
              <a:rPr lang="ja-JP" altLang="en-US" dirty="0"/>
              <a:t>、実行してみましょう。（相対パスでも</a:t>
            </a:r>
            <a:r>
              <a:rPr lang="en-US" altLang="ja-JP" dirty="0"/>
              <a:t>cd</a:t>
            </a:r>
            <a:r>
              <a:rPr lang="ja-JP" altLang="en-US" dirty="0"/>
              <a:t>で移動しても</a:t>
            </a:r>
            <a:r>
              <a:rPr lang="en-US" altLang="ja-JP" dirty="0"/>
              <a:t>OK)</a:t>
            </a:r>
          </a:p>
          <a:p>
            <a:pPr lvl="1"/>
            <a:r>
              <a:rPr kumimoji="1" lang="en-US" altLang="ja-JP" dirty="0"/>
              <a:t>&gt; </a:t>
            </a:r>
            <a:r>
              <a:rPr kumimoji="1" lang="en-US" altLang="ja-JP" dirty="0" err="1"/>
              <a:t>dist</a:t>
            </a:r>
            <a:r>
              <a:rPr kumimoji="1" lang="en-US" altLang="ja-JP"/>
              <a:t>\ex03i.</a:t>
            </a:r>
            <a:r>
              <a:rPr kumimoji="1" lang="en-US" altLang="ja-JP" dirty="0"/>
              <a:t>exe</a:t>
            </a:r>
          </a:p>
          <a:p>
            <a:endParaRPr kumimoji="1" lang="ja-JP" altLang="en-US" dirty="0"/>
          </a:p>
        </p:txBody>
      </p:sp>
    </p:spTree>
    <p:extLst>
      <p:ext uri="{BB962C8B-B14F-4D97-AF65-F5344CB8AC3E}">
        <p14:creationId xmlns:p14="http://schemas.microsoft.com/office/powerpoint/2010/main" val="1548433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CB19E-66BC-4EB9-9556-05892BDDA687}"/>
              </a:ext>
            </a:extLst>
          </p:cNvPr>
          <p:cNvSpPr>
            <a:spLocks noGrp="1"/>
          </p:cNvSpPr>
          <p:nvPr>
            <p:ph type="title"/>
          </p:nvPr>
        </p:nvSpPr>
        <p:spPr/>
        <p:txBody>
          <a:bodyPr/>
          <a:lstStyle/>
          <a:p>
            <a:r>
              <a:rPr lang="en-US" altLang="ja-JP" dirty="0"/>
              <a:t>3</a:t>
            </a:r>
            <a:r>
              <a:rPr lang="ja-JP" altLang="en-US" dirty="0"/>
              <a:t>日目の終わりに</a:t>
            </a:r>
            <a:endParaRPr kumimoji="1" lang="ja-JP" altLang="en-US" dirty="0"/>
          </a:p>
        </p:txBody>
      </p:sp>
      <p:sp>
        <p:nvSpPr>
          <p:cNvPr id="3" name="コンテンツ プレースホルダー 2">
            <a:extLst>
              <a:ext uri="{FF2B5EF4-FFF2-40B4-BE49-F238E27FC236}">
                <a16:creationId xmlns:a16="http://schemas.microsoft.com/office/drawing/2014/main" id="{80D8073B-7A07-4121-B5BD-BA91A7E669D9}"/>
              </a:ext>
            </a:extLst>
          </p:cNvPr>
          <p:cNvSpPr>
            <a:spLocks noGrp="1"/>
          </p:cNvSpPr>
          <p:nvPr>
            <p:ph idx="1"/>
          </p:nvPr>
        </p:nvSpPr>
        <p:spPr/>
        <p:txBody>
          <a:bodyPr/>
          <a:lstStyle/>
          <a:p>
            <a:r>
              <a:rPr lang="ja-JP" altLang="en-US" dirty="0"/>
              <a:t>課題</a:t>
            </a:r>
            <a:r>
              <a:rPr lang="en-US" altLang="ja-JP" dirty="0"/>
              <a:t>3a </a:t>
            </a:r>
            <a:r>
              <a:rPr lang="ja-JP" altLang="en-US"/>
              <a:t>をやって提出してください。</a:t>
            </a:r>
            <a:endParaRPr kumimoji="1" lang="ja-JP" altLang="en-US"/>
          </a:p>
        </p:txBody>
      </p:sp>
    </p:spTree>
    <p:extLst>
      <p:ext uri="{BB962C8B-B14F-4D97-AF65-F5344CB8AC3E}">
        <p14:creationId xmlns:p14="http://schemas.microsoft.com/office/powerpoint/2010/main" val="383690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8C92C-557C-4B97-ADC4-5921132DFC68}"/>
              </a:ext>
            </a:extLst>
          </p:cNvPr>
          <p:cNvSpPr>
            <a:spLocks noGrp="1"/>
          </p:cNvSpPr>
          <p:nvPr>
            <p:ph type="title"/>
          </p:nvPr>
        </p:nvSpPr>
        <p:spPr/>
        <p:txBody>
          <a:bodyPr/>
          <a:lstStyle/>
          <a:p>
            <a:r>
              <a:rPr kumimoji="1" lang="ja-JP" altLang="en-US" dirty="0"/>
              <a:t>タイピングスキルに不安な人は</a:t>
            </a:r>
          </a:p>
        </p:txBody>
      </p:sp>
      <p:sp>
        <p:nvSpPr>
          <p:cNvPr id="3" name="コンテンツ プレースホルダー 2">
            <a:extLst>
              <a:ext uri="{FF2B5EF4-FFF2-40B4-BE49-F238E27FC236}">
                <a16:creationId xmlns:a16="http://schemas.microsoft.com/office/drawing/2014/main" id="{5EB9A69B-956E-47BF-8347-4D236A0F7FD0}"/>
              </a:ext>
            </a:extLst>
          </p:cNvPr>
          <p:cNvSpPr>
            <a:spLocks noGrp="1"/>
          </p:cNvSpPr>
          <p:nvPr>
            <p:ph idx="1"/>
          </p:nvPr>
        </p:nvSpPr>
        <p:spPr/>
        <p:txBody>
          <a:bodyPr/>
          <a:lstStyle/>
          <a:p>
            <a:r>
              <a:rPr kumimoji="1" lang="ja-JP" altLang="en-US" dirty="0"/>
              <a:t>ブラインドタッチを鍛えて、ストレスなくタイピングできるようにしましょう。</a:t>
            </a:r>
            <a:endParaRPr kumimoji="1" lang="en-US" altLang="ja-JP" dirty="0"/>
          </a:p>
          <a:p>
            <a:r>
              <a:rPr kumimoji="1" lang="en-US" altLang="ja-JP" dirty="0"/>
              <a:t>Google</a:t>
            </a:r>
            <a:r>
              <a:rPr kumimoji="1" lang="ja-JP" altLang="en-US" dirty="0"/>
              <a:t>検索で「寿司打」（すしだ）のページを見つけてタイピングゲームをするか、チャットをキーボードでタイプするようにすると訓練になります。</a:t>
            </a:r>
            <a:endParaRPr kumimoji="1" lang="en-US" altLang="ja-JP" dirty="0"/>
          </a:p>
          <a:p>
            <a:r>
              <a:rPr kumimoji="1" lang="ja-JP" altLang="en-US" dirty="0"/>
              <a:t>ブラインドタッチはフォームポジションを基点にして相対的な位置を覚えます。</a:t>
            </a:r>
            <a:endParaRPr kumimoji="1" lang="en-US" altLang="ja-JP" dirty="0"/>
          </a:p>
          <a:p>
            <a:r>
              <a:rPr kumimoji="1" lang="ja-JP" altLang="en-US" dirty="0"/>
              <a:t>大学では寿司</a:t>
            </a:r>
            <a:r>
              <a:rPr lang="ja-JP" altLang="en-US" dirty="0"/>
              <a:t>打のサイトは</a:t>
            </a:r>
            <a:r>
              <a:rPr kumimoji="1" lang="ja-JP" altLang="en-US" dirty="0"/>
              <a:t>フィルタされているのでアクセスできません。お家でね。</a:t>
            </a:r>
          </a:p>
        </p:txBody>
      </p:sp>
    </p:spTree>
    <p:extLst>
      <p:ext uri="{BB962C8B-B14F-4D97-AF65-F5344CB8AC3E}">
        <p14:creationId xmlns:p14="http://schemas.microsoft.com/office/powerpoint/2010/main" val="24559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F14A9-EE84-4DFE-A828-B1D2C5CDD0F6}"/>
              </a:ext>
            </a:extLst>
          </p:cNvPr>
          <p:cNvSpPr>
            <a:spLocks noGrp="1"/>
          </p:cNvSpPr>
          <p:nvPr>
            <p:ph type="title"/>
          </p:nvPr>
        </p:nvSpPr>
        <p:spPr/>
        <p:txBody>
          <a:bodyPr/>
          <a:lstStyle/>
          <a:p>
            <a:r>
              <a:rPr kumimoji="1" lang="ja-JP" altLang="en-US" dirty="0"/>
              <a:t>演習の準備（目次）</a:t>
            </a:r>
            <a:r>
              <a:rPr lang="ja-JP" altLang="en-US" dirty="0"/>
              <a:t>その１</a:t>
            </a:r>
            <a:endParaRPr kumimoji="1" lang="ja-JP" altLang="en-US" dirty="0"/>
          </a:p>
        </p:txBody>
      </p:sp>
      <p:sp>
        <p:nvSpPr>
          <p:cNvPr id="3" name="コンテンツ プレースホルダー 2">
            <a:extLst>
              <a:ext uri="{FF2B5EF4-FFF2-40B4-BE49-F238E27FC236}">
                <a16:creationId xmlns:a16="http://schemas.microsoft.com/office/drawing/2014/main" id="{94380D63-7290-4A9A-896C-2B5C55A599BA}"/>
              </a:ext>
            </a:extLst>
          </p:cNvPr>
          <p:cNvSpPr>
            <a:spLocks noGrp="1"/>
          </p:cNvSpPr>
          <p:nvPr>
            <p:ph idx="1"/>
          </p:nvPr>
        </p:nvSpPr>
        <p:spPr/>
        <p:txBody>
          <a:bodyPr>
            <a:normAutofit/>
          </a:bodyPr>
          <a:lstStyle/>
          <a:p>
            <a:r>
              <a:rPr lang="en-US" altLang="ja-JP" dirty="0"/>
              <a:t>OS</a:t>
            </a:r>
            <a:r>
              <a:rPr lang="ja-JP" altLang="en-US" dirty="0"/>
              <a:t>調査</a:t>
            </a:r>
            <a:endParaRPr kumimoji="1" lang="en-US" altLang="ja-JP" dirty="0"/>
          </a:p>
          <a:p>
            <a:r>
              <a:rPr kumimoji="1" lang="ja-JP" altLang="en-US" dirty="0"/>
              <a:t>使用するツールのインストール（インストールだけ）</a:t>
            </a:r>
            <a:endParaRPr kumimoji="1" lang="en-US" altLang="ja-JP" dirty="0"/>
          </a:p>
          <a:p>
            <a:pPr lvl="1"/>
            <a:r>
              <a:rPr lang="ja-JP" altLang="en-US" dirty="0"/>
              <a:t>ブラウザ </a:t>
            </a:r>
            <a:r>
              <a:rPr lang="en-US" altLang="ja-JP" dirty="0"/>
              <a:t>google chrome</a:t>
            </a:r>
          </a:p>
          <a:p>
            <a:pPr lvl="1"/>
            <a:r>
              <a:rPr kumimoji="1" lang="ja-JP" altLang="en-US" dirty="0"/>
              <a:t>テキストエディタ </a:t>
            </a:r>
            <a:r>
              <a:rPr kumimoji="1" lang="en-US" altLang="ja-JP" dirty="0"/>
              <a:t>gnu emacs</a:t>
            </a:r>
          </a:p>
          <a:p>
            <a:pPr lvl="1"/>
            <a:r>
              <a:rPr lang="en-US" altLang="ja-JP" dirty="0"/>
              <a:t>Python 3.8.6</a:t>
            </a:r>
          </a:p>
        </p:txBody>
      </p:sp>
    </p:spTree>
    <p:extLst>
      <p:ext uri="{BB962C8B-B14F-4D97-AF65-F5344CB8AC3E}">
        <p14:creationId xmlns:p14="http://schemas.microsoft.com/office/powerpoint/2010/main" val="149768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F14A9-EE84-4DFE-A828-B1D2C5CDD0F6}"/>
              </a:ext>
            </a:extLst>
          </p:cNvPr>
          <p:cNvSpPr>
            <a:spLocks noGrp="1"/>
          </p:cNvSpPr>
          <p:nvPr>
            <p:ph type="title"/>
          </p:nvPr>
        </p:nvSpPr>
        <p:spPr/>
        <p:txBody>
          <a:bodyPr/>
          <a:lstStyle/>
          <a:p>
            <a:r>
              <a:rPr kumimoji="1" lang="ja-JP" altLang="en-US" dirty="0"/>
              <a:t>演習の準備（目次）</a:t>
            </a:r>
            <a:r>
              <a:rPr lang="ja-JP" altLang="en-US" dirty="0"/>
              <a:t>その２</a:t>
            </a:r>
            <a:endParaRPr kumimoji="1" lang="ja-JP" altLang="en-US" dirty="0"/>
          </a:p>
        </p:txBody>
      </p:sp>
      <p:sp>
        <p:nvSpPr>
          <p:cNvPr id="3" name="コンテンツ プレースホルダー 2">
            <a:extLst>
              <a:ext uri="{FF2B5EF4-FFF2-40B4-BE49-F238E27FC236}">
                <a16:creationId xmlns:a16="http://schemas.microsoft.com/office/drawing/2014/main" id="{94380D63-7290-4A9A-896C-2B5C55A599BA}"/>
              </a:ext>
            </a:extLst>
          </p:cNvPr>
          <p:cNvSpPr>
            <a:spLocks noGrp="1"/>
          </p:cNvSpPr>
          <p:nvPr>
            <p:ph idx="1"/>
          </p:nvPr>
        </p:nvSpPr>
        <p:spPr/>
        <p:txBody>
          <a:bodyPr>
            <a:normAutofit/>
          </a:bodyPr>
          <a:lstStyle/>
          <a:p>
            <a:r>
              <a:rPr lang="en-US" altLang="ja-JP" dirty="0"/>
              <a:t>GUI</a:t>
            </a:r>
            <a:r>
              <a:rPr lang="ja-JP" altLang="en-US" dirty="0"/>
              <a:t>の勉強とツールを使いやすくするための設定</a:t>
            </a:r>
            <a:endParaRPr lang="en-US" altLang="ja-JP" dirty="0"/>
          </a:p>
          <a:p>
            <a:pPr lvl="1"/>
            <a:r>
              <a:rPr lang="ja-JP" altLang="en-US" dirty="0"/>
              <a:t>エクスプローラーとフォルダの階層構造、</a:t>
            </a:r>
            <a:r>
              <a:rPr lang="en-US" altLang="ja-JP" dirty="0"/>
              <a:t>PATH</a:t>
            </a:r>
            <a:r>
              <a:rPr lang="ja-JP" altLang="en-US" dirty="0"/>
              <a:t>のこと</a:t>
            </a:r>
            <a:endParaRPr lang="en-US" altLang="ja-JP" dirty="0"/>
          </a:p>
          <a:p>
            <a:pPr lvl="1"/>
            <a:r>
              <a:rPr lang="ja-JP" altLang="en-US" dirty="0"/>
              <a:t>右クリックメニューの説明</a:t>
            </a:r>
            <a:endParaRPr lang="en-US" altLang="ja-JP" dirty="0"/>
          </a:p>
          <a:p>
            <a:pPr lvl="2"/>
            <a:r>
              <a:rPr lang="ja-JP" altLang="en-US" dirty="0"/>
              <a:t>プロパティ、ショートカットをデスクトップに送る。タスクバーにピン留めする。</a:t>
            </a:r>
            <a:endParaRPr lang="en-US" altLang="ja-JP" dirty="0"/>
          </a:p>
          <a:p>
            <a:pPr lvl="2"/>
            <a:r>
              <a:rPr lang="ja-JP" altLang="en-US" dirty="0"/>
              <a:t>コピー、切り取り、貼り付け、</a:t>
            </a:r>
            <a:r>
              <a:rPr lang="en-US" altLang="ja-JP" dirty="0"/>
              <a:t>Undo</a:t>
            </a:r>
            <a:r>
              <a:rPr lang="ja-JP" altLang="en-US" dirty="0"/>
              <a:t>とキーボードショートカット</a:t>
            </a:r>
            <a:endParaRPr lang="en-US" altLang="ja-JP" dirty="0"/>
          </a:p>
          <a:p>
            <a:pPr lvl="2"/>
            <a:r>
              <a:rPr lang="ja-JP" altLang="en-US" dirty="0"/>
              <a:t>新規作成</a:t>
            </a:r>
            <a:endParaRPr lang="en-US" altLang="ja-JP" dirty="0"/>
          </a:p>
          <a:p>
            <a:pPr lvl="2"/>
            <a:r>
              <a:rPr lang="ja-JP" altLang="en-US" dirty="0"/>
              <a:t>名前の変更</a:t>
            </a:r>
            <a:endParaRPr lang="en-US" altLang="ja-JP" dirty="0"/>
          </a:p>
          <a:p>
            <a:pPr lvl="1"/>
            <a:r>
              <a:rPr lang="ja-JP" altLang="en-US" dirty="0"/>
              <a:t>作業フォルダで環境構築</a:t>
            </a:r>
            <a:endParaRPr lang="en-US" altLang="ja-JP" dirty="0"/>
          </a:p>
          <a:p>
            <a:pPr lvl="2"/>
            <a:r>
              <a:rPr lang="ja-JP" altLang="en-US" dirty="0"/>
              <a:t>拡張子が</a:t>
            </a:r>
            <a:r>
              <a:rPr lang="en-US" altLang="ja-JP" dirty="0" err="1"/>
              <a:t>py</a:t>
            </a:r>
            <a:r>
              <a:rPr lang="ja-JP" altLang="en-US" dirty="0"/>
              <a:t>のファイルに</a:t>
            </a:r>
            <a:r>
              <a:rPr lang="en-US" altLang="ja-JP" dirty="0"/>
              <a:t>runemacs.exe</a:t>
            </a:r>
            <a:r>
              <a:rPr lang="ja-JP" altLang="en-US" dirty="0"/>
              <a:t>を関連付ける。</a:t>
            </a:r>
            <a:endParaRPr lang="en-US" altLang="ja-JP" dirty="0"/>
          </a:p>
          <a:p>
            <a:pPr lvl="2"/>
            <a:r>
              <a:rPr lang="ja-JP" altLang="en-US" dirty="0"/>
              <a:t>コマンドプロンプトのショートカットを配置して設定。</a:t>
            </a:r>
            <a:endParaRPr lang="en-US" altLang="ja-JP" dirty="0"/>
          </a:p>
          <a:p>
            <a:pPr lvl="1"/>
            <a:r>
              <a:rPr lang="en-US" altLang="ja-JP" dirty="0" err="1"/>
              <a:t>Godmode</a:t>
            </a:r>
            <a:r>
              <a:rPr lang="ja-JP" altLang="en-US" dirty="0"/>
              <a:t>フォルダと環境変数を編集ショートカット作成</a:t>
            </a:r>
            <a:endParaRPr lang="en-US" altLang="ja-JP" dirty="0"/>
          </a:p>
          <a:p>
            <a:pPr lvl="2"/>
            <a:endParaRPr lang="en-US" altLang="ja-JP" dirty="0"/>
          </a:p>
          <a:p>
            <a:pPr lvl="1"/>
            <a:endParaRPr lang="en-US" altLang="ja-JP" dirty="0"/>
          </a:p>
          <a:p>
            <a:pPr lvl="2"/>
            <a:endParaRPr lang="en-US" altLang="ja-JP" dirty="0"/>
          </a:p>
        </p:txBody>
      </p:sp>
    </p:spTree>
    <p:extLst>
      <p:ext uri="{BB962C8B-B14F-4D97-AF65-F5344CB8AC3E}">
        <p14:creationId xmlns:p14="http://schemas.microsoft.com/office/powerpoint/2010/main" val="108322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F14A9-EE84-4DFE-A828-B1D2C5CDD0F6}"/>
              </a:ext>
            </a:extLst>
          </p:cNvPr>
          <p:cNvSpPr>
            <a:spLocks noGrp="1"/>
          </p:cNvSpPr>
          <p:nvPr>
            <p:ph type="title"/>
          </p:nvPr>
        </p:nvSpPr>
        <p:spPr/>
        <p:txBody>
          <a:bodyPr/>
          <a:lstStyle/>
          <a:p>
            <a:r>
              <a:rPr kumimoji="1" lang="ja-JP" altLang="en-US" dirty="0"/>
              <a:t>演習の準備（目次）</a:t>
            </a:r>
            <a:r>
              <a:rPr lang="ja-JP" altLang="en-US" dirty="0"/>
              <a:t>その３</a:t>
            </a:r>
            <a:endParaRPr kumimoji="1" lang="ja-JP" altLang="en-US" dirty="0"/>
          </a:p>
        </p:txBody>
      </p:sp>
      <p:sp>
        <p:nvSpPr>
          <p:cNvPr id="3" name="コンテンツ プレースホルダー 2">
            <a:extLst>
              <a:ext uri="{FF2B5EF4-FFF2-40B4-BE49-F238E27FC236}">
                <a16:creationId xmlns:a16="http://schemas.microsoft.com/office/drawing/2014/main" id="{94380D63-7290-4A9A-896C-2B5C55A599BA}"/>
              </a:ext>
            </a:extLst>
          </p:cNvPr>
          <p:cNvSpPr>
            <a:spLocks noGrp="1"/>
          </p:cNvSpPr>
          <p:nvPr>
            <p:ph idx="1"/>
          </p:nvPr>
        </p:nvSpPr>
        <p:spPr/>
        <p:txBody>
          <a:bodyPr>
            <a:normAutofit/>
          </a:bodyPr>
          <a:lstStyle/>
          <a:p>
            <a:r>
              <a:rPr lang="en-US" altLang="ja-JP" dirty="0"/>
              <a:t>CUI</a:t>
            </a:r>
            <a:r>
              <a:rPr lang="ja-JP" altLang="en-US" dirty="0"/>
              <a:t>（コマンドプロンプト）の勉強とツールを使いやすくするための設定</a:t>
            </a:r>
            <a:endParaRPr lang="en-US" altLang="ja-JP" dirty="0"/>
          </a:p>
          <a:p>
            <a:pPr lvl="1"/>
            <a:r>
              <a:rPr lang="ja-JP" altLang="en-US" dirty="0"/>
              <a:t>カレントディレクトリ</a:t>
            </a:r>
            <a:r>
              <a:rPr lang="en-US" altLang="ja-JP" dirty="0"/>
              <a:t>.</a:t>
            </a:r>
            <a:r>
              <a:rPr lang="ja-JP" altLang="en-US" dirty="0"/>
              <a:t>と親ディレクトリ</a:t>
            </a:r>
            <a:r>
              <a:rPr lang="en-US" altLang="ja-JP" dirty="0"/>
              <a:t>..</a:t>
            </a:r>
          </a:p>
          <a:p>
            <a:pPr lvl="1"/>
            <a:r>
              <a:rPr lang="ja-JP" altLang="en-US" dirty="0"/>
              <a:t>各種コマンド</a:t>
            </a:r>
            <a:r>
              <a:rPr lang="en-US" altLang="ja-JP" dirty="0"/>
              <a:t> cd, </a:t>
            </a:r>
            <a:r>
              <a:rPr lang="en-US" altLang="ja-JP" dirty="0" err="1"/>
              <a:t>dir</a:t>
            </a:r>
            <a:r>
              <a:rPr lang="en-US" altLang="ja-JP" dirty="0"/>
              <a:t>, </a:t>
            </a:r>
            <a:r>
              <a:rPr lang="en-US" altLang="ja-JP" dirty="0" err="1"/>
              <a:t>mkdir</a:t>
            </a:r>
            <a:r>
              <a:rPr lang="en-US" altLang="ja-JP" dirty="0"/>
              <a:t>, </a:t>
            </a:r>
            <a:r>
              <a:rPr lang="en-US" altLang="ja-JP" dirty="0" err="1"/>
              <a:t>rmdir</a:t>
            </a:r>
            <a:r>
              <a:rPr lang="en-US" altLang="ja-JP" dirty="0"/>
              <a:t>, copy, move, del</a:t>
            </a:r>
          </a:p>
          <a:p>
            <a:pPr lvl="1"/>
            <a:r>
              <a:rPr lang="en-US" altLang="ja-JP" dirty="0"/>
              <a:t>emacs.exe </a:t>
            </a:r>
            <a:r>
              <a:rPr lang="ja-JP" altLang="en-US" dirty="0"/>
              <a:t>の実行、フルパスでの実行</a:t>
            </a:r>
            <a:endParaRPr lang="en-US" altLang="ja-JP" dirty="0"/>
          </a:p>
          <a:p>
            <a:pPr lvl="1"/>
            <a:r>
              <a:rPr lang="en-US" altLang="ja-JP" dirty="0"/>
              <a:t>emacs.exe</a:t>
            </a:r>
            <a:r>
              <a:rPr lang="ja-JP" altLang="en-US" dirty="0"/>
              <a:t>のあるパス情報を環境変数</a:t>
            </a:r>
            <a:r>
              <a:rPr lang="en-US" altLang="ja-JP" dirty="0"/>
              <a:t>PATH</a:t>
            </a:r>
            <a:r>
              <a:rPr lang="ja-JP" altLang="en-US" dirty="0"/>
              <a:t>へ設定、</a:t>
            </a:r>
            <a:r>
              <a:rPr lang="en-US" altLang="ja-JP" dirty="0"/>
              <a:t>emacs.exe</a:t>
            </a:r>
            <a:r>
              <a:rPr lang="ja-JP" altLang="en-US" dirty="0"/>
              <a:t>の実行</a:t>
            </a:r>
            <a:endParaRPr lang="en-US" altLang="ja-JP" dirty="0"/>
          </a:p>
          <a:p>
            <a:pPr lvl="1"/>
            <a:r>
              <a:rPr lang="ja-JP" altLang="en-US" dirty="0"/>
              <a:t>環境変数 </a:t>
            </a:r>
            <a:r>
              <a:rPr lang="en-US" altLang="ja-JP" dirty="0"/>
              <a:t>HOME </a:t>
            </a:r>
            <a:r>
              <a:rPr lang="ja-JP" altLang="en-US" dirty="0"/>
              <a:t>の設定（</a:t>
            </a:r>
            <a:r>
              <a:rPr lang="en-US" altLang="ja-JP" dirty="0"/>
              <a:t>.emacs</a:t>
            </a:r>
            <a:r>
              <a:rPr lang="ja-JP" altLang="en-US" dirty="0"/>
              <a:t>をおく場所）</a:t>
            </a:r>
            <a:endParaRPr lang="en-US" altLang="ja-JP" dirty="0"/>
          </a:p>
          <a:p>
            <a:pPr lvl="1"/>
            <a:r>
              <a:rPr lang="en-US" altLang="ja-JP" dirty="0"/>
              <a:t>python </a:t>
            </a:r>
            <a:r>
              <a:rPr lang="ja-JP" altLang="en-US" dirty="0"/>
              <a:t>に</a:t>
            </a:r>
            <a:r>
              <a:rPr lang="en-US" altLang="ja-JP" dirty="0"/>
              <a:t>PATH</a:t>
            </a:r>
            <a:r>
              <a:rPr lang="ja-JP" altLang="en-US" dirty="0"/>
              <a:t>を通す。（順番も指定）</a:t>
            </a:r>
            <a:endParaRPr lang="en-US" altLang="ja-JP" dirty="0"/>
          </a:p>
        </p:txBody>
      </p:sp>
    </p:spTree>
    <p:extLst>
      <p:ext uri="{BB962C8B-B14F-4D97-AF65-F5344CB8AC3E}">
        <p14:creationId xmlns:p14="http://schemas.microsoft.com/office/powerpoint/2010/main" val="7572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F14A9-EE84-4DFE-A828-B1D2C5CDD0F6}"/>
              </a:ext>
            </a:extLst>
          </p:cNvPr>
          <p:cNvSpPr>
            <a:spLocks noGrp="1"/>
          </p:cNvSpPr>
          <p:nvPr>
            <p:ph type="title"/>
          </p:nvPr>
        </p:nvSpPr>
        <p:spPr/>
        <p:txBody>
          <a:bodyPr/>
          <a:lstStyle/>
          <a:p>
            <a:r>
              <a:rPr kumimoji="1" lang="ja-JP" altLang="en-US" dirty="0"/>
              <a:t>演習の準備（目次）その４</a:t>
            </a:r>
          </a:p>
        </p:txBody>
      </p:sp>
      <p:sp>
        <p:nvSpPr>
          <p:cNvPr id="3" name="コンテンツ プレースホルダー 2">
            <a:extLst>
              <a:ext uri="{FF2B5EF4-FFF2-40B4-BE49-F238E27FC236}">
                <a16:creationId xmlns:a16="http://schemas.microsoft.com/office/drawing/2014/main" id="{94380D63-7290-4A9A-896C-2B5C55A599BA}"/>
              </a:ext>
            </a:extLst>
          </p:cNvPr>
          <p:cNvSpPr>
            <a:spLocks noGrp="1"/>
          </p:cNvSpPr>
          <p:nvPr>
            <p:ph idx="1"/>
          </p:nvPr>
        </p:nvSpPr>
        <p:spPr/>
        <p:txBody>
          <a:bodyPr>
            <a:normAutofit/>
          </a:bodyPr>
          <a:lstStyle/>
          <a:p>
            <a:r>
              <a:rPr lang="ja-JP" altLang="en-US" dirty="0"/>
              <a:t>コマンドプロンプト＋</a:t>
            </a:r>
            <a:r>
              <a:rPr lang="en-US" altLang="ja-JP" dirty="0"/>
              <a:t>emacs</a:t>
            </a:r>
          </a:p>
          <a:p>
            <a:pPr lvl="1"/>
            <a:r>
              <a:rPr lang="en-US" altLang="ja-JP" dirty="0"/>
              <a:t>Emacs</a:t>
            </a:r>
            <a:r>
              <a:rPr lang="ja-JP" altLang="en-US" dirty="0"/>
              <a:t>での </a:t>
            </a:r>
            <a:r>
              <a:rPr lang="en-US" altLang="ja-JP" dirty="0"/>
              <a:t>test.py</a:t>
            </a:r>
            <a:r>
              <a:rPr lang="ja-JP" altLang="en-US" dirty="0"/>
              <a:t> 作成（内容は先のコードなど</a:t>
            </a:r>
            <a:r>
              <a:rPr lang="en-US" altLang="ja-JP" dirty="0"/>
              <a:t>)</a:t>
            </a:r>
          </a:p>
          <a:p>
            <a:pPr lvl="1"/>
            <a:r>
              <a:rPr lang="en-US" altLang="ja-JP" dirty="0"/>
              <a:t>Emacs</a:t>
            </a:r>
            <a:r>
              <a:rPr lang="ja-JP" altLang="en-US" dirty="0"/>
              <a:t>の使い方</a:t>
            </a:r>
            <a:endParaRPr lang="en-US" altLang="ja-JP" dirty="0"/>
          </a:p>
          <a:p>
            <a:pPr lvl="2"/>
            <a:r>
              <a:rPr lang="en-US" altLang="ja-JP" dirty="0"/>
              <a:t>GUI</a:t>
            </a:r>
            <a:r>
              <a:rPr lang="ja-JP" altLang="en-US" dirty="0"/>
              <a:t> コピー、切り取り、貼り付け、保存</a:t>
            </a:r>
            <a:endParaRPr lang="en-US" altLang="ja-JP" dirty="0"/>
          </a:p>
          <a:p>
            <a:pPr lvl="2"/>
            <a:r>
              <a:rPr lang="ja-JP" altLang="en-US" dirty="0"/>
              <a:t>キーボードショートカット　</a:t>
            </a:r>
            <a:r>
              <a:rPr lang="en-US" altLang="ja-JP" dirty="0"/>
              <a:t>C-space	</a:t>
            </a:r>
            <a:r>
              <a:rPr lang="ja-JP" altLang="en-US" dirty="0" err="1"/>
              <a:t>、</a:t>
            </a:r>
            <a:r>
              <a:rPr lang="en-US" altLang="ja-JP" dirty="0"/>
              <a:t>C-w</a:t>
            </a:r>
            <a:r>
              <a:rPr lang="ja-JP" altLang="en-US" dirty="0" err="1"/>
              <a:t>、</a:t>
            </a:r>
            <a:r>
              <a:rPr lang="en-US" altLang="ja-JP" dirty="0"/>
              <a:t>M-w</a:t>
            </a:r>
            <a:r>
              <a:rPr lang="ja-JP" altLang="en-US" dirty="0" err="1"/>
              <a:t>、</a:t>
            </a:r>
            <a:r>
              <a:rPr lang="en-US" altLang="ja-JP" dirty="0"/>
              <a:t>C-y</a:t>
            </a:r>
            <a:r>
              <a:rPr lang="ja-JP" altLang="en-US" dirty="0" err="1"/>
              <a:t>、</a:t>
            </a:r>
            <a:r>
              <a:rPr lang="en-US" altLang="ja-JP" dirty="0"/>
              <a:t>C-g</a:t>
            </a:r>
            <a:r>
              <a:rPr lang="ja-JP" altLang="en-US" dirty="0" err="1"/>
              <a:t>、</a:t>
            </a:r>
            <a:r>
              <a:rPr lang="en-US" altLang="ja-JP" dirty="0"/>
              <a:t>C-</a:t>
            </a:r>
            <a:r>
              <a:rPr lang="en-US" altLang="ja-JP" dirty="0" err="1"/>
              <a:t>xC</a:t>
            </a:r>
            <a:r>
              <a:rPr lang="en-US" altLang="ja-JP" dirty="0"/>
              <a:t>-s</a:t>
            </a:r>
            <a:r>
              <a:rPr lang="ja-JP" altLang="en-US" dirty="0" err="1"/>
              <a:t>、</a:t>
            </a:r>
            <a:r>
              <a:rPr lang="en-US" altLang="ja-JP" dirty="0"/>
              <a:t>C-</a:t>
            </a:r>
            <a:r>
              <a:rPr lang="en-US" altLang="ja-JP" dirty="0" err="1"/>
              <a:t>xC</a:t>
            </a:r>
            <a:r>
              <a:rPr lang="en-US" altLang="ja-JP" dirty="0"/>
              <a:t>-c</a:t>
            </a:r>
            <a:r>
              <a:rPr lang="ja-JP" altLang="en-US" dirty="0"/>
              <a:t>）</a:t>
            </a:r>
            <a:endParaRPr lang="en-US" altLang="ja-JP" dirty="0"/>
          </a:p>
          <a:p>
            <a:pPr lvl="1"/>
            <a:r>
              <a:rPr lang="en-US" altLang="ja-JP" dirty="0"/>
              <a:t>python test.py </a:t>
            </a:r>
            <a:r>
              <a:rPr lang="ja-JP" altLang="en-US" dirty="0"/>
              <a:t>実行</a:t>
            </a:r>
            <a:endParaRPr lang="en-US" altLang="ja-JP" dirty="0"/>
          </a:p>
          <a:p>
            <a:pPr lvl="1"/>
            <a:r>
              <a:rPr lang="en-US" altLang="ja-JP" dirty="0"/>
              <a:t>pip list</a:t>
            </a:r>
          </a:p>
          <a:p>
            <a:pPr lvl="1"/>
            <a:r>
              <a:rPr lang="en-US" altLang="ja-JP" dirty="0"/>
              <a:t>pip install </a:t>
            </a:r>
            <a:r>
              <a:rPr lang="en-US" altLang="ja-JP" dirty="0" err="1"/>
              <a:t>pyinstaller</a:t>
            </a:r>
            <a:endParaRPr lang="en-US" altLang="ja-JP" dirty="0"/>
          </a:p>
          <a:p>
            <a:pPr lvl="1"/>
            <a:r>
              <a:rPr lang="en-US" altLang="ja-JP" dirty="0" err="1"/>
              <a:t>pyinstaller</a:t>
            </a:r>
            <a:r>
              <a:rPr lang="en-US" altLang="ja-JP" dirty="0"/>
              <a:t> </a:t>
            </a:r>
            <a:r>
              <a:rPr lang="ja-JP" altLang="en-US" dirty="0" err="1"/>
              <a:t>での</a:t>
            </a:r>
            <a:r>
              <a:rPr lang="ja-JP" altLang="en-US" dirty="0"/>
              <a:t>コンパイル実験（プログラミング概論を思い出そう）</a:t>
            </a:r>
            <a:endParaRPr lang="en-US" altLang="ja-JP" dirty="0"/>
          </a:p>
        </p:txBody>
      </p:sp>
    </p:spTree>
    <p:extLst>
      <p:ext uri="{BB962C8B-B14F-4D97-AF65-F5344CB8AC3E}">
        <p14:creationId xmlns:p14="http://schemas.microsoft.com/office/powerpoint/2010/main" val="249309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B198B7-4B0A-48F8-90BB-E84EB64612FF}"/>
              </a:ext>
            </a:extLst>
          </p:cNvPr>
          <p:cNvSpPr>
            <a:spLocks noGrp="1"/>
          </p:cNvSpPr>
          <p:nvPr>
            <p:ph type="title"/>
          </p:nvPr>
        </p:nvSpPr>
        <p:spPr/>
        <p:txBody>
          <a:bodyPr>
            <a:normAutofit/>
          </a:bodyPr>
          <a:lstStyle/>
          <a:p>
            <a:r>
              <a:rPr kumimoji="1" lang="en-US" altLang="ja-JP" dirty="0"/>
              <a:t>OS</a:t>
            </a:r>
            <a:r>
              <a:rPr kumimoji="1" lang="ja-JP" altLang="en-US" dirty="0"/>
              <a:t>調査</a:t>
            </a:r>
          </a:p>
        </p:txBody>
      </p:sp>
      <p:pic>
        <p:nvPicPr>
          <p:cNvPr id="5" name="コンテンツ プレースホルダー 4">
            <a:extLst>
              <a:ext uri="{FF2B5EF4-FFF2-40B4-BE49-F238E27FC236}">
                <a16:creationId xmlns:a16="http://schemas.microsoft.com/office/drawing/2014/main" id="{5116D42B-84C2-475A-888C-DBBF31D12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225" y="1690688"/>
            <a:ext cx="6385850" cy="4351338"/>
          </a:xfrm>
        </p:spPr>
      </p:pic>
      <p:sp>
        <p:nvSpPr>
          <p:cNvPr id="6" name="テキスト ボックス 5">
            <a:extLst>
              <a:ext uri="{FF2B5EF4-FFF2-40B4-BE49-F238E27FC236}">
                <a16:creationId xmlns:a16="http://schemas.microsoft.com/office/drawing/2014/main" id="{53125E7F-61F2-40D8-B10C-2483E16D2687}"/>
              </a:ext>
            </a:extLst>
          </p:cNvPr>
          <p:cNvSpPr txBox="1"/>
          <p:nvPr/>
        </p:nvSpPr>
        <p:spPr>
          <a:xfrm>
            <a:off x="7602747" y="1690688"/>
            <a:ext cx="4129178" cy="4431983"/>
          </a:xfrm>
          <a:prstGeom prst="rect">
            <a:avLst/>
          </a:prstGeom>
          <a:noFill/>
        </p:spPr>
        <p:txBody>
          <a:bodyPr wrap="square" rtlCol="0">
            <a:spAutoFit/>
          </a:bodyPr>
          <a:lstStyle/>
          <a:p>
            <a:r>
              <a:rPr lang="en-US" altLang="ja-JP" sz="2400" dirty="0"/>
              <a:t>Windows</a:t>
            </a:r>
            <a:r>
              <a:rPr lang="ja-JP" altLang="en-US" sz="2400" dirty="0"/>
              <a:t>スタートボタンを右クリックして、</a:t>
            </a:r>
            <a:endParaRPr lang="en-US" altLang="ja-JP" sz="2400" dirty="0"/>
          </a:p>
          <a:p>
            <a:r>
              <a:rPr lang="ja-JP" altLang="en-US" sz="2400" dirty="0"/>
              <a:t>「システム」を選んで、</a:t>
            </a:r>
            <a:endParaRPr lang="en-US" altLang="ja-JP" sz="2400" dirty="0"/>
          </a:p>
          <a:p>
            <a:r>
              <a:rPr lang="en-US" altLang="ja-JP" sz="2400" dirty="0"/>
              <a:t>OS</a:t>
            </a:r>
            <a:r>
              <a:rPr lang="ja-JP" altLang="en-US" sz="2400" dirty="0"/>
              <a:t>の調査をします。</a:t>
            </a:r>
            <a:endParaRPr lang="en-US" altLang="ja-JP" sz="2400" dirty="0"/>
          </a:p>
          <a:p>
            <a:r>
              <a:rPr lang="ja-JP" altLang="en-US" sz="2400" dirty="0"/>
              <a:t>（３２ビット６４ビット）</a:t>
            </a:r>
            <a:endParaRPr lang="en-US" altLang="ja-JP" sz="2400" dirty="0"/>
          </a:p>
          <a:p>
            <a:endParaRPr lang="en-US" altLang="ja-JP" sz="2400" dirty="0"/>
          </a:p>
          <a:p>
            <a:r>
              <a:rPr lang="ja-JP" altLang="en-US" sz="2400" dirty="0"/>
              <a:t>つづけて左メニューの</a:t>
            </a:r>
            <a:endParaRPr lang="en-US" altLang="ja-JP" sz="2400" dirty="0"/>
          </a:p>
          <a:p>
            <a:r>
              <a:rPr lang="ja-JP" altLang="en-US" sz="2400" dirty="0"/>
              <a:t>記憶域を選んで、</a:t>
            </a:r>
            <a:endParaRPr lang="en-US" altLang="ja-JP" sz="2400" dirty="0"/>
          </a:p>
          <a:p>
            <a:r>
              <a:rPr lang="ja-JP" altLang="en-US" sz="2400" dirty="0"/>
              <a:t>ハードディスクの残り容量を調べます。（メモリ容量ではありません。）</a:t>
            </a:r>
            <a:endParaRPr lang="en-US" altLang="ja-JP" sz="2400" dirty="0"/>
          </a:p>
          <a:p>
            <a:endParaRPr lang="en-US" altLang="ja-JP" dirty="0"/>
          </a:p>
        </p:txBody>
      </p:sp>
    </p:spTree>
    <p:extLst>
      <p:ext uri="{BB962C8B-B14F-4D97-AF65-F5344CB8AC3E}">
        <p14:creationId xmlns:p14="http://schemas.microsoft.com/office/powerpoint/2010/main" val="41661360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2148</Words>
  <Application>Microsoft Office PowerPoint</Application>
  <PresentationFormat>ワイド画面</PresentationFormat>
  <Paragraphs>204</Paragraphs>
  <Slides>32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游ゴシック</vt:lpstr>
      <vt:lpstr>游ゴシック Light</vt:lpstr>
      <vt:lpstr>Arial</vt:lpstr>
      <vt:lpstr>Office テーマ</vt:lpstr>
      <vt:lpstr>プログラミング演習I 演習の準備</vt:lpstr>
      <vt:lpstr>アカウント名について</vt:lpstr>
      <vt:lpstr>Python経験者へ</vt:lpstr>
      <vt:lpstr>タイピングスキルに不安な人は</vt:lpstr>
      <vt:lpstr>演習の準備（目次）その１</vt:lpstr>
      <vt:lpstr>演習の準備（目次）その２</vt:lpstr>
      <vt:lpstr>演習の準備（目次）その３</vt:lpstr>
      <vt:lpstr>演習の準備（目次）その４</vt:lpstr>
      <vt:lpstr>OS調査</vt:lpstr>
      <vt:lpstr>ツールインストール大会</vt:lpstr>
      <vt:lpstr>UIの勉強ーGUIー</vt:lpstr>
      <vt:lpstr>フォルダの階層構造と絶対パス</vt:lpstr>
      <vt:lpstr>検索窓でコマンドプロンプトを探そう</vt:lpstr>
      <vt:lpstr>コマンドプロンプトのリンク先はまたショートカットだった。</vt:lpstr>
      <vt:lpstr>本体の場所はプロパティを開く</vt:lpstr>
      <vt:lpstr>本体の場所を探すなら更にファイルの場所を開くを選ぶ</vt:lpstr>
      <vt:lpstr>本体のありかにたどり着きました。絶対パスの場所は上の方のパス表示場所を見ましょう。</vt:lpstr>
      <vt:lpstr>右クリックメニュー</vt:lpstr>
      <vt:lpstr>右クリックメニュー　プロパティ</vt:lpstr>
      <vt:lpstr>環境を整えましょう。その１</vt:lpstr>
      <vt:lpstr>環境を整えましょう。その２</vt:lpstr>
      <vt:lpstr>２日目の終わりに</vt:lpstr>
      <vt:lpstr>環境を整えましょう。その３</vt:lpstr>
      <vt:lpstr>CUIの勉強その１</vt:lpstr>
      <vt:lpstr>CUIの勉強その２</vt:lpstr>
      <vt:lpstr>CUIの勉強その３</vt:lpstr>
      <vt:lpstr>CUIの勉強その４</vt:lpstr>
      <vt:lpstr>CUIの勉強その５</vt:lpstr>
      <vt:lpstr>Emacs操作の練習</vt:lpstr>
      <vt:lpstr>Pythonで実行</vt:lpstr>
      <vt:lpstr>コマンドプロンプト+emacs+pyinstaller</vt:lpstr>
      <vt:lpstr>3日目の終わりに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プログラミング演習I 演習の準備</dc:title>
  <dc:creator>高田 寛之</dc:creator>
  <cp:lastModifiedBy>高田 寛之</cp:lastModifiedBy>
  <cp:revision>80</cp:revision>
  <dcterms:created xsi:type="dcterms:W3CDTF">2020-10-02T09:54:13Z</dcterms:created>
  <dcterms:modified xsi:type="dcterms:W3CDTF">2020-10-12T05:25:12Z</dcterms:modified>
</cp:coreProperties>
</file>