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72" r:id="rId11"/>
    <p:sldId id="268" r:id="rId12"/>
    <p:sldId id="269" r:id="rId13"/>
    <p:sldId id="273" r:id="rId14"/>
    <p:sldId id="270" r:id="rId15"/>
    <p:sldId id="274" r:id="rId16"/>
    <p:sldId id="271" r:id="rId17"/>
    <p:sldId id="267" r:id="rId18"/>
    <p:sldId id="26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9D513-D6A7-423A-99A7-66E711DA19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D66D997-C8D0-4A29-9288-924409E40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76446C7-F321-4A05-8274-2C3931A1C9AF}"/>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14D70916-D7E3-423F-9B18-BC3FC6953A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A6D72B-5039-4B75-AB63-AF714E89465A}"/>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35880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5A6CE-4052-4DDC-AEAA-874A0FA892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6385CC-6FDC-4623-86CA-AD980F54009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590D5B-DB9C-4003-8038-C423FD1138AD}"/>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0BD0826D-EC25-46AA-9D33-B0891438B5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B4D725-158E-4525-A2A1-2AA7B2A38963}"/>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2540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7C58F1-28F3-4994-BC10-6EEA9D3E96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910D69-32FA-4342-BD6E-E080105282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57FB7E-166B-42FD-8F6A-D7CC57FC14BC}"/>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EEE43B36-3526-4902-9F99-9AB7B0CEF2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5D5AB1-97E1-443B-BE83-99A800ED6DCF}"/>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601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4F519-AEF6-492E-8C9F-52A4216878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396D98-7829-4D15-8CA4-295E675B2C4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214767-6B7D-4381-B05B-E7ED79A56975}"/>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58C1831F-3007-4F41-804A-828396216E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C12332-DAB1-424F-AC9F-45AAD9FD8C75}"/>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68362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DFA04-7344-43B1-8EAF-6CCD9F61749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3CF122-7721-43AD-A886-EE0D7B3EF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902E6C-8893-4BCA-8866-94076F51B156}"/>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50E61A57-1894-4177-91AA-8C40A4078D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17342-022C-4DC6-9F5D-3295232FA3F6}"/>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130244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970BE-BEDE-424A-A936-E301B4ADB0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E22178-7F13-452C-9E5C-78243EB1718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D31155-116C-4EA4-9FF0-9314AF9FEAA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E492297-7A5F-4699-A9DD-B92E233F5A2F}"/>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6" name="フッター プレースホルダー 5">
            <a:extLst>
              <a:ext uri="{FF2B5EF4-FFF2-40B4-BE49-F238E27FC236}">
                <a16:creationId xmlns:a16="http://schemas.microsoft.com/office/drawing/2014/main" id="{BDF8A9D5-03F0-4438-8F3B-455B1B0FE8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C62E3-24FF-431E-9CB7-5FDC4ED9B2EB}"/>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35113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576C6-2591-44CE-AAB9-1FE0BB03F70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5133B7-36F6-465F-AC3F-2D720959E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F237C9-3938-4F9F-BDAB-B2746147B76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2E54285-AE3E-42A2-826C-313FC44DF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687DADB-06EA-4912-9E66-9FB891FAE2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5F5245-C713-44EF-8938-403D306B0EB7}"/>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8" name="フッター プレースホルダー 7">
            <a:extLst>
              <a:ext uri="{FF2B5EF4-FFF2-40B4-BE49-F238E27FC236}">
                <a16:creationId xmlns:a16="http://schemas.microsoft.com/office/drawing/2014/main" id="{E0A18B94-D8C2-4E1C-A2EE-91E0B04E835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28D3B28-4E04-45EF-A07A-F79E1A41FAEF}"/>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42278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F7F95-DCDB-4690-86A4-FCE3FB259FD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8691474-2A10-4C12-8190-D7935F4A4D11}"/>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4" name="フッター プレースホルダー 3">
            <a:extLst>
              <a:ext uri="{FF2B5EF4-FFF2-40B4-BE49-F238E27FC236}">
                <a16:creationId xmlns:a16="http://schemas.microsoft.com/office/drawing/2014/main" id="{AB4936D9-B1BE-4FDC-81F0-DCB62C93B1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285224F-57E6-4F97-A7EC-0ACA93847912}"/>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45624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F11BD6-C3C1-4925-AB90-2F89E4D3AB37}"/>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3" name="フッター プレースホルダー 2">
            <a:extLst>
              <a:ext uri="{FF2B5EF4-FFF2-40B4-BE49-F238E27FC236}">
                <a16:creationId xmlns:a16="http://schemas.microsoft.com/office/drawing/2014/main" id="{6CC8DE86-A75B-45D0-87B8-9081E01AFC2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68380E-818C-4272-901C-5241F1A86DB8}"/>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4182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A3067-97E9-4ADD-8CD1-2C5B0C4A82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870045-23C3-4740-9A4D-989DA8339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009DCBD-46D5-488A-9785-4990524D0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438DAF-8E71-44AA-A457-E2B283C771DB}"/>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6" name="フッター プレースホルダー 5">
            <a:extLst>
              <a:ext uri="{FF2B5EF4-FFF2-40B4-BE49-F238E27FC236}">
                <a16:creationId xmlns:a16="http://schemas.microsoft.com/office/drawing/2014/main" id="{F91750F1-BD03-479E-9469-0D8EE444AB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989A4B-90A0-44BA-B23E-27A2FD1867EE}"/>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05750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00ECA-A314-4F41-AC2C-3A21D96A1B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2808E2F-5A9B-47D8-8503-9EDE98929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F6FB9F-2323-442F-9ABC-BCC3A4CEA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C68ECA-4366-4F4F-9E44-427EE9ED7257}"/>
              </a:ext>
            </a:extLst>
          </p:cNvPr>
          <p:cNvSpPr>
            <a:spLocks noGrp="1"/>
          </p:cNvSpPr>
          <p:nvPr>
            <p:ph type="dt" sz="half" idx="10"/>
          </p:nvPr>
        </p:nvSpPr>
        <p:spPr/>
        <p:txBody>
          <a:bodyPr/>
          <a:lstStyle/>
          <a:p>
            <a:fld id="{8D5D02F6-B3FD-491A-95EA-3275D629FB63}" type="datetimeFigureOut">
              <a:rPr kumimoji="1" lang="ja-JP" altLang="en-US" smtClean="0"/>
              <a:t>2020/1/24</a:t>
            </a:fld>
            <a:endParaRPr kumimoji="1" lang="ja-JP" altLang="en-US"/>
          </a:p>
        </p:txBody>
      </p:sp>
      <p:sp>
        <p:nvSpPr>
          <p:cNvPr id="6" name="フッター プレースホルダー 5">
            <a:extLst>
              <a:ext uri="{FF2B5EF4-FFF2-40B4-BE49-F238E27FC236}">
                <a16:creationId xmlns:a16="http://schemas.microsoft.com/office/drawing/2014/main" id="{C19389F3-4E6A-4E4A-A9FA-E392D68E0B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83B250-B783-4201-8DB6-55E372A3E3C3}"/>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59673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316705-0D04-4F4D-A3A2-98745603E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52211A-794C-4AFA-BD26-97EF4F955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68A09C-E565-4F6C-BED0-C339E3AB7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D02F6-B3FD-491A-95EA-3275D629FB63}" type="datetimeFigureOut">
              <a:rPr kumimoji="1" lang="ja-JP" altLang="en-US" smtClean="0"/>
              <a:t>2020/1/24</a:t>
            </a:fld>
            <a:endParaRPr kumimoji="1" lang="ja-JP" altLang="en-US"/>
          </a:p>
        </p:txBody>
      </p:sp>
      <p:sp>
        <p:nvSpPr>
          <p:cNvPr id="5" name="フッター プレースホルダー 4">
            <a:extLst>
              <a:ext uri="{FF2B5EF4-FFF2-40B4-BE49-F238E27FC236}">
                <a16:creationId xmlns:a16="http://schemas.microsoft.com/office/drawing/2014/main" id="{E6B7F705-4B1A-4C39-912E-2B2AEECEE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3EA872-5BAB-4A75-8177-FEC73C4E3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96455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2EC81F-B4BB-4556-B75B-306A0D6239B8}"/>
              </a:ext>
            </a:extLst>
          </p:cNvPr>
          <p:cNvSpPr>
            <a:spLocks noGrp="1"/>
          </p:cNvSpPr>
          <p:nvPr>
            <p:ph type="ctrTitle"/>
          </p:nvPr>
        </p:nvSpPr>
        <p:spPr/>
        <p:txBody>
          <a:bodyPr/>
          <a:lstStyle/>
          <a:p>
            <a:r>
              <a:rPr kumimoji="1" lang="ja-JP" altLang="en-US" dirty="0"/>
              <a:t>音響信号の</a:t>
            </a:r>
            <a:br>
              <a:rPr kumimoji="1" lang="en-US" altLang="ja-JP" dirty="0"/>
            </a:br>
            <a:r>
              <a:rPr kumimoji="1" lang="ja-JP" altLang="en-US" dirty="0"/>
              <a:t>非現実的ミックスの検出</a:t>
            </a:r>
          </a:p>
        </p:txBody>
      </p:sp>
      <p:sp>
        <p:nvSpPr>
          <p:cNvPr id="3" name="字幕 2">
            <a:extLst>
              <a:ext uri="{FF2B5EF4-FFF2-40B4-BE49-F238E27FC236}">
                <a16:creationId xmlns:a16="http://schemas.microsoft.com/office/drawing/2014/main" id="{0CB61DE0-41D9-4B59-9F45-6A35579005A1}"/>
              </a:ext>
            </a:extLst>
          </p:cNvPr>
          <p:cNvSpPr>
            <a:spLocks noGrp="1"/>
          </p:cNvSpPr>
          <p:nvPr>
            <p:ph type="subTitle" idx="1"/>
          </p:nvPr>
        </p:nvSpPr>
        <p:spPr/>
        <p:txBody>
          <a:bodyPr/>
          <a:lstStyle/>
          <a:p>
            <a:r>
              <a:rPr kumimoji="1" lang="ja-JP" altLang="en-US" dirty="0"/>
              <a:t>長崎大学　薗田光太郎</a:t>
            </a:r>
            <a:endParaRPr kumimoji="1" lang="en-US" altLang="ja-JP" dirty="0"/>
          </a:p>
        </p:txBody>
      </p:sp>
    </p:spTree>
    <p:extLst>
      <p:ext uri="{BB962C8B-B14F-4D97-AF65-F5344CB8AC3E}">
        <p14:creationId xmlns:p14="http://schemas.microsoft.com/office/powerpoint/2010/main" val="233808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820BF-AA7F-4491-BF8C-C0C5D3255656}"/>
              </a:ext>
            </a:extLst>
          </p:cNvPr>
          <p:cNvSpPr>
            <a:spLocks noGrp="1"/>
          </p:cNvSpPr>
          <p:nvPr>
            <p:ph type="title"/>
          </p:nvPr>
        </p:nvSpPr>
        <p:spPr/>
        <p:txBody>
          <a:bodyPr/>
          <a:lstStyle/>
          <a:p>
            <a:r>
              <a:rPr lang="ja-JP" altLang="en-US" dirty="0"/>
              <a:t>短ケフレンシーケプストラム相関</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26ADBA4-5A82-45CB-90FE-56AB71A85EA5}"/>
                  </a:ext>
                </a:extLst>
              </p:cNvPr>
              <p:cNvSpPr>
                <a:spLocks noGrp="1"/>
              </p:cNvSpPr>
              <p:nvPr>
                <p:ph idx="1"/>
              </p:nvPr>
            </p:nvSpPr>
            <p:spPr/>
            <p:txBody>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𝜙</m:t>
                        </m:r>
                        <m:r>
                          <a:rPr lang="en-US" altLang="ja-JP" b="0" i="1" smtClean="0">
                            <a:latin typeface="Cambria Math" panose="02040503050406030204" pitchFamily="18" charset="0"/>
                          </a:rPr>
                          <m:t> </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nary>
                          <m:naryPr>
                            <m:chr m:val="∑"/>
                            <m:limLoc m:val="subSup"/>
                            <m:supHide m:val="on"/>
                            <m:ctrlPr>
                              <a:rPr lang="en-US" altLang="ja-JP" b="0" i="1" smtClean="0">
                                <a:latin typeface="Cambria Math" panose="02040503050406030204" pitchFamily="18" charset="0"/>
                              </a:rPr>
                            </m:ctrlPr>
                          </m:naryPr>
                          <m:sub>
                            <m:r>
                              <m:rPr>
                                <m:brk m:alnAt="9"/>
                              </m:rPr>
                              <a:rPr lang="en-US" altLang="ja-JP" b="0" i="1" smtClean="0">
                                <a:latin typeface="Cambria Math" panose="02040503050406030204" pitchFamily="18" charset="0"/>
                              </a:rPr>
                              <m:t>𝑞</m:t>
                            </m: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𝑛</m:t>
                                </m:r>
                              </m:sub>
                            </m:sSub>
                          </m:e>
                        </m:nary>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r>
                          <a:rPr lang="en-US" altLang="ja-JP" b="0" i="1" smtClean="0">
                            <a:latin typeface="Cambria Math" panose="02040503050406030204" pitchFamily="18" charset="0"/>
                          </a:rPr>
                          <m:t>𝐻</m:t>
                        </m:r>
                        <m:r>
                          <a:rPr lang="en-US" altLang="ja-JP" b="0" i="1" smtClean="0">
                            <a:latin typeface="Cambria Math" panose="02040503050406030204" pitchFamily="18" charset="0"/>
                          </a:rPr>
                          <m:t>_</m:t>
                        </m:r>
                        <m:r>
                          <a:rPr lang="en-US" altLang="ja-JP" b="0" i="1" smtClean="0">
                            <a:latin typeface="Cambria Math" panose="02040503050406030204" pitchFamily="18" charset="0"/>
                          </a:rPr>
                          <m:t>𝜙</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num>
                      <m:den>
                        <m:sSup>
                          <m:sSupPr>
                            <m:ctrlPr>
                              <a:rPr lang="en-US" altLang="ja-JP" b="0" i="1" smtClean="0">
                                <a:latin typeface="Cambria Math" panose="02040503050406030204" pitchFamily="18" charset="0"/>
                              </a:rPr>
                            </m:ctrlPr>
                          </m:sSupPr>
                          <m:e>
                            <m:rad>
                              <m:radPr>
                                <m:degHide m:val="on"/>
                                <m:ctrlPr>
                                  <a:rPr lang="en-US" altLang="ja-JP" b="0" i="1" smtClean="0">
                                    <a:latin typeface="Cambria Math" panose="02040503050406030204" pitchFamily="18" charset="0"/>
                                  </a:rPr>
                                </m:ctrlPr>
                              </m:radPr>
                              <m:deg/>
                              <m:e>
                                <m:nary>
                                  <m:naryPr>
                                    <m:chr m:val="∑"/>
                                    <m:supHide m:val="on"/>
                                    <m:ctrlPr>
                                      <a:rPr lang="en-US" altLang="ja-JP" b="0" i="1" smtClean="0">
                                        <a:latin typeface="Cambria Math" panose="02040503050406030204" pitchFamily="18" charset="0"/>
                                      </a:rPr>
                                    </m:ctrlPr>
                                  </m:naryPr>
                                  <m:sub>
                                    <m:r>
                                      <m:rPr>
                                        <m:sty m:val="p"/>
                                      </m:rPr>
                                      <a:rPr lang="en-US" altLang="ja-JP" b="0" i="1" smtClean="0">
                                        <a:latin typeface="Cambria Math" panose="02040503050406030204" pitchFamily="18" charset="0"/>
                                      </a:rPr>
                                      <m:t>q</m:t>
                                    </m:r>
                                  </m: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𝑛</m:t>
                                        </m:r>
                                      </m:sub>
                                    </m:sSub>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𝑞</m:t>
                                            </m:r>
                                          </m:e>
                                        </m:d>
                                      </m:e>
                                      <m:sup>
                                        <m:r>
                                          <a:rPr lang="en-US" altLang="ja-JP" b="0" i="1" smtClean="0">
                                            <a:latin typeface="Cambria Math" panose="02040503050406030204" pitchFamily="18" charset="0"/>
                                          </a:rPr>
                                          <m:t>2</m:t>
                                        </m:r>
                                      </m:sup>
                                    </m:sSup>
                                  </m:e>
                                </m:nary>
                                <m:sSup>
                                  <m:sSupPr>
                                    <m:ctrlPr>
                                      <a:rPr lang="en-US" altLang="ja-JP" b="0" i="1" smtClean="0">
                                        <a:latin typeface="Cambria Math" panose="02040503050406030204" pitchFamily="18" charset="0"/>
                                      </a:rPr>
                                    </m:ctrlPr>
                                  </m:sSupPr>
                                  <m:e>
                                    <m:nary>
                                      <m:naryPr>
                                        <m:chr m:val="∑"/>
                                        <m:supHide m:val="on"/>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𝑞</m:t>
                                        </m: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𝜙</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e>
                                    </m:nary>
                                  </m:e>
                                  <m:sup>
                                    <m:r>
                                      <a:rPr lang="en-US" altLang="ja-JP" b="0" i="1" smtClean="0">
                                        <a:latin typeface="Cambria Math" panose="02040503050406030204" pitchFamily="18" charset="0"/>
                                      </a:rPr>
                                      <m:t>2</m:t>
                                    </m:r>
                                  </m:sup>
                                </m:sSup>
                              </m:e>
                            </m:rad>
                            <m:r>
                              <a:rPr lang="en-US" altLang="ja-JP" b="0" i="1" smtClean="0">
                                <a:latin typeface="Cambria Math" panose="02040503050406030204" pitchFamily="18" charset="0"/>
                              </a:rPr>
                              <m:t> </m:t>
                            </m:r>
                          </m:e>
                          <m:sup/>
                        </m:sSup>
                      </m:den>
                    </m:f>
                  </m:oMath>
                </a14:m>
                <a:endParaRPr lang="en-US" altLang="ja-JP" b="0" dirty="0"/>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𝑛</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oMath>
                </a14:m>
                <a:r>
                  <a:rPr lang="en-US" altLang="ja-JP" b="0" dirty="0"/>
                  <a:t> : #</a:t>
                </a:r>
                <a:r>
                  <a:rPr lang="en-US" altLang="ja-JP" dirty="0"/>
                  <a:t>n</a:t>
                </a:r>
                <a:r>
                  <a:rPr lang="ja-JP" altLang="en-US" dirty="0"/>
                  <a:t>フレームにおける</a:t>
                </a:r>
                <a:r>
                  <a:rPr lang="ja-JP" altLang="en-US" b="0" dirty="0"/>
                  <a:t>短ケフレンシーケプストラム</a:t>
                </a:r>
                <a:endParaRPr lang="en-US" altLang="ja-JP" b="0" dirty="0"/>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𝜙</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oMath>
                </a14:m>
                <a:r>
                  <a:rPr lang="en-US" altLang="ja-JP" b="0" dirty="0"/>
                  <a:t>: power-spectrum</a:t>
                </a:r>
                <a:r>
                  <a:rPr lang="ja-JP" altLang="en-US" b="0" dirty="0"/>
                  <a:t>が最も小さい区間の短ケフレンシーケプストラム</a:t>
                </a:r>
                <a:endParaRPr lang="en-US" altLang="ja-JP" b="0" dirty="0"/>
              </a:p>
            </p:txBody>
          </p:sp>
        </mc:Choice>
        <mc:Fallback>
          <p:sp>
            <p:nvSpPr>
              <p:cNvPr id="3" name="コンテンツ プレースホルダー 2">
                <a:extLst>
                  <a:ext uri="{FF2B5EF4-FFF2-40B4-BE49-F238E27FC236}">
                    <a16:creationId xmlns:a16="http://schemas.microsoft.com/office/drawing/2014/main" id="{726ADBA4-5A82-45CB-90FE-56AB71A85EA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289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F8C6F-C344-4D01-B613-B2B53270BD25}"/>
              </a:ext>
            </a:extLst>
          </p:cNvPr>
          <p:cNvSpPr>
            <a:spLocks noGrp="1"/>
          </p:cNvSpPr>
          <p:nvPr>
            <p:ph type="title"/>
          </p:nvPr>
        </p:nvSpPr>
        <p:spPr/>
        <p:txBody>
          <a:bodyPr/>
          <a:lstStyle/>
          <a:p>
            <a:r>
              <a:rPr kumimoji="1" lang="ja-JP" altLang="en-US" dirty="0"/>
              <a:t>評価音源</a:t>
            </a:r>
          </a:p>
        </p:txBody>
      </p:sp>
      <p:sp>
        <p:nvSpPr>
          <p:cNvPr id="3" name="コンテンツ プレースホルダー 2">
            <a:extLst>
              <a:ext uri="{FF2B5EF4-FFF2-40B4-BE49-F238E27FC236}">
                <a16:creationId xmlns:a16="http://schemas.microsoft.com/office/drawing/2014/main" id="{01E25641-19AB-464C-90E4-230556811D9A}"/>
              </a:ext>
            </a:extLst>
          </p:cNvPr>
          <p:cNvSpPr>
            <a:spLocks noGrp="1"/>
          </p:cNvSpPr>
          <p:nvPr>
            <p:ph idx="1"/>
          </p:nvPr>
        </p:nvSpPr>
        <p:spPr/>
        <p:txBody>
          <a:bodyPr>
            <a:normAutofit fontScale="92500" lnSpcReduction="20000"/>
          </a:bodyPr>
          <a:lstStyle/>
          <a:p>
            <a:r>
              <a:rPr kumimoji="1" lang="en-US" altLang="ja-JP" dirty="0"/>
              <a:t>Live … </a:t>
            </a:r>
            <a:r>
              <a:rPr kumimoji="1" lang="ja-JP" altLang="en-US" dirty="0"/>
              <a:t>新しくスタジオ録音したギター演奏</a:t>
            </a:r>
            <a:endParaRPr kumimoji="1" lang="en-US" altLang="ja-JP" dirty="0"/>
          </a:p>
          <a:p>
            <a:r>
              <a:rPr lang="en-US" altLang="ja-JP" dirty="0"/>
              <a:t>Env … </a:t>
            </a:r>
            <a:r>
              <a:rPr lang="ja-JP" altLang="en-US" dirty="0"/>
              <a:t>騒音データベース「駅」</a:t>
            </a:r>
            <a:endParaRPr lang="en-US" altLang="ja-JP" dirty="0"/>
          </a:p>
          <a:p>
            <a:pPr marL="268288">
              <a:tabLst>
                <a:tab pos="268288" algn="l"/>
              </a:tabLst>
            </a:pPr>
            <a:r>
              <a:rPr kumimoji="1" lang="en-US" altLang="ja-JP" dirty="0" err="1"/>
              <a:t>Concat</a:t>
            </a:r>
            <a:r>
              <a:rPr kumimoji="1" lang="en-US" altLang="ja-JP" dirty="0"/>
              <a:t> …Live</a:t>
            </a:r>
            <a:r>
              <a:rPr kumimoji="1" lang="ja-JP" altLang="en-US" dirty="0"/>
              <a:t>の後半と</a:t>
            </a:r>
            <a:r>
              <a:rPr kumimoji="1" lang="en-US" altLang="ja-JP" dirty="0"/>
              <a:t>Env</a:t>
            </a:r>
            <a:r>
              <a:rPr kumimoji="1" lang="ja-JP" altLang="en-US" dirty="0"/>
              <a:t>の前半を時間的に連結</a:t>
            </a:r>
            <a:br>
              <a:rPr kumimoji="1" lang="en-US" altLang="ja-JP" dirty="0"/>
            </a:br>
            <a:r>
              <a:rPr kumimoji="1" lang="ja-JP" altLang="en-US" dirty="0"/>
              <a:t>　　　　（各々</a:t>
            </a:r>
            <a:r>
              <a:rPr lang="ja-JP" altLang="en-US" dirty="0"/>
              <a:t>の音源を標準偏差で正規化したのち連結</a:t>
            </a:r>
            <a:r>
              <a:rPr kumimoji="1" lang="ja-JP" altLang="en-US" dirty="0"/>
              <a:t>）</a:t>
            </a:r>
            <a:endParaRPr kumimoji="1" lang="en-US" altLang="ja-JP" dirty="0"/>
          </a:p>
          <a:p>
            <a:pPr marL="268288" defTabSz="938213">
              <a:tabLst>
                <a:tab pos="268288" algn="l"/>
              </a:tabLst>
            </a:pPr>
            <a:r>
              <a:rPr lang="en-US" altLang="ja-JP" dirty="0"/>
              <a:t>Mix…Env</a:t>
            </a:r>
            <a:r>
              <a:rPr lang="ja-JP" altLang="en-US" dirty="0"/>
              <a:t>の中間部に</a:t>
            </a:r>
            <a:r>
              <a:rPr lang="en-US" altLang="ja-JP" dirty="0"/>
              <a:t>Live</a:t>
            </a:r>
            <a:r>
              <a:rPr lang="ja-JP" altLang="en-US" dirty="0"/>
              <a:t>の一部を重奏</a:t>
            </a:r>
            <a:br>
              <a:rPr lang="en-US" altLang="ja-JP" dirty="0"/>
            </a:br>
            <a:r>
              <a:rPr lang="ja-JP" altLang="en-US" dirty="0"/>
              <a:t>　　　</a:t>
            </a:r>
            <a:r>
              <a:rPr lang="en-US" altLang="ja-JP" dirty="0"/>
              <a:t>(</a:t>
            </a:r>
            <a:r>
              <a:rPr lang="ja-JP" altLang="en-US" dirty="0"/>
              <a:t>各々の音源を標準偏差で正規化したのちに重奏</a:t>
            </a:r>
            <a:r>
              <a:rPr lang="en-US" altLang="ja-JP" dirty="0"/>
              <a:t>)</a:t>
            </a:r>
          </a:p>
          <a:p>
            <a:pPr marL="268288" defTabSz="938213">
              <a:tabLst>
                <a:tab pos="268288" algn="l"/>
              </a:tabLst>
            </a:pPr>
            <a:r>
              <a:rPr kumimoji="1" lang="en-US" altLang="ja-JP" dirty="0"/>
              <a:t>Jazz…RWC</a:t>
            </a:r>
            <a:r>
              <a:rPr kumimoji="1" lang="ja-JP" altLang="en-US" dirty="0"/>
              <a:t>データベース</a:t>
            </a:r>
            <a:endParaRPr kumimoji="1" lang="en-US" altLang="ja-JP" dirty="0"/>
          </a:p>
          <a:p>
            <a:pPr marL="268288" defTabSz="938213">
              <a:tabLst>
                <a:tab pos="268288" algn="l"/>
              </a:tabLst>
            </a:pPr>
            <a:r>
              <a:rPr lang="en-US" altLang="ja-JP" dirty="0"/>
              <a:t>Pops…RWC</a:t>
            </a:r>
            <a:r>
              <a:rPr lang="ja-JP" altLang="en-US" dirty="0"/>
              <a:t>データベース</a:t>
            </a:r>
            <a:endParaRPr lang="en-US" altLang="ja-JP" dirty="0"/>
          </a:p>
          <a:p>
            <a:pPr marL="268288" defTabSz="938213">
              <a:tabLst>
                <a:tab pos="268288" algn="l"/>
              </a:tabLst>
            </a:pPr>
            <a:endParaRPr lang="en-US" altLang="ja-JP" dirty="0"/>
          </a:p>
          <a:p>
            <a:pPr marL="268288" defTabSz="938213">
              <a:tabLst>
                <a:tab pos="268288" algn="l"/>
              </a:tabLst>
            </a:pPr>
            <a:r>
              <a:rPr lang="en-US" altLang="ja-JP" dirty="0"/>
              <a:t>Live, Env, (Jazz) : High Liveness</a:t>
            </a:r>
          </a:p>
          <a:p>
            <a:pPr marL="268288" defTabSz="938213">
              <a:tabLst>
                <a:tab pos="268288" algn="l"/>
              </a:tabLst>
            </a:pPr>
            <a:r>
              <a:rPr lang="en-US" altLang="ja-JP" dirty="0" err="1"/>
              <a:t>Concat</a:t>
            </a:r>
            <a:r>
              <a:rPr lang="en-US" altLang="ja-JP" dirty="0"/>
              <a:t>, Mix, (Pops) : Low Liveness</a:t>
            </a:r>
          </a:p>
          <a:p>
            <a:pPr marL="268288" defTabSz="938213">
              <a:tabLst>
                <a:tab pos="268288" algn="l"/>
              </a:tabLst>
            </a:pPr>
            <a:endParaRPr lang="en-US" altLang="ja-JP" dirty="0"/>
          </a:p>
          <a:p>
            <a:pPr marL="39688" indent="0" defTabSz="938213">
              <a:buNone/>
              <a:tabLst>
                <a:tab pos="268288" algn="l"/>
              </a:tabLst>
            </a:pPr>
            <a:endParaRPr lang="en-US" altLang="ja-JP" dirty="0"/>
          </a:p>
        </p:txBody>
      </p:sp>
    </p:spTree>
    <p:extLst>
      <p:ext uri="{BB962C8B-B14F-4D97-AF65-F5344CB8AC3E}">
        <p14:creationId xmlns:p14="http://schemas.microsoft.com/office/powerpoint/2010/main" val="235578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D4F65-9F29-43C8-8FAB-0A570D0F013B}"/>
              </a:ext>
            </a:extLst>
          </p:cNvPr>
          <p:cNvSpPr>
            <a:spLocks noGrp="1"/>
          </p:cNvSpPr>
          <p:nvPr>
            <p:ph type="title"/>
          </p:nvPr>
        </p:nvSpPr>
        <p:spPr/>
        <p:txBody>
          <a:bodyPr/>
          <a:lstStyle/>
          <a:p>
            <a:r>
              <a:rPr kumimoji="1" lang="en-US" altLang="ja-JP" dirty="0"/>
              <a:t>[Live]</a:t>
            </a:r>
            <a:r>
              <a:rPr kumimoji="1" lang="ja-JP" altLang="en-US" dirty="0"/>
              <a:t>における短ケフレンシーケプストラム</a:t>
            </a:r>
          </a:p>
        </p:txBody>
      </p:sp>
      <p:sp>
        <p:nvSpPr>
          <p:cNvPr id="3" name="コンテンツ プレースホルダー 2">
            <a:extLst>
              <a:ext uri="{FF2B5EF4-FFF2-40B4-BE49-F238E27FC236}">
                <a16:creationId xmlns:a16="http://schemas.microsoft.com/office/drawing/2014/main" id="{23CF6686-D857-488D-8E18-7740705FA0B1}"/>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19993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D4F65-9F29-43C8-8FAB-0A570D0F013B}"/>
              </a:ext>
            </a:extLst>
          </p:cNvPr>
          <p:cNvSpPr>
            <a:spLocks noGrp="1"/>
          </p:cNvSpPr>
          <p:nvPr>
            <p:ph type="title"/>
          </p:nvPr>
        </p:nvSpPr>
        <p:spPr/>
        <p:txBody>
          <a:bodyPr/>
          <a:lstStyle/>
          <a:p>
            <a:r>
              <a:rPr kumimoji="1" lang="en-US" altLang="ja-JP" dirty="0"/>
              <a:t>Live</a:t>
            </a:r>
            <a:r>
              <a:rPr kumimoji="1" lang="ja-JP" altLang="en-US" dirty="0"/>
              <a:t>　および　</a:t>
            </a:r>
            <a:r>
              <a:rPr kumimoji="1" lang="en-US" altLang="ja-JP" dirty="0"/>
              <a:t>Env / liveness</a:t>
            </a:r>
            <a:r>
              <a:rPr kumimoji="1" lang="ja-JP" altLang="en-US" dirty="0"/>
              <a:t>音源</a:t>
            </a:r>
          </a:p>
        </p:txBody>
      </p:sp>
      <p:sp>
        <p:nvSpPr>
          <p:cNvPr id="3" name="コンテンツ プレースホルダー 2">
            <a:extLst>
              <a:ext uri="{FF2B5EF4-FFF2-40B4-BE49-F238E27FC236}">
                <a16:creationId xmlns:a16="http://schemas.microsoft.com/office/drawing/2014/main" id="{23CF6686-D857-488D-8E18-7740705FA0B1}"/>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42007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53154-9510-45AF-A7E6-5BBCA9630E62}"/>
              </a:ext>
            </a:extLst>
          </p:cNvPr>
          <p:cNvSpPr>
            <a:spLocks noGrp="1"/>
          </p:cNvSpPr>
          <p:nvPr>
            <p:ph type="title"/>
          </p:nvPr>
        </p:nvSpPr>
        <p:spPr/>
        <p:txBody>
          <a:bodyPr/>
          <a:lstStyle/>
          <a:p>
            <a:r>
              <a:rPr kumimoji="1" lang="en-US" altLang="ja-JP" dirty="0" err="1"/>
              <a:t>Concat</a:t>
            </a:r>
            <a:r>
              <a:rPr lang="ja-JP" altLang="en-US" dirty="0"/>
              <a:t>　</a:t>
            </a:r>
            <a:r>
              <a:rPr kumimoji="1" lang="ja-JP" altLang="en-US" dirty="0"/>
              <a:t>および　</a:t>
            </a:r>
            <a:r>
              <a:rPr kumimoji="1" lang="en-US" altLang="ja-JP" dirty="0"/>
              <a:t>Mix</a:t>
            </a:r>
            <a:r>
              <a:rPr kumimoji="1" lang="ja-JP" altLang="en-US" dirty="0"/>
              <a:t>　</a:t>
            </a:r>
            <a:r>
              <a:rPr kumimoji="1" lang="en-US" altLang="ja-JP" dirty="0"/>
              <a:t>/no-Liveness</a:t>
            </a:r>
            <a:r>
              <a:rPr kumimoji="1" lang="ja-JP" altLang="en-US" dirty="0"/>
              <a:t>音源</a:t>
            </a:r>
          </a:p>
        </p:txBody>
      </p:sp>
      <p:sp>
        <p:nvSpPr>
          <p:cNvPr id="3" name="コンテンツ プレースホルダー 2">
            <a:extLst>
              <a:ext uri="{FF2B5EF4-FFF2-40B4-BE49-F238E27FC236}">
                <a16:creationId xmlns:a16="http://schemas.microsoft.com/office/drawing/2014/main" id="{399E27B3-F4F6-43A3-A11F-B7D0C2A3BD9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9606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53154-9510-45AF-A7E6-5BBCA9630E62}"/>
              </a:ext>
            </a:extLst>
          </p:cNvPr>
          <p:cNvSpPr>
            <a:spLocks noGrp="1"/>
          </p:cNvSpPr>
          <p:nvPr>
            <p:ph type="title"/>
          </p:nvPr>
        </p:nvSpPr>
        <p:spPr/>
        <p:txBody>
          <a:bodyPr/>
          <a:lstStyle/>
          <a:p>
            <a:r>
              <a:rPr kumimoji="1" lang="en-US" altLang="ja-JP" dirty="0"/>
              <a:t>[</a:t>
            </a:r>
            <a:r>
              <a:rPr kumimoji="1" lang="en-US" altLang="ja-JP" dirty="0" err="1"/>
              <a:t>Concat</a:t>
            </a:r>
            <a:r>
              <a:rPr kumimoji="1" lang="en-US" altLang="ja-JP" dirty="0"/>
              <a:t>]</a:t>
            </a:r>
            <a:r>
              <a:rPr kumimoji="1" lang="ja-JP" altLang="en-US" dirty="0"/>
              <a:t>における短ケフレンシーケプストラム</a:t>
            </a:r>
          </a:p>
        </p:txBody>
      </p:sp>
      <p:sp>
        <p:nvSpPr>
          <p:cNvPr id="3" name="コンテンツ プレースホルダー 2">
            <a:extLst>
              <a:ext uri="{FF2B5EF4-FFF2-40B4-BE49-F238E27FC236}">
                <a16:creationId xmlns:a16="http://schemas.microsoft.com/office/drawing/2014/main" id="{399E27B3-F4F6-43A3-A11F-B7D0C2A3BD9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70944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E97A3-16EE-45AE-AB44-8220FBFDE0BD}"/>
              </a:ext>
            </a:extLst>
          </p:cNvPr>
          <p:cNvSpPr>
            <a:spLocks noGrp="1"/>
          </p:cNvSpPr>
          <p:nvPr>
            <p:ph type="title"/>
          </p:nvPr>
        </p:nvSpPr>
        <p:spPr/>
        <p:txBody>
          <a:bodyPr/>
          <a:lstStyle/>
          <a:p>
            <a:r>
              <a:rPr kumimoji="1" lang="en-US" altLang="ja-JP" dirty="0"/>
              <a:t>Jazz /High liveness? </a:t>
            </a:r>
            <a:r>
              <a:rPr kumimoji="1" lang="ja-JP" altLang="en-US" dirty="0"/>
              <a:t>および</a:t>
            </a:r>
            <a:br>
              <a:rPr kumimoji="1" lang="en-US" altLang="ja-JP" dirty="0"/>
            </a:br>
            <a:r>
              <a:rPr kumimoji="1" lang="ja-JP" altLang="en-US" dirty="0"/>
              <a:t> </a:t>
            </a:r>
            <a:r>
              <a:rPr kumimoji="1" lang="en-US" altLang="ja-JP" dirty="0"/>
              <a:t>Pops/</a:t>
            </a:r>
            <a:r>
              <a:rPr lang="en-US" altLang="ja-JP" dirty="0"/>
              <a:t>low </a:t>
            </a:r>
            <a:r>
              <a:rPr kumimoji="1" lang="en-US" altLang="ja-JP" dirty="0"/>
              <a:t>liveness?</a:t>
            </a:r>
            <a:endParaRPr kumimoji="1" lang="ja-JP" altLang="en-US" dirty="0"/>
          </a:p>
        </p:txBody>
      </p:sp>
      <p:sp>
        <p:nvSpPr>
          <p:cNvPr id="3" name="コンテンツ プレースホルダー 2">
            <a:extLst>
              <a:ext uri="{FF2B5EF4-FFF2-40B4-BE49-F238E27FC236}">
                <a16:creationId xmlns:a16="http://schemas.microsoft.com/office/drawing/2014/main" id="{F95D7036-141C-499D-AB91-F7CDB7F4BD1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81565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BC9A9B-60FB-4B12-BC99-B4B9CD342225}"/>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842C2066-546D-41E8-8256-28C355A3249D}"/>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65457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6C7F9-2519-4C61-AB9F-8DA99D35FA62}"/>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0F183FB9-81E2-42A1-B145-78D0F13E43AB}"/>
              </a:ext>
            </a:extLst>
          </p:cNvPr>
          <p:cNvSpPr>
            <a:spLocks noGrp="1"/>
          </p:cNvSpPr>
          <p:nvPr>
            <p:ph idx="1"/>
          </p:nvPr>
        </p:nvSpPr>
        <p:spPr/>
        <p:txBody>
          <a:bodyPr/>
          <a:lstStyle/>
          <a:p>
            <a:r>
              <a:rPr kumimoji="1" lang="ja-JP" altLang="en-US" dirty="0"/>
              <a:t>短ケフレンシーは残響特性と言えるのか？</a:t>
            </a:r>
            <a:endParaRPr kumimoji="1" lang="en-US" altLang="ja-JP" dirty="0"/>
          </a:p>
          <a:p>
            <a:r>
              <a:rPr lang="ja-JP" altLang="en-US" dirty="0"/>
              <a:t>評価音源？</a:t>
            </a:r>
            <a:endParaRPr kumimoji="1" lang="ja-JP" altLang="en-US" dirty="0"/>
          </a:p>
        </p:txBody>
      </p:sp>
    </p:spTree>
    <p:extLst>
      <p:ext uri="{BB962C8B-B14F-4D97-AF65-F5344CB8AC3E}">
        <p14:creationId xmlns:p14="http://schemas.microsoft.com/office/powerpoint/2010/main" val="364536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4124A-CF0D-4E2A-9025-E6C467F40D94}"/>
              </a:ext>
            </a:extLst>
          </p:cNvPr>
          <p:cNvSpPr>
            <a:spLocks noGrp="1"/>
          </p:cNvSpPr>
          <p:nvPr>
            <p:ph type="title"/>
          </p:nvPr>
        </p:nvSpPr>
        <p:spPr>
          <a:xfrm>
            <a:off x="838200" y="365125"/>
            <a:ext cx="10515600" cy="1325563"/>
          </a:xfrm>
        </p:spPr>
        <p:txBody>
          <a:bodyPr>
            <a:normAutofit/>
          </a:bodyPr>
          <a:lstStyle/>
          <a:p>
            <a:r>
              <a:rPr kumimoji="1" lang="ja-JP" altLang="en-US" dirty="0"/>
              <a:t>音響信号の真正性（迫真性？）</a:t>
            </a:r>
          </a:p>
        </p:txBody>
      </p:sp>
      <p:sp>
        <p:nvSpPr>
          <p:cNvPr id="3" name="コンテンツ プレースホルダー 2">
            <a:extLst>
              <a:ext uri="{FF2B5EF4-FFF2-40B4-BE49-F238E27FC236}">
                <a16:creationId xmlns:a16="http://schemas.microsoft.com/office/drawing/2014/main" id="{D3A7185F-D7F5-490A-BB5D-410A91349107}"/>
              </a:ext>
            </a:extLst>
          </p:cNvPr>
          <p:cNvSpPr>
            <a:spLocks noGrp="1"/>
          </p:cNvSpPr>
          <p:nvPr>
            <p:ph idx="1"/>
          </p:nvPr>
        </p:nvSpPr>
        <p:spPr>
          <a:xfrm>
            <a:off x="838200" y="1825625"/>
            <a:ext cx="3797807" cy="4351338"/>
          </a:xfrm>
        </p:spPr>
        <p:txBody>
          <a:bodyPr>
            <a:normAutofit/>
          </a:bodyPr>
          <a:lstStyle/>
          <a:p>
            <a:r>
              <a:rPr kumimoji="1" lang="ja-JP" altLang="en-US" sz="1700"/>
              <a:t>手元にある音響信号は「ライブ録音」されたものではなく，「作られたもの」ではないのか？</a:t>
            </a:r>
            <a:endParaRPr kumimoji="1" lang="en-US" altLang="ja-JP" sz="1700"/>
          </a:p>
          <a:p>
            <a:pPr lvl="1"/>
            <a:r>
              <a:rPr lang="ja-JP" altLang="en-US" sz="1700"/>
              <a:t>音源信号と室内伝達関数により，仮想環境下の信号が模擬される．</a:t>
            </a:r>
            <a:endParaRPr lang="en-US" altLang="ja-JP" sz="1700"/>
          </a:p>
          <a:p>
            <a:pPr lvl="1"/>
            <a:r>
              <a:rPr kumimoji="1" lang="ja-JP" altLang="en-US" sz="1700"/>
              <a:t>音源信号自体の模擬も起こりうる（</a:t>
            </a:r>
            <a:r>
              <a:rPr kumimoji="1" lang="en-US" altLang="ja-JP" sz="1700"/>
              <a:t>Text-to-Speech</a:t>
            </a:r>
            <a:r>
              <a:rPr kumimoji="1" lang="ja-JP" altLang="en-US" sz="1700"/>
              <a:t>等）</a:t>
            </a:r>
            <a:endParaRPr kumimoji="1" lang="en-US" altLang="ja-JP" sz="1700"/>
          </a:p>
          <a:p>
            <a:pPr lvl="1"/>
            <a:r>
              <a:rPr kumimoji="1" lang="ja-JP" altLang="en-US" sz="1700"/>
              <a:t>音楽制作現場では，複数楽器のセッション楽曲を，楽器各々の演奏を別個に録音したものをミックスすることで制作することが多い．</a:t>
            </a:r>
            <a:endParaRPr kumimoji="1" lang="en-US" altLang="ja-JP" sz="1700"/>
          </a:p>
          <a:p>
            <a:pPr lvl="1"/>
            <a:r>
              <a:rPr lang="ja-JP" altLang="en-US" sz="1700"/>
              <a:t>ヒトの聴感ではライブかそうでないかを判別しにくい</a:t>
            </a:r>
            <a:endParaRPr kumimoji="1" lang="ja-JP" altLang="en-US" sz="1700"/>
          </a:p>
        </p:txBody>
      </p:sp>
      <p:pic>
        <p:nvPicPr>
          <p:cNvPr id="5" name="図 4" descr="スクリーンショット, コンピュータ が含まれている画像&#10;&#10;自動的に生成された説明">
            <a:extLst>
              <a:ext uri="{FF2B5EF4-FFF2-40B4-BE49-F238E27FC236}">
                <a16:creationId xmlns:a16="http://schemas.microsoft.com/office/drawing/2014/main" id="{F53844C4-F978-483D-B98E-048667843D4E}"/>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5029200" y="2249778"/>
            <a:ext cx="6664960" cy="3882468"/>
          </a:xfrm>
          <a:prstGeom prst="rect">
            <a:avLst/>
          </a:prstGeom>
        </p:spPr>
      </p:pic>
    </p:spTree>
    <p:extLst>
      <p:ext uri="{BB962C8B-B14F-4D97-AF65-F5344CB8AC3E}">
        <p14:creationId xmlns:p14="http://schemas.microsoft.com/office/powerpoint/2010/main" val="406615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8A235-9453-4DF5-8ABE-12405B147FCC}"/>
              </a:ext>
            </a:extLst>
          </p:cNvPr>
          <p:cNvSpPr>
            <a:spLocks noGrp="1"/>
          </p:cNvSpPr>
          <p:nvPr>
            <p:ph type="title"/>
          </p:nvPr>
        </p:nvSpPr>
        <p:spPr/>
        <p:txBody>
          <a:bodyPr/>
          <a:lstStyle/>
          <a:p>
            <a:r>
              <a:rPr kumimoji="1" lang="ja-JP" altLang="en-US" dirty="0"/>
              <a:t>話者照合システムの問題意識</a:t>
            </a:r>
          </a:p>
        </p:txBody>
      </p:sp>
      <p:sp>
        <p:nvSpPr>
          <p:cNvPr id="3" name="コンテンツ プレースホルダー 2">
            <a:extLst>
              <a:ext uri="{FF2B5EF4-FFF2-40B4-BE49-F238E27FC236}">
                <a16:creationId xmlns:a16="http://schemas.microsoft.com/office/drawing/2014/main" id="{AE84FCF7-586D-4BF9-AF86-73D75011C38E}"/>
              </a:ext>
            </a:extLst>
          </p:cNvPr>
          <p:cNvSpPr>
            <a:spLocks noGrp="1"/>
          </p:cNvSpPr>
          <p:nvPr>
            <p:ph idx="1"/>
          </p:nvPr>
        </p:nvSpPr>
        <p:spPr/>
        <p:txBody>
          <a:bodyPr/>
          <a:lstStyle/>
          <a:p>
            <a:r>
              <a:rPr lang="ja-JP" altLang="en-US" dirty="0"/>
              <a:t>照合システムの対象としている信号は，その場で本人が発したものなのか？録音の再生（リプレイ）やディープフェイク音声ではないのか？</a:t>
            </a:r>
            <a:endParaRPr lang="en-US" altLang="ja-JP" dirty="0"/>
          </a:p>
          <a:p>
            <a:pPr lvl="1"/>
            <a:r>
              <a:rPr lang="ja-JP" altLang="en-US" dirty="0"/>
              <a:t>音声の生体検知</a:t>
            </a:r>
            <a:endParaRPr lang="en-US" altLang="ja-JP" dirty="0"/>
          </a:p>
          <a:p>
            <a:pPr lvl="2"/>
            <a:r>
              <a:rPr lang="ja-JP" altLang="en-US" dirty="0"/>
              <a:t>皮脂下の静脈反応，虹彩の拡大反応</a:t>
            </a:r>
            <a:r>
              <a:rPr lang="en-US" altLang="ja-JP" dirty="0"/>
              <a:t>….</a:t>
            </a:r>
          </a:p>
          <a:p>
            <a:pPr lvl="1"/>
            <a:r>
              <a:rPr lang="en-US" altLang="ja-JP" dirty="0"/>
              <a:t>Liveness Detection</a:t>
            </a:r>
          </a:p>
          <a:p>
            <a:pPr lvl="1"/>
            <a:r>
              <a:rPr kumimoji="1" lang="en-US" altLang="ja-JP" dirty="0"/>
              <a:t>Presentation Attack Detection</a:t>
            </a:r>
          </a:p>
          <a:p>
            <a:pPr lvl="1"/>
            <a:r>
              <a:rPr lang="en-US" altLang="ja-JP" dirty="0" err="1"/>
              <a:t>ASVspoof</a:t>
            </a:r>
            <a:r>
              <a:rPr lang="en-US" altLang="ja-JP" dirty="0"/>
              <a:t> Challenge</a:t>
            </a:r>
          </a:p>
          <a:p>
            <a:r>
              <a:rPr lang="ja-JP" altLang="en-US" dirty="0"/>
              <a:t>音声については</a:t>
            </a:r>
            <a:r>
              <a:rPr lang="en-US" altLang="ja-JP" dirty="0"/>
              <a:t>Anti-spoofing</a:t>
            </a:r>
            <a:r>
              <a:rPr lang="ja-JP" altLang="en-US" dirty="0"/>
              <a:t>研究が活発化している</a:t>
            </a:r>
            <a:endParaRPr lang="en-US" altLang="ja-JP" dirty="0"/>
          </a:p>
          <a:p>
            <a:r>
              <a:rPr lang="ja-JP" altLang="en-US" dirty="0"/>
              <a:t>一般の音響信号では問題にされることがないが</a:t>
            </a:r>
            <a:r>
              <a:rPr lang="en-US" altLang="ja-JP" dirty="0"/>
              <a:t>…</a:t>
            </a:r>
          </a:p>
        </p:txBody>
      </p:sp>
    </p:spTree>
    <p:extLst>
      <p:ext uri="{BB962C8B-B14F-4D97-AF65-F5344CB8AC3E}">
        <p14:creationId xmlns:p14="http://schemas.microsoft.com/office/powerpoint/2010/main" val="397552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3051C-933D-46D8-B3FB-34EE8E651D84}"/>
              </a:ext>
            </a:extLst>
          </p:cNvPr>
          <p:cNvSpPr>
            <a:spLocks noGrp="1"/>
          </p:cNvSpPr>
          <p:nvPr>
            <p:ph type="title"/>
          </p:nvPr>
        </p:nvSpPr>
        <p:spPr/>
        <p:txBody>
          <a:bodyPr/>
          <a:lstStyle/>
          <a:p>
            <a:r>
              <a:rPr lang="en-US" altLang="ja-JP" dirty="0"/>
              <a:t>Digital</a:t>
            </a:r>
            <a:r>
              <a:rPr lang="ja-JP" altLang="en-US" dirty="0"/>
              <a:t> </a:t>
            </a:r>
            <a:r>
              <a:rPr lang="en-US" altLang="ja-JP" dirty="0"/>
              <a:t>Watermarking</a:t>
            </a:r>
            <a:r>
              <a:rPr kumimoji="1" lang="ja-JP" altLang="en-US" dirty="0"/>
              <a:t>・</a:t>
            </a:r>
            <a:r>
              <a:rPr kumimoji="1" lang="en-US" altLang="ja-JP" dirty="0"/>
              <a:t>Fingerprinting</a:t>
            </a:r>
            <a:endParaRPr kumimoji="1" lang="ja-JP" altLang="en-US" dirty="0"/>
          </a:p>
        </p:txBody>
      </p:sp>
      <p:sp>
        <p:nvSpPr>
          <p:cNvPr id="3" name="コンテンツ プレースホルダー 2">
            <a:extLst>
              <a:ext uri="{FF2B5EF4-FFF2-40B4-BE49-F238E27FC236}">
                <a16:creationId xmlns:a16="http://schemas.microsoft.com/office/drawing/2014/main" id="{87ADE8C6-1DD7-4723-BE38-6F68E5B1A016}"/>
              </a:ext>
            </a:extLst>
          </p:cNvPr>
          <p:cNvSpPr>
            <a:spLocks noGrp="1"/>
          </p:cNvSpPr>
          <p:nvPr>
            <p:ph idx="1"/>
          </p:nvPr>
        </p:nvSpPr>
        <p:spPr/>
        <p:txBody>
          <a:bodyPr/>
          <a:lstStyle/>
          <a:p>
            <a:r>
              <a:rPr kumimoji="1" lang="ja-JP" altLang="en-US" dirty="0"/>
              <a:t>電子透かしやフィンガープリンティングは，パッケージメディアの真正性を担保する</a:t>
            </a:r>
            <a:endParaRPr kumimoji="1" lang="en-US" altLang="ja-JP" dirty="0"/>
          </a:p>
          <a:p>
            <a:pPr lvl="1"/>
            <a:r>
              <a:rPr lang="ja-JP" altLang="en-US" dirty="0"/>
              <a:t>ライブネスを担保するものではない</a:t>
            </a:r>
            <a:endParaRPr kumimoji="1" lang="ja-JP" altLang="en-US" dirty="0"/>
          </a:p>
        </p:txBody>
      </p:sp>
    </p:spTree>
    <p:extLst>
      <p:ext uri="{BB962C8B-B14F-4D97-AF65-F5344CB8AC3E}">
        <p14:creationId xmlns:p14="http://schemas.microsoft.com/office/powerpoint/2010/main" val="29303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E25DC2-6A7A-4DE1-91D7-1B3F7CC8B5F0}"/>
              </a:ext>
            </a:extLst>
          </p:cNvPr>
          <p:cNvSpPr>
            <a:spLocks noGrp="1"/>
          </p:cNvSpPr>
          <p:nvPr>
            <p:ph type="title"/>
          </p:nvPr>
        </p:nvSpPr>
        <p:spPr/>
        <p:txBody>
          <a:bodyPr/>
          <a:lstStyle/>
          <a:p>
            <a:r>
              <a:rPr kumimoji="1" lang="ja-JP" altLang="en-US" dirty="0"/>
              <a:t>ライブ録音の特徴</a:t>
            </a:r>
          </a:p>
        </p:txBody>
      </p:sp>
      <p:sp>
        <p:nvSpPr>
          <p:cNvPr id="3" name="コンテンツ プレースホルダー 2">
            <a:extLst>
              <a:ext uri="{FF2B5EF4-FFF2-40B4-BE49-F238E27FC236}">
                <a16:creationId xmlns:a16="http://schemas.microsoft.com/office/drawing/2014/main" id="{589BA795-5A71-448A-BDAE-2DB595EA7596}"/>
              </a:ext>
            </a:extLst>
          </p:cNvPr>
          <p:cNvSpPr>
            <a:spLocks noGrp="1"/>
          </p:cNvSpPr>
          <p:nvPr>
            <p:ph idx="1"/>
          </p:nvPr>
        </p:nvSpPr>
        <p:spPr/>
        <p:txBody>
          <a:bodyPr/>
          <a:lstStyle/>
          <a:p>
            <a:r>
              <a:rPr kumimoji="1" lang="ja-JP" altLang="en-US" dirty="0"/>
              <a:t>ライブ録音は </a:t>
            </a:r>
            <a:r>
              <a:rPr kumimoji="1" lang="en-US" altLang="ja-JP" dirty="0"/>
              <a:t>one-track</a:t>
            </a:r>
            <a:r>
              <a:rPr lang="ja-JP" altLang="en-US" dirty="0"/>
              <a:t> 長回し</a:t>
            </a:r>
            <a:endParaRPr lang="en-US" altLang="ja-JP" dirty="0"/>
          </a:p>
          <a:p>
            <a:pPr lvl="1"/>
            <a:r>
              <a:rPr lang="ja-JP" altLang="en-US" dirty="0"/>
              <a:t>現実の音場でのミックス</a:t>
            </a:r>
            <a:endParaRPr lang="en-US" altLang="ja-JP" dirty="0"/>
          </a:p>
          <a:p>
            <a:r>
              <a:rPr kumimoji="1" lang="ja-JP" altLang="en-US" dirty="0"/>
              <a:t>対して非ライブ音は，</a:t>
            </a:r>
            <a:r>
              <a:rPr lang="en-US" altLang="ja-JP" dirty="0"/>
              <a:t>multi-track</a:t>
            </a:r>
            <a:r>
              <a:rPr lang="ja-JP" altLang="en-US" dirty="0"/>
              <a:t>の</a:t>
            </a:r>
            <a:r>
              <a:rPr lang="en-US" altLang="ja-JP" dirty="0"/>
              <a:t>mixing</a:t>
            </a:r>
          </a:p>
          <a:p>
            <a:pPr lvl="1"/>
            <a:r>
              <a:rPr kumimoji="1" lang="ja-JP" altLang="en-US" dirty="0"/>
              <a:t>互いに異なる録音環境下の信号を機械的に（非現実に）ミックス</a:t>
            </a:r>
            <a:endParaRPr kumimoji="1" lang="en-US" altLang="ja-JP" dirty="0"/>
          </a:p>
          <a:p>
            <a:pPr lvl="1"/>
            <a:r>
              <a:rPr lang="ja-JP" altLang="en-US" dirty="0"/>
              <a:t>録音の再生（リプレイ）についても，リプレイの録音は，現実の録音環境下に元の録音が混入したもの</a:t>
            </a:r>
            <a:endParaRPr lang="en-US" altLang="ja-JP" dirty="0"/>
          </a:p>
          <a:p>
            <a:pPr lvl="1"/>
            <a:endParaRPr kumimoji="1" lang="en-US" altLang="ja-JP" dirty="0"/>
          </a:p>
          <a:p>
            <a:r>
              <a:rPr lang="ja-JP" altLang="en-US" dirty="0"/>
              <a:t>非ライブ音の検出　≈「非現実的ミックスの検出」</a:t>
            </a:r>
            <a:endParaRPr kumimoji="1" lang="en-US" altLang="ja-JP" dirty="0"/>
          </a:p>
          <a:p>
            <a:pPr lvl="1"/>
            <a:r>
              <a:rPr kumimoji="1" lang="ja-JP" altLang="en-US" dirty="0"/>
              <a:t>単一の信号の中で音場が大きく変化する</a:t>
            </a:r>
          </a:p>
        </p:txBody>
      </p:sp>
    </p:spTree>
    <p:extLst>
      <p:ext uri="{BB962C8B-B14F-4D97-AF65-F5344CB8AC3E}">
        <p14:creationId xmlns:p14="http://schemas.microsoft.com/office/powerpoint/2010/main" val="246346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CAECD-9252-4B66-A629-14FC3E8A1E52}"/>
              </a:ext>
            </a:extLst>
          </p:cNvPr>
          <p:cNvSpPr>
            <a:spLocks noGrp="1"/>
          </p:cNvSpPr>
          <p:nvPr>
            <p:ph type="title"/>
          </p:nvPr>
        </p:nvSpPr>
        <p:spPr/>
        <p:txBody>
          <a:bodyPr/>
          <a:lstStyle/>
          <a:p>
            <a:r>
              <a:rPr kumimoji="1" lang="ja-JP" altLang="en-US" dirty="0"/>
              <a:t>音声認証における生体検知の関連研究</a:t>
            </a:r>
          </a:p>
        </p:txBody>
      </p:sp>
      <p:sp>
        <p:nvSpPr>
          <p:cNvPr id="3" name="コンテンツ プレースホルダー 2">
            <a:extLst>
              <a:ext uri="{FF2B5EF4-FFF2-40B4-BE49-F238E27FC236}">
                <a16:creationId xmlns:a16="http://schemas.microsoft.com/office/drawing/2014/main" id="{9049231B-D9B8-4272-90DB-C2DF9966A87C}"/>
              </a:ext>
            </a:extLst>
          </p:cNvPr>
          <p:cNvSpPr>
            <a:spLocks noGrp="1"/>
          </p:cNvSpPr>
          <p:nvPr>
            <p:ph idx="1"/>
          </p:nvPr>
        </p:nvSpPr>
        <p:spPr/>
        <p:txBody>
          <a:bodyPr/>
          <a:lstStyle/>
          <a:p>
            <a:r>
              <a:rPr kumimoji="1" lang="en-US" altLang="ja-JP" dirty="0" err="1"/>
              <a:t>ASVspoof</a:t>
            </a:r>
            <a:r>
              <a:rPr lang="ja-JP" altLang="en-US" dirty="0"/>
              <a:t>における生体発話</a:t>
            </a:r>
            <a:r>
              <a:rPr lang="en-US" altLang="ja-JP" dirty="0"/>
              <a:t>/</a:t>
            </a:r>
            <a:r>
              <a:rPr lang="ja-JP" altLang="en-US" dirty="0"/>
              <a:t>スピーカ再生の識別</a:t>
            </a:r>
            <a:endParaRPr lang="en-US" altLang="ja-JP" dirty="0"/>
          </a:p>
          <a:p>
            <a:pPr lvl="1"/>
            <a:r>
              <a:rPr kumimoji="1" lang="ja-JP" altLang="en-US" dirty="0"/>
              <a:t>マイク間（チャネル間）の到来時間差に基づく識別</a:t>
            </a:r>
            <a:endParaRPr kumimoji="1" lang="en-US" altLang="ja-JP" dirty="0"/>
          </a:p>
          <a:p>
            <a:pPr lvl="2"/>
            <a:r>
              <a:rPr kumimoji="1" lang="ja-JP" altLang="en-US" dirty="0"/>
              <a:t>生体発話：発話位置が口内で前後するため，左右マイク間で到来時間差が変化いしやすい．</a:t>
            </a:r>
            <a:endParaRPr kumimoji="1" lang="en-US" altLang="ja-JP" dirty="0"/>
          </a:p>
          <a:p>
            <a:pPr lvl="2"/>
            <a:r>
              <a:rPr lang="ja-JP" altLang="en-US" dirty="0"/>
              <a:t>スピーカ再生：発音位置が変化しないため，到来時間差が一定．</a:t>
            </a:r>
            <a:endParaRPr lang="en-US" altLang="ja-JP" dirty="0"/>
          </a:p>
          <a:p>
            <a:pPr lvl="2"/>
            <a:r>
              <a:rPr kumimoji="1" lang="ja-JP" altLang="en-US" dirty="0"/>
              <a:t>到来時間差を求める際のチャネル間</a:t>
            </a:r>
            <a:r>
              <a:rPr kumimoji="1" lang="en-US" altLang="ja-JP" dirty="0"/>
              <a:t>GCC</a:t>
            </a:r>
            <a:r>
              <a:rPr kumimoji="1" lang="ja-JP" altLang="en-US" dirty="0"/>
              <a:t>（</a:t>
            </a:r>
            <a:r>
              <a:rPr kumimoji="1" lang="en-US" altLang="ja-JP" dirty="0"/>
              <a:t>Generalized </a:t>
            </a:r>
            <a:r>
              <a:rPr kumimoji="1" lang="en-US" altLang="ja-JP" dirty="0" err="1"/>
              <a:t>CrossCorrelation</a:t>
            </a:r>
            <a:r>
              <a:rPr kumimoji="1" lang="ja-JP" altLang="en-US" dirty="0"/>
              <a:t>）で</a:t>
            </a:r>
            <a:br>
              <a:rPr kumimoji="1" lang="en-US" altLang="ja-JP" dirty="0"/>
            </a:br>
            <a:r>
              <a:rPr kumimoji="1" lang="ja-JP" altLang="en-US" dirty="0"/>
              <a:t>生体発話　</a:t>
            </a:r>
            <a:r>
              <a:rPr kumimoji="1" lang="en-US" altLang="ja-JP" dirty="0"/>
              <a:t>&lt;&lt;</a:t>
            </a:r>
            <a:r>
              <a:rPr kumimoji="1" lang="ja-JP" altLang="en-US" dirty="0"/>
              <a:t>　スピーカ再生</a:t>
            </a:r>
            <a:endParaRPr lang="en-US" altLang="ja-JP" dirty="0"/>
          </a:p>
          <a:p>
            <a:pPr lvl="1"/>
            <a:r>
              <a:rPr kumimoji="1" lang="ja-JP" altLang="en-US" dirty="0"/>
              <a:t>矢野・塩田らは，音声信号中の，発話区間ではなく，無発話区間における</a:t>
            </a:r>
            <a:r>
              <a:rPr kumimoji="1" lang="en-US" altLang="ja-JP" dirty="0"/>
              <a:t>GCC</a:t>
            </a:r>
            <a:r>
              <a:rPr lang="ja-JP" altLang="en-US" dirty="0"/>
              <a:t>により識別性能を向上</a:t>
            </a:r>
            <a:endParaRPr lang="en-US" altLang="ja-JP" dirty="0"/>
          </a:p>
          <a:p>
            <a:pPr lvl="2"/>
            <a:r>
              <a:rPr lang="ja-JP" altLang="en-US" dirty="0"/>
              <a:t>無発話区間では，生体発話信号は録音音場のみ，スピーカ再生信号ではスピーカ特性の畳み込みが行われている．</a:t>
            </a:r>
            <a:endParaRPr lang="en-US" altLang="ja-JP" dirty="0"/>
          </a:p>
          <a:p>
            <a:pPr lvl="1"/>
            <a:endParaRPr kumimoji="1" lang="en-US" altLang="ja-JP" dirty="0"/>
          </a:p>
        </p:txBody>
      </p:sp>
    </p:spTree>
    <p:extLst>
      <p:ext uri="{BB962C8B-B14F-4D97-AF65-F5344CB8AC3E}">
        <p14:creationId xmlns:p14="http://schemas.microsoft.com/office/powerpoint/2010/main" val="154728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DABC3-122E-4950-B9F6-0D41F07B79A5}"/>
              </a:ext>
            </a:extLst>
          </p:cNvPr>
          <p:cNvSpPr>
            <a:spLocks noGrp="1"/>
          </p:cNvSpPr>
          <p:nvPr>
            <p:ph type="title"/>
          </p:nvPr>
        </p:nvSpPr>
        <p:spPr/>
        <p:txBody>
          <a:bodyPr/>
          <a:lstStyle/>
          <a:p>
            <a:r>
              <a:rPr kumimoji="1" lang="ja-JP" altLang="en-US" dirty="0"/>
              <a:t>提案手法：録音環境（残響特性）のトラッキング</a:t>
            </a:r>
          </a:p>
        </p:txBody>
      </p:sp>
      <p:sp>
        <p:nvSpPr>
          <p:cNvPr id="3" name="コンテンツ プレースホルダー 2">
            <a:extLst>
              <a:ext uri="{FF2B5EF4-FFF2-40B4-BE49-F238E27FC236}">
                <a16:creationId xmlns:a16="http://schemas.microsoft.com/office/drawing/2014/main" id="{996F948A-B4CC-4979-95C2-798F1B2FEED3}"/>
              </a:ext>
            </a:extLst>
          </p:cNvPr>
          <p:cNvSpPr>
            <a:spLocks noGrp="1"/>
          </p:cNvSpPr>
          <p:nvPr>
            <p:ph idx="1"/>
          </p:nvPr>
        </p:nvSpPr>
        <p:spPr/>
        <p:txBody>
          <a:bodyPr>
            <a:normAutofit/>
          </a:bodyPr>
          <a:lstStyle/>
          <a:p>
            <a:r>
              <a:rPr kumimoji="1" lang="ja-JP" altLang="en-US" dirty="0"/>
              <a:t>非現実的ミックスの検知では，チャネル間ではなく隣接時間フレーム間の録音環境の変化をトラッキング</a:t>
            </a:r>
            <a:endParaRPr kumimoji="1" lang="en-US" altLang="ja-JP" dirty="0"/>
          </a:p>
          <a:p>
            <a:r>
              <a:rPr lang="ja-JP" altLang="en-US" dirty="0"/>
              <a:t>「録音環境」？：残響特性を録音環境として想定</a:t>
            </a:r>
            <a:endParaRPr lang="en-US" altLang="ja-JP" dirty="0"/>
          </a:p>
          <a:p>
            <a:pPr lvl="1"/>
            <a:r>
              <a:rPr kumimoji="1" lang="ja-JP" altLang="en-US" dirty="0"/>
              <a:t>観測信号から残響特性を抽出：ケプストラム・短ケフレンシー通過リフタリング</a:t>
            </a:r>
            <a:endParaRPr kumimoji="1" lang="en-US" altLang="ja-JP" dirty="0"/>
          </a:p>
          <a:p>
            <a:endParaRPr lang="en-US" altLang="ja-JP" dirty="0"/>
          </a:p>
          <a:p>
            <a:r>
              <a:rPr lang="ja-JP" altLang="en-US" dirty="0"/>
              <a:t>観測信号　</a:t>
            </a:r>
            <a:r>
              <a:rPr lang="en-US" altLang="ja-JP" dirty="0"/>
              <a:t>=</a:t>
            </a:r>
            <a:r>
              <a:rPr lang="ja-JP" altLang="en-US" dirty="0"/>
              <a:t>　音源信号＊残響特性</a:t>
            </a:r>
            <a:endParaRPr lang="en-US" altLang="ja-JP" dirty="0"/>
          </a:p>
          <a:p>
            <a:r>
              <a:rPr kumimoji="1" lang="ja-JP" altLang="en-US" dirty="0"/>
              <a:t>録音環境の同一なフレームでは，低ケフレンシーケプストラム間の相互相関が変化しにくい？</a:t>
            </a:r>
          </a:p>
        </p:txBody>
      </p:sp>
    </p:spTree>
    <p:extLst>
      <p:ext uri="{BB962C8B-B14F-4D97-AF65-F5344CB8AC3E}">
        <p14:creationId xmlns:p14="http://schemas.microsoft.com/office/powerpoint/2010/main" val="144721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36D93-CBEC-4A34-80DD-BCDCB8D4B51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4FD9879-86DA-4053-B590-6D011B87297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1920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418BBC33-405C-44CF-B438-3661AA3EAC31}"/>
                  </a:ext>
                </a:extLst>
              </p:cNvPr>
              <p:cNvSpPr txBox="1"/>
              <p:nvPr/>
            </p:nvSpPr>
            <p:spPr>
              <a:xfrm>
                <a:off x="779405" y="2277645"/>
                <a:ext cx="364676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𝑡</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𝑠</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𝑡</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h</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m:t>
                      </m:r>
                    </m:oMath>
                  </m:oMathPara>
                </a14:m>
                <a:endParaRPr kumimoji="1" lang="ja-JP" altLang="en-US" sz="3600" dirty="0"/>
              </a:p>
            </p:txBody>
          </p:sp>
        </mc:Choice>
        <mc:Fallback>
          <p:sp>
            <p:nvSpPr>
              <p:cNvPr id="3" name="テキスト ボックス 2">
                <a:extLst>
                  <a:ext uri="{FF2B5EF4-FFF2-40B4-BE49-F238E27FC236}">
                    <a16:creationId xmlns:a16="http://schemas.microsoft.com/office/drawing/2014/main" id="{418BBC33-405C-44CF-B438-3661AA3EAC31}"/>
                  </a:ext>
                </a:extLst>
              </p:cNvPr>
              <p:cNvSpPr txBox="1">
                <a:spLocks noRot="1" noChangeAspect="1" noMove="1" noResize="1" noEditPoints="1" noAdjustHandles="1" noChangeArrowheads="1" noChangeShapeType="1" noTextEdit="1"/>
              </p:cNvSpPr>
              <p:nvPr/>
            </p:nvSpPr>
            <p:spPr>
              <a:xfrm>
                <a:off x="779405" y="2277645"/>
                <a:ext cx="3646768"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CCE4F42F-72D7-442E-BBD0-C35E90C0EE00}"/>
                  </a:ext>
                </a:extLst>
              </p:cNvPr>
              <p:cNvSpPr/>
              <p:nvPr/>
            </p:nvSpPr>
            <p:spPr>
              <a:xfrm>
                <a:off x="437613" y="4580355"/>
                <a:ext cx="4330353"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𝑌</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𝜔</m:t>
                          </m:r>
                        </m:e>
                      </m:d>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𝑆</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𝜔</m:t>
                          </m:r>
                        </m:e>
                      </m:d>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𝐻</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𝜔</m:t>
                          </m:r>
                        </m:e>
                      </m:d>
                    </m:oMath>
                  </m:oMathPara>
                </a14:m>
                <a:endParaRPr lang="en-US" altLang="ja-JP" sz="3600" b="0" dirty="0"/>
              </a:p>
            </p:txBody>
          </p:sp>
        </mc:Choice>
        <mc:Fallback>
          <p:sp>
            <p:nvSpPr>
              <p:cNvPr id="5" name="正方形/長方形 4">
                <a:extLst>
                  <a:ext uri="{FF2B5EF4-FFF2-40B4-BE49-F238E27FC236}">
                    <a16:creationId xmlns:a16="http://schemas.microsoft.com/office/drawing/2014/main" id="{CCE4F42F-72D7-442E-BBD0-C35E90C0EE00}"/>
                  </a:ext>
                </a:extLst>
              </p:cNvPr>
              <p:cNvSpPr>
                <a:spLocks noRot="1" noChangeAspect="1" noMove="1" noResize="1" noEditPoints="1" noAdjustHandles="1" noChangeArrowheads="1" noChangeShapeType="1" noTextEdit="1"/>
              </p:cNvSpPr>
              <p:nvPr/>
            </p:nvSpPr>
            <p:spPr>
              <a:xfrm>
                <a:off x="437613" y="4580355"/>
                <a:ext cx="4330353"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A633265-A590-46A9-ACC2-A9FA7B1F9AB1}"/>
                  </a:ext>
                </a:extLst>
              </p:cNvPr>
              <p:cNvSpPr txBox="1"/>
              <p:nvPr/>
            </p:nvSpPr>
            <p:spPr>
              <a:xfrm>
                <a:off x="7324119" y="4626521"/>
                <a:ext cx="417999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ja-JP" altLang="en-US" sz="3600" i="1" smtClean="0">
                          <a:latin typeface="Cambria Math" panose="02040503050406030204" pitchFamily="18" charset="0"/>
                        </a:rPr>
                        <m:t>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𝑞</m:t>
                          </m:r>
                        </m:e>
                      </m:d>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𝑞</m:t>
                          </m:r>
                        </m:e>
                      </m:d>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𝒽</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oMath>
                  </m:oMathPara>
                </a14:m>
                <a:endParaRPr kumimoji="1" lang="ja-JP" altLang="en-US" sz="3600" dirty="0"/>
              </a:p>
            </p:txBody>
          </p:sp>
        </mc:Choice>
        <mc:Fallback>
          <p:sp>
            <p:nvSpPr>
              <p:cNvPr id="6" name="テキスト ボックス 5">
                <a:extLst>
                  <a:ext uri="{FF2B5EF4-FFF2-40B4-BE49-F238E27FC236}">
                    <a16:creationId xmlns:a16="http://schemas.microsoft.com/office/drawing/2014/main" id="{4A633265-A590-46A9-ACC2-A9FA7B1F9AB1}"/>
                  </a:ext>
                </a:extLst>
              </p:cNvPr>
              <p:cNvSpPr txBox="1">
                <a:spLocks noRot="1" noChangeAspect="1" noMove="1" noResize="1" noEditPoints="1" noAdjustHandles="1" noChangeArrowheads="1" noChangeShapeType="1" noTextEdit="1"/>
              </p:cNvSpPr>
              <p:nvPr/>
            </p:nvSpPr>
            <p:spPr>
              <a:xfrm>
                <a:off x="7324119" y="4626521"/>
                <a:ext cx="4179990" cy="553998"/>
              </a:xfrm>
              <a:prstGeom prst="rect">
                <a:avLst/>
              </a:prstGeom>
              <a:blipFill>
                <a:blip r:embed="rId4"/>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BB930-F3A5-4BDE-8BB0-E0272C4C6985}"/>
              </a:ext>
            </a:extLst>
          </p:cNvPr>
          <p:cNvCxnSpPr/>
          <p:nvPr/>
        </p:nvCxnSpPr>
        <p:spPr>
          <a:xfrm>
            <a:off x="2176680" y="2877809"/>
            <a:ext cx="0" cy="17487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DA06C0E-17C1-47B7-82C3-BCD992F2AF19}"/>
                  </a:ext>
                </a:extLst>
              </p:cNvPr>
              <p:cNvSpPr txBox="1"/>
              <p:nvPr/>
            </p:nvSpPr>
            <p:spPr>
              <a:xfrm>
                <a:off x="2396001" y="3475166"/>
                <a:ext cx="47166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ℱ</m:t>
                      </m:r>
                    </m:oMath>
                  </m:oMathPara>
                </a14:m>
                <a:endParaRPr kumimoji="1" lang="ja-JP" altLang="en-US" sz="3600" dirty="0"/>
              </a:p>
            </p:txBody>
          </p:sp>
        </mc:Choice>
        <mc:Fallback>
          <p:sp>
            <p:nvSpPr>
              <p:cNvPr id="9" name="テキスト ボックス 8">
                <a:extLst>
                  <a:ext uri="{FF2B5EF4-FFF2-40B4-BE49-F238E27FC236}">
                    <a16:creationId xmlns:a16="http://schemas.microsoft.com/office/drawing/2014/main" id="{5DA06C0E-17C1-47B7-82C3-BCD992F2AF19}"/>
                  </a:ext>
                </a:extLst>
              </p:cNvPr>
              <p:cNvSpPr txBox="1">
                <a:spLocks noRot="1" noChangeAspect="1" noMove="1" noResize="1" noEditPoints="1" noAdjustHandles="1" noChangeArrowheads="1" noChangeShapeType="1" noTextEdit="1"/>
              </p:cNvSpPr>
              <p:nvPr/>
            </p:nvSpPr>
            <p:spPr>
              <a:xfrm>
                <a:off x="2396001" y="3475166"/>
                <a:ext cx="471668" cy="553998"/>
              </a:xfrm>
              <a:prstGeom prst="rect">
                <a:avLst/>
              </a:prstGeom>
              <a:blipFill>
                <a:blip r:embed="rId5"/>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25EB51EA-2D56-49B1-8C69-9DC37CCD1117}"/>
              </a:ext>
            </a:extLst>
          </p:cNvPr>
          <p:cNvCxnSpPr>
            <a:stCxn id="5" idx="3"/>
            <a:endCxn id="6" idx="1"/>
          </p:cNvCxnSpPr>
          <p:nvPr/>
        </p:nvCxnSpPr>
        <p:spPr>
          <a:xfrm flipV="1">
            <a:off x="4767966" y="4903520"/>
            <a:ext cx="2556153"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208142FE-10D5-45CC-B096-5D84DE0DB79C}"/>
                  </a:ext>
                </a:extLst>
              </p:cNvPr>
              <p:cNvSpPr txBox="1"/>
              <p:nvPr/>
            </p:nvSpPr>
            <p:spPr>
              <a:xfrm>
                <a:off x="5090643" y="4221255"/>
                <a:ext cx="166334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ℱ</m:t>
                          </m:r>
                        </m:e>
                        <m:sup>
                          <m:r>
                            <a:rPr kumimoji="1" lang="en-US" altLang="ja-JP" sz="3600" b="0" i="1" smtClean="0">
                              <a:latin typeface="Cambria Math" panose="02040503050406030204" pitchFamily="18" charset="0"/>
                            </a:rPr>
                            <m:t>−1</m:t>
                          </m:r>
                        </m:sup>
                      </m:sSup>
                      <m:r>
                        <a:rPr kumimoji="1" lang="en-US" altLang="ja-JP" sz="3600" b="0" i="1" smtClean="0">
                          <a:latin typeface="Cambria Math" panose="02040503050406030204" pitchFamily="18" charset="0"/>
                        </a:rPr>
                        <m:t>⋅</m:t>
                      </m:r>
                      <m:r>
                        <m:rPr>
                          <m:nor/>
                        </m:rPr>
                        <a:rPr kumimoji="1" lang="en-US" altLang="ja-JP" sz="3600" b="0" i="0" smtClean="0">
                          <a:latin typeface="Cambria Math" panose="02040503050406030204" pitchFamily="18" charset="0"/>
                        </a:rPr>
                        <m:t>ln</m:t>
                      </m:r>
                    </m:oMath>
                  </m:oMathPara>
                </a14:m>
                <a:endParaRPr kumimoji="1" lang="ja-JP" altLang="en-US" sz="3600" dirty="0"/>
              </a:p>
            </p:txBody>
          </p:sp>
        </mc:Choice>
        <mc:Fallback>
          <p:sp>
            <p:nvSpPr>
              <p:cNvPr id="12" name="テキスト ボックス 11">
                <a:extLst>
                  <a:ext uri="{FF2B5EF4-FFF2-40B4-BE49-F238E27FC236}">
                    <a16:creationId xmlns:a16="http://schemas.microsoft.com/office/drawing/2014/main" id="{208142FE-10D5-45CC-B096-5D84DE0DB79C}"/>
                  </a:ext>
                </a:extLst>
              </p:cNvPr>
              <p:cNvSpPr txBox="1">
                <a:spLocks noRot="1" noChangeAspect="1" noMove="1" noResize="1" noEditPoints="1" noAdjustHandles="1" noChangeArrowheads="1" noChangeShapeType="1" noTextEdit="1"/>
              </p:cNvSpPr>
              <p:nvPr/>
            </p:nvSpPr>
            <p:spPr>
              <a:xfrm>
                <a:off x="5090643" y="4221255"/>
                <a:ext cx="1663340" cy="553998"/>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2A717A8E-DE5B-4DFA-A094-06F550074941}"/>
              </a:ext>
            </a:extLst>
          </p:cNvPr>
          <p:cNvSpPr txBox="1"/>
          <p:nvPr/>
        </p:nvSpPr>
        <p:spPr>
          <a:xfrm>
            <a:off x="10406269" y="4608522"/>
            <a:ext cx="1097840" cy="618162"/>
          </a:xfrm>
          <a:prstGeom prst="rect">
            <a:avLst/>
          </a:prstGeom>
          <a:noFill/>
          <a:ln w="76200">
            <a:solidFill>
              <a:srgbClr val="92D050"/>
            </a:solidFill>
          </a:ln>
        </p:spPr>
        <p:txBody>
          <a:bodyPr wrap="square" rtlCol="0">
            <a:spAutoFit/>
          </a:bodyPr>
          <a:lstStyle/>
          <a:p>
            <a:endParaRPr kumimoji="1" lang="ja-JP" altLang="en-US" dirty="0"/>
          </a:p>
        </p:txBody>
      </p:sp>
      <p:sp>
        <p:nvSpPr>
          <p:cNvPr id="14" name="テキスト ボックス 13">
            <a:extLst>
              <a:ext uri="{FF2B5EF4-FFF2-40B4-BE49-F238E27FC236}">
                <a16:creationId xmlns:a16="http://schemas.microsoft.com/office/drawing/2014/main" id="{FD647CE8-5285-47A3-82E0-CFE794D32423}"/>
              </a:ext>
            </a:extLst>
          </p:cNvPr>
          <p:cNvSpPr txBox="1"/>
          <p:nvPr/>
        </p:nvSpPr>
        <p:spPr>
          <a:xfrm>
            <a:off x="8435320" y="4032658"/>
            <a:ext cx="1957587" cy="584775"/>
          </a:xfrm>
          <a:prstGeom prst="rect">
            <a:avLst/>
          </a:prstGeom>
          <a:noFill/>
        </p:spPr>
        <p:txBody>
          <a:bodyPr wrap="none" rtlCol="0">
            <a:spAutoFit/>
          </a:bodyPr>
          <a:lstStyle/>
          <a:p>
            <a:r>
              <a:rPr kumimoji="1" lang="en-US" altLang="ja-JP" sz="3200" dirty="0" err="1"/>
              <a:t>cepstrum</a:t>
            </a:r>
            <a:endParaRPr kumimoji="1" lang="ja-JP" altLang="en-US" dirty="0"/>
          </a:p>
        </p:txBody>
      </p:sp>
      <p:sp>
        <p:nvSpPr>
          <p:cNvPr id="15" name="テキスト ボックス 14">
            <a:extLst>
              <a:ext uri="{FF2B5EF4-FFF2-40B4-BE49-F238E27FC236}">
                <a16:creationId xmlns:a16="http://schemas.microsoft.com/office/drawing/2014/main" id="{8896C1C2-1B8C-4251-9603-080C0F30F33A}"/>
              </a:ext>
            </a:extLst>
          </p:cNvPr>
          <p:cNvSpPr txBox="1"/>
          <p:nvPr/>
        </p:nvSpPr>
        <p:spPr>
          <a:xfrm>
            <a:off x="196651" y="1909716"/>
            <a:ext cx="1980029" cy="461665"/>
          </a:xfrm>
          <a:prstGeom prst="rect">
            <a:avLst/>
          </a:prstGeom>
          <a:noFill/>
        </p:spPr>
        <p:txBody>
          <a:bodyPr wrap="none" rtlCol="0">
            <a:spAutoFit/>
          </a:bodyPr>
          <a:lstStyle/>
          <a:p>
            <a:r>
              <a:rPr lang="en-US" altLang="ja-JP" sz="2400" dirty="0"/>
              <a:t>Observation </a:t>
            </a:r>
            <a:endParaRPr kumimoji="1" lang="ja-JP" altLang="en-US" sz="2400" dirty="0"/>
          </a:p>
        </p:txBody>
      </p:sp>
      <p:sp>
        <p:nvSpPr>
          <p:cNvPr id="16" name="テキスト ボックス 15">
            <a:extLst>
              <a:ext uri="{FF2B5EF4-FFF2-40B4-BE49-F238E27FC236}">
                <a16:creationId xmlns:a16="http://schemas.microsoft.com/office/drawing/2014/main" id="{8A7E1423-7E58-4C03-A44D-9B4E72619BB6}"/>
              </a:ext>
            </a:extLst>
          </p:cNvPr>
          <p:cNvSpPr txBox="1"/>
          <p:nvPr/>
        </p:nvSpPr>
        <p:spPr>
          <a:xfrm>
            <a:off x="2015929" y="1586550"/>
            <a:ext cx="1173719" cy="461665"/>
          </a:xfrm>
          <a:prstGeom prst="rect">
            <a:avLst/>
          </a:prstGeom>
          <a:noFill/>
        </p:spPr>
        <p:txBody>
          <a:bodyPr wrap="none" rtlCol="0">
            <a:spAutoFit/>
          </a:bodyPr>
          <a:lstStyle/>
          <a:p>
            <a:r>
              <a:rPr kumimoji="1" lang="en-US" altLang="ja-JP" sz="2400" dirty="0"/>
              <a:t>Source</a:t>
            </a:r>
            <a:endParaRPr kumimoji="1" lang="en-US" altLang="ja-JP" dirty="0"/>
          </a:p>
        </p:txBody>
      </p:sp>
      <p:sp>
        <p:nvSpPr>
          <p:cNvPr id="17" name="テキスト ボックス 16">
            <a:extLst>
              <a:ext uri="{FF2B5EF4-FFF2-40B4-BE49-F238E27FC236}">
                <a16:creationId xmlns:a16="http://schemas.microsoft.com/office/drawing/2014/main" id="{D9C66E07-0441-43F4-BDF4-637E8563C42C}"/>
              </a:ext>
            </a:extLst>
          </p:cNvPr>
          <p:cNvSpPr txBox="1"/>
          <p:nvPr/>
        </p:nvSpPr>
        <p:spPr>
          <a:xfrm>
            <a:off x="3345428" y="1909716"/>
            <a:ext cx="1080745" cy="461665"/>
          </a:xfrm>
          <a:prstGeom prst="rect">
            <a:avLst/>
          </a:prstGeom>
          <a:noFill/>
        </p:spPr>
        <p:txBody>
          <a:bodyPr wrap="none" rtlCol="0">
            <a:spAutoFit/>
          </a:bodyPr>
          <a:lstStyle/>
          <a:p>
            <a:r>
              <a:rPr kumimoji="1" lang="en-US" altLang="ja-JP" sz="2400" dirty="0"/>
              <a:t>reverb</a:t>
            </a:r>
            <a:endParaRPr kumimoji="1" lang="ja-JP" altLang="en-US" dirty="0"/>
          </a:p>
        </p:txBody>
      </p:sp>
      <p:sp>
        <p:nvSpPr>
          <p:cNvPr id="18" name="テキスト ボックス 17">
            <a:extLst>
              <a:ext uri="{FF2B5EF4-FFF2-40B4-BE49-F238E27FC236}">
                <a16:creationId xmlns:a16="http://schemas.microsoft.com/office/drawing/2014/main" id="{31CEC3A2-6805-46FB-806A-EA11B6B7E8E1}"/>
              </a:ext>
            </a:extLst>
          </p:cNvPr>
          <p:cNvSpPr txBox="1"/>
          <p:nvPr/>
        </p:nvSpPr>
        <p:spPr>
          <a:xfrm>
            <a:off x="7324119" y="5503683"/>
            <a:ext cx="4501553" cy="523220"/>
          </a:xfrm>
          <a:prstGeom prst="rect">
            <a:avLst/>
          </a:prstGeom>
          <a:noFill/>
        </p:spPr>
        <p:txBody>
          <a:bodyPr wrap="none" rtlCol="0">
            <a:spAutoFit/>
          </a:bodyPr>
          <a:lstStyle/>
          <a:p>
            <a:r>
              <a:rPr kumimoji="1" lang="en-US" altLang="ja-JP" sz="2800" i="1" dirty="0">
                <a:latin typeface="Cambria Math" panose="02040503050406030204" pitchFamily="18" charset="0"/>
                <a:ea typeface="Cambria Math" panose="02040503050406030204" pitchFamily="18" charset="0"/>
              </a:rPr>
              <a:t>q</a:t>
            </a:r>
            <a:r>
              <a:rPr kumimoji="1" lang="en-US" altLang="ja-JP" sz="2800" dirty="0"/>
              <a:t>:quefrency(pseudo-time)</a:t>
            </a:r>
            <a:endParaRPr kumimoji="1" lang="ja-JP" altLang="en-US" sz="2800" dirty="0"/>
          </a:p>
        </p:txBody>
      </p:sp>
    </p:spTree>
    <p:extLst>
      <p:ext uri="{BB962C8B-B14F-4D97-AF65-F5344CB8AC3E}">
        <p14:creationId xmlns:p14="http://schemas.microsoft.com/office/powerpoint/2010/main" val="16178826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TotalTime>
  <Words>759</Words>
  <Application>Microsoft Office PowerPoint</Application>
  <PresentationFormat>ワイド画面</PresentationFormat>
  <Paragraphs>76</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Arial</vt:lpstr>
      <vt:lpstr>Cambria Math</vt:lpstr>
      <vt:lpstr>Office テーマ</vt:lpstr>
      <vt:lpstr>音響信号の 非現実的ミックスの検出</vt:lpstr>
      <vt:lpstr>音響信号の真正性（迫真性？）</vt:lpstr>
      <vt:lpstr>話者照合システムの問題意識</vt:lpstr>
      <vt:lpstr>Digital Watermarking・Fingerprinting</vt:lpstr>
      <vt:lpstr>ライブ録音の特徴</vt:lpstr>
      <vt:lpstr>音声認証における生体検知の関連研究</vt:lpstr>
      <vt:lpstr>提案手法：録音環境（残響特性）のトラッキング</vt:lpstr>
      <vt:lpstr>PowerPoint プレゼンテーション</vt:lpstr>
      <vt:lpstr>PowerPoint プレゼンテーション</vt:lpstr>
      <vt:lpstr>短ケフレンシーケプストラム相関</vt:lpstr>
      <vt:lpstr>評価音源</vt:lpstr>
      <vt:lpstr>[Live]における短ケフレンシーケプストラム</vt:lpstr>
      <vt:lpstr>Live　および　Env / liveness音源</vt:lpstr>
      <vt:lpstr>Concat　および　Mix　/no-Liveness音源</vt:lpstr>
      <vt:lpstr>[Concat]における短ケフレンシーケプストラム</vt:lpstr>
      <vt:lpstr>Jazz /High liveness? および  Pops/low liveness?</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音響信号の 非現実的ミックスの検出</dc:title>
  <dc:creator>薗田　光太郎</dc:creator>
  <cp:lastModifiedBy>Sonoda Kotaro</cp:lastModifiedBy>
  <cp:revision>10</cp:revision>
  <dcterms:created xsi:type="dcterms:W3CDTF">2020-01-22T14:20:28Z</dcterms:created>
  <dcterms:modified xsi:type="dcterms:W3CDTF">2020-01-24T23:10:06Z</dcterms:modified>
</cp:coreProperties>
</file>