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3"/>
  </p:notesMasterIdLst>
  <p:sldIdLst>
    <p:sldId id="257" r:id="rId2"/>
  </p:sldIdLst>
  <p:sldSz cx="30275213" cy="4280376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8" d="100"/>
          <a:sy n="18" d="100"/>
        </p:scale>
        <p:origin x="3084"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B78117-7887-4EAB-900D-64083365DEF3}" type="datetimeFigureOut">
              <a:rPr kumimoji="1" lang="ja-JP" altLang="en-US" smtClean="0"/>
              <a:t>2019/3/12</a:t>
            </a:fld>
            <a:endParaRPr kumimoji="1" lang="ja-JP" altLang="en-US"/>
          </a:p>
        </p:txBody>
      </p:sp>
      <p:sp>
        <p:nvSpPr>
          <p:cNvPr id="4" name="スライド イメージ プレースホルダー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8ED18D-0367-4ED4-9FC3-E40071466744}" type="slidenum">
              <a:rPr kumimoji="1" lang="ja-JP" altLang="en-US" smtClean="0"/>
              <a:t>‹#›</a:t>
            </a:fld>
            <a:endParaRPr kumimoji="1" lang="ja-JP" altLang="en-US"/>
          </a:p>
        </p:txBody>
      </p:sp>
    </p:spTree>
    <p:extLst>
      <p:ext uri="{BB962C8B-B14F-4D97-AF65-F5344CB8AC3E}">
        <p14:creationId xmlns:p14="http://schemas.microsoft.com/office/powerpoint/2010/main" val="144394221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3784402" y="7005156"/>
            <a:ext cx="22706410" cy="14902051"/>
          </a:xfrm>
        </p:spPr>
        <p:txBody>
          <a:bodyPr anchor="b"/>
          <a:lstStyle>
            <a:lvl1pPr algn="ctr">
              <a:defRPr sz="14899"/>
            </a:lvl1pPr>
          </a:lstStyle>
          <a:p>
            <a:r>
              <a:rPr kumimoji="1" lang="ja-JP" altLang="en-US"/>
              <a:t>マスター タイトルの書式設定</a:t>
            </a:r>
          </a:p>
        </p:txBody>
      </p:sp>
      <p:sp>
        <p:nvSpPr>
          <p:cNvPr id="3" name="サブタイトル 2"/>
          <p:cNvSpPr>
            <a:spLocks noGrp="1"/>
          </p:cNvSpPr>
          <p:nvPr>
            <p:ph type="subTitle" idx="1"/>
          </p:nvPr>
        </p:nvSpPr>
        <p:spPr>
          <a:xfrm>
            <a:off x="3784402" y="22481887"/>
            <a:ext cx="22706410" cy="10334331"/>
          </a:xfrm>
        </p:spPr>
        <p:txBody>
          <a:bodyPr/>
          <a:lstStyle>
            <a:lvl1pPr marL="0" indent="0" algn="ctr">
              <a:buNone/>
              <a:defRPr sz="5960"/>
            </a:lvl1pPr>
            <a:lvl2pPr marL="1135319" indent="0" algn="ctr">
              <a:buNone/>
              <a:defRPr sz="4966"/>
            </a:lvl2pPr>
            <a:lvl3pPr marL="2270638" indent="0" algn="ctr">
              <a:buNone/>
              <a:defRPr sz="4470"/>
            </a:lvl3pPr>
            <a:lvl4pPr marL="3405957" indent="0" algn="ctr">
              <a:buNone/>
              <a:defRPr sz="3973"/>
            </a:lvl4pPr>
            <a:lvl5pPr marL="4541276" indent="0" algn="ctr">
              <a:buNone/>
              <a:defRPr sz="3973"/>
            </a:lvl5pPr>
            <a:lvl6pPr marL="5676595" indent="0" algn="ctr">
              <a:buNone/>
              <a:defRPr sz="3973"/>
            </a:lvl6pPr>
            <a:lvl7pPr marL="6811914" indent="0" algn="ctr">
              <a:buNone/>
              <a:defRPr sz="3973"/>
            </a:lvl7pPr>
            <a:lvl8pPr marL="7947233" indent="0" algn="ctr">
              <a:buNone/>
              <a:defRPr sz="3973"/>
            </a:lvl8pPr>
            <a:lvl9pPr marL="9082552" indent="0" algn="ctr">
              <a:buNone/>
              <a:defRPr sz="3973"/>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C91D51F8-9B3F-4A68-8C19-1C62C5FA0EA2}" type="datetimeFigureOut">
              <a:rPr kumimoji="1" lang="ja-JP" altLang="en-US" smtClean="0"/>
              <a:t>2019/3/12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1C26AF1-F9E7-4590-AAED-A07835E9EC8F}" type="slidenum">
              <a:rPr kumimoji="1" lang="ja-JP" altLang="en-US" smtClean="0"/>
              <a:t>‹#›</a:t>
            </a:fld>
            <a:endParaRPr kumimoji="1" lang="ja-JP" altLang="en-US"/>
          </a:p>
        </p:txBody>
      </p:sp>
    </p:spTree>
    <p:extLst>
      <p:ext uri="{BB962C8B-B14F-4D97-AF65-F5344CB8AC3E}">
        <p14:creationId xmlns:p14="http://schemas.microsoft.com/office/powerpoint/2010/main" val="4118480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91D51F8-9B3F-4A68-8C19-1C62C5FA0EA2}" type="datetimeFigureOut">
              <a:rPr kumimoji="1" lang="ja-JP" altLang="en-US" smtClean="0"/>
              <a:t>2019/3/12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1C26AF1-F9E7-4590-AAED-A07835E9EC8F}" type="slidenum">
              <a:rPr kumimoji="1" lang="ja-JP" altLang="en-US" smtClean="0"/>
              <a:t>‹#›</a:t>
            </a:fld>
            <a:endParaRPr kumimoji="1" lang="ja-JP" altLang="en-US"/>
          </a:p>
        </p:txBody>
      </p:sp>
    </p:spTree>
    <p:extLst>
      <p:ext uri="{BB962C8B-B14F-4D97-AF65-F5344CB8AC3E}">
        <p14:creationId xmlns:p14="http://schemas.microsoft.com/office/powerpoint/2010/main" val="328483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21665699" y="2278904"/>
            <a:ext cx="6528093" cy="36274211"/>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2081421" y="2278904"/>
            <a:ext cx="19205838" cy="36274211"/>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91D51F8-9B3F-4A68-8C19-1C62C5FA0EA2}" type="datetimeFigureOut">
              <a:rPr kumimoji="1" lang="ja-JP" altLang="en-US" smtClean="0"/>
              <a:t>2019/3/12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1C26AF1-F9E7-4590-AAED-A07835E9EC8F}" type="slidenum">
              <a:rPr kumimoji="1" lang="ja-JP" altLang="en-US" smtClean="0"/>
              <a:t>‹#›</a:t>
            </a:fld>
            <a:endParaRPr kumimoji="1" lang="ja-JP" altLang="en-US"/>
          </a:p>
        </p:txBody>
      </p:sp>
    </p:spTree>
    <p:extLst>
      <p:ext uri="{BB962C8B-B14F-4D97-AF65-F5344CB8AC3E}">
        <p14:creationId xmlns:p14="http://schemas.microsoft.com/office/powerpoint/2010/main" val="289405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91D51F8-9B3F-4A68-8C19-1C62C5FA0EA2}" type="datetimeFigureOut">
              <a:rPr kumimoji="1" lang="ja-JP" altLang="en-US" smtClean="0"/>
              <a:t>2019/3/12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1C26AF1-F9E7-4590-AAED-A07835E9EC8F}" type="slidenum">
              <a:rPr kumimoji="1" lang="ja-JP" altLang="en-US" smtClean="0"/>
              <a:t>‹#›</a:t>
            </a:fld>
            <a:endParaRPr kumimoji="1" lang="ja-JP" altLang="en-US"/>
          </a:p>
        </p:txBody>
      </p:sp>
    </p:spTree>
    <p:extLst>
      <p:ext uri="{BB962C8B-B14F-4D97-AF65-F5344CB8AC3E}">
        <p14:creationId xmlns:p14="http://schemas.microsoft.com/office/powerpoint/2010/main" val="1688522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2065653" y="10671222"/>
            <a:ext cx="26112371" cy="17805173"/>
          </a:xfrm>
        </p:spPr>
        <p:txBody>
          <a:bodyPr anchor="b"/>
          <a:lstStyle>
            <a:lvl1pPr>
              <a:defRPr sz="14899"/>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2065653" y="28644839"/>
            <a:ext cx="26112371" cy="9363320"/>
          </a:xfrm>
        </p:spPr>
        <p:txBody>
          <a:bodyPr/>
          <a:lstStyle>
            <a:lvl1pPr marL="0" indent="0">
              <a:buNone/>
              <a:defRPr sz="5960">
                <a:solidFill>
                  <a:schemeClr val="tx1">
                    <a:tint val="75000"/>
                  </a:schemeClr>
                </a:solidFill>
              </a:defRPr>
            </a:lvl1pPr>
            <a:lvl2pPr marL="1135319" indent="0">
              <a:buNone/>
              <a:defRPr sz="4966">
                <a:solidFill>
                  <a:schemeClr val="tx1">
                    <a:tint val="75000"/>
                  </a:schemeClr>
                </a:solidFill>
              </a:defRPr>
            </a:lvl2pPr>
            <a:lvl3pPr marL="2270638" indent="0">
              <a:buNone/>
              <a:defRPr sz="4470">
                <a:solidFill>
                  <a:schemeClr val="tx1">
                    <a:tint val="75000"/>
                  </a:schemeClr>
                </a:solidFill>
              </a:defRPr>
            </a:lvl3pPr>
            <a:lvl4pPr marL="3405957" indent="0">
              <a:buNone/>
              <a:defRPr sz="3973">
                <a:solidFill>
                  <a:schemeClr val="tx1">
                    <a:tint val="75000"/>
                  </a:schemeClr>
                </a:solidFill>
              </a:defRPr>
            </a:lvl4pPr>
            <a:lvl5pPr marL="4541276" indent="0">
              <a:buNone/>
              <a:defRPr sz="3973">
                <a:solidFill>
                  <a:schemeClr val="tx1">
                    <a:tint val="75000"/>
                  </a:schemeClr>
                </a:solidFill>
              </a:defRPr>
            </a:lvl5pPr>
            <a:lvl6pPr marL="5676595" indent="0">
              <a:buNone/>
              <a:defRPr sz="3973">
                <a:solidFill>
                  <a:schemeClr val="tx1">
                    <a:tint val="75000"/>
                  </a:schemeClr>
                </a:solidFill>
              </a:defRPr>
            </a:lvl6pPr>
            <a:lvl7pPr marL="6811914" indent="0">
              <a:buNone/>
              <a:defRPr sz="3973">
                <a:solidFill>
                  <a:schemeClr val="tx1">
                    <a:tint val="75000"/>
                  </a:schemeClr>
                </a:solidFill>
              </a:defRPr>
            </a:lvl7pPr>
            <a:lvl8pPr marL="7947233" indent="0">
              <a:buNone/>
              <a:defRPr sz="3973">
                <a:solidFill>
                  <a:schemeClr val="tx1">
                    <a:tint val="75000"/>
                  </a:schemeClr>
                </a:solidFill>
              </a:defRPr>
            </a:lvl8pPr>
            <a:lvl9pPr marL="9082552" indent="0">
              <a:buNone/>
              <a:defRPr sz="3973">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C91D51F8-9B3F-4A68-8C19-1C62C5FA0EA2}" type="datetimeFigureOut">
              <a:rPr kumimoji="1" lang="ja-JP" altLang="en-US" smtClean="0"/>
              <a:t>2019/3/12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1C26AF1-F9E7-4590-AAED-A07835E9EC8F}" type="slidenum">
              <a:rPr kumimoji="1" lang="ja-JP" altLang="en-US" smtClean="0"/>
              <a:t>‹#›</a:t>
            </a:fld>
            <a:endParaRPr kumimoji="1" lang="ja-JP" altLang="en-US"/>
          </a:p>
        </p:txBody>
      </p:sp>
    </p:spTree>
    <p:extLst>
      <p:ext uri="{BB962C8B-B14F-4D97-AF65-F5344CB8AC3E}">
        <p14:creationId xmlns:p14="http://schemas.microsoft.com/office/powerpoint/2010/main" val="4134543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2081421" y="11394520"/>
            <a:ext cx="12866966" cy="2715859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15326826" y="11394520"/>
            <a:ext cx="12866966" cy="2715859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C91D51F8-9B3F-4A68-8C19-1C62C5FA0EA2}" type="datetimeFigureOut">
              <a:rPr kumimoji="1" lang="ja-JP" altLang="en-US" smtClean="0"/>
              <a:t>2019/3/12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1C26AF1-F9E7-4590-AAED-A07835E9EC8F}" type="slidenum">
              <a:rPr kumimoji="1" lang="ja-JP" altLang="en-US" smtClean="0"/>
              <a:t>‹#›</a:t>
            </a:fld>
            <a:endParaRPr kumimoji="1" lang="ja-JP" altLang="en-US"/>
          </a:p>
        </p:txBody>
      </p:sp>
    </p:spTree>
    <p:extLst>
      <p:ext uri="{BB962C8B-B14F-4D97-AF65-F5344CB8AC3E}">
        <p14:creationId xmlns:p14="http://schemas.microsoft.com/office/powerpoint/2010/main" val="1990544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2085364" y="2278907"/>
            <a:ext cx="26112371" cy="8273416"/>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2085365" y="10492870"/>
            <a:ext cx="12807833"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2085365" y="15635264"/>
            <a:ext cx="12807833" cy="22997117"/>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15326827" y="10492870"/>
            <a:ext cx="12870909"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15326827" y="15635264"/>
            <a:ext cx="12870909" cy="22997117"/>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C91D51F8-9B3F-4A68-8C19-1C62C5FA0EA2}" type="datetimeFigureOut">
              <a:rPr kumimoji="1" lang="ja-JP" altLang="en-US" smtClean="0"/>
              <a:t>2019/3/12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1C26AF1-F9E7-4590-AAED-A07835E9EC8F}" type="slidenum">
              <a:rPr kumimoji="1" lang="ja-JP" altLang="en-US" smtClean="0"/>
              <a:t>‹#›</a:t>
            </a:fld>
            <a:endParaRPr kumimoji="1" lang="ja-JP" altLang="en-US"/>
          </a:p>
        </p:txBody>
      </p:sp>
    </p:spTree>
    <p:extLst>
      <p:ext uri="{BB962C8B-B14F-4D97-AF65-F5344CB8AC3E}">
        <p14:creationId xmlns:p14="http://schemas.microsoft.com/office/powerpoint/2010/main" val="433792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91D51F8-9B3F-4A68-8C19-1C62C5FA0EA2}" type="datetimeFigureOut">
              <a:rPr kumimoji="1" lang="ja-JP" altLang="en-US" smtClean="0"/>
              <a:t>2019/3/12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1C26AF1-F9E7-4590-AAED-A07835E9EC8F}" type="slidenum">
              <a:rPr kumimoji="1" lang="ja-JP" altLang="en-US" smtClean="0"/>
              <a:t>‹#›</a:t>
            </a:fld>
            <a:endParaRPr kumimoji="1" lang="ja-JP" altLang="en-US"/>
          </a:p>
        </p:txBody>
      </p:sp>
    </p:spTree>
    <p:extLst>
      <p:ext uri="{BB962C8B-B14F-4D97-AF65-F5344CB8AC3E}">
        <p14:creationId xmlns:p14="http://schemas.microsoft.com/office/powerpoint/2010/main" val="3433134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91D51F8-9B3F-4A68-8C19-1C62C5FA0EA2}" type="datetimeFigureOut">
              <a:rPr kumimoji="1" lang="ja-JP" altLang="en-US" smtClean="0"/>
              <a:t>2019/3/12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1C26AF1-F9E7-4590-AAED-A07835E9EC8F}" type="slidenum">
              <a:rPr kumimoji="1" lang="ja-JP" altLang="en-US" smtClean="0"/>
              <a:t>‹#›</a:t>
            </a:fld>
            <a:endParaRPr kumimoji="1" lang="ja-JP" altLang="en-US"/>
          </a:p>
        </p:txBody>
      </p:sp>
    </p:spTree>
    <p:extLst>
      <p:ext uri="{BB962C8B-B14F-4D97-AF65-F5344CB8AC3E}">
        <p14:creationId xmlns:p14="http://schemas.microsoft.com/office/powerpoint/2010/main" val="2322319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085366" y="2853584"/>
            <a:ext cx="9764543" cy="9987545"/>
          </a:xfrm>
        </p:spPr>
        <p:txBody>
          <a:bodyPr anchor="b"/>
          <a:lstStyle>
            <a:lvl1pPr>
              <a:defRPr sz="7946"/>
            </a:lvl1pPr>
          </a:lstStyle>
          <a:p>
            <a:r>
              <a:rPr kumimoji="1" lang="ja-JP" altLang="en-US"/>
              <a:t>マスター タイトルの書式設定</a:t>
            </a:r>
          </a:p>
        </p:txBody>
      </p:sp>
      <p:sp>
        <p:nvSpPr>
          <p:cNvPr id="3" name="コンテンツ プレースホルダー 2"/>
          <p:cNvSpPr>
            <a:spLocks noGrp="1"/>
          </p:cNvSpPr>
          <p:nvPr>
            <p:ph idx="1"/>
          </p:nvPr>
        </p:nvSpPr>
        <p:spPr>
          <a:xfrm>
            <a:off x="12870909" y="6162952"/>
            <a:ext cx="15326827" cy="30418415"/>
          </a:xfrm>
        </p:spPr>
        <p:txBody>
          <a:bodyPr/>
          <a:lstStyle>
            <a:lvl1pPr>
              <a:defRPr sz="7946"/>
            </a:lvl1pPr>
            <a:lvl2pPr>
              <a:defRPr sz="6953"/>
            </a:lvl2pPr>
            <a:lvl3pPr>
              <a:defRPr sz="5960"/>
            </a:lvl3pPr>
            <a:lvl4pPr>
              <a:defRPr sz="4966"/>
            </a:lvl4pPr>
            <a:lvl5pPr>
              <a:defRPr sz="4966"/>
            </a:lvl5pPr>
            <a:lvl6pPr>
              <a:defRPr sz="4966"/>
            </a:lvl6pPr>
            <a:lvl7pPr>
              <a:defRPr sz="4966"/>
            </a:lvl7pPr>
            <a:lvl8pPr>
              <a:defRPr sz="4966"/>
            </a:lvl8pPr>
            <a:lvl9pPr>
              <a:defRPr sz="4966"/>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91D51F8-9B3F-4A68-8C19-1C62C5FA0EA2}" type="datetimeFigureOut">
              <a:rPr kumimoji="1" lang="ja-JP" altLang="en-US" smtClean="0"/>
              <a:t>2019/3/12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1C26AF1-F9E7-4590-AAED-A07835E9EC8F}" type="slidenum">
              <a:rPr kumimoji="1" lang="ja-JP" altLang="en-US" smtClean="0"/>
              <a:t>‹#›</a:t>
            </a:fld>
            <a:endParaRPr kumimoji="1" lang="ja-JP" altLang="en-US"/>
          </a:p>
        </p:txBody>
      </p:sp>
    </p:spTree>
    <p:extLst>
      <p:ext uri="{BB962C8B-B14F-4D97-AF65-F5344CB8AC3E}">
        <p14:creationId xmlns:p14="http://schemas.microsoft.com/office/powerpoint/2010/main" val="1793094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085366" y="2853584"/>
            <a:ext cx="9764543" cy="9987545"/>
          </a:xfrm>
        </p:spPr>
        <p:txBody>
          <a:bodyPr anchor="b"/>
          <a:lstStyle>
            <a:lvl1pPr>
              <a:defRPr sz="7946"/>
            </a:lvl1pPr>
          </a:lstStyle>
          <a:p>
            <a:r>
              <a:rPr kumimoji="1" lang="ja-JP" altLang="en-US"/>
              <a:t>マスター タイトルの書式設定</a:t>
            </a:r>
          </a:p>
        </p:txBody>
      </p:sp>
      <p:sp>
        <p:nvSpPr>
          <p:cNvPr id="3" name="図プレースホルダー 2"/>
          <p:cNvSpPr>
            <a:spLocks noGrp="1"/>
          </p:cNvSpPr>
          <p:nvPr>
            <p:ph type="pic" idx="1"/>
          </p:nvPr>
        </p:nvSpPr>
        <p:spPr>
          <a:xfrm>
            <a:off x="12870909" y="6162952"/>
            <a:ext cx="15326827" cy="30418415"/>
          </a:xfrm>
        </p:spPr>
        <p:txBody>
          <a:bodyPr/>
          <a:lstStyle>
            <a:lvl1pPr marL="0" indent="0">
              <a:buNone/>
              <a:defRPr sz="7946"/>
            </a:lvl1pPr>
            <a:lvl2pPr marL="1135319" indent="0">
              <a:buNone/>
              <a:defRPr sz="6953"/>
            </a:lvl2pPr>
            <a:lvl3pPr marL="2270638" indent="0">
              <a:buNone/>
              <a:defRPr sz="5960"/>
            </a:lvl3pPr>
            <a:lvl4pPr marL="3405957" indent="0">
              <a:buNone/>
              <a:defRPr sz="4966"/>
            </a:lvl4pPr>
            <a:lvl5pPr marL="4541276" indent="0">
              <a:buNone/>
              <a:defRPr sz="4966"/>
            </a:lvl5pPr>
            <a:lvl6pPr marL="5676595" indent="0">
              <a:buNone/>
              <a:defRPr sz="4966"/>
            </a:lvl6pPr>
            <a:lvl7pPr marL="6811914" indent="0">
              <a:buNone/>
              <a:defRPr sz="4966"/>
            </a:lvl7pPr>
            <a:lvl8pPr marL="7947233" indent="0">
              <a:buNone/>
              <a:defRPr sz="4966"/>
            </a:lvl8pPr>
            <a:lvl9pPr marL="9082552" indent="0">
              <a:buNone/>
              <a:defRPr sz="4966"/>
            </a:lvl9pPr>
          </a:lstStyle>
          <a:p>
            <a:endParaRPr kumimoji="1" lang="ja-JP" altLang="en-US"/>
          </a:p>
        </p:txBody>
      </p:sp>
      <p:sp>
        <p:nvSpPr>
          <p:cNvPr id="4" name="テキスト プレースホルダー 3"/>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91D51F8-9B3F-4A68-8C19-1C62C5FA0EA2}" type="datetimeFigureOut">
              <a:rPr kumimoji="1" lang="ja-JP" altLang="en-US" smtClean="0"/>
              <a:t>2019/3/12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1C26AF1-F9E7-4590-AAED-A07835E9EC8F}" type="slidenum">
              <a:rPr kumimoji="1" lang="ja-JP" altLang="en-US" smtClean="0"/>
              <a:t>‹#›</a:t>
            </a:fld>
            <a:endParaRPr kumimoji="1" lang="ja-JP" altLang="en-US"/>
          </a:p>
        </p:txBody>
      </p:sp>
    </p:spTree>
    <p:extLst>
      <p:ext uri="{BB962C8B-B14F-4D97-AF65-F5344CB8AC3E}">
        <p14:creationId xmlns:p14="http://schemas.microsoft.com/office/powerpoint/2010/main" val="699353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081421" y="2278907"/>
            <a:ext cx="26112371" cy="8273416"/>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2081421" y="39672750"/>
            <a:ext cx="6811923" cy="2278904"/>
          </a:xfrm>
          <a:prstGeom prst="rect">
            <a:avLst/>
          </a:prstGeom>
        </p:spPr>
        <p:txBody>
          <a:bodyPr vert="horz" lIns="91440" tIns="45720" rIns="91440" bIns="45720" rtlCol="0" anchor="ctr"/>
          <a:lstStyle>
            <a:lvl1pPr algn="l">
              <a:defRPr sz="2980">
                <a:solidFill>
                  <a:schemeClr val="tx1">
                    <a:tint val="75000"/>
                  </a:schemeClr>
                </a:solidFill>
              </a:defRPr>
            </a:lvl1pPr>
          </a:lstStyle>
          <a:p>
            <a:fld id="{C91D51F8-9B3F-4A68-8C19-1C62C5FA0EA2}" type="datetimeFigureOut">
              <a:rPr kumimoji="1" lang="ja-JP" altLang="en-US" smtClean="0"/>
              <a:t>2019/3/12</a:t>
            </a:fld>
            <a:endParaRPr kumimoji="1" lang="ja-JP" altLang="en-US"/>
          </a:p>
        </p:txBody>
      </p:sp>
      <p:sp>
        <p:nvSpPr>
          <p:cNvPr id="5" name="フッター プレースホルダー 4"/>
          <p:cNvSpPr>
            <a:spLocks noGrp="1"/>
          </p:cNvSpPr>
          <p:nvPr>
            <p:ph type="ftr" sz="quarter" idx="3"/>
          </p:nvPr>
        </p:nvSpPr>
        <p:spPr>
          <a:xfrm>
            <a:off x="10028665" y="39672750"/>
            <a:ext cx="10217884" cy="2278904"/>
          </a:xfrm>
          <a:prstGeom prst="rect">
            <a:avLst/>
          </a:prstGeom>
        </p:spPr>
        <p:txBody>
          <a:bodyPr vert="horz" lIns="91440" tIns="45720" rIns="91440" bIns="45720" rtlCol="0" anchor="ctr"/>
          <a:lstStyle>
            <a:lvl1pPr algn="ctr">
              <a:defRPr sz="298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21381869" y="39672750"/>
            <a:ext cx="6811923" cy="2278904"/>
          </a:xfrm>
          <a:prstGeom prst="rect">
            <a:avLst/>
          </a:prstGeom>
        </p:spPr>
        <p:txBody>
          <a:bodyPr vert="horz" lIns="91440" tIns="45720" rIns="91440" bIns="45720" rtlCol="0" anchor="ctr"/>
          <a:lstStyle>
            <a:lvl1pPr algn="r">
              <a:defRPr sz="2980">
                <a:solidFill>
                  <a:schemeClr val="tx1">
                    <a:tint val="75000"/>
                  </a:schemeClr>
                </a:solidFill>
              </a:defRPr>
            </a:lvl1pPr>
          </a:lstStyle>
          <a:p>
            <a:fld id="{81C26AF1-F9E7-4590-AAED-A07835E9EC8F}" type="slidenum">
              <a:rPr kumimoji="1" lang="ja-JP" altLang="en-US" smtClean="0"/>
              <a:t>‹#›</a:t>
            </a:fld>
            <a:endParaRPr kumimoji="1" lang="ja-JP" altLang="en-US"/>
          </a:p>
        </p:txBody>
      </p:sp>
    </p:spTree>
    <p:extLst>
      <p:ext uri="{BB962C8B-B14F-4D97-AF65-F5344CB8AC3E}">
        <p14:creationId xmlns:p14="http://schemas.microsoft.com/office/powerpoint/2010/main" val="298556832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2270638" rtl="0" eaLnBrk="1" latinLnBrk="0" hangingPunct="1">
        <a:lnSpc>
          <a:spcPct val="90000"/>
        </a:lnSpc>
        <a:spcBef>
          <a:spcPct val="0"/>
        </a:spcBef>
        <a:buNone/>
        <a:defRPr kumimoji="1" sz="10926" kern="1200">
          <a:solidFill>
            <a:schemeClr val="tx1"/>
          </a:solidFill>
          <a:latin typeface="+mj-lt"/>
          <a:ea typeface="+mj-ea"/>
          <a:cs typeface="+mj-cs"/>
        </a:defRPr>
      </a:lvl1pPr>
    </p:titleStyle>
    <p:bodyStyle>
      <a:lvl1pPr marL="567660" indent="-567660" algn="l" defTabSz="2270638" rtl="0" eaLnBrk="1" latinLnBrk="0" hangingPunct="1">
        <a:lnSpc>
          <a:spcPct val="90000"/>
        </a:lnSpc>
        <a:spcBef>
          <a:spcPts val="2483"/>
        </a:spcBef>
        <a:buFont typeface="Arial" panose="020B0604020202020204" pitchFamily="34" charset="0"/>
        <a:buChar char="•"/>
        <a:defRPr kumimoji="1" sz="6953" kern="1200">
          <a:solidFill>
            <a:schemeClr val="tx1"/>
          </a:solidFill>
          <a:latin typeface="+mn-lt"/>
          <a:ea typeface="+mn-ea"/>
          <a:cs typeface="+mn-cs"/>
        </a:defRPr>
      </a:lvl1pPr>
      <a:lvl2pPr marL="1702979" indent="-567660" algn="l" defTabSz="2270638" rtl="0" eaLnBrk="1" latinLnBrk="0" hangingPunct="1">
        <a:lnSpc>
          <a:spcPct val="90000"/>
        </a:lnSpc>
        <a:spcBef>
          <a:spcPts val="1242"/>
        </a:spcBef>
        <a:buFont typeface="Arial" panose="020B0604020202020204" pitchFamily="34" charset="0"/>
        <a:buChar char="•"/>
        <a:defRPr kumimoji="1" sz="5960" kern="1200">
          <a:solidFill>
            <a:schemeClr val="tx1"/>
          </a:solidFill>
          <a:latin typeface="+mn-lt"/>
          <a:ea typeface="+mn-ea"/>
          <a:cs typeface="+mn-cs"/>
        </a:defRPr>
      </a:lvl2pPr>
      <a:lvl3pPr marL="2838298" indent="-567660" algn="l" defTabSz="2270638" rtl="0" eaLnBrk="1" latinLnBrk="0" hangingPunct="1">
        <a:lnSpc>
          <a:spcPct val="90000"/>
        </a:lnSpc>
        <a:spcBef>
          <a:spcPts val="1242"/>
        </a:spcBef>
        <a:buFont typeface="Arial" panose="020B0604020202020204" pitchFamily="34" charset="0"/>
        <a:buChar char="•"/>
        <a:defRPr kumimoji="1" sz="4966" kern="1200">
          <a:solidFill>
            <a:schemeClr val="tx1"/>
          </a:solidFill>
          <a:latin typeface="+mn-lt"/>
          <a:ea typeface="+mn-ea"/>
          <a:cs typeface="+mn-cs"/>
        </a:defRPr>
      </a:lvl3pPr>
      <a:lvl4pPr marL="3973617"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4pPr>
      <a:lvl5pPr marL="5108936"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5pPr>
      <a:lvl6pPr marL="6244255"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9pPr>
    </p:bodyStyle>
    <p:otherStyle>
      <a:defPPr>
        <a:defRPr lang="ja-JP"/>
      </a:defPPr>
      <a:lvl1pPr marL="0" algn="l" defTabSz="2270638" rtl="0" eaLnBrk="1" latinLnBrk="0" hangingPunct="1">
        <a:defRPr kumimoji="1" sz="4470" kern="1200">
          <a:solidFill>
            <a:schemeClr val="tx1"/>
          </a:solidFill>
          <a:latin typeface="+mn-lt"/>
          <a:ea typeface="+mn-ea"/>
          <a:cs typeface="+mn-cs"/>
        </a:defRPr>
      </a:lvl1pPr>
      <a:lvl2pPr marL="1135319" algn="l" defTabSz="2270638" rtl="0" eaLnBrk="1" latinLnBrk="0" hangingPunct="1">
        <a:defRPr kumimoji="1" sz="4470" kern="1200">
          <a:solidFill>
            <a:schemeClr val="tx1"/>
          </a:solidFill>
          <a:latin typeface="+mn-lt"/>
          <a:ea typeface="+mn-ea"/>
          <a:cs typeface="+mn-cs"/>
        </a:defRPr>
      </a:lvl2pPr>
      <a:lvl3pPr marL="2270638" algn="l" defTabSz="2270638" rtl="0" eaLnBrk="1" latinLnBrk="0" hangingPunct="1">
        <a:defRPr kumimoji="1" sz="4470" kern="1200">
          <a:solidFill>
            <a:schemeClr val="tx1"/>
          </a:solidFill>
          <a:latin typeface="+mn-lt"/>
          <a:ea typeface="+mn-ea"/>
          <a:cs typeface="+mn-cs"/>
        </a:defRPr>
      </a:lvl3pPr>
      <a:lvl4pPr marL="3405957" algn="l" defTabSz="2270638" rtl="0" eaLnBrk="1" latinLnBrk="0" hangingPunct="1">
        <a:defRPr kumimoji="1" sz="4470" kern="1200">
          <a:solidFill>
            <a:schemeClr val="tx1"/>
          </a:solidFill>
          <a:latin typeface="+mn-lt"/>
          <a:ea typeface="+mn-ea"/>
          <a:cs typeface="+mn-cs"/>
        </a:defRPr>
      </a:lvl4pPr>
      <a:lvl5pPr marL="4541276" algn="l" defTabSz="2270638" rtl="0" eaLnBrk="1" latinLnBrk="0" hangingPunct="1">
        <a:defRPr kumimoji="1" sz="4470" kern="1200">
          <a:solidFill>
            <a:schemeClr val="tx1"/>
          </a:solidFill>
          <a:latin typeface="+mn-lt"/>
          <a:ea typeface="+mn-ea"/>
          <a:cs typeface="+mn-cs"/>
        </a:defRPr>
      </a:lvl5pPr>
      <a:lvl6pPr marL="5676595" algn="l" defTabSz="2270638" rtl="0" eaLnBrk="1" latinLnBrk="0" hangingPunct="1">
        <a:defRPr kumimoji="1" sz="4470" kern="1200">
          <a:solidFill>
            <a:schemeClr val="tx1"/>
          </a:solidFill>
          <a:latin typeface="+mn-lt"/>
          <a:ea typeface="+mn-ea"/>
          <a:cs typeface="+mn-cs"/>
        </a:defRPr>
      </a:lvl6pPr>
      <a:lvl7pPr marL="6811914" algn="l" defTabSz="2270638" rtl="0" eaLnBrk="1" latinLnBrk="0" hangingPunct="1">
        <a:defRPr kumimoji="1" sz="4470" kern="1200">
          <a:solidFill>
            <a:schemeClr val="tx1"/>
          </a:solidFill>
          <a:latin typeface="+mn-lt"/>
          <a:ea typeface="+mn-ea"/>
          <a:cs typeface="+mn-cs"/>
        </a:defRPr>
      </a:lvl7pPr>
      <a:lvl8pPr marL="7947233" algn="l" defTabSz="2270638" rtl="0" eaLnBrk="1" latinLnBrk="0" hangingPunct="1">
        <a:defRPr kumimoji="1" sz="4470" kern="1200">
          <a:solidFill>
            <a:schemeClr val="tx1"/>
          </a:solidFill>
          <a:latin typeface="+mn-lt"/>
          <a:ea typeface="+mn-ea"/>
          <a:cs typeface="+mn-cs"/>
        </a:defRPr>
      </a:lvl8pPr>
      <a:lvl9pPr marL="9082552" algn="l" defTabSz="2270638" rtl="0" eaLnBrk="1" latinLnBrk="0" hangingPunct="1">
        <a:defRPr kumimoji="1" sz="4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slideLayout" Target="../slideLayouts/slideLayout2.xml"/><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0"/>
            <a:ext cx="30275213" cy="14122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四角形: 角を丸くする 55"/>
          <p:cNvSpPr/>
          <p:nvPr/>
        </p:nvSpPr>
        <p:spPr>
          <a:xfrm>
            <a:off x="1275348" y="3278983"/>
            <a:ext cx="27726148" cy="2174955"/>
          </a:xfrm>
          <a:prstGeom prst="roundRect">
            <a:avLst>
              <a:gd name="adj" fmla="val 1002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四角形: 角を丸くする 54"/>
          <p:cNvSpPr/>
          <p:nvPr/>
        </p:nvSpPr>
        <p:spPr>
          <a:xfrm>
            <a:off x="1275348" y="6059947"/>
            <a:ext cx="27726148" cy="6774205"/>
          </a:xfrm>
          <a:prstGeom prst="roundRect">
            <a:avLst>
              <a:gd name="adj" fmla="val 390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四角形: 角を丸くする 53"/>
          <p:cNvSpPr/>
          <p:nvPr/>
        </p:nvSpPr>
        <p:spPr>
          <a:xfrm>
            <a:off x="1403516" y="13666298"/>
            <a:ext cx="27990469" cy="4995416"/>
          </a:xfrm>
          <a:prstGeom prst="roundRect">
            <a:avLst>
              <a:gd name="adj" fmla="val 390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四角形: 角を丸くする 52"/>
          <p:cNvSpPr/>
          <p:nvPr/>
        </p:nvSpPr>
        <p:spPr>
          <a:xfrm>
            <a:off x="1275348" y="19279815"/>
            <a:ext cx="28442652" cy="8274921"/>
          </a:xfrm>
          <a:prstGeom prst="roundRect">
            <a:avLst>
              <a:gd name="adj" fmla="val 246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四角形: 角を丸くする 19"/>
          <p:cNvSpPr/>
          <p:nvPr/>
        </p:nvSpPr>
        <p:spPr>
          <a:xfrm>
            <a:off x="1365514" y="38380583"/>
            <a:ext cx="28442650" cy="3378476"/>
          </a:xfrm>
          <a:prstGeom prst="roundRect">
            <a:avLst>
              <a:gd name="adj" fmla="val 849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四角形: 角を丸くする 51"/>
          <p:cNvSpPr/>
          <p:nvPr/>
        </p:nvSpPr>
        <p:spPr>
          <a:xfrm>
            <a:off x="1275347" y="28039953"/>
            <a:ext cx="28442651" cy="9549808"/>
          </a:xfrm>
          <a:prstGeom prst="roundRect">
            <a:avLst>
              <a:gd name="adj" fmla="val 178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2081415" y="271479"/>
            <a:ext cx="26112371" cy="968187"/>
          </a:xfrm>
        </p:spPr>
        <p:txBody>
          <a:bodyPr>
            <a:noAutofit/>
          </a:bodyPr>
          <a:lstStyle/>
          <a:p>
            <a:pPr algn="ctr"/>
            <a:r>
              <a:rPr kumimoji="1" lang="ja-JP" altLang="en-US" sz="6000" b="1" dirty="0">
                <a:solidFill>
                  <a:schemeClr val="bg1"/>
                </a:solidFill>
              </a:rPr>
              <a:t>音のパンニング加工の検出に関する一検討</a:t>
            </a:r>
          </a:p>
        </p:txBody>
      </p:sp>
      <p:sp>
        <p:nvSpPr>
          <p:cNvPr id="7" name="テキスト ボックス 6"/>
          <p:cNvSpPr txBox="1"/>
          <p:nvPr/>
        </p:nvSpPr>
        <p:spPr>
          <a:xfrm>
            <a:off x="1365514" y="3715407"/>
            <a:ext cx="27726148" cy="1569660"/>
          </a:xfrm>
          <a:prstGeom prst="rect">
            <a:avLst/>
          </a:prstGeom>
          <a:noFill/>
        </p:spPr>
        <p:txBody>
          <a:bodyPr wrap="square" rtlCol="0">
            <a:spAutoFit/>
          </a:bodyPr>
          <a:lstStyle/>
          <a:p>
            <a:r>
              <a:rPr lang="ja-JP" altLang="en-US" sz="3200" dirty="0"/>
              <a:t>現代の音楽制作現場では</a:t>
            </a:r>
            <a:r>
              <a:rPr lang="en-US" altLang="ja-JP" sz="3200" dirty="0"/>
              <a:t>, </a:t>
            </a:r>
            <a:r>
              <a:rPr lang="ja-JP" altLang="en-US" sz="3200" dirty="0"/>
              <a:t>コンピュータの利用により簡単にデジタル音響加工を行うことが可能になった．一方で</a:t>
            </a:r>
            <a:r>
              <a:rPr lang="en-US" altLang="ja-JP" sz="3200" dirty="0"/>
              <a:t>, </a:t>
            </a:r>
            <a:r>
              <a:rPr lang="ja-JP" altLang="en-US" sz="3200" dirty="0"/>
              <a:t>簡単に人間には聞き分けることが出来ない高品質な模擬音を作成できてしまうことも問題視される．そこで音データに含まれるデジタル加工の程度を人間に代わってコンピュータに検知させ</a:t>
            </a:r>
            <a:r>
              <a:rPr lang="en-US" altLang="ja-JP" sz="3200" dirty="0"/>
              <a:t>, </a:t>
            </a:r>
            <a:r>
              <a:rPr lang="ja-JP" altLang="en-US" sz="3200" dirty="0"/>
              <a:t>それを人間に提示することで</a:t>
            </a:r>
            <a:r>
              <a:rPr lang="en-US" altLang="ja-JP" sz="3200" dirty="0"/>
              <a:t>, </a:t>
            </a:r>
            <a:r>
              <a:rPr lang="ja-JP" altLang="en-US" sz="3200" dirty="0"/>
              <a:t>模擬音によるシステムへの攻撃に対して頑健性を持たせることが目的である．</a:t>
            </a:r>
            <a:endParaRPr kumimoji="1" lang="ja-JP" altLang="en-US" sz="3200" dirty="0"/>
          </a:p>
        </p:txBody>
      </p:sp>
      <p:grpSp>
        <p:nvGrpSpPr>
          <p:cNvPr id="18" name="グループ化 17"/>
          <p:cNvGrpSpPr/>
          <p:nvPr/>
        </p:nvGrpSpPr>
        <p:grpSpPr>
          <a:xfrm>
            <a:off x="1663925" y="5776679"/>
            <a:ext cx="17550891" cy="6922367"/>
            <a:chOff x="1454259" y="9999787"/>
            <a:chExt cx="17550891" cy="6922367"/>
          </a:xfrm>
        </p:grpSpPr>
        <p:sp>
          <p:nvSpPr>
            <p:cNvPr id="10" name="テキスト ボックス 9"/>
            <p:cNvSpPr txBox="1"/>
            <p:nvPr/>
          </p:nvSpPr>
          <p:spPr>
            <a:xfrm>
              <a:off x="1454259" y="9999787"/>
              <a:ext cx="10415780" cy="70788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kumimoji="1" lang="en-US" altLang="ja-JP" sz="4000" b="1" dirty="0"/>
                <a:t>2. </a:t>
              </a:r>
              <a:r>
                <a:rPr lang="ja-JP" altLang="en-US" sz="4000" b="1" dirty="0"/>
                <a:t>音の</a:t>
              </a:r>
              <a:r>
                <a:rPr kumimoji="1" lang="ja-JP" altLang="en-US" sz="4000" b="1" dirty="0"/>
                <a:t>パンニング加工</a:t>
              </a:r>
            </a:p>
          </p:txBody>
        </p:sp>
        <p:sp>
          <p:nvSpPr>
            <p:cNvPr id="14" name="テキスト ボックス 13"/>
            <p:cNvSpPr txBox="1"/>
            <p:nvPr/>
          </p:nvSpPr>
          <p:spPr>
            <a:xfrm>
              <a:off x="2861421" y="16337379"/>
              <a:ext cx="6357050" cy="584775"/>
            </a:xfrm>
            <a:prstGeom prst="rect">
              <a:avLst/>
            </a:prstGeom>
            <a:noFill/>
          </p:spPr>
          <p:txBody>
            <a:bodyPr wrap="square" rtlCol="0">
              <a:spAutoFit/>
            </a:bodyPr>
            <a:lstStyle/>
            <a:p>
              <a:pPr algn="ctr"/>
              <a:r>
                <a:rPr lang="ja-JP" altLang="en-US" sz="3200" dirty="0"/>
                <a:t>音圧パンニング</a:t>
              </a:r>
              <a:endParaRPr kumimoji="1" lang="ja-JP" altLang="en-US" sz="3200" dirty="0"/>
            </a:p>
          </p:txBody>
        </p:sp>
        <p:sp>
          <p:nvSpPr>
            <p:cNvPr id="16" name="テキスト ボックス 15"/>
            <p:cNvSpPr txBox="1"/>
            <p:nvPr/>
          </p:nvSpPr>
          <p:spPr>
            <a:xfrm>
              <a:off x="14728440" y="16311474"/>
              <a:ext cx="4276710" cy="584775"/>
            </a:xfrm>
            <a:prstGeom prst="rect">
              <a:avLst/>
            </a:prstGeom>
            <a:noFill/>
          </p:spPr>
          <p:txBody>
            <a:bodyPr wrap="square" rtlCol="0">
              <a:spAutoFit/>
            </a:bodyPr>
            <a:lstStyle/>
            <a:p>
              <a:pPr algn="ctr"/>
              <a:r>
                <a:rPr kumimoji="1" lang="ja-JP" altLang="en-US" sz="3200" dirty="0"/>
                <a:t>時間差パンニング</a:t>
              </a:r>
            </a:p>
          </p:txBody>
        </p:sp>
      </p:grpSp>
      <p:sp>
        <p:nvSpPr>
          <p:cNvPr id="19" name="テキスト ボックス 18"/>
          <p:cNvSpPr txBox="1"/>
          <p:nvPr/>
        </p:nvSpPr>
        <p:spPr>
          <a:xfrm>
            <a:off x="1657462" y="13308660"/>
            <a:ext cx="14116769" cy="70788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kumimoji="1" lang="en-US" altLang="ja-JP" sz="4000" b="1" dirty="0"/>
              <a:t>3. </a:t>
            </a:r>
            <a:r>
              <a:rPr kumimoji="1" lang="ja-JP" altLang="en-US" sz="4000" b="1" dirty="0"/>
              <a:t>パンニング加工に対するライブネス度測定の提案手法</a:t>
            </a:r>
          </a:p>
        </p:txBody>
      </p:sp>
      <p:sp>
        <p:nvSpPr>
          <p:cNvPr id="34" name="テキスト ボックス 33"/>
          <p:cNvSpPr txBox="1"/>
          <p:nvPr/>
        </p:nvSpPr>
        <p:spPr>
          <a:xfrm>
            <a:off x="1663924" y="19014272"/>
            <a:ext cx="9030349" cy="70788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kumimoji="1" lang="en-US" altLang="ja-JP" sz="4000" b="1" dirty="0"/>
              <a:t>4. </a:t>
            </a:r>
            <a:r>
              <a:rPr lang="ja-JP" altLang="en-US" sz="4000" b="1" dirty="0"/>
              <a:t>パンニング加工音源</a:t>
            </a:r>
            <a:r>
              <a:rPr kumimoji="1" lang="ja-JP" altLang="en-US" sz="4000" b="1" dirty="0"/>
              <a:t>に対する評価</a:t>
            </a:r>
          </a:p>
        </p:txBody>
      </p:sp>
      <p:sp>
        <p:nvSpPr>
          <p:cNvPr id="39" name="テキスト ボックス 38"/>
          <p:cNvSpPr txBox="1"/>
          <p:nvPr/>
        </p:nvSpPr>
        <p:spPr>
          <a:xfrm>
            <a:off x="1651109" y="27778195"/>
            <a:ext cx="7577763" cy="70788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kumimoji="1" lang="en-US" altLang="ja-JP" sz="4000" b="1" dirty="0"/>
              <a:t>5. </a:t>
            </a:r>
            <a:r>
              <a:rPr kumimoji="1" lang="ja-JP" altLang="en-US" sz="4000" b="1" dirty="0"/>
              <a:t>一般楽曲</a:t>
            </a:r>
            <a:r>
              <a:rPr lang="ja-JP" altLang="en-US" sz="4000" b="1" dirty="0"/>
              <a:t>に対する</a:t>
            </a:r>
            <a:r>
              <a:rPr kumimoji="1" lang="ja-JP" altLang="en-US" sz="4000" b="1" dirty="0"/>
              <a:t>評価</a:t>
            </a:r>
          </a:p>
        </p:txBody>
      </p:sp>
      <p:sp>
        <p:nvSpPr>
          <p:cNvPr id="44" name="テキスト ボックス 43"/>
          <p:cNvSpPr txBox="1"/>
          <p:nvPr/>
        </p:nvSpPr>
        <p:spPr>
          <a:xfrm>
            <a:off x="10124655" y="1412212"/>
            <a:ext cx="11675472" cy="646331"/>
          </a:xfrm>
          <a:prstGeom prst="rect">
            <a:avLst/>
          </a:prstGeom>
          <a:noFill/>
        </p:spPr>
        <p:txBody>
          <a:bodyPr wrap="square" rtlCol="0">
            <a:spAutoFit/>
          </a:bodyPr>
          <a:lstStyle/>
          <a:p>
            <a:r>
              <a:rPr lang="ja-JP" altLang="en-US" sz="3600" dirty="0"/>
              <a:t>黒田 康弘</a:t>
            </a:r>
            <a:r>
              <a:rPr kumimoji="1" lang="ja-JP" altLang="en-US" sz="3600" dirty="0"/>
              <a:t>          　     薗田 光太郎                   喜安 千弥</a:t>
            </a:r>
          </a:p>
        </p:txBody>
      </p:sp>
      <p:sp>
        <p:nvSpPr>
          <p:cNvPr id="45" name="テキスト ボックス 44"/>
          <p:cNvSpPr txBox="1"/>
          <p:nvPr/>
        </p:nvSpPr>
        <p:spPr>
          <a:xfrm>
            <a:off x="11137104" y="2099771"/>
            <a:ext cx="8000992" cy="646331"/>
          </a:xfrm>
          <a:prstGeom prst="rect">
            <a:avLst/>
          </a:prstGeom>
          <a:noFill/>
        </p:spPr>
        <p:txBody>
          <a:bodyPr wrap="square" rtlCol="0">
            <a:spAutoFit/>
          </a:bodyPr>
          <a:lstStyle/>
          <a:p>
            <a:r>
              <a:rPr kumimoji="1" lang="ja-JP" altLang="en-US" sz="3600" dirty="0"/>
              <a:t>長崎大学工学部工学科情報工学コース</a:t>
            </a:r>
          </a:p>
        </p:txBody>
      </p:sp>
      <p:grpSp>
        <p:nvGrpSpPr>
          <p:cNvPr id="3" name="グループ化 2"/>
          <p:cNvGrpSpPr/>
          <p:nvPr/>
        </p:nvGrpSpPr>
        <p:grpSpPr>
          <a:xfrm>
            <a:off x="1544048" y="37750519"/>
            <a:ext cx="28200223" cy="3713527"/>
            <a:chOff x="1750868" y="36132665"/>
            <a:chExt cx="27366685" cy="3713527"/>
          </a:xfrm>
        </p:grpSpPr>
        <p:sp>
          <p:nvSpPr>
            <p:cNvPr id="46" name="テキスト ボックス 45"/>
            <p:cNvSpPr txBox="1"/>
            <p:nvPr/>
          </p:nvSpPr>
          <p:spPr>
            <a:xfrm>
              <a:off x="1860777" y="36132665"/>
              <a:ext cx="1986775" cy="70788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kumimoji="1" lang="en-US" altLang="ja-JP" sz="4000" b="1" dirty="0"/>
                <a:t>6. </a:t>
              </a:r>
              <a:r>
                <a:rPr kumimoji="1" lang="ja-JP" altLang="en-US" sz="4000" b="1" dirty="0"/>
                <a:t>結論</a:t>
              </a:r>
            </a:p>
          </p:txBody>
        </p:sp>
        <p:sp>
          <p:nvSpPr>
            <p:cNvPr id="47" name="テキスト ボックス 46"/>
            <p:cNvSpPr txBox="1"/>
            <p:nvPr/>
          </p:nvSpPr>
          <p:spPr>
            <a:xfrm>
              <a:off x="1750868" y="36983870"/>
              <a:ext cx="27366685" cy="2862322"/>
            </a:xfrm>
            <a:prstGeom prst="rect">
              <a:avLst/>
            </a:prstGeom>
            <a:ln>
              <a:noFill/>
              <a:round/>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3600" dirty="0"/>
                <a:t>本稿で提案したシステムでは</a:t>
              </a:r>
              <a:r>
                <a:rPr lang="en-US" altLang="ja-JP" sz="3600" dirty="0"/>
                <a:t>, </a:t>
              </a:r>
              <a:r>
                <a:rPr lang="ja-JP" altLang="en-US" sz="3600" dirty="0"/>
                <a:t>パンニング加工を行った音源は生音と比べライブネス度は低い値となり</a:t>
              </a:r>
              <a:r>
                <a:rPr lang="en-US" altLang="ja-JP" sz="3600" dirty="0"/>
                <a:t>,L,R </a:t>
              </a:r>
              <a:r>
                <a:rPr lang="ja-JP" altLang="en-US" sz="3600" dirty="0"/>
                <a:t>のパワー比と群遅延差を用いたライブネス度を測ることで弁別可能であることがわかった．今後の課題としては，パンニング加工以外のデジタル音響加工をかけた音源に対してライブネス度を計る手法を新しく確立する必要があると考えられる．例えば，ドラムのスネアの音などは，極めて短時間の音程感のない音を発するためパワーや位相に大きな変化や特徴が表れにくく，パワー比，群遅延差を用いた本手法ではうまくライブネス度を評価することが難しいと考えられる．</a:t>
              </a:r>
              <a:endParaRPr kumimoji="1" lang="ja-JP" altLang="en-US" sz="5400" dirty="0"/>
            </a:p>
          </p:txBody>
        </p:sp>
      </p:grpSp>
      <p:sp>
        <p:nvSpPr>
          <p:cNvPr id="4" name="テキスト ボックス 3"/>
          <p:cNvSpPr txBox="1"/>
          <p:nvPr/>
        </p:nvSpPr>
        <p:spPr>
          <a:xfrm>
            <a:off x="18632169" y="19498863"/>
            <a:ext cx="10839479" cy="584775"/>
          </a:xfrm>
          <a:prstGeom prst="rect">
            <a:avLst/>
          </a:prstGeom>
          <a:noFill/>
        </p:spPr>
        <p:txBody>
          <a:bodyPr wrap="square" rtlCol="0">
            <a:spAutoFit/>
          </a:bodyPr>
          <a:lstStyle/>
          <a:p>
            <a:r>
              <a:rPr kumimoji="1" lang="ja-JP" altLang="en-US" sz="3200" dirty="0"/>
              <a:t>自然音・・ギター演奏を録音したライブネスのある生音源</a:t>
            </a:r>
          </a:p>
        </p:txBody>
      </p:sp>
      <p:sp>
        <p:nvSpPr>
          <p:cNvPr id="9" name="テキスト ボックス 8"/>
          <p:cNvSpPr txBox="1"/>
          <p:nvPr/>
        </p:nvSpPr>
        <p:spPr>
          <a:xfrm>
            <a:off x="1651109" y="2992859"/>
            <a:ext cx="1789923" cy="70788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kumimoji="1" lang="en-US" altLang="ja-JP" sz="4000" b="1" dirty="0"/>
              <a:t>1. </a:t>
            </a:r>
            <a:r>
              <a:rPr kumimoji="1" lang="ja-JP" altLang="en-US" sz="4000" b="1" dirty="0"/>
              <a:t>目的</a:t>
            </a:r>
          </a:p>
        </p:txBody>
      </p:sp>
      <p:pic>
        <p:nvPicPr>
          <p:cNvPr id="57" name="図 7" descr="NU学章ロゴ.gif"/>
          <p:cNvPicPr>
            <a:picLocks noChangeAspect="1"/>
          </p:cNvPicPr>
          <p:nvPr>
            <p:custDataLst>
              <p:tags r:id="rId1"/>
            </p:custDataLst>
          </p:nvPr>
        </p:nvPicPr>
        <p:blipFill>
          <a:blip r:embed="rId4" cstate="print">
            <a:biLevel thresh="75000"/>
            <a:extLst>
              <a:ext uri="{28A0092B-C50C-407E-A947-70E740481C1C}">
                <a14:useLocalDpi xmlns:a14="http://schemas.microsoft.com/office/drawing/2010/main" val="0"/>
              </a:ext>
            </a:extLst>
          </a:blip>
          <a:srcRect/>
          <a:stretch>
            <a:fillRect/>
          </a:stretch>
        </p:blipFill>
        <p:spPr bwMode="auto">
          <a:xfrm>
            <a:off x="25571516" y="14344"/>
            <a:ext cx="1572578" cy="1522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9" descr="kiyasulablogo"/>
          <p:cNvPicPr>
            <a:picLocks noChangeAspect="1" noChangeArrowheads="1"/>
          </p:cNvPicPr>
          <p:nvPr>
            <p:custDataLst>
              <p:tags r:id="rId2"/>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26956803" y="405539"/>
            <a:ext cx="3130384" cy="980186"/>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a:extLst>
              <a:ext uri="{FF2B5EF4-FFF2-40B4-BE49-F238E27FC236}">
                <a16:creationId xmlns:a16="http://schemas.microsoft.com/office/drawing/2014/main" id="{CA26DAEC-30F8-4DFB-B2A0-E1982E084B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74312" y="6626208"/>
            <a:ext cx="8929972" cy="5234992"/>
          </a:xfrm>
          <a:prstGeom prst="rect">
            <a:avLst/>
          </a:prstGeom>
        </p:spPr>
      </p:pic>
      <p:pic>
        <p:nvPicPr>
          <p:cNvPr id="21" name="図 20">
            <a:extLst>
              <a:ext uri="{FF2B5EF4-FFF2-40B4-BE49-F238E27FC236}">
                <a16:creationId xmlns:a16="http://schemas.microsoft.com/office/drawing/2014/main" id="{C355D44A-4588-4CC5-B668-435206CD278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079705" y="6407081"/>
            <a:ext cx="9627756" cy="5706386"/>
          </a:xfrm>
          <a:prstGeom prst="rect">
            <a:avLst/>
          </a:prstGeom>
        </p:spPr>
      </p:pic>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89D3CAB8-4F10-4DD2-AB7B-8D6E79E8D8BF}"/>
                  </a:ext>
                </a:extLst>
              </p:cNvPr>
              <p:cNvSpPr txBox="1"/>
              <p:nvPr/>
            </p:nvSpPr>
            <p:spPr>
              <a:xfrm>
                <a:off x="12076791" y="15019585"/>
                <a:ext cx="10056343" cy="1373068"/>
              </a:xfrm>
              <a:prstGeom prst="rect">
                <a:avLst/>
              </a:prstGeom>
              <a:noFill/>
            </p:spPr>
            <p:txBody>
              <a:bodyPr wrap="none" lIns="0" tIns="0" rIns="0" bIns="0" rtlCol="0">
                <a:spAutoFit/>
              </a:bodyPr>
              <a:lstStyle/>
              <a:p>
                <a:r>
                  <a:rPr kumimoji="1" lang="en-US" altLang="ja-JP" sz="5400" dirty="0"/>
                  <a:t>IPR</a:t>
                </a:r>
                <a:r>
                  <a:rPr kumimoji="1" lang="ja-JP" altLang="en-US" sz="5400" dirty="0"/>
                  <a:t>  </a:t>
                </a:r>
                <a:r>
                  <a:rPr kumimoji="1" lang="en-US" altLang="ja-JP" sz="5400" dirty="0"/>
                  <a:t>=  </a:t>
                </a:r>
                <a14:m>
                  <m:oMath xmlns:m="http://schemas.openxmlformats.org/officeDocument/2006/math">
                    <m:f>
                      <m:fPr>
                        <m:ctrlPr>
                          <a:rPr kumimoji="1" lang="en-US" altLang="ja-JP" sz="5400" i="1" smtClean="0">
                            <a:latin typeface="Cambria Math" panose="02040503050406030204" pitchFamily="18" charset="0"/>
                          </a:rPr>
                        </m:ctrlPr>
                      </m:fPr>
                      <m:num>
                        <m:sSub>
                          <m:sSubPr>
                            <m:ctrlPr>
                              <a:rPr kumimoji="1" lang="en-US" altLang="ja-JP" sz="5400" i="1" smtClean="0">
                                <a:latin typeface="Cambria Math" panose="02040503050406030204" pitchFamily="18" charset="0"/>
                              </a:rPr>
                            </m:ctrlPr>
                          </m:sSubPr>
                          <m:e>
                            <m:r>
                              <a:rPr kumimoji="1" lang="en-US" altLang="ja-JP" sz="5400" b="0" i="1" smtClean="0">
                                <a:latin typeface="Cambria Math" panose="02040503050406030204" pitchFamily="18" charset="0"/>
                              </a:rPr>
                              <m:t>𝑃</m:t>
                            </m:r>
                          </m:e>
                          <m:sub>
                            <m:r>
                              <a:rPr kumimoji="1" lang="en-US" altLang="ja-JP" sz="5400" b="0" i="1" smtClean="0">
                                <a:latin typeface="Cambria Math" panose="02040503050406030204" pitchFamily="18" charset="0"/>
                              </a:rPr>
                              <m:t>𝐿</m:t>
                            </m:r>
                          </m:sub>
                        </m:sSub>
                      </m:num>
                      <m:den>
                        <m:sSub>
                          <m:sSubPr>
                            <m:ctrlPr>
                              <a:rPr kumimoji="1" lang="en-US" altLang="ja-JP" sz="5400" i="1" smtClean="0">
                                <a:latin typeface="Cambria Math" panose="02040503050406030204" pitchFamily="18" charset="0"/>
                              </a:rPr>
                            </m:ctrlPr>
                          </m:sSubPr>
                          <m:e>
                            <m:r>
                              <a:rPr kumimoji="1" lang="en-US" altLang="ja-JP" sz="5400" b="0" i="1" smtClean="0">
                                <a:latin typeface="Cambria Math" panose="02040503050406030204" pitchFamily="18" charset="0"/>
                              </a:rPr>
                              <m:t>𝑃</m:t>
                            </m:r>
                          </m:e>
                          <m:sub>
                            <m:r>
                              <a:rPr kumimoji="1" lang="en-US" altLang="ja-JP" sz="5400" b="0" i="1" smtClean="0">
                                <a:latin typeface="Cambria Math" panose="02040503050406030204" pitchFamily="18" charset="0"/>
                              </a:rPr>
                              <m:t>𝑅</m:t>
                            </m:r>
                          </m:sub>
                        </m:sSub>
                      </m:den>
                    </m:f>
                  </m:oMath>
                </a14:m>
                <a:r>
                  <a:rPr kumimoji="1" lang="en-US" altLang="ja-JP" sz="5400" dirty="0"/>
                  <a:t> = </a:t>
                </a:r>
                <a14:m>
                  <m:oMath xmlns:m="http://schemas.openxmlformats.org/officeDocument/2006/math">
                    <m:d>
                      <m:dPr>
                        <m:begChr m:val="{"/>
                        <m:endChr m:val=""/>
                        <m:ctrlPr>
                          <a:rPr kumimoji="1" lang="en-US" altLang="ja-JP" sz="4000" i="1" smtClean="0">
                            <a:latin typeface="Cambria Math" panose="02040503050406030204" pitchFamily="18" charset="0"/>
                          </a:rPr>
                        </m:ctrlPr>
                      </m:dPr>
                      <m:e>
                        <m:eqArr>
                          <m:eqArrPr>
                            <m:ctrlPr>
                              <a:rPr kumimoji="1" lang="en-US" altLang="ja-JP" sz="4000" i="1" smtClean="0">
                                <a:latin typeface="Cambria Math" panose="02040503050406030204" pitchFamily="18" charset="0"/>
                              </a:rPr>
                            </m:ctrlPr>
                          </m:eqArrPr>
                          <m:e>
                            <m:r>
                              <a:rPr lang="ja-JP" altLang="en-US" sz="4000" i="1">
                                <a:latin typeface="Cambria Math" panose="02040503050406030204" pitchFamily="18" charset="0"/>
                              </a:rPr>
                              <m:t>一定</m:t>
                            </m:r>
                            <m:r>
                              <a:rPr lang="ja-JP" altLang="en-US" sz="4000" i="1" smtClean="0">
                                <a:latin typeface="Cambria Math" panose="02040503050406030204" pitchFamily="18" charset="0"/>
                              </a:rPr>
                              <m:t>（</m:t>
                            </m:r>
                            <m:r>
                              <a:rPr lang="ja-JP" altLang="en-US" sz="4000" i="1">
                                <a:latin typeface="Cambria Math" panose="02040503050406030204" pitchFamily="18" charset="0"/>
                              </a:rPr>
                              <m:t>音圧パンニング</m:t>
                            </m:r>
                            <m:r>
                              <a:rPr lang="ja-JP" altLang="en-US" sz="4000" i="1" smtClean="0">
                                <a:latin typeface="Cambria Math" panose="02040503050406030204" pitchFamily="18" charset="0"/>
                              </a:rPr>
                              <m:t>）</m:t>
                            </m:r>
                          </m:e>
                          <m:e>
                            <m:r>
                              <a:rPr lang="ja-JP" altLang="en-US" sz="4000" i="1">
                                <a:latin typeface="Cambria Math" panose="02040503050406030204" pitchFamily="18" charset="0"/>
                              </a:rPr>
                              <m:t>一定でない</m:t>
                            </m:r>
                            <m:r>
                              <a:rPr lang="ja-JP" altLang="en-US" sz="4000" i="1" smtClean="0">
                                <a:latin typeface="Cambria Math" panose="02040503050406030204" pitchFamily="18" charset="0"/>
                              </a:rPr>
                              <m:t>（</m:t>
                            </m:r>
                            <m:r>
                              <a:rPr lang="ja-JP" altLang="en-US" sz="4000" i="1">
                                <a:latin typeface="Cambria Math" panose="02040503050406030204" pitchFamily="18" charset="0"/>
                              </a:rPr>
                              <m:t>自然音</m:t>
                            </m:r>
                            <m:r>
                              <a:rPr lang="ja-JP" altLang="en-US" sz="4000" i="1" smtClean="0">
                                <a:latin typeface="Cambria Math" panose="02040503050406030204" pitchFamily="18" charset="0"/>
                              </a:rPr>
                              <m:t>）</m:t>
                            </m:r>
                          </m:e>
                        </m:eqArr>
                      </m:e>
                    </m:d>
                  </m:oMath>
                </a14:m>
                <a:r>
                  <a:rPr kumimoji="1" lang="ja-JP" altLang="en-US" sz="5400" dirty="0"/>
                  <a:t> </a:t>
                </a:r>
              </a:p>
            </p:txBody>
          </p:sp>
        </mc:Choice>
        <mc:Fallback xmlns="">
          <p:sp>
            <p:nvSpPr>
              <p:cNvPr id="48" name="テキスト ボックス 47">
                <a:extLst>
                  <a:ext uri="{FF2B5EF4-FFF2-40B4-BE49-F238E27FC236}">
                    <a16:creationId xmlns:a16="http://schemas.microsoft.com/office/drawing/2014/main" id="{89D3CAB8-4F10-4DD2-AB7B-8D6E79E8D8BF}"/>
                  </a:ext>
                </a:extLst>
              </p:cNvPr>
              <p:cNvSpPr txBox="1">
                <a:spLocks noRot="1" noChangeAspect="1" noMove="1" noResize="1" noEditPoints="1" noAdjustHandles="1" noChangeArrowheads="1" noChangeShapeType="1" noTextEdit="1"/>
              </p:cNvSpPr>
              <p:nvPr/>
            </p:nvSpPr>
            <p:spPr>
              <a:xfrm>
                <a:off x="12076791" y="15019585"/>
                <a:ext cx="10056343" cy="1373068"/>
              </a:xfrm>
              <a:prstGeom prst="rect">
                <a:avLst/>
              </a:prstGeom>
              <a:blipFill>
                <a:blip r:embed="rId8"/>
                <a:stretch>
                  <a:fillRect l="-4121" b="-7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B0A94411-0467-4E6C-B26A-F33E92BF3F67}"/>
                  </a:ext>
                </a:extLst>
              </p:cNvPr>
              <p:cNvSpPr txBox="1"/>
              <p:nvPr/>
            </p:nvSpPr>
            <p:spPr>
              <a:xfrm>
                <a:off x="11879574" y="16931984"/>
                <a:ext cx="13704201" cy="1373068"/>
              </a:xfrm>
              <a:prstGeom prst="rect">
                <a:avLst/>
              </a:prstGeom>
              <a:noFill/>
            </p:spPr>
            <p:txBody>
              <a:bodyPr wrap="none" lIns="0" tIns="0" rIns="0" bIns="0" rtlCol="0">
                <a:spAutoFit/>
              </a:bodyPr>
              <a:lstStyle/>
              <a:p>
                <a:r>
                  <a:rPr lang="en-US" altLang="ja-JP" sz="4800" dirty="0"/>
                  <a:t>IGDD = </a:t>
                </a:r>
                <a14:m>
                  <m:oMath xmlns:m="http://schemas.openxmlformats.org/officeDocument/2006/math">
                    <m:sSub>
                      <m:sSubPr>
                        <m:ctrlPr>
                          <a:rPr lang="en-US" altLang="ja-JP" sz="4800" i="1" smtClean="0">
                            <a:latin typeface="Cambria Math" panose="02040503050406030204" pitchFamily="18" charset="0"/>
                          </a:rPr>
                        </m:ctrlPr>
                      </m:sSubPr>
                      <m:e>
                        <m:r>
                          <a:rPr lang="en-US" altLang="ja-JP" sz="4800" b="0" i="1" smtClean="0">
                            <a:latin typeface="Cambria Math" panose="02040503050406030204" pitchFamily="18" charset="0"/>
                          </a:rPr>
                          <m:t>𝐺</m:t>
                        </m:r>
                      </m:e>
                      <m:sub>
                        <m:r>
                          <a:rPr lang="en-US" altLang="ja-JP" sz="4800" b="0" i="1" smtClean="0">
                            <a:latin typeface="Cambria Math" panose="02040503050406030204" pitchFamily="18" charset="0"/>
                          </a:rPr>
                          <m:t>𝐿</m:t>
                        </m:r>
                      </m:sub>
                    </m:sSub>
                    <m:d>
                      <m:dPr>
                        <m:ctrlPr>
                          <a:rPr lang="en-US" altLang="ja-JP" sz="4800" b="0" i="1" smtClean="0">
                            <a:latin typeface="Cambria Math" panose="02040503050406030204" pitchFamily="18" charset="0"/>
                          </a:rPr>
                        </m:ctrlPr>
                      </m:dPr>
                      <m:e>
                        <m:r>
                          <m:rPr>
                            <m:sty m:val="p"/>
                          </m:rPr>
                          <a:rPr lang="en-US" altLang="ja-JP" sz="4800" i="1">
                            <a:latin typeface="Cambria Math" panose="02040503050406030204" pitchFamily="18" charset="0"/>
                          </a:rPr>
                          <m:t>ω</m:t>
                        </m:r>
                      </m:e>
                    </m:d>
                    <m:r>
                      <a:rPr lang="en-US" altLang="ja-JP" sz="4800" b="0" i="1" smtClean="0">
                        <a:latin typeface="Cambria Math" panose="02040503050406030204" pitchFamily="18" charset="0"/>
                      </a:rPr>
                      <m:t>− </m:t>
                    </m:r>
                    <m:sSub>
                      <m:sSubPr>
                        <m:ctrlPr>
                          <a:rPr lang="en-US" altLang="ja-JP" sz="4800" i="1" smtClean="0">
                            <a:latin typeface="Cambria Math" panose="02040503050406030204" pitchFamily="18" charset="0"/>
                          </a:rPr>
                        </m:ctrlPr>
                      </m:sSubPr>
                      <m:e>
                        <m:r>
                          <a:rPr lang="en-US" altLang="ja-JP" sz="4800" b="0" i="1" smtClean="0">
                            <a:latin typeface="Cambria Math" panose="02040503050406030204" pitchFamily="18" charset="0"/>
                          </a:rPr>
                          <m:t>𝐺</m:t>
                        </m:r>
                      </m:e>
                      <m:sub>
                        <m:r>
                          <a:rPr lang="en-US" altLang="ja-JP" sz="4800" b="0" i="1" smtClean="0">
                            <a:latin typeface="Cambria Math" panose="02040503050406030204" pitchFamily="18" charset="0"/>
                          </a:rPr>
                          <m:t>𝑅</m:t>
                        </m:r>
                      </m:sub>
                    </m:sSub>
                    <m:r>
                      <a:rPr lang="en-US" altLang="ja-JP" sz="4800" b="0" i="1" smtClean="0">
                        <a:latin typeface="Cambria Math" panose="02040503050406030204" pitchFamily="18" charset="0"/>
                      </a:rPr>
                      <m:t>(</m:t>
                    </m:r>
                    <m:r>
                      <m:rPr>
                        <m:sty m:val="p"/>
                      </m:rPr>
                      <a:rPr lang="en-US" altLang="ja-JP" sz="4800" i="1">
                        <a:latin typeface="Cambria Math" panose="02040503050406030204" pitchFamily="18" charset="0"/>
                      </a:rPr>
                      <m:t>ω</m:t>
                    </m:r>
                  </m:oMath>
                </a14:m>
                <a:r>
                  <a:rPr kumimoji="1" lang="en-US" altLang="ja-JP" sz="4800" dirty="0"/>
                  <a:t>) = </a:t>
                </a:r>
                <a14:m>
                  <m:oMath xmlns:m="http://schemas.openxmlformats.org/officeDocument/2006/math">
                    <m:d>
                      <m:dPr>
                        <m:begChr m:val="{"/>
                        <m:endChr m:val=""/>
                        <m:ctrlPr>
                          <a:rPr kumimoji="1" lang="en-US" altLang="ja-JP" sz="4000" i="1" smtClean="0">
                            <a:latin typeface="Cambria Math" panose="02040503050406030204" pitchFamily="18" charset="0"/>
                          </a:rPr>
                        </m:ctrlPr>
                      </m:dPr>
                      <m:e>
                        <m:eqArr>
                          <m:eqArrPr>
                            <m:ctrlPr>
                              <a:rPr kumimoji="1" lang="en-US" altLang="ja-JP" sz="4000" i="1" smtClean="0">
                                <a:latin typeface="Cambria Math" panose="02040503050406030204" pitchFamily="18" charset="0"/>
                              </a:rPr>
                            </m:ctrlPr>
                          </m:eqArrPr>
                          <m:e>
                            <m:r>
                              <a:rPr lang="ja-JP" altLang="en-US" sz="4000" i="1">
                                <a:latin typeface="Cambria Math" panose="02040503050406030204" pitchFamily="18" charset="0"/>
                              </a:rPr>
                              <m:t>一定</m:t>
                            </m:r>
                            <m:r>
                              <a:rPr lang="ja-JP" altLang="en-US" sz="4000" i="1" smtClean="0">
                                <a:latin typeface="Cambria Math" panose="02040503050406030204" pitchFamily="18" charset="0"/>
                              </a:rPr>
                              <m:t>（</m:t>
                            </m:r>
                            <m:r>
                              <a:rPr lang="ja-JP" altLang="en-US" sz="4000" i="1">
                                <a:latin typeface="Cambria Math" panose="02040503050406030204" pitchFamily="18" charset="0"/>
                              </a:rPr>
                              <m:t>時間差</m:t>
                            </m:r>
                            <m:r>
                              <a:rPr lang="ja-JP" altLang="en-US" sz="4000" i="1" smtClean="0">
                                <a:latin typeface="Cambria Math" panose="02040503050406030204" pitchFamily="18" charset="0"/>
                              </a:rPr>
                              <m:t>パンニング</m:t>
                            </m:r>
                            <m:r>
                              <a:rPr lang="ja-JP" altLang="en-US" sz="4000" i="1">
                                <a:latin typeface="Cambria Math" panose="02040503050406030204" pitchFamily="18" charset="0"/>
                              </a:rPr>
                              <m:t>）</m:t>
                            </m:r>
                          </m:e>
                          <m:e>
                            <m:r>
                              <a:rPr lang="ja-JP" altLang="en-US" sz="4000" i="1">
                                <a:latin typeface="Cambria Math" panose="02040503050406030204" pitchFamily="18" charset="0"/>
                              </a:rPr>
                              <m:t>一定でない</m:t>
                            </m:r>
                            <m:r>
                              <a:rPr lang="ja-JP" altLang="en-US" sz="4000" i="1" smtClean="0">
                                <a:latin typeface="Cambria Math" panose="02040503050406030204" pitchFamily="18" charset="0"/>
                              </a:rPr>
                              <m:t>（</m:t>
                            </m:r>
                            <m:r>
                              <a:rPr lang="ja-JP" altLang="en-US" sz="4000" i="1">
                                <a:latin typeface="Cambria Math" panose="02040503050406030204" pitchFamily="18" charset="0"/>
                              </a:rPr>
                              <m:t>自然音</m:t>
                            </m:r>
                            <m:r>
                              <a:rPr lang="ja-JP" altLang="en-US" sz="4000" i="1" smtClean="0">
                                <a:latin typeface="Cambria Math" panose="02040503050406030204" pitchFamily="18" charset="0"/>
                              </a:rPr>
                              <m:t>）</m:t>
                            </m:r>
                          </m:e>
                        </m:eqArr>
                      </m:e>
                    </m:d>
                  </m:oMath>
                </a14:m>
                <a:endParaRPr kumimoji="1" lang="ja-JP" altLang="en-US" sz="4800" dirty="0"/>
              </a:p>
            </p:txBody>
          </p:sp>
        </mc:Choice>
        <mc:Fallback xmlns="">
          <p:sp>
            <p:nvSpPr>
              <p:cNvPr id="49" name="テキスト ボックス 48">
                <a:extLst>
                  <a:ext uri="{FF2B5EF4-FFF2-40B4-BE49-F238E27FC236}">
                    <a16:creationId xmlns:a16="http://schemas.microsoft.com/office/drawing/2014/main" id="{B0A94411-0467-4E6C-B26A-F33E92BF3F67}"/>
                  </a:ext>
                </a:extLst>
              </p:cNvPr>
              <p:cNvSpPr txBox="1">
                <a:spLocks noRot="1" noChangeAspect="1" noMove="1" noResize="1" noEditPoints="1" noAdjustHandles="1" noChangeArrowheads="1" noChangeShapeType="1" noTextEdit="1"/>
              </p:cNvSpPr>
              <p:nvPr/>
            </p:nvSpPr>
            <p:spPr>
              <a:xfrm>
                <a:off x="11879574" y="16931984"/>
                <a:ext cx="13704201" cy="1373068"/>
              </a:xfrm>
              <a:prstGeom prst="rect">
                <a:avLst/>
              </a:prstGeom>
              <a:blipFill>
                <a:blip r:embed="rId9"/>
                <a:stretch>
                  <a:fillRect l="-2714" b="-1778"/>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6AB87E8C-E4C5-4E71-99CB-F66E1E30A60D}"/>
              </a:ext>
            </a:extLst>
          </p:cNvPr>
          <p:cNvSpPr txBox="1"/>
          <p:nvPr/>
        </p:nvSpPr>
        <p:spPr>
          <a:xfrm>
            <a:off x="22086930" y="6440271"/>
            <a:ext cx="6727549" cy="2554545"/>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3200" dirty="0"/>
              <a:t>音圧パンニングは、モノラル音に対して、定位角度</a:t>
            </a:r>
            <a:r>
              <a:rPr kumimoji="1" lang="en-US" altLang="ja-JP" sz="3200" dirty="0"/>
              <a:t>θ</a:t>
            </a:r>
            <a:r>
              <a:rPr kumimoji="1" lang="ja-JP" altLang="en-US" sz="3200" dirty="0"/>
              <a:t>によって定められたゲインカーブを乗算し、</a:t>
            </a:r>
            <a:r>
              <a:rPr kumimoji="1" lang="en-US" altLang="ja-JP" sz="3200" dirty="0"/>
              <a:t>LR</a:t>
            </a:r>
            <a:r>
              <a:rPr kumimoji="1" lang="ja-JP" altLang="en-US" sz="3200" dirty="0"/>
              <a:t>にゲイン差をつけたステレオ音にするパンニング方式</a:t>
            </a:r>
          </a:p>
        </p:txBody>
      </p:sp>
      <p:sp>
        <p:nvSpPr>
          <p:cNvPr id="60" name="テキスト ボックス 59">
            <a:extLst>
              <a:ext uri="{FF2B5EF4-FFF2-40B4-BE49-F238E27FC236}">
                <a16:creationId xmlns:a16="http://schemas.microsoft.com/office/drawing/2014/main" id="{F0D1D27A-E0C4-4082-923C-44991D675452}"/>
              </a:ext>
            </a:extLst>
          </p:cNvPr>
          <p:cNvSpPr txBox="1"/>
          <p:nvPr/>
        </p:nvSpPr>
        <p:spPr>
          <a:xfrm>
            <a:off x="22363095" y="9375140"/>
            <a:ext cx="6727549" cy="3046988"/>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時間差</a:t>
            </a:r>
            <a:r>
              <a:rPr kumimoji="1" lang="ja-JP" altLang="en-US" sz="3200" dirty="0"/>
              <a:t>パンニングは、モノラル音に対して、定位角度</a:t>
            </a:r>
            <a:r>
              <a:rPr kumimoji="1" lang="en-US" altLang="ja-JP" sz="3200" dirty="0"/>
              <a:t>θ</a:t>
            </a:r>
            <a:r>
              <a:rPr kumimoji="1" lang="ja-JP" altLang="en-US" sz="3200" dirty="0"/>
              <a:t>によって定められた</a:t>
            </a:r>
            <a:r>
              <a:rPr lang="ja-JP" altLang="en-US" sz="3200" dirty="0"/>
              <a:t>インパルス応答を畳み込みし</a:t>
            </a:r>
            <a:r>
              <a:rPr kumimoji="1" lang="ja-JP" altLang="en-US" sz="3200" dirty="0"/>
              <a:t>、</a:t>
            </a:r>
            <a:r>
              <a:rPr kumimoji="1" lang="en-US" altLang="ja-JP" sz="3200" dirty="0"/>
              <a:t>LR</a:t>
            </a:r>
            <a:r>
              <a:rPr kumimoji="1" lang="ja-JP" altLang="en-US" sz="3200" dirty="0"/>
              <a:t>に時間差をつけたステレオ音にするパンニング方式</a:t>
            </a:r>
          </a:p>
        </p:txBody>
      </p:sp>
      <p:sp>
        <p:nvSpPr>
          <p:cNvPr id="15" name="テキスト ボックス 14">
            <a:extLst>
              <a:ext uri="{FF2B5EF4-FFF2-40B4-BE49-F238E27FC236}">
                <a16:creationId xmlns:a16="http://schemas.microsoft.com/office/drawing/2014/main" id="{E4645C78-8E2F-4831-A3BB-E7B2878D9F74}"/>
              </a:ext>
            </a:extLst>
          </p:cNvPr>
          <p:cNvSpPr txBox="1"/>
          <p:nvPr/>
        </p:nvSpPr>
        <p:spPr>
          <a:xfrm>
            <a:off x="11642929" y="14347196"/>
            <a:ext cx="10038599" cy="707886"/>
          </a:xfrm>
          <a:prstGeom prst="rect">
            <a:avLst/>
          </a:prstGeom>
          <a:noFill/>
        </p:spPr>
        <p:txBody>
          <a:bodyPr wrap="square" rtlCol="0">
            <a:spAutoFit/>
          </a:bodyPr>
          <a:lstStyle/>
          <a:p>
            <a:r>
              <a:rPr kumimoji="1" lang="ja-JP" altLang="en-US" sz="4000" dirty="0"/>
              <a:t>パンニング加工音の</a:t>
            </a:r>
            <a:r>
              <a:rPr kumimoji="1" lang="en-US" altLang="ja-JP" sz="4000" dirty="0"/>
              <a:t>L</a:t>
            </a:r>
            <a:r>
              <a:rPr kumimoji="1" lang="ja-JP" altLang="en-US" sz="4000" dirty="0"/>
              <a:t>と</a:t>
            </a:r>
            <a:r>
              <a:rPr kumimoji="1" lang="en-US" altLang="ja-JP" sz="4000" dirty="0"/>
              <a:t>R</a:t>
            </a:r>
            <a:r>
              <a:rPr kumimoji="1" lang="ja-JP" altLang="en-US" sz="4000" dirty="0"/>
              <a:t>のパワー比は一定</a:t>
            </a:r>
            <a:endParaRPr kumimoji="1" lang="en-US" altLang="ja-JP" sz="4000" dirty="0"/>
          </a:p>
        </p:txBody>
      </p:sp>
      <p:sp>
        <p:nvSpPr>
          <p:cNvPr id="61" name="テキスト ボックス 60">
            <a:extLst>
              <a:ext uri="{FF2B5EF4-FFF2-40B4-BE49-F238E27FC236}">
                <a16:creationId xmlns:a16="http://schemas.microsoft.com/office/drawing/2014/main" id="{4F4DC71F-F4B8-42FD-A911-61A01BAD54B7}"/>
              </a:ext>
            </a:extLst>
          </p:cNvPr>
          <p:cNvSpPr txBox="1"/>
          <p:nvPr/>
        </p:nvSpPr>
        <p:spPr>
          <a:xfrm>
            <a:off x="11761528" y="16390701"/>
            <a:ext cx="10038599" cy="707886"/>
          </a:xfrm>
          <a:prstGeom prst="rect">
            <a:avLst/>
          </a:prstGeom>
          <a:noFill/>
        </p:spPr>
        <p:txBody>
          <a:bodyPr wrap="square" rtlCol="0">
            <a:spAutoFit/>
          </a:bodyPr>
          <a:lstStyle/>
          <a:p>
            <a:r>
              <a:rPr kumimoji="1" lang="ja-JP" altLang="en-US" sz="4000" dirty="0"/>
              <a:t>パンニング加工音の</a:t>
            </a:r>
            <a:r>
              <a:rPr kumimoji="1" lang="en-US" altLang="ja-JP" sz="4000" dirty="0"/>
              <a:t>L</a:t>
            </a:r>
            <a:r>
              <a:rPr kumimoji="1" lang="ja-JP" altLang="en-US" sz="4000" dirty="0"/>
              <a:t>と</a:t>
            </a:r>
            <a:r>
              <a:rPr kumimoji="1" lang="en-US" altLang="ja-JP" sz="4000" dirty="0"/>
              <a:t>R</a:t>
            </a:r>
            <a:r>
              <a:rPr kumimoji="1" lang="ja-JP" altLang="en-US" sz="4000" dirty="0"/>
              <a:t>の群遅延差は一定</a:t>
            </a:r>
            <a:endParaRPr kumimoji="1" lang="en-US" altLang="ja-JP" sz="4000" dirty="0"/>
          </a:p>
        </p:txBody>
      </p:sp>
      <p:sp>
        <p:nvSpPr>
          <p:cNvPr id="24" name="テキスト ボックス 23">
            <a:extLst>
              <a:ext uri="{FF2B5EF4-FFF2-40B4-BE49-F238E27FC236}">
                <a16:creationId xmlns:a16="http://schemas.microsoft.com/office/drawing/2014/main" id="{109B283A-27A4-4F74-9D9B-B8F6C99217A5}"/>
              </a:ext>
            </a:extLst>
          </p:cNvPr>
          <p:cNvSpPr txBox="1"/>
          <p:nvPr/>
        </p:nvSpPr>
        <p:spPr>
          <a:xfrm>
            <a:off x="1974312" y="14280310"/>
            <a:ext cx="8150343" cy="3785652"/>
          </a:xfrm>
          <a:prstGeom prst="rect">
            <a:avLst/>
          </a:prstGeom>
          <a:noFill/>
        </p:spPr>
        <p:txBody>
          <a:bodyPr wrap="square" rtlCol="0">
            <a:spAutoFit/>
          </a:bodyPr>
          <a:lstStyle/>
          <a:p>
            <a:r>
              <a:rPr kumimoji="1" lang="ja-JP" altLang="en-US" sz="4000" dirty="0"/>
              <a:t>・音圧パンニングは、</a:t>
            </a:r>
            <a:r>
              <a:rPr kumimoji="1" lang="en-US" altLang="ja-JP" sz="4000" dirty="0"/>
              <a:t>LR</a:t>
            </a:r>
            <a:r>
              <a:rPr lang="ja-JP" altLang="en-US" sz="4000" dirty="0"/>
              <a:t>のパワー比は一定。</a:t>
            </a:r>
            <a:endParaRPr lang="en-US" altLang="ja-JP" sz="4000" dirty="0"/>
          </a:p>
          <a:p>
            <a:r>
              <a:rPr kumimoji="1" lang="ja-JP" altLang="en-US" sz="4000" dirty="0"/>
              <a:t>・時間差パンニングは</a:t>
            </a:r>
            <a:r>
              <a:rPr lang="ja-JP" altLang="en-US" sz="4000" dirty="0"/>
              <a:t>、</a:t>
            </a:r>
            <a:r>
              <a:rPr lang="en-US" altLang="ja-JP" sz="4000" dirty="0"/>
              <a:t>LR</a:t>
            </a:r>
            <a:r>
              <a:rPr lang="ja-JP" altLang="en-US" sz="4000" dirty="0"/>
              <a:t>の時間差は一定</a:t>
            </a:r>
            <a:endParaRPr lang="en-US" altLang="ja-JP" sz="4000" dirty="0"/>
          </a:p>
          <a:p>
            <a:r>
              <a:rPr lang="en-US" altLang="ja-JP" sz="4000" dirty="0"/>
              <a:t>	-</a:t>
            </a:r>
            <a:r>
              <a:rPr kumimoji="1" lang="ja-JP" altLang="en-US" sz="4000" dirty="0"/>
              <a:t>時間遅れを表現するため</a:t>
            </a:r>
            <a:r>
              <a:rPr kumimoji="1" lang="en-US" altLang="ja-JP" sz="4000" dirty="0"/>
              <a:t>LR</a:t>
            </a:r>
            <a:r>
              <a:rPr kumimoji="1" lang="ja-JP" altLang="en-US" sz="4000" dirty="0"/>
              <a:t>の     </a:t>
            </a:r>
            <a:r>
              <a:rPr kumimoji="1" lang="en-US" altLang="ja-JP" sz="4000" dirty="0"/>
              <a:t>	</a:t>
            </a:r>
            <a:r>
              <a:rPr kumimoji="1" lang="ja-JP" altLang="en-US" sz="4000" dirty="0"/>
              <a:t>群遅延を利用</a:t>
            </a:r>
          </a:p>
        </p:txBody>
      </p:sp>
      <p:sp>
        <p:nvSpPr>
          <p:cNvPr id="25" name="矢印: 右 24">
            <a:extLst>
              <a:ext uri="{FF2B5EF4-FFF2-40B4-BE49-F238E27FC236}">
                <a16:creationId xmlns:a16="http://schemas.microsoft.com/office/drawing/2014/main" id="{D6737239-656D-42C8-99BF-567AA441BFEC}"/>
              </a:ext>
            </a:extLst>
          </p:cNvPr>
          <p:cNvSpPr/>
          <p:nvPr/>
        </p:nvSpPr>
        <p:spPr>
          <a:xfrm>
            <a:off x="10157902" y="15276209"/>
            <a:ext cx="1492764" cy="1173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矢印: 右 63">
            <a:extLst>
              <a:ext uri="{FF2B5EF4-FFF2-40B4-BE49-F238E27FC236}">
                <a16:creationId xmlns:a16="http://schemas.microsoft.com/office/drawing/2014/main" id="{D5C5807D-0C63-4E07-8FA6-068739AB87BC}"/>
              </a:ext>
            </a:extLst>
          </p:cNvPr>
          <p:cNvSpPr/>
          <p:nvPr/>
        </p:nvSpPr>
        <p:spPr>
          <a:xfrm>
            <a:off x="21748037" y="15243781"/>
            <a:ext cx="1492764" cy="1173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5" name="図 64" descr="スクリーンショット が含まれている画像&#10;&#10;自動的に生成された説明">
            <a:extLst>
              <a:ext uri="{FF2B5EF4-FFF2-40B4-BE49-F238E27FC236}">
                <a16:creationId xmlns:a16="http://schemas.microsoft.com/office/drawing/2014/main" id="{C84E3992-3276-4360-9829-2406DD5AA31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17775" y="20277363"/>
            <a:ext cx="8412277" cy="6556187"/>
          </a:xfrm>
          <a:prstGeom prst="rect">
            <a:avLst/>
          </a:prstGeom>
        </p:spPr>
      </p:pic>
      <p:sp>
        <p:nvSpPr>
          <p:cNvPr id="66" name="楕円 65">
            <a:extLst>
              <a:ext uri="{FF2B5EF4-FFF2-40B4-BE49-F238E27FC236}">
                <a16:creationId xmlns:a16="http://schemas.microsoft.com/office/drawing/2014/main" id="{276A6433-DABB-4C22-B316-6A025E0CC777}"/>
              </a:ext>
            </a:extLst>
          </p:cNvPr>
          <p:cNvSpPr/>
          <p:nvPr/>
        </p:nvSpPr>
        <p:spPr>
          <a:xfrm>
            <a:off x="3499531" y="21189281"/>
            <a:ext cx="868965" cy="1475281"/>
          </a:xfrm>
          <a:prstGeom prst="ellipse">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7" name="楕円 66">
            <a:extLst>
              <a:ext uri="{FF2B5EF4-FFF2-40B4-BE49-F238E27FC236}">
                <a16:creationId xmlns:a16="http://schemas.microsoft.com/office/drawing/2014/main" id="{A32F707D-3471-4538-B2D2-A07928960222}"/>
              </a:ext>
            </a:extLst>
          </p:cNvPr>
          <p:cNvSpPr/>
          <p:nvPr/>
        </p:nvSpPr>
        <p:spPr>
          <a:xfrm>
            <a:off x="7692771" y="24828682"/>
            <a:ext cx="868965" cy="1506956"/>
          </a:xfrm>
          <a:prstGeom prst="ellipse">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pic>
        <p:nvPicPr>
          <p:cNvPr id="68" name="図 67" descr="スクリーンショット が含まれている画像&#10;&#10;自動的に生成された説明">
            <a:extLst>
              <a:ext uri="{FF2B5EF4-FFF2-40B4-BE49-F238E27FC236}">
                <a16:creationId xmlns:a16="http://schemas.microsoft.com/office/drawing/2014/main" id="{DC446989-A542-4CC0-860D-1A6A109D4A4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115084" y="20309543"/>
            <a:ext cx="8390191" cy="6504382"/>
          </a:xfrm>
          <a:prstGeom prst="rect">
            <a:avLst/>
          </a:prstGeom>
        </p:spPr>
      </p:pic>
      <p:sp>
        <p:nvSpPr>
          <p:cNvPr id="69" name="楕円 68">
            <a:extLst>
              <a:ext uri="{FF2B5EF4-FFF2-40B4-BE49-F238E27FC236}">
                <a16:creationId xmlns:a16="http://schemas.microsoft.com/office/drawing/2014/main" id="{3F90A766-5E14-478F-A7D7-AE980CB20B07}"/>
              </a:ext>
            </a:extLst>
          </p:cNvPr>
          <p:cNvSpPr/>
          <p:nvPr/>
        </p:nvSpPr>
        <p:spPr>
          <a:xfrm>
            <a:off x="12266578" y="22094044"/>
            <a:ext cx="1010154" cy="1594267"/>
          </a:xfrm>
          <a:prstGeom prst="ellipse">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0" name="楕円 69">
            <a:extLst>
              <a:ext uri="{FF2B5EF4-FFF2-40B4-BE49-F238E27FC236}">
                <a16:creationId xmlns:a16="http://schemas.microsoft.com/office/drawing/2014/main" id="{94CCF24F-BDC6-4E61-880E-7131EACF13CE}"/>
              </a:ext>
            </a:extLst>
          </p:cNvPr>
          <p:cNvSpPr/>
          <p:nvPr/>
        </p:nvSpPr>
        <p:spPr>
          <a:xfrm>
            <a:off x="16388506" y="25639927"/>
            <a:ext cx="1010154" cy="924305"/>
          </a:xfrm>
          <a:prstGeom prst="ellipse">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0" name="テキスト ボックス 39">
            <a:extLst>
              <a:ext uri="{FF2B5EF4-FFF2-40B4-BE49-F238E27FC236}">
                <a16:creationId xmlns:a16="http://schemas.microsoft.com/office/drawing/2014/main" id="{C5370C80-FC10-4B0F-8610-2BCDAAE30704}"/>
              </a:ext>
            </a:extLst>
          </p:cNvPr>
          <p:cNvSpPr txBox="1"/>
          <p:nvPr/>
        </p:nvSpPr>
        <p:spPr>
          <a:xfrm>
            <a:off x="3071087" y="26820855"/>
            <a:ext cx="5490649" cy="707886"/>
          </a:xfrm>
          <a:prstGeom prst="rect">
            <a:avLst/>
          </a:prstGeom>
          <a:noFill/>
        </p:spPr>
        <p:txBody>
          <a:bodyPr wrap="square" rtlCol="0">
            <a:spAutoFit/>
          </a:bodyPr>
          <a:lstStyle/>
          <a:p>
            <a:r>
              <a:rPr kumimoji="1" lang="ja-JP" altLang="en-US" sz="4000" dirty="0"/>
              <a:t>平均音圧ライブネス度</a:t>
            </a:r>
          </a:p>
        </p:txBody>
      </p:sp>
      <p:sp>
        <p:nvSpPr>
          <p:cNvPr id="71" name="テキスト ボックス 70">
            <a:extLst>
              <a:ext uri="{FF2B5EF4-FFF2-40B4-BE49-F238E27FC236}">
                <a16:creationId xmlns:a16="http://schemas.microsoft.com/office/drawing/2014/main" id="{D0D87734-1A03-4349-A10C-62CBDB8D3F08}"/>
              </a:ext>
            </a:extLst>
          </p:cNvPr>
          <p:cNvSpPr txBox="1"/>
          <p:nvPr/>
        </p:nvSpPr>
        <p:spPr>
          <a:xfrm>
            <a:off x="11330586" y="26787435"/>
            <a:ext cx="6865974" cy="707886"/>
          </a:xfrm>
          <a:prstGeom prst="rect">
            <a:avLst/>
          </a:prstGeom>
          <a:noFill/>
        </p:spPr>
        <p:txBody>
          <a:bodyPr wrap="square" rtlCol="0">
            <a:spAutoFit/>
          </a:bodyPr>
          <a:lstStyle/>
          <a:p>
            <a:r>
              <a:rPr kumimoji="1" lang="ja-JP" altLang="en-US" sz="4000" dirty="0"/>
              <a:t>平均群遅延差ライブネス度</a:t>
            </a:r>
          </a:p>
        </p:txBody>
      </p:sp>
      <p:sp>
        <p:nvSpPr>
          <p:cNvPr id="41" name="正方形/長方形 40">
            <a:extLst>
              <a:ext uri="{FF2B5EF4-FFF2-40B4-BE49-F238E27FC236}">
                <a16:creationId xmlns:a16="http://schemas.microsoft.com/office/drawing/2014/main" id="{CC88BBA8-B70B-43F1-B5BC-4881AC9CE193}"/>
              </a:ext>
            </a:extLst>
          </p:cNvPr>
          <p:cNvSpPr/>
          <p:nvPr/>
        </p:nvSpPr>
        <p:spPr>
          <a:xfrm>
            <a:off x="18632169" y="20100592"/>
            <a:ext cx="10033516" cy="584775"/>
          </a:xfrm>
          <a:prstGeom prst="rect">
            <a:avLst/>
          </a:prstGeom>
        </p:spPr>
        <p:txBody>
          <a:bodyPr wrap="none">
            <a:spAutoFit/>
          </a:bodyPr>
          <a:lstStyle/>
          <a:p>
            <a:r>
              <a:rPr lang="ja-JP" altLang="en-US" sz="3200" dirty="0"/>
              <a:t>パンニング音源・・自然音をパンニング加工した音源</a:t>
            </a:r>
            <a:endParaRPr lang="ja-JP" altLang="en-US" dirty="0"/>
          </a:p>
        </p:txBody>
      </p:sp>
      <p:sp>
        <p:nvSpPr>
          <p:cNvPr id="72" name="テキスト ボックス 71">
            <a:extLst>
              <a:ext uri="{FF2B5EF4-FFF2-40B4-BE49-F238E27FC236}">
                <a16:creationId xmlns:a16="http://schemas.microsoft.com/office/drawing/2014/main" id="{63A9CB3A-F2C8-4133-9BF6-9793001B8B35}"/>
              </a:ext>
            </a:extLst>
          </p:cNvPr>
          <p:cNvSpPr txBox="1"/>
          <p:nvPr/>
        </p:nvSpPr>
        <p:spPr>
          <a:xfrm>
            <a:off x="18594243" y="20854956"/>
            <a:ext cx="10872084" cy="1077218"/>
          </a:xfrm>
          <a:prstGeom prst="rect">
            <a:avLst/>
          </a:prstGeom>
          <a:noFill/>
        </p:spPr>
        <p:txBody>
          <a:bodyPr wrap="square" rtlCol="0">
            <a:spAutoFit/>
          </a:bodyPr>
          <a:lstStyle/>
          <a:p>
            <a:r>
              <a:rPr lang="en-US" altLang="ja-JP" sz="3200" dirty="0"/>
              <a:t>IPR</a:t>
            </a:r>
            <a:r>
              <a:rPr lang="ja-JP" altLang="en-US" sz="3200" dirty="0"/>
              <a:t>のブロックごと標準偏差の平均</a:t>
            </a:r>
            <a:endParaRPr lang="en-US" altLang="ja-JP" sz="3200" dirty="0"/>
          </a:p>
          <a:p>
            <a:pPr algn="r"/>
            <a:r>
              <a:rPr kumimoji="1" lang="en-US" altLang="ja-JP" sz="3200" dirty="0"/>
              <a:t>=</a:t>
            </a:r>
            <a:r>
              <a:rPr kumimoji="1" lang="ja-JP" altLang="en-US" sz="3200" dirty="0"/>
              <a:t>平均音圧ライブネス度</a:t>
            </a:r>
          </a:p>
        </p:txBody>
      </p:sp>
      <p:sp>
        <p:nvSpPr>
          <p:cNvPr id="73" name="テキスト ボックス 72">
            <a:extLst>
              <a:ext uri="{FF2B5EF4-FFF2-40B4-BE49-F238E27FC236}">
                <a16:creationId xmlns:a16="http://schemas.microsoft.com/office/drawing/2014/main" id="{90B2762A-7CF2-479C-B2CC-CA003BB9B793}"/>
              </a:ext>
            </a:extLst>
          </p:cNvPr>
          <p:cNvSpPr txBox="1"/>
          <p:nvPr/>
        </p:nvSpPr>
        <p:spPr>
          <a:xfrm>
            <a:off x="18632169" y="22233673"/>
            <a:ext cx="10666282" cy="1077218"/>
          </a:xfrm>
          <a:prstGeom prst="rect">
            <a:avLst/>
          </a:prstGeom>
          <a:noFill/>
        </p:spPr>
        <p:txBody>
          <a:bodyPr wrap="square" rtlCol="0">
            <a:spAutoFit/>
          </a:bodyPr>
          <a:lstStyle/>
          <a:p>
            <a:r>
              <a:rPr lang="en-US" altLang="ja-JP" sz="3200" dirty="0"/>
              <a:t>IGDD</a:t>
            </a:r>
            <a:r>
              <a:rPr lang="ja-JP" altLang="en-US" sz="3200" dirty="0"/>
              <a:t>のブロックごと</a:t>
            </a:r>
            <a:r>
              <a:rPr kumimoji="1" lang="ja-JP" altLang="en-US" sz="3200" dirty="0"/>
              <a:t>標準偏差の平均</a:t>
            </a:r>
            <a:endParaRPr lang="en-US" altLang="ja-JP" sz="3200" dirty="0"/>
          </a:p>
          <a:p>
            <a:pPr algn="r"/>
            <a:r>
              <a:rPr lang="en-US" altLang="ja-JP" sz="3200" dirty="0"/>
              <a:t>=</a:t>
            </a:r>
            <a:r>
              <a:rPr kumimoji="1" lang="ja-JP" altLang="en-US" sz="3200" dirty="0"/>
              <a:t>平均群遅延差ライブネス度</a:t>
            </a:r>
          </a:p>
        </p:txBody>
      </p:sp>
      <p:sp>
        <p:nvSpPr>
          <p:cNvPr id="42" name="テキスト ボックス 41">
            <a:extLst>
              <a:ext uri="{FF2B5EF4-FFF2-40B4-BE49-F238E27FC236}">
                <a16:creationId xmlns:a16="http://schemas.microsoft.com/office/drawing/2014/main" id="{F90CC763-C69A-423B-969C-C2F944CE1668}"/>
              </a:ext>
            </a:extLst>
          </p:cNvPr>
          <p:cNvSpPr txBox="1"/>
          <p:nvPr/>
        </p:nvSpPr>
        <p:spPr>
          <a:xfrm>
            <a:off x="18690307" y="24150999"/>
            <a:ext cx="10872084" cy="2862322"/>
          </a:xfrm>
          <a:prstGeom prst="rect">
            <a:avLst/>
          </a:prstGeom>
          <a:noFill/>
        </p:spPr>
        <p:txBody>
          <a:bodyPr wrap="square" rtlCol="0">
            <a:spAutoFit/>
          </a:bodyPr>
          <a:lstStyle/>
          <a:p>
            <a:r>
              <a:rPr kumimoji="1" lang="ja-JP" altLang="en-US" sz="3600" dirty="0"/>
              <a:t>・</a:t>
            </a:r>
            <a:r>
              <a:rPr kumimoji="1" lang="en-US" altLang="ja-JP" sz="3600" dirty="0"/>
              <a:t>L</a:t>
            </a:r>
            <a:r>
              <a:rPr kumimoji="1" lang="ja-JP" altLang="en-US" sz="3600" dirty="0"/>
              <a:t>と</a:t>
            </a:r>
            <a:r>
              <a:rPr kumimoji="1" lang="en-US" altLang="ja-JP" sz="3600" dirty="0"/>
              <a:t>R</a:t>
            </a:r>
            <a:r>
              <a:rPr kumimoji="1" lang="ja-JP" altLang="en-US" sz="3600" dirty="0"/>
              <a:t>の音圧比、群遅延差の標準偏差を用いてばらつき具合を調べたところ、パンニング加工音は自然音と比べて一定な分布をしていた。</a:t>
            </a:r>
            <a:endParaRPr kumimoji="1" lang="en-US" altLang="ja-JP" sz="3600" dirty="0"/>
          </a:p>
          <a:p>
            <a:r>
              <a:rPr lang="ja-JP" altLang="en-US" sz="3600" dirty="0"/>
              <a:t>・パンニング加工音のライブネス度は自然音と比べ低い傾向が見て取れた。</a:t>
            </a:r>
            <a:endParaRPr lang="en-US" altLang="ja-JP" sz="3600" dirty="0"/>
          </a:p>
        </p:txBody>
      </p:sp>
      <p:pic>
        <p:nvPicPr>
          <p:cNvPr id="77" name="図 76" descr="スクリーンショット が含まれている画像&#10;&#10;自動的に生成された説明">
            <a:extLst>
              <a:ext uri="{FF2B5EF4-FFF2-40B4-BE49-F238E27FC236}">
                <a16:creationId xmlns:a16="http://schemas.microsoft.com/office/drawing/2014/main" id="{8E81D46D-79C3-49ED-B525-4DE53E2F13B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930052" y="28636325"/>
            <a:ext cx="7577763" cy="7629579"/>
          </a:xfrm>
          <a:prstGeom prst="rect">
            <a:avLst/>
          </a:prstGeom>
        </p:spPr>
      </p:pic>
      <p:pic>
        <p:nvPicPr>
          <p:cNvPr id="79" name="図 78" descr="スクリーンショット が含まれている画像&#10;&#10;自動的に生成された説明">
            <a:extLst>
              <a:ext uri="{FF2B5EF4-FFF2-40B4-BE49-F238E27FC236}">
                <a16:creationId xmlns:a16="http://schemas.microsoft.com/office/drawing/2014/main" id="{A48AAE47-7E7D-4CDC-A46D-04686FD0BA1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75942" y="28636325"/>
            <a:ext cx="8072917" cy="7629579"/>
          </a:xfrm>
          <a:prstGeom prst="rect">
            <a:avLst/>
          </a:prstGeom>
        </p:spPr>
      </p:pic>
      <p:sp>
        <p:nvSpPr>
          <p:cNvPr id="80" name="テキスト ボックス 79">
            <a:extLst>
              <a:ext uri="{FF2B5EF4-FFF2-40B4-BE49-F238E27FC236}">
                <a16:creationId xmlns:a16="http://schemas.microsoft.com/office/drawing/2014/main" id="{B33DCAFC-8726-4D5A-9261-72184B692842}"/>
              </a:ext>
            </a:extLst>
          </p:cNvPr>
          <p:cNvSpPr txBox="1"/>
          <p:nvPr/>
        </p:nvSpPr>
        <p:spPr>
          <a:xfrm>
            <a:off x="2321949" y="36397178"/>
            <a:ext cx="6803928" cy="707886"/>
          </a:xfrm>
          <a:prstGeom prst="rect">
            <a:avLst/>
          </a:prstGeom>
          <a:noFill/>
        </p:spPr>
        <p:txBody>
          <a:bodyPr wrap="square" rtlCol="0">
            <a:spAutoFit/>
          </a:bodyPr>
          <a:lstStyle/>
          <a:p>
            <a:r>
              <a:rPr kumimoji="1" lang="ja-JP" altLang="en-US" sz="4000" dirty="0"/>
              <a:t>平均音圧ライブネス度</a:t>
            </a:r>
          </a:p>
        </p:txBody>
      </p:sp>
      <p:sp>
        <p:nvSpPr>
          <p:cNvPr id="81" name="テキスト ボックス 80">
            <a:extLst>
              <a:ext uri="{FF2B5EF4-FFF2-40B4-BE49-F238E27FC236}">
                <a16:creationId xmlns:a16="http://schemas.microsoft.com/office/drawing/2014/main" id="{E3A21E77-BAB9-4D85-8FC1-E08046D74019}"/>
              </a:ext>
            </a:extLst>
          </p:cNvPr>
          <p:cNvSpPr txBox="1"/>
          <p:nvPr/>
        </p:nvSpPr>
        <p:spPr>
          <a:xfrm>
            <a:off x="10272533" y="36377633"/>
            <a:ext cx="6803928" cy="707886"/>
          </a:xfrm>
          <a:prstGeom prst="rect">
            <a:avLst/>
          </a:prstGeom>
          <a:noFill/>
        </p:spPr>
        <p:txBody>
          <a:bodyPr wrap="square" rtlCol="0">
            <a:spAutoFit/>
          </a:bodyPr>
          <a:lstStyle/>
          <a:p>
            <a:r>
              <a:rPr kumimoji="1" lang="ja-JP" altLang="en-US" sz="4000" dirty="0"/>
              <a:t>平均群遅延差ライブネス度</a:t>
            </a:r>
          </a:p>
        </p:txBody>
      </p:sp>
      <p:sp>
        <p:nvSpPr>
          <p:cNvPr id="82" name="テキスト ボックス 81">
            <a:extLst>
              <a:ext uri="{FF2B5EF4-FFF2-40B4-BE49-F238E27FC236}">
                <a16:creationId xmlns:a16="http://schemas.microsoft.com/office/drawing/2014/main" id="{95C06E6A-A0FC-44B0-B000-C2F753F4E3FA}"/>
              </a:ext>
            </a:extLst>
          </p:cNvPr>
          <p:cNvSpPr txBox="1"/>
          <p:nvPr/>
        </p:nvSpPr>
        <p:spPr>
          <a:xfrm>
            <a:off x="17565536" y="28540675"/>
            <a:ext cx="11876531" cy="523220"/>
          </a:xfrm>
          <a:prstGeom prst="rect">
            <a:avLst/>
          </a:prstGeom>
          <a:noFill/>
        </p:spPr>
        <p:txBody>
          <a:bodyPr wrap="square" rtlCol="0">
            <a:spAutoFit/>
          </a:bodyPr>
          <a:lstStyle/>
          <a:p>
            <a:r>
              <a:rPr kumimoji="1" lang="ja-JP" altLang="en-US" sz="2800" dirty="0"/>
              <a:t>ライブ楽曲</a:t>
            </a:r>
            <a:r>
              <a:rPr lang="ja-JP" altLang="en-US" sz="2800" dirty="0"/>
              <a:t>・・生音を録音したジャズなどのライブな楽曲</a:t>
            </a:r>
            <a:endParaRPr kumimoji="1" lang="ja-JP" altLang="en-US" sz="2800" dirty="0"/>
          </a:p>
        </p:txBody>
      </p:sp>
      <p:sp>
        <p:nvSpPr>
          <p:cNvPr id="83" name="テキスト ボックス 82">
            <a:extLst>
              <a:ext uri="{FF2B5EF4-FFF2-40B4-BE49-F238E27FC236}">
                <a16:creationId xmlns:a16="http://schemas.microsoft.com/office/drawing/2014/main" id="{10F42EED-E969-4D36-94C8-1FABE8BDFC7F}"/>
              </a:ext>
            </a:extLst>
          </p:cNvPr>
          <p:cNvSpPr txBox="1"/>
          <p:nvPr/>
        </p:nvSpPr>
        <p:spPr>
          <a:xfrm>
            <a:off x="17499793" y="29123310"/>
            <a:ext cx="12298268" cy="523220"/>
          </a:xfrm>
          <a:prstGeom prst="rect">
            <a:avLst/>
          </a:prstGeom>
          <a:noFill/>
        </p:spPr>
        <p:txBody>
          <a:bodyPr wrap="square" rtlCol="0">
            <a:spAutoFit/>
          </a:bodyPr>
          <a:lstStyle/>
          <a:p>
            <a:r>
              <a:rPr lang="ja-JP" altLang="en-US" sz="2800" dirty="0"/>
              <a:t>マスタリング</a:t>
            </a:r>
            <a:r>
              <a:rPr kumimoji="1" lang="ja-JP" altLang="en-US" sz="2800" dirty="0"/>
              <a:t>楽曲</a:t>
            </a:r>
            <a:r>
              <a:rPr lang="ja-JP" altLang="en-US" sz="2800" dirty="0"/>
              <a:t>・・個別に複数の楽器を録音してマスタリングした楽曲</a:t>
            </a:r>
            <a:endParaRPr kumimoji="1" lang="ja-JP" altLang="en-US" sz="2800" dirty="0"/>
          </a:p>
        </p:txBody>
      </p:sp>
      <p:sp>
        <p:nvSpPr>
          <p:cNvPr id="84" name="テキスト ボックス 83">
            <a:extLst>
              <a:ext uri="{FF2B5EF4-FFF2-40B4-BE49-F238E27FC236}">
                <a16:creationId xmlns:a16="http://schemas.microsoft.com/office/drawing/2014/main" id="{8322759B-AF77-4041-874A-DDF25A595CDF}"/>
              </a:ext>
            </a:extLst>
          </p:cNvPr>
          <p:cNvSpPr txBox="1"/>
          <p:nvPr/>
        </p:nvSpPr>
        <p:spPr>
          <a:xfrm>
            <a:off x="23503803" y="15122028"/>
            <a:ext cx="5861451" cy="1323439"/>
          </a:xfrm>
          <a:prstGeom prst="rect">
            <a:avLst/>
          </a:prstGeom>
          <a:noFill/>
        </p:spPr>
        <p:txBody>
          <a:bodyPr wrap="square" rtlCol="0">
            <a:spAutoFit/>
          </a:bodyPr>
          <a:lstStyle/>
          <a:p>
            <a:r>
              <a:rPr kumimoji="1" lang="ja-JP" altLang="en-US" sz="4000" dirty="0"/>
              <a:t>標準偏差を用いて</a:t>
            </a:r>
            <a:endParaRPr kumimoji="1" lang="en-US" altLang="ja-JP" sz="4000" dirty="0"/>
          </a:p>
          <a:p>
            <a:r>
              <a:rPr kumimoji="1" lang="ja-JP" altLang="en-US" sz="4000" dirty="0"/>
              <a:t>ばらつき具合を調べる！</a:t>
            </a:r>
          </a:p>
        </p:txBody>
      </p:sp>
      <p:sp>
        <p:nvSpPr>
          <p:cNvPr id="85" name="テキスト ボックス 84">
            <a:extLst>
              <a:ext uri="{FF2B5EF4-FFF2-40B4-BE49-F238E27FC236}">
                <a16:creationId xmlns:a16="http://schemas.microsoft.com/office/drawing/2014/main" id="{1A3F1FD0-A3A6-4292-9ACE-29C2BDD88457}"/>
              </a:ext>
            </a:extLst>
          </p:cNvPr>
          <p:cNvSpPr txBox="1"/>
          <p:nvPr/>
        </p:nvSpPr>
        <p:spPr>
          <a:xfrm>
            <a:off x="17611543" y="31006727"/>
            <a:ext cx="12076207" cy="1200329"/>
          </a:xfrm>
          <a:prstGeom prst="rect">
            <a:avLst/>
          </a:prstGeom>
          <a:noFill/>
        </p:spPr>
        <p:txBody>
          <a:bodyPr wrap="square" rtlCol="0">
            <a:spAutoFit/>
          </a:bodyPr>
          <a:lstStyle/>
          <a:p>
            <a:r>
              <a:rPr lang="ja-JP" altLang="en-US" sz="3600" dirty="0"/>
              <a:t>平均音圧ライブネス度、平均群遅延差ライブネス度ともに</a:t>
            </a:r>
            <a:endParaRPr lang="en-US" altLang="ja-JP" sz="3600" dirty="0"/>
          </a:p>
          <a:p>
            <a:r>
              <a:rPr kumimoji="1" lang="ja-JP" altLang="en-US" sz="3600"/>
              <a:t>ライブ楽曲</a:t>
            </a:r>
            <a:r>
              <a:rPr kumimoji="1" lang="ja-JP" altLang="en-US" sz="3600" dirty="0"/>
              <a:t>、マスタリング楽曲に差がない</a:t>
            </a:r>
          </a:p>
        </p:txBody>
      </p:sp>
      <p:sp>
        <p:nvSpPr>
          <p:cNvPr id="88" name="矢印: 下 87">
            <a:extLst>
              <a:ext uri="{FF2B5EF4-FFF2-40B4-BE49-F238E27FC236}">
                <a16:creationId xmlns:a16="http://schemas.microsoft.com/office/drawing/2014/main" id="{AC114830-CB15-4634-96CD-2C675938F82D}"/>
              </a:ext>
            </a:extLst>
          </p:cNvPr>
          <p:cNvSpPr/>
          <p:nvPr/>
        </p:nvSpPr>
        <p:spPr>
          <a:xfrm>
            <a:off x="22086929" y="32607106"/>
            <a:ext cx="1416873" cy="13096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テキスト ボックス 88">
            <a:extLst>
              <a:ext uri="{FF2B5EF4-FFF2-40B4-BE49-F238E27FC236}">
                <a16:creationId xmlns:a16="http://schemas.microsoft.com/office/drawing/2014/main" id="{FB2CD9D6-A6DE-4F61-A9EC-CAC4FDD51CF8}"/>
              </a:ext>
            </a:extLst>
          </p:cNvPr>
          <p:cNvSpPr txBox="1"/>
          <p:nvPr/>
        </p:nvSpPr>
        <p:spPr>
          <a:xfrm>
            <a:off x="17512046" y="34129480"/>
            <a:ext cx="12485407" cy="1200329"/>
          </a:xfrm>
          <a:prstGeom prst="rect">
            <a:avLst/>
          </a:prstGeom>
          <a:noFill/>
        </p:spPr>
        <p:txBody>
          <a:bodyPr wrap="square" rtlCol="0">
            <a:spAutoFit/>
          </a:bodyPr>
          <a:lstStyle/>
          <a:p>
            <a:r>
              <a:rPr kumimoji="1" lang="ja-JP" altLang="en-US" sz="3600" dirty="0"/>
              <a:t>楽曲にはパンニング加工以外の音響加工が含まれているため、正しく音のライブネスを測れていない可能性がある。</a:t>
            </a:r>
          </a:p>
        </p:txBody>
      </p:sp>
    </p:spTree>
    <p:extLst>
      <p:ext uri="{BB962C8B-B14F-4D97-AF65-F5344CB8AC3E}">
        <p14:creationId xmlns:p14="http://schemas.microsoft.com/office/powerpoint/2010/main" val="16820977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HAPEID" val="HVfCeUnQoU3utl3tkpBWiz"/>
</p:tagLst>
</file>

<file path=ppt/tags/tag2.xml><?xml version="1.0" encoding="utf-8"?>
<p:tagLst xmlns:a="http://schemas.openxmlformats.org/drawingml/2006/main" xmlns:r="http://schemas.openxmlformats.org/officeDocument/2006/relationships" xmlns:p="http://schemas.openxmlformats.org/presentationml/2006/main">
  <p:tag name="DVSHAPEID" val="M1IFK6HhMIr2rrz57nshhp"/>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1206</TotalTime>
  <Words>587</Words>
  <Application>Microsoft Office PowerPoint</Application>
  <PresentationFormat>ユーザー設定</PresentationFormat>
  <Paragraphs>41</Paragraphs>
  <Slides>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游ゴシック</vt:lpstr>
      <vt:lpstr>游ゴシック Light</vt:lpstr>
      <vt:lpstr>Arial</vt:lpstr>
      <vt:lpstr>Cambria Math</vt:lpstr>
      <vt:lpstr>Office テーマ</vt:lpstr>
      <vt:lpstr>音のパンニング加工の検出に関する一検討</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野口　洲</dc:creator>
  <cp:lastModifiedBy>康弘  メイン 黒田</cp:lastModifiedBy>
  <cp:revision>69</cp:revision>
  <dcterms:created xsi:type="dcterms:W3CDTF">2017-02-24T06:57:16Z</dcterms:created>
  <dcterms:modified xsi:type="dcterms:W3CDTF">2019-03-12T12:53:49Z</dcterms:modified>
</cp:coreProperties>
</file>