
<file path=[Content_Types].xml><?xml version="1.0" encoding="utf-8"?>
<Types xmlns="http://schemas.openxmlformats.org/package/2006/content-types">
  <Default Extension="emf" ContentType="image/x-emf"/>
  <Default Extension="flac" ContentType="audio/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9"/>
  </p:notesMasterIdLst>
  <p:handoutMasterIdLst>
    <p:handoutMasterId r:id="rId30"/>
  </p:handoutMasterIdLst>
  <p:sldIdLst>
    <p:sldId id="347" r:id="rId2"/>
    <p:sldId id="385" r:id="rId3"/>
    <p:sldId id="346" r:id="rId4"/>
    <p:sldId id="387" r:id="rId5"/>
    <p:sldId id="399" r:id="rId6"/>
    <p:sldId id="370" r:id="rId7"/>
    <p:sldId id="400" r:id="rId8"/>
    <p:sldId id="369" r:id="rId9"/>
    <p:sldId id="372" r:id="rId10"/>
    <p:sldId id="393" r:id="rId11"/>
    <p:sldId id="376" r:id="rId12"/>
    <p:sldId id="377" r:id="rId13"/>
    <p:sldId id="394" r:id="rId14"/>
    <p:sldId id="396" r:id="rId15"/>
    <p:sldId id="384" r:id="rId16"/>
    <p:sldId id="381" r:id="rId17"/>
    <p:sldId id="397" r:id="rId18"/>
    <p:sldId id="398" r:id="rId19"/>
    <p:sldId id="371" r:id="rId20"/>
    <p:sldId id="386" r:id="rId21"/>
    <p:sldId id="375" r:id="rId22"/>
    <p:sldId id="378" r:id="rId23"/>
    <p:sldId id="383" r:id="rId24"/>
    <p:sldId id="380" r:id="rId25"/>
    <p:sldId id="392" r:id="rId26"/>
    <p:sldId id="373" r:id="rId27"/>
    <p:sldId id="382" r:id="rId28"/>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1" autoAdjust="0"/>
    <p:restoredTop sz="75459" autoAdjust="0"/>
  </p:normalViewPr>
  <p:slideViewPr>
    <p:cSldViewPr>
      <p:cViewPr>
        <p:scale>
          <a:sx n="100" d="100"/>
          <a:sy n="100" d="100"/>
        </p:scale>
        <p:origin x="99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4" d="100"/>
        <a:sy n="10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315C37D-46F5-446F-ADC7-EEE3EAA5F1B1}" type="datetimeFigureOut">
              <a:rPr kumimoji="1" lang="ja-JP" altLang="en-US" smtClean="0"/>
              <a:pPr/>
              <a:t>2021/2/16</a:t>
            </a:fld>
            <a:endParaRPr kumimoji="1" lang="ja-JP" altLang="en-US"/>
          </a:p>
        </p:txBody>
      </p:sp>
      <p:sp>
        <p:nvSpPr>
          <p:cNvPr id="4" name="フッター プレースホル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A9B0C7B3-D055-42CE-905E-0AFE20C3A4C6}" type="slidenum">
              <a:rPr kumimoji="1" lang="ja-JP" altLang="en-US" smtClean="0"/>
              <a:pPr/>
              <a:t>‹#›</a:t>
            </a:fld>
            <a:endParaRPr kumimoji="1" lang="ja-JP" altLang="en-US"/>
          </a:p>
        </p:txBody>
      </p:sp>
    </p:spTree>
    <p:extLst>
      <p:ext uri="{BB962C8B-B14F-4D97-AF65-F5344CB8AC3E}">
        <p14:creationId xmlns:p14="http://schemas.microsoft.com/office/powerpoint/2010/main" val="807301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857BD34-65CD-444B-801B-C7036E05CBD1}" type="datetimeFigureOut">
              <a:rPr lang="ja-JP" altLang="en-US"/>
              <a:pPr>
                <a:defRPr/>
              </a:pPr>
              <a:t>2021/2/16</a:t>
            </a:fld>
            <a:endParaRPr lang="ja-JP" altLang="en-US"/>
          </a:p>
        </p:txBody>
      </p:sp>
      <p:sp>
        <p:nvSpPr>
          <p:cNvPr id="4" name="スライド イメージ プレースホル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0720"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29A83B4-B70A-44A9-B77B-8771B8D93AB2}" type="slidenum">
              <a:rPr lang="ja-JP" altLang="en-US"/>
              <a:pPr>
                <a:defRPr/>
              </a:pPr>
              <a:t>‹#›</a:t>
            </a:fld>
            <a:endParaRPr lang="ja-JP" altLang="en-US"/>
          </a:p>
        </p:txBody>
      </p:sp>
    </p:spTree>
    <p:extLst>
      <p:ext uri="{BB962C8B-B14F-4D97-AF65-F5344CB8AC3E}">
        <p14:creationId xmlns:p14="http://schemas.microsoft.com/office/powerpoint/2010/main" val="1278395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mn-lt"/>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mn-lt"/>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mn-lt"/>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mn-lt"/>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a:t>
            </a:r>
            <a:r>
              <a:rPr kumimoji="1" lang="en-US" altLang="ja-JP" dirty="0"/>
              <a:t>~</a:t>
            </a:r>
            <a:r>
              <a:rPr kumimoji="1" lang="ja-JP" altLang="en-US" dirty="0"/>
              <a:t>について</a:t>
            </a:r>
            <a:endParaRPr kumimoji="1" lang="en-US" altLang="ja-JP" dirty="0"/>
          </a:p>
          <a:p>
            <a:r>
              <a:rPr kumimoji="1" lang="ja-JP" altLang="en-US" dirty="0"/>
              <a:t>喜安研究室の白石が発表を行います。</a:t>
            </a:r>
            <a:endParaRPr kumimoji="1" lang="en-US" altLang="ja-JP" dirty="0"/>
          </a:p>
          <a:p>
            <a:r>
              <a:rPr kumimoji="1" lang="ja-JP" altLang="en-US" dirty="0"/>
              <a:t>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a:t>
            </a:fld>
            <a:endParaRPr lang="ja-JP" altLang="en-US"/>
          </a:p>
        </p:txBody>
      </p:sp>
    </p:spTree>
    <p:extLst>
      <p:ext uri="{BB962C8B-B14F-4D97-AF65-F5344CB8AC3E}">
        <p14:creationId xmlns:p14="http://schemas.microsoft.com/office/powerpoint/2010/main" val="112497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今から</a:t>
            </a:r>
            <a:r>
              <a:rPr kumimoji="1" lang="en-US" altLang="ja-JP" dirty="0"/>
              <a:t>2</a:t>
            </a:r>
            <a:r>
              <a:rPr kumimoji="1" lang="ja-JP" altLang="en-US" dirty="0"/>
              <a:t>つの音声を聞いてもらいます。</a:t>
            </a:r>
            <a:endParaRPr kumimoji="1" lang="en-US" altLang="ja-JP" dirty="0"/>
          </a:p>
          <a:p>
            <a:r>
              <a:rPr kumimoji="1" lang="ja-JP" altLang="en-US" dirty="0"/>
              <a:t>みなさんはこの</a:t>
            </a:r>
            <a:r>
              <a:rPr kumimoji="1" lang="en-US" altLang="ja-JP" dirty="0"/>
              <a:t>2</a:t>
            </a:r>
            <a:r>
              <a:rPr kumimoji="1" lang="ja-JP" altLang="en-US" dirty="0"/>
              <a:t>つの音声を聞き分けることができますか。</a:t>
            </a:r>
            <a:endParaRPr kumimoji="1" lang="en-US" altLang="ja-JP" dirty="0"/>
          </a:p>
          <a:p>
            <a:r>
              <a:rPr kumimoji="1" lang="ja-JP" altLang="en-US" dirty="0"/>
              <a:t>まず</a:t>
            </a:r>
            <a:r>
              <a:rPr kumimoji="1" lang="en-US" altLang="ja-JP" dirty="0"/>
              <a:t>1</a:t>
            </a:r>
            <a:r>
              <a:rPr kumimoji="1" lang="ja-JP" altLang="en-US" dirty="0"/>
              <a:t>つ目の音声です。</a:t>
            </a:r>
            <a:endParaRPr kumimoji="1" lang="en-US" altLang="ja-JP" dirty="0"/>
          </a:p>
          <a:p>
            <a:r>
              <a:rPr kumimoji="1" lang="en-US" altLang="ja-JP" dirty="0"/>
              <a:t>(</a:t>
            </a:r>
            <a:r>
              <a:rPr kumimoji="1" lang="ja-JP" altLang="en-US" dirty="0"/>
              <a:t>音声流す</a:t>
            </a:r>
            <a:r>
              <a:rPr kumimoji="1" lang="en-US" altLang="ja-JP" dirty="0"/>
              <a:t>)</a:t>
            </a:r>
          </a:p>
          <a:p>
            <a:r>
              <a:rPr kumimoji="1" lang="ja-JP" altLang="en-US" dirty="0"/>
              <a:t>次に</a:t>
            </a:r>
            <a:r>
              <a:rPr kumimoji="1" lang="en-US" altLang="ja-JP" dirty="0"/>
              <a:t>2</a:t>
            </a:r>
            <a:r>
              <a:rPr kumimoji="1" lang="ja-JP" altLang="en-US" dirty="0"/>
              <a:t>つ目の音声です。</a:t>
            </a:r>
            <a:endParaRPr kumimoji="1" lang="en-US" altLang="ja-JP" dirty="0"/>
          </a:p>
          <a:p>
            <a:r>
              <a:rPr kumimoji="1" lang="en-US" altLang="ja-JP" dirty="0"/>
              <a:t>(</a:t>
            </a:r>
            <a:r>
              <a:rPr kumimoji="1" lang="ja-JP" altLang="en-US" dirty="0"/>
              <a:t>音声流す</a:t>
            </a:r>
            <a:r>
              <a:rPr kumimoji="1" lang="en-US" altLang="ja-JP" dirty="0"/>
              <a:t>)</a:t>
            </a:r>
          </a:p>
          <a:p>
            <a:endParaRPr kumimoji="1" lang="en-US" altLang="ja-JP" dirty="0"/>
          </a:p>
          <a:p>
            <a:r>
              <a:rPr kumimoji="1" lang="en-US" altLang="ja-JP" dirty="0"/>
              <a:t>1</a:t>
            </a:r>
            <a:r>
              <a:rPr kumimoji="1" lang="ja-JP" altLang="en-US" dirty="0"/>
              <a:t>つ目に流した方が本人発話、</a:t>
            </a:r>
            <a:r>
              <a:rPr kumimoji="1" lang="en-US" altLang="ja-JP" dirty="0"/>
              <a:t>2</a:t>
            </a:r>
            <a:r>
              <a:rPr kumimoji="1" lang="ja-JP" altLang="en-US" dirty="0"/>
              <a:t>つ目に流した方が左の音声を録音した、録音再生音となっています。</a:t>
            </a:r>
            <a:endParaRPr kumimoji="1" lang="en-US" altLang="ja-JP" dirty="0"/>
          </a:p>
          <a:p>
            <a:endParaRPr kumimoji="1" lang="en-US" altLang="ja-JP" dirty="0"/>
          </a:p>
          <a:p>
            <a:r>
              <a:rPr kumimoji="1" lang="ja-JP" altLang="en-US" dirty="0"/>
              <a:t>では、答えが分かったところでもう</a:t>
            </a:r>
            <a:r>
              <a:rPr kumimoji="1" lang="en-US" altLang="ja-JP" dirty="0"/>
              <a:t>1</a:t>
            </a:r>
            <a:r>
              <a:rPr kumimoji="1" lang="ja-JP" altLang="en-US" dirty="0"/>
              <a:t>度聴いてみてください。</a:t>
            </a:r>
            <a:endParaRPr kumimoji="1" lang="en-US" altLang="ja-JP" dirty="0"/>
          </a:p>
          <a:p>
            <a:r>
              <a:rPr kumimoji="1" lang="en-US" altLang="ja-JP" dirty="0"/>
              <a:t>(</a:t>
            </a:r>
            <a:r>
              <a:rPr kumimoji="1" lang="ja-JP" altLang="en-US" dirty="0"/>
              <a:t>音声流す</a:t>
            </a:r>
            <a:r>
              <a:rPr kumimoji="1" lang="en-US" altLang="ja-JP" dirty="0"/>
              <a:t>)</a:t>
            </a:r>
          </a:p>
          <a:p>
            <a:endParaRPr kumimoji="1" lang="en-US" altLang="ja-JP" dirty="0"/>
          </a:p>
          <a:p>
            <a:r>
              <a:rPr kumimoji="1" lang="ja-JP" altLang="en-US" dirty="0"/>
              <a:t>どちらの音声が流れるのか分かって聞いても、どちらが録音再生音なのか判別することができません。</a:t>
            </a:r>
            <a:endParaRPr kumimoji="1" lang="en-US" altLang="ja-JP" dirty="0"/>
          </a:p>
          <a:p>
            <a:r>
              <a:rPr kumimoji="1" lang="ja-JP" altLang="en-US" dirty="0"/>
              <a:t>つまりどちらの音声が流れるか分からない状態では、もっと判別できなくなってしまいます。</a:t>
            </a:r>
            <a:endParaRPr kumimoji="1" lang="en-US" altLang="ja-JP" dirty="0"/>
          </a:p>
          <a:p>
            <a:endParaRPr kumimoji="1" lang="en-US" altLang="ja-JP" dirty="0"/>
          </a:p>
          <a:p>
            <a:r>
              <a:rPr kumimoji="1" lang="en-US" altLang="ja-JP" dirty="0"/>
              <a:t>(Enter)</a:t>
            </a:r>
          </a:p>
          <a:p>
            <a:r>
              <a:rPr kumimoji="1" lang="ja-JP" altLang="en-US" dirty="0"/>
              <a:t>このように、録音再生音を私たち人間が聴いても区別がつきません。</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10</a:t>
            </a:fld>
            <a:endParaRPr lang="ja-JP" altLang="en-US"/>
          </a:p>
        </p:txBody>
      </p:sp>
    </p:spTree>
    <p:extLst>
      <p:ext uri="{BB962C8B-B14F-4D97-AF65-F5344CB8AC3E}">
        <p14:creationId xmlns:p14="http://schemas.microsoft.com/office/powerpoint/2010/main" val="115533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kumimoji="1" lang="ja-JP" altLang="en-US" dirty="0"/>
              <a:t>では、本人発話と録音再生音は何が違うのか、</a:t>
            </a:r>
            <a:endParaRPr kumimoji="1" lang="en-US" altLang="ja-JP" dirty="0"/>
          </a:p>
          <a:p>
            <a:r>
              <a:rPr kumimoji="1" lang="ja-JP" altLang="en-US" dirty="0"/>
              <a:t>ということで、まずこの</a:t>
            </a:r>
            <a:r>
              <a:rPr kumimoji="1" lang="en-US" altLang="ja-JP" dirty="0"/>
              <a:t>2</a:t>
            </a:r>
            <a:r>
              <a:rPr kumimoji="1" lang="ja-JP" altLang="en-US" dirty="0"/>
              <a:t>つの録音方法について説明します。</a:t>
            </a:r>
            <a:endParaRPr kumimoji="1" lang="en-US" altLang="ja-JP" dirty="0"/>
          </a:p>
          <a:p>
            <a:r>
              <a:rPr kumimoji="1" lang="ja-JP" altLang="en-US" dirty="0"/>
              <a:t>上の図が本人発話である</a:t>
            </a:r>
            <a:r>
              <a:rPr kumimoji="1" lang="en-US" altLang="ja-JP" dirty="0" err="1"/>
              <a:t>bonafide</a:t>
            </a:r>
            <a:r>
              <a:rPr kumimoji="1" lang="ja-JP" altLang="en-US" dirty="0"/>
              <a:t>、下の図が録音再生音である</a:t>
            </a:r>
            <a:r>
              <a:rPr kumimoji="1" lang="en-US" altLang="ja-JP" dirty="0"/>
              <a:t>spoof</a:t>
            </a:r>
            <a:r>
              <a:rPr kumimoji="1" lang="ja-JP" altLang="en-US" dirty="0"/>
              <a:t>です。</a:t>
            </a:r>
            <a:endParaRPr kumimoji="1" lang="en-US" altLang="ja-JP" dirty="0"/>
          </a:p>
          <a:p>
            <a:r>
              <a:rPr kumimoji="1" lang="ja-JP" altLang="en-US" dirty="0"/>
              <a:t>また</a:t>
            </a:r>
            <a:r>
              <a:rPr kumimoji="1" lang="en-US" altLang="ja-JP" dirty="0"/>
              <a:t>spoof</a:t>
            </a:r>
            <a:r>
              <a:rPr kumimoji="1" lang="ja-JP" altLang="en-US" dirty="0"/>
              <a:t>の録音装置は３つの品質</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で録音します。</a:t>
            </a:r>
            <a:endParaRPr kumimoji="1" lang="en-US" altLang="ja-JP" dirty="0"/>
          </a:p>
          <a:p>
            <a:endParaRPr kumimoji="1" lang="en-US" altLang="ja-JP" dirty="0"/>
          </a:p>
          <a:p>
            <a:r>
              <a:rPr kumimoji="1" lang="ja-JP" altLang="en-US" dirty="0"/>
              <a:t>本人発話の音声は、本人が声を発した際、その声が</a:t>
            </a:r>
            <a:r>
              <a:rPr kumimoji="1" lang="en-US" altLang="ja-JP" dirty="0"/>
              <a:t>ASV</a:t>
            </a:r>
            <a:r>
              <a:rPr kumimoji="1" lang="ja-JP" altLang="en-US" dirty="0"/>
              <a:t>に入力されます。</a:t>
            </a:r>
            <a:endParaRPr kumimoji="1" lang="en-US" altLang="ja-JP" dirty="0"/>
          </a:p>
          <a:p>
            <a:r>
              <a:rPr kumimoji="1" lang="en-US" altLang="ja-JP" dirty="0"/>
              <a:t>ASV</a:t>
            </a:r>
            <a:r>
              <a:rPr kumimoji="1" lang="ja-JP" altLang="en-US" dirty="0"/>
              <a:t>とは音声を読み込む装置で、身近なもので言えば、</a:t>
            </a:r>
            <a:r>
              <a:rPr kumimoji="1" lang="en-US" altLang="ja-JP" dirty="0"/>
              <a:t>Siri</a:t>
            </a:r>
            <a:r>
              <a:rPr kumimoji="1" lang="ja-JP" altLang="en-US" dirty="0"/>
              <a:t>みたいなものだと考えてください。</a:t>
            </a:r>
            <a:endParaRPr kumimoji="1" lang="en-US" altLang="ja-JP" dirty="0"/>
          </a:p>
          <a:p>
            <a:endParaRPr kumimoji="1" lang="en-US" altLang="ja-JP" dirty="0"/>
          </a:p>
          <a:p>
            <a:r>
              <a:rPr kumimoji="1" lang="ja-JP" altLang="en-US" dirty="0"/>
              <a:t>録音再生音は、本人が声を発した際、</a:t>
            </a:r>
            <a:r>
              <a:rPr kumimoji="1" lang="en-US" altLang="ja-JP" dirty="0"/>
              <a:t>ASV</a:t>
            </a:r>
            <a:r>
              <a:rPr kumimoji="1" lang="ja-JP" altLang="en-US" dirty="0"/>
              <a:t>と違う場所にある録音装置を使ってその声を録音します。</a:t>
            </a:r>
            <a:endParaRPr kumimoji="1" lang="en-US" altLang="ja-JP" dirty="0"/>
          </a:p>
          <a:p>
            <a:r>
              <a:rPr kumimoji="1" lang="ja-JP" altLang="en-US" dirty="0"/>
              <a:t>その録音した声を本人が声を発した場所と同じ位置に移動させ、同じように</a:t>
            </a:r>
            <a:r>
              <a:rPr kumimoji="1" lang="en-US" altLang="ja-JP" dirty="0"/>
              <a:t>ASV</a:t>
            </a:r>
            <a:r>
              <a:rPr kumimoji="1" lang="ja-JP" altLang="en-US" dirty="0"/>
              <a:t>に入力します。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11</a:t>
            </a:fld>
            <a:endParaRPr lang="ja-JP" altLang="en-US"/>
          </a:p>
        </p:txBody>
      </p:sp>
    </p:spTree>
    <p:extLst>
      <p:ext uri="{BB962C8B-B14F-4D97-AF65-F5344CB8AC3E}">
        <p14:creationId xmlns:p14="http://schemas.microsoft.com/office/powerpoint/2010/main" val="193155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kumimoji="1" lang="ja-JP" altLang="en-US" dirty="0"/>
              <a:t>また、音声が</a:t>
            </a:r>
            <a:r>
              <a:rPr kumimoji="1" lang="en-US" altLang="ja-JP" dirty="0"/>
              <a:t>ASV</a:t>
            </a:r>
            <a:r>
              <a:rPr kumimoji="1" lang="ja-JP" altLang="en-US" dirty="0"/>
              <a:t>に入力されるまでについて詳しく説明します。</a:t>
            </a:r>
            <a:endParaRPr kumimoji="1" lang="en-US" altLang="ja-JP" dirty="0"/>
          </a:p>
          <a:p>
            <a:endParaRPr kumimoji="1" lang="en-US" altLang="ja-JP" dirty="0"/>
          </a:p>
          <a:p>
            <a:r>
              <a:rPr kumimoji="1" lang="ja-JP" altLang="en-US" dirty="0"/>
              <a:t>本人発話では声を発した際、その音声が</a:t>
            </a:r>
            <a:r>
              <a:rPr kumimoji="1" lang="en-US" altLang="ja-JP" dirty="0"/>
              <a:t>ASV</a:t>
            </a:r>
            <a:r>
              <a:rPr kumimoji="1" lang="ja-JP" altLang="en-US" dirty="0"/>
              <a:t>に入力されるまでに室内伝達関数が畳み込まれます。</a:t>
            </a:r>
            <a:endParaRPr kumimoji="1" lang="en-US" altLang="ja-JP" dirty="0"/>
          </a:p>
          <a:p>
            <a:r>
              <a:rPr kumimoji="1" lang="ja-JP" altLang="en-US" dirty="0"/>
              <a:t>今回、</a:t>
            </a:r>
            <a:r>
              <a:rPr kumimoji="1" lang="en-US" altLang="ja-JP" dirty="0"/>
              <a:t>H</a:t>
            </a:r>
            <a:r>
              <a:rPr kumimoji="1" lang="ja-JP" altLang="en-US" dirty="0"/>
              <a:t>が室内伝達関数となり、本人発話は</a:t>
            </a:r>
            <a:r>
              <a:rPr kumimoji="1" lang="en-US" altLang="ja-JP" dirty="0"/>
              <a:t>H</a:t>
            </a:r>
            <a:r>
              <a:rPr kumimoji="1" lang="ja-JP" altLang="en-US" dirty="0"/>
              <a:t>と</a:t>
            </a:r>
            <a:r>
              <a:rPr kumimoji="1" lang="en-US" altLang="ja-JP" dirty="0"/>
              <a:t>S</a:t>
            </a:r>
            <a:r>
              <a:rPr kumimoji="1" lang="ja-JP" altLang="en-US" dirty="0"/>
              <a:t>の畳み込みの式で与えられます。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畳み込まれる、は音声に上乗せされると考えればよいです。</a:t>
            </a:r>
            <a:endParaRPr kumimoji="1" lang="en-US" altLang="ja-JP" dirty="0"/>
          </a:p>
          <a:p>
            <a:endParaRPr kumimoji="1" lang="en-US" altLang="ja-JP" dirty="0"/>
          </a:p>
          <a:p>
            <a:r>
              <a:rPr kumimoji="1" lang="ja-JP" altLang="en-US" dirty="0"/>
              <a:t>また、録音再生音では声を発した際、まず</a:t>
            </a:r>
            <a:r>
              <a:rPr kumimoji="1" lang="en-US" altLang="ja-JP" dirty="0"/>
              <a:t>ASV</a:t>
            </a:r>
            <a:r>
              <a:rPr kumimoji="1" lang="ja-JP" altLang="en-US" dirty="0"/>
              <a:t>とは別の場所にある録音装置に音声が入力されます。</a:t>
            </a:r>
            <a:endParaRPr kumimoji="1" lang="en-US" altLang="ja-JP" dirty="0"/>
          </a:p>
          <a:p>
            <a:r>
              <a:rPr kumimoji="1" lang="ja-JP" altLang="en-US" dirty="0"/>
              <a:t>この時点では、先ほどとは別の室内伝達関数</a:t>
            </a:r>
            <a:r>
              <a:rPr kumimoji="1" lang="en-US" altLang="ja-JP" dirty="0"/>
              <a:t>P</a:t>
            </a:r>
            <a:r>
              <a:rPr kumimoji="1" lang="ja-JP" altLang="en-US" dirty="0"/>
              <a:t>が畳み込まれます。</a:t>
            </a:r>
            <a:endParaRPr kumimoji="1" lang="en-US" altLang="ja-JP" dirty="0"/>
          </a:p>
          <a:p>
            <a:endParaRPr kumimoji="1" lang="en-US" altLang="ja-JP" dirty="0"/>
          </a:p>
          <a:p>
            <a:r>
              <a:rPr kumimoji="1" lang="ja-JP" altLang="en-US" dirty="0"/>
              <a:t>そして録音装置に入力された音声を移動させ、再生した際、</a:t>
            </a:r>
            <a:r>
              <a:rPr kumimoji="1" lang="en-US" altLang="ja-JP" dirty="0"/>
              <a:t>ASV</a:t>
            </a:r>
            <a:r>
              <a:rPr kumimoji="1" lang="ja-JP" altLang="en-US" dirty="0"/>
              <a:t>に入力されるまでに、本人発話の時と同じ室内伝達関数</a:t>
            </a:r>
            <a:r>
              <a:rPr kumimoji="1" lang="en-US" altLang="ja-JP" dirty="0"/>
              <a:t>H</a:t>
            </a:r>
            <a:r>
              <a:rPr kumimoji="1" lang="ja-JP" altLang="en-US" dirty="0"/>
              <a:t>が畳み込まれます。</a:t>
            </a:r>
            <a:endParaRPr kumimoji="1" lang="en-US" altLang="ja-JP" dirty="0"/>
          </a:p>
          <a:p>
            <a:r>
              <a:rPr kumimoji="1" lang="ja-JP" altLang="en-US" dirty="0"/>
              <a:t>よって録音再生音は</a:t>
            </a:r>
            <a:r>
              <a:rPr kumimoji="1" lang="en-US" altLang="ja-JP" dirty="0"/>
              <a:t>H</a:t>
            </a:r>
            <a:r>
              <a:rPr kumimoji="1" lang="ja-JP" altLang="en-US" dirty="0"/>
              <a:t>と</a:t>
            </a:r>
            <a:r>
              <a:rPr kumimoji="1" lang="en-US" altLang="ja-JP" dirty="0"/>
              <a:t>P</a:t>
            </a:r>
            <a:r>
              <a:rPr kumimoji="1" lang="ja-JP" altLang="en-US" dirty="0"/>
              <a:t>と</a:t>
            </a:r>
            <a:r>
              <a:rPr kumimoji="1" lang="en-US" altLang="ja-JP" dirty="0"/>
              <a:t>S</a:t>
            </a:r>
            <a:r>
              <a:rPr kumimoji="1" lang="ja-JP" altLang="en-US" dirty="0"/>
              <a:t>の畳み込みの式で与えられます。</a:t>
            </a:r>
            <a:endParaRPr kumimoji="1" lang="en-US" altLang="ja-JP" dirty="0"/>
          </a:p>
          <a:p>
            <a:endParaRPr kumimoji="1" lang="en-US" altLang="ja-JP" dirty="0"/>
          </a:p>
          <a:p>
            <a:r>
              <a:rPr kumimoji="1" lang="ja-JP" altLang="en-US" dirty="0"/>
              <a:t>つまり、本人発話が</a:t>
            </a:r>
            <a:r>
              <a:rPr kumimoji="1" lang="en-US" altLang="ja-JP" dirty="0"/>
              <a:t>H</a:t>
            </a:r>
            <a:r>
              <a:rPr kumimoji="1" lang="ja-JP" altLang="en-US" dirty="0"/>
              <a:t>と</a:t>
            </a:r>
            <a:r>
              <a:rPr kumimoji="1" lang="en-US" altLang="ja-JP" dirty="0"/>
              <a:t>S</a:t>
            </a:r>
            <a:r>
              <a:rPr kumimoji="1" lang="ja-JP" altLang="en-US" dirty="0"/>
              <a:t>の畳み込み、</a:t>
            </a:r>
            <a:endParaRPr kumimoji="1" lang="en-US" altLang="ja-JP" dirty="0"/>
          </a:p>
          <a:p>
            <a:r>
              <a:rPr kumimoji="1" lang="ja-JP" altLang="en-US" dirty="0"/>
              <a:t>録音再生音が</a:t>
            </a:r>
            <a:r>
              <a:rPr kumimoji="1" lang="en-US" altLang="ja-JP" dirty="0"/>
              <a:t>H</a:t>
            </a:r>
            <a:r>
              <a:rPr kumimoji="1" lang="ja-JP" altLang="en-US" dirty="0"/>
              <a:t>と</a:t>
            </a:r>
            <a:r>
              <a:rPr kumimoji="1" lang="en-US" altLang="ja-JP" dirty="0"/>
              <a:t>P</a:t>
            </a:r>
            <a:r>
              <a:rPr kumimoji="1" lang="ja-JP" altLang="en-US" dirty="0"/>
              <a:t>と</a:t>
            </a:r>
            <a:r>
              <a:rPr kumimoji="1" lang="en-US" altLang="ja-JP" dirty="0"/>
              <a:t>S</a:t>
            </a:r>
            <a:r>
              <a:rPr kumimoji="1" lang="ja-JP" altLang="en-US" dirty="0"/>
              <a:t>の畳み込みということになります。</a:t>
            </a:r>
            <a:endParaRPr kumimoji="1" lang="en-US" altLang="ja-JP" dirty="0"/>
          </a:p>
          <a:p>
            <a:r>
              <a:rPr kumimoji="1" lang="ja-JP" altLang="en-US" dirty="0"/>
              <a:t>今回、使用されている音声は同じなので、</a:t>
            </a:r>
            <a:r>
              <a:rPr kumimoji="1" lang="en-US" altLang="ja-JP" dirty="0"/>
              <a:t>S</a:t>
            </a:r>
            <a:r>
              <a:rPr kumimoji="1" lang="ja-JP" altLang="en-US" dirty="0"/>
              <a:t>を除き、</a:t>
            </a:r>
            <a:endParaRPr kumimoji="1" lang="en-US" altLang="ja-JP" dirty="0"/>
          </a:p>
          <a:p>
            <a:r>
              <a:rPr kumimoji="1" lang="ja-JP" altLang="en-US" dirty="0"/>
              <a:t>本人発話では</a:t>
            </a:r>
            <a:r>
              <a:rPr kumimoji="1" lang="en-US" altLang="ja-JP" dirty="0"/>
              <a:t>H</a:t>
            </a:r>
            <a:r>
              <a:rPr kumimoji="1" lang="ja-JP" altLang="en-US" dirty="0"/>
              <a:t>、</a:t>
            </a:r>
            <a:endParaRPr kumimoji="1" lang="en-US" altLang="ja-JP" dirty="0"/>
          </a:p>
          <a:p>
            <a:r>
              <a:rPr kumimoji="1" lang="ja-JP" altLang="en-US" dirty="0"/>
              <a:t>録音再生音では</a:t>
            </a:r>
            <a:r>
              <a:rPr kumimoji="1" lang="en-US" altLang="ja-JP" dirty="0"/>
              <a:t>H</a:t>
            </a:r>
            <a:r>
              <a:rPr kumimoji="1" lang="ja-JP" altLang="en-US" dirty="0"/>
              <a:t>と</a:t>
            </a:r>
            <a:r>
              <a:rPr kumimoji="1" lang="en-US" altLang="ja-JP" dirty="0"/>
              <a:t>P</a:t>
            </a:r>
            <a:r>
              <a:rPr kumimoji="1" lang="ja-JP" altLang="en-US" dirty="0"/>
              <a:t>の畳み込みということになります。</a:t>
            </a:r>
            <a:endParaRPr kumimoji="1" lang="en-US" altLang="ja-JP" dirty="0"/>
          </a:p>
          <a:p>
            <a:endParaRPr kumimoji="1" lang="en-US" altLang="ja-JP" dirty="0"/>
          </a:p>
          <a:p>
            <a:r>
              <a:rPr kumimoji="1" lang="ja-JP" altLang="en-US" dirty="0"/>
              <a:t>よって室内伝達関数を比較することで、</a:t>
            </a:r>
            <a:r>
              <a:rPr kumimoji="1" lang="en-US" altLang="ja-JP" dirty="0"/>
              <a:t>ASV</a:t>
            </a:r>
            <a:r>
              <a:rPr kumimoji="1" lang="ja-JP" altLang="en-US" dirty="0"/>
              <a:t>に入力された音声が本人発話か録音再生音か判別できるのではないかと考えました。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12</a:t>
            </a:fld>
            <a:endParaRPr lang="ja-JP" altLang="en-US"/>
          </a:p>
        </p:txBody>
      </p:sp>
    </p:spTree>
    <p:extLst>
      <p:ext uri="{BB962C8B-B14F-4D97-AF65-F5344CB8AC3E}">
        <p14:creationId xmlns:p14="http://schemas.microsoft.com/office/powerpoint/2010/main" val="166243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先ほど、本人発話と録音再生音を判別するまでに、室内伝達関数を分離したらよい、ということが分かりました。</a:t>
            </a:r>
            <a:endParaRPr kumimoji="1" lang="en-US" altLang="ja-JP" dirty="0"/>
          </a:p>
          <a:p>
            <a:r>
              <a:rPr kumimoji="1" lang="ja-JP" altLang="en-US" dirty="0"/>
              <a:t>そこで、室内伝達関数について少し説明したいと思います。</a:t>
            </a:r>
            <a:endParaRPr kumimoji="1" lang="en-US" altLang="ja-JP" dirty="0"/>
          </a:p>
          <a:p>
            <a:r>
              <a:rPr kumimoji="1" lang="ja-JP" altLang="en-US" dirty="0"/>
              <a:t>室内伝達関数とは、部屋の環境や周囲の雑音</a:t>
            </a:r>
            <a:r>
              <a:rPr kumimoji="1" lang="en-US" altLang="ja-JP" dirty="0"/>
              <a:t>,</a:t>
            </a:r>
            <a:r>
              <a:rPr kumimoji="1" lang="ja-JP" altLang="en-US" dirty="0"/>
              <a:t>音源からの距離や向きで決まります。</a:t>
            </a:r>
            <a:endParaRPr kumimoji="1" lang="en-US" altLang="ja-JP" dirty="0"/>
          </a:p>
          <a:p>
            <a:endParaRPr kumimoji="1" lang="en-US" altLang="ja-JP" dirty="0"/>
          </a:p>
          <a:p>
            <a:r>
              <a:rPr kumimoji="1" lang="ja-JP" altLang="en-US" dirty="0"/>
              <a:t>例えば、</a:t>
            </a:r>
            <a:endParaRPr kumimoji="1" lang="en-US" altLang="ja-JP" dirty="0"/>
          </a:p>
          <a:p>
            <a:r>
              <a:rPr kumimoji="1" lang="ja-JP" altLang="en-US" dirty="0"/>
              <a:t>同じ部屋に音源と</a:t>
            </a:r>
            <a:r>
              <a:rPr kumimoji="1" lang="en-US" altLang="ja-JP" dirty="0"/>
              <a:t>A</a:t>
            </a:r>
            <a:r>
              <a:rPr kumimoji="1" lang="ja-JP" altLang="en-US" dirty="0"/>
              <a:t>と</a:t>
            </a:r>
            <a:r>
              <a:rPr kumimoji="1" lang="en-US" altLang="ja-JP" dirty="0"/>
              <a:t>B</a:t>
            </a:r>
            <a:r>
              <a:rPr kumimoji="1" lang="ja-JP" altLang="en-US" dirty="0"/>
              <a:t>があるとします。</a:t>
            </a:r>
            <a:endParaRPr kumimoji="1" lang="en-US" altLang="ja-JP" dirty="0"/>
          </a:p>
          <a:p>
            <a:r>
              <a:rPr kumimoji="1" lang="ja-JP" altLang="en-US" dirty="0"/>
              <a:t>音源から同じ音声をそれぞれ</a:t>
            </a:r>
            <a:r>
              <a:rPr kumimoji="1" lang="en-US" altLang="ja-JP" dirty="0"/>
              <a:t>A</a:t>
            </a:r>
            <a:r>
              <a:rPr kumimoji="1" lang="ja-JP" altLang="en-US" dirty="0"/>
              <a:t>と</a:t>
            </a:r>
            <a:r>
              <a:rPr kumimoji="1" lang="en-US" altLang="ja-JP" dirty="0"/>
              <a:t>B</a:t>
            </a:r>
            <a:r>
              <a:rPr kumimoji="1" lang="ja-JP" altLang="en-US" dirty="0"/>
              <a:t>に向かって流します。</a:t>
            </a:r>
            <a:endParaRPr kumimoji="1" lang="en-US" altLang="ja-JP" dirty="0"/>
          </a:p>
          <a:p>
            <a:r>
              <a:rPr kumimoji="1" lang="ja-JP" altLang="en-US" dirty="0"/>
              <a:t>室内伝達関数は部屋の特性や周囲の雑音、距離などによって変化しますが、</a:t>
            </a:r>
            <a:endParaRPr kumimoji="1" lang="en-US" altLang="ja-JP" dirty="0"/>
          </a:p>
          <a:p>
            <a:r>
              <a:rPr kumimoji="1" lang="ja-JP" altLang="en-US" dirty="0"/>
              <a:t>今回、同じ部屋での実験ということで、音源からの距離や向きによって室内伝達関数が変化します。</a:t>
            </a:r>
            <a:endParaRPr kumimoji="1" lang="en-US" altLang="ja-JP" dirty="0"/>
          </a:p>
          <a:p>
            <a:endParaRPr kumimoji="1" lang="en-US" altLang="ja-JP" dirty="0"/>
          </a:p>
          <a:p>
            <a:r>
              <a:rPr kumimoji="1" lang="ja-JP" altLang="en-US" dirty="0"/>
              <a:t>よって本研究では音源から</a:t>
            </a:r>
            <a:r>
              <a:rPr kumimoji="1" lang="en-US" altLang="ja-JP" dirty="0"/>
              <a:t>ASV</a:t>
            </a:r>
            <a:r>
              <a:rPr kumimoji="1" lang="ja-JP" altLang="en-US" dirty="0"/>
              <a:t>までの伝達関数と音源から録音装置までの伝達関数があるということです。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13</a:t>
            </a:fld>
            <a:endParaRPr lang="ja-JP" altLang="en-US"/>
          </a:p>
        </p:txBody>
      </p:sp>
    </p:spTree>
    <p:extLst>
      <p:ext uri="{BB962C8B-B14F-4D97-AF65-F5344CB8AC3E}">
        <p14:creationId xmlns:p14="http://schemas.microsoft.com/office/powerpoint/2010/main" val="934507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85000" lnSpcReduction="10000"/>
          </a:bodyPr>
          <a:lstStyle/>
          <a:p>
            <a:r>
              <a:rPr kumimoji="1" lang="ja-JP" altLang="en-US" dirty="0"/>
              <a:t>ここで、もう一度先ほどの図を見てください。</a:t>
            </a:r>
            <a:endParaRPr kumimoji="1" lang="en-US" altLang="ja-JP" dirty="0"/>
          </a:p>
          <a:p>
            <a:r>
              <a:rPr kumimoji="1" lang="ja-JP" altLang="en-US" dirty="0"/>
              <a:t>次の内容を説明しやすくするために、</a:t>
            </a:r>
            <a:endParaRPr kumimoji="1" lang="en-US" altLang="ja-JP" dirty="0"/>
          </a:p>
          <a:p>
            <a:r>
              <a:rPr kumimoji="1" lang="ja-JP" altLang="en-US" dirty="0"/>
              <a:t>本人発話を①、録音再生音で録音装置に入力されるまでの音声を②、録音再生音を③とします。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14</a:t>
            </a:fld>
            <a:endParaRPr lang="ja-JP" altLang="en-US"/>
          </a:p>
        </p:txBody>
      </p:sp>
    </p:spTree>
    <p:extLst>
      <p:ext uri="{BB962C8B-B14F-4D97-AF65-F5344CB8AC3E}">
        <p14:creationId xmlns:p14="http://schemas.microsoft.com/office/powerpoint/2010/main" val="88364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kumimoji="1" lang="ja-JP" altLang="en-US" dirty="0"/>
              <a:t>もし分離が成功して音声から、室内伝達関数のみを抽出できた時、</a:t>
            </a:r>
            <a:endParaRPr kumimoji="1" lang="en-US" altLang="ja-JP" dirty="0"/>
          </a:p>
          <a:p>
            <a:r>
              <a:rPr kumimoji="1" lang="en-US" altLang="ja-JP" dirty="0"/>
              <a:t>2</a:t>
            </a:r>
            <a:r>
              <a:rPr kumimoji="1" lang="ja-JP" altLang="en-US" dirty="0"/>
              <a:t>つの室内伝達関数が畳み込まれた時の時間波形とケプストラムの形を作ってみました。</a:t>
            </a:r>
            <a:endParaRPr kumimoji="1" lang="en-US" altLang="ja-JP" dirty="0"/>
          </a:p>
          <a:p>
            <a:endParaRPr kumimoji="1" lang="en-US" altLang="ja-JP" dirty="0"/>
          </a:p>
          <a:p>
            <a:r>
              <a:rPr kumimoji="1" lang="ja-JP" altLang="en-US" dirty="0"/>
              <a:t>①の時間波形の方では、</a:t>
            </a:r>
            <a:r>
              <a:rPr kumimoji="1" lang="en-US" altLang="ja-JP" dirty="0"/>
              <a:t>30</a:t>
            </a:r>
            <a:r>
              <a:rPr kumimoji="1" lang="ja-JP" altLang="en-US" dirty="0"/>
              <a:t>と</a:t>
            </a:r>
            <a:r>
              <a:rPr kumimoji="1" lang="en-US" altLang="ja-JP" dirty="0"/>
              <a:t>40</a:t>
            </a:r>
            <a:r>
              <a:rPr kumimoji="1" lang="ja-JP" altLang="en-US" dirty="0"/>
              <a:t>の間と</a:t>
            </a:r>
            <a:r>
              <a:rPr kumimoji="1" lang="en-US" altLang="ja-JP" dirty="0"/>
              <a:t>50</a:t>
            </a:r>
            <a:r>
              <a:rPr kumimoji="1" lang="ja-JP" altLang="en-US" dirty="0"/>
              <a:t>付近にピークがあることが分かります。</a:t>
            </a:r>
            <a:endParaRPr kumimoji="1" lang="en-US" altLang="ja-JP" dirty="0"/>
          </a:p>
          <a:p>
            <a:r>
              <a:rPr kumimoji="1" lang="ja-JP" altLang="en-US" dirty="0"/>
              <a:t>①のケプストラムを見てみるとピークの位置は増えていますが、だいたい同じ位置にピークがあることが分かります。</a:t>
            </a:r>
            <a:endParaRPr kumimoji="1" lang="en-US" altLang="ja-JP" dirty="0"/>
          </a:p>
          <a:p>
            <a:r>
              <a:rPr kumimoji="1" lang="ja-JP" altLang="en-US" dirty="0"/>
              <a:t>同様に②のピークも同じ位置にあり、③も同じ位置にあることが分かります。</a:t>
            </a:r>
            <a:endParaRPr kumimoji="1" lang="en-US" altLang="ja-JP" dirty="0"/>
          </a:p>
          <a:p>
            <a:r>
              <a:rPr kumimoji="1" lang="ja-JP" altLang="en-US" dirty="0"/>
              <a:t>この赤枠部分が同じピークの位置を表しています。</a:t>
            </a:r>
            <a:endParaRPr kumimoji="1" lang="en-US" altLang="ja-JP" dirty="0"/>
          </a:p>
          <a:p>
            <a:endParaRPr kumimoji="1" lang="en-US" altLang="ja-JP" dirty="0"/>
          </a:p>
          <a:p>
            <a:r>
              <a:rPr kumimoji="1" lang="ja-JP" altLang="en-US" dirty="0"/>
              <a:t>また、③は録音再生音であり、このケプストラムから読み取れることは、ピーク数は①と②のピーク数が足されたような形になりました。</a:t>
            </a:r>
            <a:endParaRPr kumimoji="1" lang="en-US" altLang="ja-JP" dirty="0"/>
          </a:p>
          <a:p>
            <a:endParaRPr kumimoji="1" lang="en-US" altLang="ja-JP" dirty="0"/>
          </a:p>
          <a:p>
            <a:r>
              <a:rPr kumimoji="1" lang="ja-JP" altLang="en-US" dirty="0"/>
              <a:t>このように本人発話より録音再生音の方が、より多くの室内伝達関数が畳み込まれているので、ピークが大きくなったりピーク数が増えることが分かりました。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よって、録音再生音のように室内伝達関数に別の室内伝達関数が絡むと、その音声は複雑化してしまいます。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15</a:t>
            </a:fld>
            <a:endParaRPr lang="ja-JP" altLang="en-US"/>
          </a:p>
        </p:txBody>
      </p:sp>
    </p:spTree>
    <p:extLst>
      <p:ext uri="{BB962C8B-B14F-4D97-AF65-F5344CB8AC3E}">
        <p14:creationId xmlns:p14="http://schemas.microsoft.com/office/powerpoint/2010/main" val="3869257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実験では</a:t>
            </a:r>
            <a:endParaRPr kumimoji="1" lang="en-US" altLang="ja-JP" dirty="0"/>
          </a:p>
          <a:p>
            <a:r>
              <a:rPr kumimoji="1" lang="ja-JP" altLang="en-US" dirty="0"/>
              <a:t>音声から室内伝達関数を分離するために、ケプストラム分析を行いました。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ケプストラム分析を行うことで、スペクトルを分離することができ、室内伝達関数のみを取り出すことができます。</a:t>
            </a:r>
            <a:endParaRPr kumimoji="1" lang="en-US" altLang="ja-JP" dirty="0"/>
          </a:p>
          <a:p>
            <a:endParaRPr kumimoji="1" lang="en-US" altLang="ja-JP" dirty="0"/>
          </a:p>
          <a:p>
            <a:r>
              <a:rPr kumimoji="1" lang="ja-JP" altLang="en-US" dirty="0"/>
              <a:t>また、使用音声は</a:t>
            </a:r>
            <a:r>
              <a:rPr kumimoji="1" lang="en-US" altLang="ja-JP" dirty="0"/>
              <a:t>ASV spoof</a:t>
            </a:r>
            <a:r>
              <a:rPr kumimoji="1" lang="ja-JP" altLang="en-US" dirty="0"/>
              <a:t>大会の</a:t>
            </a:r>
            <a:r>
              <a:rPr kumimoji="1" lang="en-US" altLang="ja-JP" dirty="0"/>
              <a:t>2019</a:t>
            </a:r>
            <a:r>
              <a:rPr kumimoji="1" lang="ja-JP" altLang="en-US" dirty="0"/>
              <a:t>年度のものです。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16</a:t>
            </a:fld>
            <a:endParaRPr lang="ja-JP" altLang="en-US"/>
          </a:p>
        </p:txBody>
      </p:sp>
    </p:spTree>
    <p:extLst>
      <p:ext uri="{BB962C8B-B14F-4D97-AF65-F5344CB8AC3E}">
        <p14:creationId xmlns:p14="http://schemas.microsoft.com/office/powerpoint/2010/main" val="2884331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実験結果です。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これはケプストラム分析を行い、</a:t>
            </a:r>
            <a:r>
              <a:rPr kumimoji="1" lang="en-US" altLang="ja-JP" dirty="0"/>
              <a:t>1</a:t>
            </a:r>
            <a:r>
              <a:rPr kumimoji="1" lang="ja-JP" altLang="en-US" dirty="0"/>
              <a:t>秒ごとのピーク数の平均値を計算したものです。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本人発話より録音再生音の方が室内伝達関数が多く畳み込まれており、複雑化するから、</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そのピーク数も増え、平均値も大きくなると考えました。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よって私が期待した形は本人発話が一番低く、録音装置の品質が劣化していくにつれて大きくなっていく形です。</a:t>
            </a:r>
            <a:endParaRPr kumimoji="1" lang="en-US" altLang="ja-JP" dirty="0"/>
          </a:p>
          <a:p>
            <a:r>
              <a:rPr kumimoji="1" lang="ja-JP" altLang="en-US" dirty="0"/>
              <a:t>この音声の結果を見てみると、本人発話の平均値が他の録音再生音の平均値より低くなりました。</a:t>
            </a:r>
            <a:endParaRPr kumimoji="1" lang="en-US" altLang="ja-JP" dirty="0"/>
          </a:p>
          <a:p>
            <a:r>
              <a:rPr kumimoji="1" lang="ja-JP" altLang="en-US" dirty="0"/>
              <a:t>しかし、</a:t>
            </a:r>
            <a:r>
              <a:rPr kumimoji="1" lang="en-US" altLang="ja-JP" dirty="0"/>
              <a:t>perfect</a:t>
            </a:r>
            <a:r>
              <a:rPr kumimoji="1" lang="ja-JP" altLang="en-US" dirty="0"/>
              <a:t>、</a:t>
            </a:r>
            <a:r>
              <a:rPr kumimoji="1" lang="en-US" altLang="ja-JP" dirty="0"/>
              <a:t>high</a:t>
            </a:r>
            <a:r>
              <a:rPr kumimoji="1" lang="ja-JP" altLang="en-US" dirty="0"/>
              <a:t>とピーク数の平均値は大きくなりましたが、</a:t>
            </a:r>
            <a:r>
              <a:rPr kumimoji="1" lang="en-US" altLang="ja-JP" dirty="0"/>
              <a:t>low</a:t>
            </a:r>
            <a:r>
              <a:rPr kumimoji="1" lang="ja-JP" altLang="en-US" dirty="0"/>
              <a:t>で</a:t>
            </a:r>
            <a:r>
              <a:rPr kumimoji="1" lang="en-US" altLang="ja-JP" dirty="0"/>
              <a:t>perfect</a:t>
            </a:r>
            <a:r>
              <a:rPr kumimoji="1" lang="ja-JP" altLang="en-US" dirty="0"/>
              <a:t>と同じぐらいに小さくなりました。</a:t>
            </a:r>
            <a:endParaRPr kumimoji="1" lang="en-US" altLang="ja-JP" dirty="0"/>
          </a:p>
          <a:p>
            <a:r>
              <a:rPr kumimoji="1" lang="ja-JP" altLang="en-US" dirty="0"/>
              <a:t>しかし私が実験した音声データのな中では、期待した形に</a:t>
            </a:r>
            <a:r>
              <a:rPr kumimoji="1" lang="en-US" altLang="ja-JP" dirty="0"/>
              <a:t>1</a:t>
            </a:r>
            <a:r>
              <a:rPr kumimoji="1" lang="ja-JP" altLang="en-US" dirty="0"/>
              <a:t>番近いものとなりました。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17</a:t>
            </a:fld>
            <a:endParaRPr lang="ja-JP" altLang="en-US"/>
          </a:p>
        </p:txBody>
      </p:sp>
    </p:spTree>
    <p:extLst>
      <p:ext uri="{BB962C8B-B14F-4D97-AF65-F5344CB8AC3E}">
        <p14:creationId xmlns:p14="http://schemas.microsoft.com/office/powerpoint/2010/main" val="122420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この音声の実験結果より、本人発話が一番小さいとは限らない結果もでました。</a:t>
            </a:r>
            <a:endParaRPr kumimoji="1" lang="en-US" altLang="ja-JP" dirty="0"/>
          </a:p>
          <a:p>
            <a:r>
              <a:rPr kumimoji="1" lang="ja-JP" altLang="en-US" dirty="0"/>
              <a:t>また、これも録音再生音は、ピーク数平均値が録音装置の品質によらないことが分かりました。</a:t>
            </a:r>
            <a:endParaRPr kumimoji="1" lang="en-US" altLang="ja-JP" dirty="0"/>
          </a:p>
          <a:p>
            <a:endParaRPr kumimoji="1" lang="en-US" altLang="ja-JP" dirty="0"/>
          </a:p>
          <a:p>
            <a:r>
              <a:rPr kumimoji="1" lang="ja-JP" altLang="en-US" dirty="0"/>
              <a:t>このことから音声を分離する段階で、音声から正しく室内伝達関数が分離されていないのではないかと考えました。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18</a:t>
            </a:fld>
            <a:endParaRPr lang="ja-JP" altLang="en-US"/>
          </a:p>
        </p:txBody>
      </p:sp>
    </p:spTree>
    <p:extLst>
      <p:ext uri="{BB962C8B-B14F-4D97-AF65-F5344CB8AC3E}">
        <p14:creationId xmlns:p14="http://schemas.microsoft.com/office/powerpoint/2010/main" val="1965030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最後に本研究のまとめです。</a:t>
            </a:r>
            <a:endParaRPr kumimoji="1" lang="en-US" altLang="ja-JP" dirty="0"/>
          </a:p>
          <a:p>
            <a:r>
              <a:rPr kumimoji="1" lang="ja-JP" altLang="en-US" dirty="0"/>
              <a:t>本研究は詐欺問題を解決するために本人発話と録音再生音の判別方法を検討しました。</a:t>
            </a:r>
            <a:endParaRPr kumimoji="1" lang="en-US" altLang="ja-JP" dirty="0"/>
          </a:p>
          <a:p>
            <a:endParaRPr kumimoji="1" lang="en-US" altLang="ja-JP" dirty="0"/>
          </a:p>
          <a:p>
            <a:r>
              <a:rPr kumimoji="1" lang="ja-JP" altLang="en-US" dirty="0"/>
              <a:t>録音再生音は人間による判断は難しいので伝達関数に着目しました。</a:t>
            </a:r>
            <a:endParaRPr kumimoji="1" lang="en-US" altLang="ja-JP" dirty="0"/>
          </a:p>
          <a:p>
            <a:endParaRPr kumimoji="1" lang="en-US" altLang="ja-JP" dirty="0"/>
          </a:p>
          <a:p>
            <a:r>
              <a:rPr kumimoji="1" lang="ja-JP" altLang="en-US" dirty="0"/>
              <a:t>音声から室内伝達関数のみを分離するためにケプストラム分析を行いました。</a:t>
            </a:r>
            <a:endParaRPr kumimoji="1" lang="en-US" altLang="ja-JP" dirty="0"/>
          </a:p>
          <a:p>
            <a:endParaRPr kumimoji="1" lang="en-US" altLang="ja-JP" dirty="0"/>
          </a:p>
          <a:p>
            <a:r>
              <a:rPr kumimoji="1" lang="ja-JP" altLang="en-US" dirty="0"/>
              <a:t>しかし</a:t>
            </a:r>
            <a:r>
              <a:rPr kumimoji="1" lang="en-US" altLang="ja-JP" dirty="0"/>
              <a:t>1</a:t>
            </a:r>
            <a:r>
              <a:rPr kumimoji="1" lang="ja-JP" altLang="en-US" dirty="0"/>
              <a:t>秒ごとのピーク数の平均値を見てみても規則性を見つけることができず、期待した形にはなりませんでした。</a:t>
            </a:r>
            <a:endParaRPr kumimoji="1" lang="en-US" altLang="ja-JP" dirty="0"/>
          </a:p>
          <a:p>
            <a:r>
              <a:rPr kumimoji="1" lang="ja-JP" altLang="en-US" dirty="0"/>
              <a:t>その理由として、音声から正しく室内伝達関数か分離できていないのではないかと考えられます。</a:t>
            </a:r>
            <a:endParaRPr kumimoji="1" lang="en-US" altLang="ja-JP" dirty="0"/>
          </a:p>
          <a:p>
            <a:endParaRPr kumimoji="1" lang="en-US" altLang="ja-JP" dirty="0"/>
          </a:p>
          <a:p>
            <a:r>
              <a:rPr kumimoji="1" lang="ja-JP" altLang="en-US" dirty="0"/>
              <a:t>今後の課題としましては、音声から室内伝達関数を正しく分離するために、アルゴリズムを改善する必要があると考えました。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19</a:t>
            </a:fld>
            <a:endParaRPr lang="ja-JP" altLang="en-US"/>
          </a:p>
        </p:txBody>
      </p:sp>
    </p:spTree>
    <p:extLst>
      <p:ext uri="{BB962C8B-B14F-4D97-AF65-F5344CB8AC3E}">
        <p14:creationId xmlns:p14="http://schemas.microsoft.com/office/powerpoint/2010/main" val="316400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本日はこのような流れで発表を行います。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a:t>
            </a:fld>
            <a:endParaRPr lang="ja-JP" altLang="en-US"/>
          </a:p>
        </p:txBody>
      </p:sp>
    </p:spTree>
    <p:extLst>
      <p:ext uri="{BB962C8B-B14F-4D97-AF65-F5344CB8AC3E}">
        <p14:creationId xmlns:p14="http://schemas.microsoft.com/office/powerpoint/2010/main" val="498565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以上が私の発表となります。</a:t>
            </a:r>
            <a:endParaRPr kumimoji="1" lang="en-US" altLang="ja-JP" dirty="0"/>
          </a:p>
          <a:p>
            <a:r>
              <a:rPr kumimoji="1" lang="ja-JP" altLang="en-US" dirty="0"/>
              <a:t>ご清聴ありがとうございました。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20</a:t>
            </a:fld>
            <a:endParaRPr lang="ja-JP" altLang="en-US"/>
          </a:p>
        </p:txBody>
      </p:sp>
    </p:spTree>
    <p:extLst>
      <p:ext uri="{BB962C8B-B14F-4D97-AF65-F5344CB8AC3E}">
        <p14:creationId xmlns:p14="http://schemas.microsoft.com/office/powerpoint/2010/main" val="18568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実験結果です。</a:t>
            </a:r>
            <a:endParaRPr kumimoji="1" lang="en-US" altLang="ja-JP" dirty="0"/>
          </a:p>
          <a:p>
            <a:r>
              <a:rPr kumimoji="1" lang="ja-JP" altLang="en-US" dirty="0"/>
              <a:t>これはケプストラム分析を行い、</a:t>
            </a:r>
            <a:r>
              <a:rPr kumimoji="1" lang="en-US" altLang="ja-JP" dirty="0"/>
              <a:t>1</a:t>
            </a:r>
            <a:r>
              <a:rPr kumimoji="1" lang="ja-JP" altLang="en-US" dirty="0"/>
              <a:t>秒ごとのピーク数を示した図です。</a:t>
            </a:r>
            <a:endParaRPr kumimoji="1" lang="en-US" altLang="ja-JP" dirty="0"/>
          </a:p>
          <a:p>
            <a:r>
              <a:rPr kumimoji="1" lang="ja-JP" altLang="en-US" dirty="0"/>
              <a:t>左から順に</a:t>
            </a:r>
            <a:r>
              <a:rPr kumimoji="1" lang="en-US" altLang="ja-JP" dirty="0"/>
              <a:t>69</a:t>
            </a:r>
            <a:r>
              <a:rPr kumimoji="1" lang="ja-JP" altLang="en-US" dirty="0"/>
              <a:t>番の低い声の女性、</a:t>
            </a:r>
            <a:r>
              <a:rPr kumimoji="1" lang="en-US" altLang="ja-JP" dirty="0"/>
              <a:t>70</a:t>
            </a:r>
            <a:r>
              <a:rPr kumimoji="1" lang="ja-JP" altLang="en-US" dirty="0"/>
              <a:t>番の低い声の男性、</a:t>
            </a:r>
            <a:r>
              <a:rPr kumimoji="1" lang="en-US" altLang="ja-JP" dirty="0"/>
              <a:t>74</a:t>
            </a:r>
            <a:r>
              <a:rPr kumimoji="1" lang="ja-JP" altLang="en-US" dirty="0"/>
              <a:t>番の高い声の女性です。</a:t>
            </a:r>
            <a:endParaRPr kumimoji="1" lang="en-US" altLang="ja-JP" dirty="0"/>
          </a:p>
          <a:p>
            <a:endParaRPr kumimoji="1" lang="en-US" altLang="ja-JP" dirty="0"/>
          </a:p>
          <a:p>
            <a:r>
              <a:rPr kumimoji="1" lang="ja-JP" altLang="en-US" dirty="0"/>
              <a:t>図の赤枠部分、すなわち</a:t>
            </a:r>
            <a:endParaRPr kumimoji="1" lang="en-US" altLang="ja-JP" dirty="0"/>
          </a:p>
          <a:p>
            <a:r>
              <a:rPr kumimoji="1" lang="en-US" altLang="ja-JP" dirty="0"/>
              <a:t>69</a:t>
            </a:r>
            <a:r>
              <a:rPr kumimoji="1" lang="ja-JP" altLang="en-US" dirty="0"/>
              <a:t>番の</a:t>
            </a:r>
            <a:r>
              <a:rPr kumimoji="1" lang="en-US" altLang="ja-JP" dirty="0"/>
              <a:t>1.1</a:t>
            </a:r>
            <a:r>
              <a:rPr kumimoji="1" lang="ja-JP" altLang="en-US" dirty="0"/>
              <a:t>秒、</a:t>
            </a:r>
            <a:r>
              <a:rPr kumimoji="1" lang="en-US" altLang="ja-JP" dirty="0"/>
              <a:t>70</a:t>
            </a:r>
            <a:r>
              <a:rPr kumimoji="1" lang="ja-JP" altLang="en-US" dirty="0"/>
              <a:t>番の</a:t>
            </a:r>
            <a:r>
              <a:rPr kumimoji="1" lang="en-US" altLang="ja-JP" dirty="0"/>
              <a:t>0.5</a:t>
            </a:r>
            <a:r>
              <a:rPr kumimoji="1" lang="ja-JP" altLang="en-US" dirty="0"/>
              <a:t>秒、</a:t>
            </a:r>
            <a:r>
              <a:rPr kumimoji="1" lang="en-US" altLang="ja-JP" dirty="0"/>
              <a:t>0.8</a:t>
            </a:r>
            <a:r>
              <a:rPr kumimoji="1" lang="ja-JP" altLang="en-US" dirty="0"/>
              <a:t>秒、</a:t>
            </a:r>
            <a:r>
              <a:rPr kumimoji="1" lang="en-US" altLang="ja-JP" dirty="0"/>
              <a:t>1.0</a:t>
            </a:r>
            <a:r>
              <a:rPr kumimoji="1" lang="ja-JP" altLang="en-US" dirty="0"/>
              <a:t>秒と</a:t>
            </a:r>
            <a:r>
              <a:rPr kumimoji="1" lang="en-US" altLang="ja-JP" dirty="0"/>
              <a:t>74</a:t>
            </a:r>
            <a:r>
              <a:rPr kumimoji="1" lang="ja-JP" altLang="en-US" dirty="0"/>
              <a:t>番の</a:t>
            </a:r>
            <a:r>
              <a:rPr kumimoji="1" lang="en-US" altLang="ja-JP" dirty="0"/>
              <a:t>1.2</a:t>
            </a:r>
            <a:r>
              <a:rPr kumimoji="1" lang="ja-JP" altLang="en-US" dirty="0"/>
              <a:t>秒、</a:t>
            </a:r>
            <a:r>
              <a:rPr kumimoji="1" lang="en-US" altLang="ja-JP" dirty="0"/>
              <a:t>1.9</a:t>
            </a:r>
            <a:r>
              <a:rPr kumimoji="1" lang="ja-JP" altLang="en-US" dirty="0"/>
              <a:t>秒の部分は</a:t>
            </a:r>
            <a:endParaRPr kumimoji="1" lang="en-US" altLang="ja-JP" dirty="0"/>
          </a:p>
          <a:p>
            <a:r>
              <a:rPr kumimoji="1" lang="ja-JP" altLang="en-US" dirty="0"/>
              <a:t>本人発話が録音再生音よりピーク数が少ないことが分かります。</a:t>
            </a:r>
            <a:endParaRPr kumimoji="1" lang="en-US" altLang="ja-JP" dirty="0"/>
          </a:p>
          <a:p>
            <a:r>
              <a:rPr kumimoji="1" lang="ja-JP" altLang="en-US" dirty="0"/>
              <a:t>しかし他の部分は複雑でピーク数変化に規則性がないことが分かります。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21</a:t>
            </a:fld>
            <a:endParaRPr lang="ja-JP" altLang="en-US"/>
          </a:p>
        </p:txBody>
      </p:sp>
    </p:spTree>
    <p:extLst>
      <p:ext uri="{BB962C8B-B14F-4D97-AF65-F5344CB8AC3E}">
        <p14:creationId xmlns:p14="http://schemas.microsoft.com/office/powerpoint/2010/main" val="206200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これは先ほどの折れ線グラフのピーク数の平均値について計算したものです。</a:t>
            </a:r>
            <a:endParaRPr kumimoji="1" lang="en-US" altLang="ja-JP" dirty="0"/>
          </a:p>
          <a:p>
            <a:r>
              <a:rPr kumimoji="1" lang="ja-JP" altLang="en-US" dirty="0"/>
              <a:t>これも同様に左から</a:t>
            </a:r>
            <a:r>
              <a:rPr kumimoji="1" lang="en-US" altLang="ja-JP" dirty="0"/>
              <a:t>69</a:t>
            </a:r>
            <a:r>
              <a:rPr kumimoji="1" lang="ja-JP" altLang="en-US" dirty="0"/>
              <a:t>番、</a:t>
            </a:r>
            <a:r>
              <a:rPr kumimoji="1" lang="en-US" altLang="ja-JP" dirty="0"/>
              <a:t>70</a:t>
            </a:r>
            <a:r>
              <a:rPr kumimoji="1" lang="ja-JP" altLang="en-US" dirty="0"/>
              <a:t>番、</a:t>
            </a:r>
            <a:r>
              <a:rPr kumimoji="1" lang="en-US" altLang="ja-JP" dirty="0"/>
              <a:t>74</a:t>
            </a:r>
            <a:r>
              <a:rPr kumimoji="1" lang="ja-JP" altLang="en-US" dirty="0"/>
              <a:t>番となっています。</a:t>
            </a:r>
            <a:endParaRPr kumimoji="1" lang="en-US" altLang="ja-JP" dirty="0"/>
          </a:p>
          <a:p>
            <a:r>
              <a:rPr kumimoji="1" lang="ja-JP" altLang="en-US" dirty="0"/>
              <a:t>こちらも規則性がなく、音声によって本人発話と録音再生音のピーク数平均値が一緒だったり、本人発話の方が録音再生音よりピーク数の平均値が大きいことが分かります。</a:t>
            </a:r>
            <a:endParaRPr kumimoji="1" lang="en-US" altLang="ja-JP" dirty="0"/>
          </a:p>
          <a:p>
            <a:endParaRPr kumimoji="1" lang="en-US" altLang="ja-JP" dirty="0"/>
          </a:p>
          <a:p>
            <a:r>
              <a:rPr kumimoji="1" lang="ja-JP" altLang="en-US" dirty="0"/>
              <a:t>私は本人発話が一番低く、録音装置の品質が劣化していくにつれて大きくなっていく形を期待しましたが、どの音声データも期待した形にはなりませんでした。</a:t>
            </a:r>
            <a:endParaRPr kumimoji="1" lang="en-US" altLang="ja-JP" dirty="0"/>
          </a:p>
          <a:p>
            <a:r>
              <a:rPr kumimoji="1" lang="ja-JP" altLang="en-US" dirty="0"/>
              <a:t>しかし真ん中の</a:t>
            </a:r>
            <a:r>
              <a:rPr kumimoji="1" lang="en-US" altLang="ja-JP" dirty="0"/>
              <a:t>70</a:t>
            </a:r>
            <a:r>
              <a:rPr kumimoji="1" lang="ja-JP" altLang="en-US" dirty="0"/>
              <a:t>番の音声は本人発話が他の録音再生音より低くなり</a:t>
            </a:r>
            <a:r>
              <a:rPr kumimoji="1" lang="en-US" altLang="ja-JP" dirty="0"/>
              <a:t>,</a:t>
            </a:r>
            <a:r>
              <a:rPr kumimoji="1" lang="ja-JP" altLang="en-US" dirty="0"/>
              <a:t>期待した形に近くなりました。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22</a:t>
            </a:fld>
            <a:endParaRPr lang="ja-JP" altLang="en-US"/>
          </a:p>
        </p:txBody>
      </p:sp>
    </p:spTree>
    <p:extLst>
      <p:ext uri="{BB962C8B-B14F-4D97-AF65-F5344CB8AC3E}">
        <p14:creationId xmlns:p14="http://schemas.microsoft.com/office/powerpoint/2010/main" val="1717348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以上のことから、本研究は私が期待していた結果にはなりませんでした。</a:t>
            </a:r>
            <a:endParaRPr kumimoji="1" lang="en-US" altLang="ja-JP" dirty="0"/>
          </a:p>
          <a:p>
            <a:r>
              <a:rPr kumimoji="1" lang="ja-JP" altLang="en-US" dirty="0"/>
              <a:t>先ほど、室内伝達関数のみを分離できた場合で説明した通り、</a:t>
            </a:r>
            <a:endParaRPr kumimoji="1" lang="en-US" altLang="ja-JP" dirty="0"/>
          </a:p>
          <a:p>
            <a:r>
              <a:rPr kumimoji="1" lang="ja-JP" altLang="en-US" dirty="0"/>
              <a:t>室内伝達関数が多重化すると、ピーク数が足されていくようになり、ピーク数が多くなるはずです。</a:t>
            </a:r>
            <a:endParaRPr kumimoji="1" lang="en-US" altLang="ja-JP" dirty="0"/>
          </a:p>
          <a:p>
            <a:r>
              <a:rPr kumimoji="1" lang="ja-JP" altLang="en-US" dirty="0"/>
              <a:t>だから</a:t>
            </a:r>
            <a:r>
              <a:rPr kumimoji="1" lang="en-US" altLang="ja-JP" dirty="0"/>
              <a:t>1</a:t>
            </a:r>
            <a:r>
              <a:rPr kumimoji="1" lang="ja-JP" altLang="en-US" dirty="0"/>
              <a:t>秒ごとのピーク数を計算した折れ線グラフの方では本人発話のピーク数が一番少なく、録音再生音の</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の順に多くなっていくと考えました。</a:t>
            </a:r>
            <a:endParaRPr kumimoji="1" lang="en-US" altLang="ja-JP" dirty="0"/>
          </a:p>
          <a:p>
            <a:r>
              <a:rPr kumimoji="1" lang="ja-JP" altLang="en-US" dirty="0"/>
              <a:t>同じようにピーク数の平均値も本人発話が小さく、順に大きくなっていくと考えました。</a:t>
            </a:r>
            <a:endParaRPr kumimoji="1" lang="en-US" altLang="ja-JP" dirty="0"/>
          </a:p>
          <a:p>
            <a:endParaRPr kumimoji="1" lang="en-US" altLang="ja-JP" dirty="0"/>
          </a:p>
          <a:p>
            <a:r>
              <a:rPr kumimoji="1" lang="ja-JP" altLang="en-US" dirty="0"/>
              <a:t>しかし、</a:t>
            </a:r>
            <a:r>
              <a:rPr kumimoji="1" lang="en-US" altLang="ja-JP" dirty="0"/>
              <a:t>1</a:t>
            </a:r>
            <a:r>
              <a:rPr kumimoji="1" lang="ja-JP" altLang="en-US" dirty="0"/>
              <a:t>秒ごとのピーク数のグラフを見ても複雑で、規則性がありませんでした。</a:t>
            </a:r>
            <a:endParaRPr kumimoji="1" lang="en-US" altLang="ja-JP" dirty="0"/>
          </a:p>
          <a:p>
            <a:endParaRPr kumimoji="1" lang="en-US" altLang="ja-JP" dirty="0"/>
          </a:p>
          <a:p>
            <a:r>
              <a:rPr kumimoji="1" lang="ja-JP" altLang="en-US" dirty="0"/>
              <a:t>このことから録音環境の分離の段階で、音声から正しく室内伝達関数が分離されていないのではないかと考えました。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23</a:t>
            </a:fld>
            <a:endParaRPr lang="ja-JP" altLang="en-US"/>
          </a:p>
        </p:txBody>
      </p:sp>
    </p:spTree>
    <p:extLst>
      <p:ext uri="{BB962C8B-B14F-4D97-AF65-F5344CB8AC3E}">
        <p14:creationId xmlns:p14="http://schemas.microsoft.com/office/powerpoint/2010/main" val="1988902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これは今夏</a:t>
            </a:r>
            <a:endParaRPr kumimoji="1" lang="en-US" altLang="ja-JP" dirty="0"/>
          </a:p>
          <a:p>
            <a:endParaRPr kumimoji="1" lang="en-US" altLang="ja-JP" dirty="0"/>
          </a:p>
          <a:p>
            <a:r>
              <a:rPr kumimoji="1" lang="ja-JP" altLang="en-US" dirty="0"/>
              <a:t>また、これが先ほどの</a:t>
            </a:r>
            <a:r>
              <a:rPr kumimoji="1" lang="en-US" altLang="ja-JP" dirty="0"/>
              <a:t>ASV</a:t>
            </a:r>
            <a:r>
              <a:rPr kumimoji="1" lang="ja-JP" altLang="en-US" dirty="0"/>
              <a:t>と攻撃者の録音条件をまとめたです。</a:t>
            </a:r>
            <a:endParaRPr kumimoji="1" lang="en-US" altLang="ja-JP" dirty="0"/>
          </a:p>
          <a:p>
            <a:endParaRPr kumimoji="1" lang="en-US" altLang="ja-JP" dirty="0"/>
          </a:p>
          <a:p>
            <a:r>
              <a:rPr kumimoji="1" lang="ja-JP" altLang="en-US" dirty="0"/>
              <a:t>また音声データは</a:t>
            </a:r>
            <a:r>
              <a:rPr kumimoji="1" lang="en-US" altLang="ja-JP" dirty="0"/>
              <a:t>69</a:t>
            </a:r>
            <a:r>
              <a:rPr kumimoji="1" lang="ja-JP" altLang="en-US" dirty="0"/>
              <a:t>番と</a:t>
            </a:r>
            <a:r>
              <a:rPr kumimoji="1" lang="en-US" altLang="ja-JP" dirty="0"/>
              <a:t>70</a:t>
            </a:r>
            <a:r>
              <a:rPr kumimoji="1" lang="ja-JP" altLang="en-US" dirty="0"/>
              <a:t>番と</a:t>
            </a:r>
            <a:r>
              <a:rPr kumimoji="1" lang="en-US" altLang="ja-JP" dirty="0"/>
              <a:t>74</a:t>
            </a:r>
            <a:r>
              <a:rPr kumimoji="1" lang="ja-JP" altLang="en-US" dirty="0"/>
              <a:t>番の</a:t>
            </a:r>
            <a:r>
              <a:rPr kumimoji="1" lang="en-US" altLang="ja-JP" dirty="0"/>
              <a:t>3</a:t>
            </a:r>
            <a:r>
              <a:rPr kumimoji="1" lang="ja-JP" altLang="en-US" dirty="0"/>
              <a:t>人分使用しました。</a:t>
            </a:r>
            <a:endParaRPr kumimoji="1" lang="en-US" altLang="ja-JP" dirty="0"/>
          </a:p>
          <a:p>
            <a:r>
              <a:rPr kumimoji="1" lang="ja-JP" altLang="en-US" dirty="0"/>
              <a:t>それぞれの声の特徴として、</a:t>
            </a:r>
            <a:endParaRPr kumimoji="1" lang="en-US" altLang="ja-JP" dirty="0"/>
          </a:p>
          <a:p>
            <a:r>
              <a:rPr kumimoji="1" lang="en-US" altLang="ja-JP" dirty="0"/>
              <a:t>69</a:t>
            </a:r>
            <a:r>
              <a:rPr kumimoji="1" lang="ja-JP" altLang="en-US" dirty="0"/>
              <a:t>番は低い</a:t>
            </a:r>
            <a:endParaRPr kumimoji="1" lang="en-US" altLang="ja-JP" dirty="0"/>
          </a:p>
          <a:p>
            <a:endParaRPr kumimoji="1" lang="en-US" altLang="ja-JP" dirty="0"/>
          </a:p>
          <a:p>
            <a:r>
              <a:rPr kumimoji="1" lang="ja-JP" altLang="en-US" dirty="0"/>
              <a:t>音声は</a:t>
            </a:r>
            <a:r>
              <a:rPr kumimoji="1" lang="en-US" altLang="ja-JP" dirty="0"/>
              <a:t>2019</a:t>
            </a:r>
            <a:r>
              <a:rPr kumimoji="1" lang="ja-JP" altLang="en-US" dirty="0"/>
              <a:t>年度の</a:t>
            </a:r>
            <a:r>
              <a:rPr kumimoji="1" lang="en-US" altLang="ja-JP" dirty="0" err="1"/>
              <a:t>ASVspoof</a:t>
            </a:r>
            <a:r>
              <a:rPr kumimoji="1" lang="ja-JP" altLang="en-US" dirty="0"/>
              <a:t>大会で使用されたデータです。</a:t>
            </a:r>
            <a:endParaRPr kumimoji="1" lang="en-US" altLang="ja-JP" dirty="0"/>
          </a:p>
          <a:p>
            <a:r>
              <a:rPr kumimoji="1" lang="ja-JP" altLang="en-US" dirty="0"/>
              <a:t>今回、本人発話の場所を</a:t>
            </a:r>
            <a:r>
              <a:rPr kumimoji="1" lang="en-US" altLang="ja-JP" dirty="0"/>
              <a:t>S,</a:t>
            </a:r>
          </a:p>
          <a:p>
            <a:r>
              <a:rPr kumimoji="1" lang="ja-JP" altLang="en-US" dirty="0"/>
              <a:t>室内伝達関数をそれぞれ</a:t>
            </a:r>
            <a:r>
              <a:rPr kumimoji="1" lang="en-US" altLang="ja-JP" dirty="0"/>
              <a:t>H</a:t>
            </a:r>
            <a:r>
              <a:rPr kumimoji="1" lang="ja-JP" altLang="en-US" dirty="0"/>
              <a:t>、</a:t>
            </a:r>
            <a:r>
              <a:rPr kumimoji="1" lang="en-US" altLang="ja-JP" dirty="0"/>
              <a:t>P</a:t>
            </a:r>
            <a:r>
              <a:rPr kumimoji="1" lang="ja-JP" altLang="en-US" dirty="0"/>
              <a:t>とおいてます。</a:t>
            </a:r>
            <a:endParaRPr kumimoji="1" lang="en-US" altLang="ja-JP" dirty="0"/>
          </a:p>
          <a:p>
            <a:endParaRPr kumimoji="1" lang="en-US" altLang="ja-JP" dirty="0"/>
          </a:p>
          <a:p>
            <a:r>
              <a:rPr kumimoji="1" lang="en-US" altLang="ja-JP" dirty="0"/>
              <a:t>ASV</a:t>
            </a:r>
            <a:r>
              <a:rPr kumimoji="1" lang="ja-JP" altLang="en-US" dirty="0"/>
              <a:t>と攻撃者の録音条件は</a:t>
            </a:r>
            <a:endParaRPr kumimoji="1" lang="en-US" altLang="ja-JP" dirty="0"/>
          </a:p>
          <a:p>
            <a:r>
              <a:rPr kumimoji="1" lang="ja-JP" altLang="en-US" dirty="0"/>
              <a:t>部屋のサイズが２～５メートル</a:t>
            </a:r>
            <a:endParaRPr kumimoji="1" lang="en-US" altLang="ja-JP" dirty="0"/>
          </a:p>
          <a:p>
            <a:r>
              <a:rPr kumimoji="1" lang="ja-JP" altLang="en-US" dirty="0"/>
              <a:t>残響時間が</a:t>
            </a:r>
            <a:r>
              <a:rPr kumimoji="1" lang="en-US" altLang="ja-JP" dirty="0"/>
              <a:t>50</a:t>
            </a:r>
            <a:r>
              <a:rPr kumimoji="1" lang="ja-JP" altLang="en-US" dirty="0"/>
              <a:t>～</a:t>
            </a:r>
            <a:r>
              <a:rPr kumimoji="1" lang="en-US" altLang="ja-JP" dirty="0"/>
              <a:t>200</a:t>
            </a:r>
            <a:r>
              <a:rPr kumimoji="1" lang="ja-JP" altLang="en-US" dirty="0"/>
              <a:t>秒</a:t>
            </a:r>
            <a:endParaRPr kumimoji="1" lang="en-US" altLang="ja-JP" dirty="0"/>
          </a:p>
          <a:p>
            <a:r>
              <a:rPr kumimoji="1" lang="ja-JP" altLang="en-US" dirty="0"/>
              <a:t>本人発話の場所と</a:t>
            </a:r>
            <a:r>
              <a:rPr kumimoji="1" lang="en-US" altLang="ja-JP" dirty="0"/>
              <a:t>ASV</a:t>
            </a:r>
            <a:r>
              <a:rPr kumimoji="1" lang="ja-JP" altLang="en-US" dirty="0"/>
              <a:t>までの距離を</a:t>
            </a:r>
            <a:r>
              <a:rPr kumimoji="1" lang="en-US" altLang="ja-JP" dirty="0"/>
              <a:t>10</a:t>
            </a:r>
            <a:r>
              <a:rPr kumimoji="1" lang="ja-JP" altLang="en-US" dirty="0"/>
              <a:t>～</a:t>
            </a:r>
            <a:r>
              <a:rPr kumimoji="1" lang="en-US" altLang="ja-JP" dirty="0"/>
              <a:t>50</a:t>
            </a:r>
            <a:r>
              <a:rPr kumimoji="1" lang="ja-JP" altLang="en-US" dirty="0"/>
              <a:t>メートル</a:t>
            </a:r>
            <a:endParaRPr kumimoji="1" lang="en-US" altLang="ja-JP" dirty="0"/>
          </a:p>
          <a:p>
            <a:r>
              <a:rPr kumimoji="1" lang="ja-JP" altLang="en-US" dirty="0"/>
              <a:t>サンプリング周波数を</a:t>
            </a:r>
            <a:r>
              <a:rPr kumimoji="1" lang="en-US" altLang="ja-JP" dirty="0"/>
              <a:t>16</a:t>
            </a:r>
            <a:r>
              <a:rPr kumimoji="1" lang="ja-JP" altLang="en-US" dirty="0"/>
              <a:t>キロヘルツ</a:t>
            </a:r>
            <a:endParaRPr kumimoji="1" lang="en-US" altLang="ja-JP" dirty="0"/>
          </a:p>
          <a:p>
            <a:r>
              <a:rPr kumimoji="1" lang="ja-JP" altLang="en-US" dirty="0"/>
              <a:t>量子化ビット数を</a:t>
            </a:r>
            <a:r>
              <a:rPr kumimoji="1" lang="en-US" altLang="ja-JP" dirty="0"/>
              <a:t>16</a:t>
            </a:r>
            <a:r>
              <a:rPr kumimoji="1" lang="ja-JP" altLang="en-US" dirty="0"/>
              <a:t>ビット</a:t>
            </a:r>
            <a:endParaRPr kumimoji="1" lang="en-US" altLang="ja-JP" dirty="0"/>
          </a:p>
          <a:p>
            <a:r>
              <a:rPr kumimoji="1" lang="ja-JP" altLang="en-US" dirty="0"/>
              <a:t>本人発話の場所と攻撃者が録音している、</a:t>
            </a:r>
            <a:endParaRPr kumimoji="1" lang="en-US" altLang="ja-JP" dirty="0"/>
          </a:p>
          <a:p>
            <a:r>
              <a:rPr kumimoji="1" lang="ja-JP" altLang="en-US" dirty="0"/>
              <a:t>録音装置の場所までの距離が</a:t>
            </a:r>
            <a:r>
              <a:rPr kumimoji="1" lang="en-US" altLang="ja-JP" dirty="0"/>
              <a:t>10</a:t>
            </a:r>
            <a:r>
              <a:rPr kumimoji="1" lang="ja-JP" altLang="en-US" dirty="0"/>
              <a:t>～</a:t>
            </a:r>
            <a:r>
              <a:rPr kumimoji="1" lang="en-US" altLang="ja-JP" dirty="0"/>
              <a:t>50</a:t>
            </a:r>
            <a:r>
              <a:rPr kumimoji="1" lang="ja-JP" altLang="en-US" dirty="0"/>
              <a:t>メートルです。</a:t>
            </a:r>
            <a:endParaRPr kumimoji="1" lang="en-US" altLang="ja-JP" dirty="0"/>
          </a:p>
          <a:p>
            <a:r>
              <a:rPr kumimoji="1" lang="ja-JP" altLang="en-US" dirty="0"/>
              <a:t>声の女性、</a:t>
            </a:r>
            <a:r>
              <a:rPr kumimoji="1" lang="en-US" altLang="ja-JP" dirty="0"/>
              <a:t>70</a:t>
            </a:r>
            <a:r>
              <a:rPr kumimoji="1" lang="ja-JP" altLang="en-US" dirty="0"/>
              <a:t>番は低い声の男性、</a:t>
            </a:r>
            <a:r>
              <a:rPr kumimoji="1" lang="en-US" altLang="ja-JP" dirty="0"/>
              <a:t>74</a:t>
            </a:r>
            <a:r>
              <a:rPr kumimoji="1" lang="ja-JP" altLang="en-US" dirty="0"/>
              <a:t>番は高い声の女性です。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24</a:t>
            </a:fld>
            <a:endParaRPr lang="ja-JP" altLang="en-US"/>
          </a:p>
        </p:txBody>
      </p:sp>
    </p:spTree>
    <p:extLst>
      <p:ext uri="{BB962C8B-B14F-4D97-AF65-F5344CB8AC3E}">
        <p14:creationId xmlns:p14="http://schemas.microsoft.com/office/powerpoint/2010/main" val="2918323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実験では音声データから室内伝達関数のみを取り出すために</a:t>
            </a:r>
            <a:r>
              <a:rPr kumimoji="1" lang="en-US" altLang="ja-JP" dirty="0"/>
              <a:t>2</a:t>
            </a:r>
            <a:r>
              <a:rPr kumimoji="1" lang="ja-JP" altLang="en-US" dirty="0"/>
              <a:t>つのことを行いました。</a:t>
            </a:r>
            <a:endParaRPr kumimoji="1" lang="en-US" altLang="ja-JP" dirty="0"/>
          </a:p>
          <a:p>
            <a:endParaRPr kumimoji="1" lang="en-US" altLang="ja-JP" dirty="0"/>
          </a:p>
          <a:p>
            <a:r>
              <a:rPr kumimoji="1" lang="ja-JP" altLang="en-US" dirty="0"/>
              <a:t>まずオールパスケプストラム分析を行います。</a:t>
            </a:r>
            <a:endParaRPr kumimoji="1" lang="en-US" altLang="ja-JP" dirty="0"/>
          </a:p>
          <a:p>
            <a:r>
              <a:rPr kumimoji="1" lang="ja-JP" altLang="en-US" dirty="0"/>
              <a:t>なぜケプストラム分析ではなく、オールパスケプストラム分析を行うのかというと、</a:t>
            </a:r>
            <a:endParaRPr kumimoji="1" lang="en-US" altLang="ja-JP" dirty="0"/>
          </a:p>
          <a:p>
            <a:r>
              <a:rPr kumimoji="1" lang="ja-JP" altLang="en-US" dirty="0"/>
              <a:t>ケプストラム分析を行うと、包括部分</a:t>
            </a:r>
            <a:r>
              <a:rPr kumimoji="1" lang="en-US" altLang="ja-JP" dirty="0"/>
              <a:t>(</a:t>
            </a:r>
            <a:r>
              <a:rPr kumimoji="1" lang="ja-JP" altLang="en-US" dirty="0"/>
              <a:t>低ケフレンシー</a:t>
            </a:r>
            <a:r>
              <a:rPr kumimoji="1" lang="en-US" altLang="ja-JP" dirty="0"/>
              <a:t>)</a:t>
            </a:r>
            <a:r>
              <a:rPr kumimoji="1" lang="ja-JP" altLang="en-US" dirty="0"/>
              <a:t>と微細構造部分</a:t>
            </a:r>
            <a:r>
              <a:rPr kumimoji="1" lang="en-US" altLang="ja-JP" dirty="0"/>
              <a:t>(</a:t>
            </a:r>
            <a:r>
              <a:rPr kumimoji="1" lang="ja-JP" altLang="en-US" dirty="0"/>
              <a:t>高ケフレンシー</a:t>
            </a:r>
            <a:r>
              <a:rPr kumimoji="1" lang="en-US" altLang="ja-JP" dirty="0"/>
              <a:t>)</a:t>
            </a:r>
            <a:r>
              <a:rPr kumimoji="1" lang="ja-JP" altLang="en-US" dirty="0"/>
              <a:t>に分離することができます。</a:t>
            </a:r>
            <a:endParaRPr kumimoji="1" lang="en-US" altLang="ja-JP" dirty="0"/>
          </a:p>
          <a:p>
            <a:r>
              <a:rPr kumimoji="1" lang="ja-JP" altLang="en-US" dirty="0"/>
              <a:t>そして低ケフレンシーには音源と室内伝達関数が含まれています。</a:t>
            </a:r>
            <a:endParaRPr kumimoji="1" lang="en-US" altLang="ja-JP" dirty="0"/>
          </a:p>
          <a:p>
            <a:r>
              <a:rPr kumimoji="1" lang="ja-JP" altLang="en-US" dirty="0"/>
              <a:t>しかし、室内伝達関数のみを取り出すためにはさらに低ケフレンシーを分離する必要があり、</a:t>
            </a:r>
            <a:endParaRPr kumimoji="1" lang="en-US" altLang="ja-JP" dirty="0"/>
          </a:p>
          <a:p>
            <a:r>
              <a:rPr kumimoji="1" lang="ja-JP" altLang="en-US" dirty="0"/>
              <a:t>その操作が可能な、オールパスケプストラム分析を使用することがよいと考えました。</a:t>
            </a:r>
            <a:endParaRPr kumimoji="1" lang="en-US" altLang="ja-JP" dirty="0"/>
          </a:p>
          <a:p>
            <a:endParaRPr kumimoji="1" lang="en-US" altLang="ja-JP" dirty="0"/>
          </a:p>
          <a:p>
            <a:r>
              <a:rPr kumimoji="1" lang="ja-JP" altLang="en-US" dirty="0"/>
              <a:t>よってこの時点で音源を取り除くことができ、音声から室内伝達関数と高ケフレンシーの微細構造部分を取り出すことができました。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26</a:t>
            </a:fld>
            <a:endParaRPr lang="ja-JP" altLang="en-US"/>
          </a:p>
        </p:txBody>
      </p:sp>
    </p:spTree>
    <p:extLst>
      <p:ext uri="{BB962C8B-B14F-4D97-AF65-F5344CB8AC3E}">
        <p14:creationId xmlns:p14="http://schemas.microsoft.com/office/powerpoint/2010/main" val="2628690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次にリフタリングを行います。</a:t>
            </a:r>
            <a:endParaRPr kumimoji="1" lang="en-US" altLang="ja-JP" dirty="0"/>
          </a:p>
          <a:p>
            <a:r>
              <a:rPr kumimoji="1" lang="ja-JP" altLang="en-US" dirty="0"/>
              <a:t>リフタリングを行うことで高ケフレンシーを取り除くことができます。</a:t>
            </a:r>
            <a:endParaRPr kumimoji="1" lang="en-US" altLang="ja-JP" dirty="0"/>
          </a:p>
          <a:p>
            <a:endParaRPr kumimoji="1" lang="en-US" altLang="ja-JP" dirty="0"/>
          </a:p>
          <a:p>
            <a:r>
              <a:rPr kumimoji="1" lang="ja-JP" altLang="en-US" dirty="0"/>
              <a:t>よって</a:t>
            </a:r>
            <a:r>
              <a:rPr kumimoji="1" lang="en-US" altLang="ja-JP" dirty="0"/>
              <a:t>2</a:t>
            </a:r>
            <a:r>
              <a:rPr kumimoji="1" lang="ja-JP" altLang="en-US" dirty="0"/>
              <a:t>つの作業で室内伝達関数のみを分離することができます。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27</a:t>
            </a:fld>
            <a:endParaRPr lang="ja-JP" altLang="en-US"/>
          </a:p>
        </p:txBody>
      </p:sp>
    </p:spTree>
    <p:extLst>
      <p:ext uri="{BB962C8B-B14F-4D97-AF65-F5344CB8AC3E}">
        <p14:creationId xmlns:p14="http://schemas.microsoft.com/office/powerpoint/2010/main" val="361877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まず、研究背景です。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本研究の背景は、</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近年、私たちは簡単に音声を録音し、再生することが可能になりました。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身近なものでは、携帯電話にその機能がついています。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しかし、誰でも簡単に音声を録音、再生できるようになったことで、</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コンピューターなどで作られた音声を再生するディープフェイク音声だったり、録音再生音などの詐欺問題も発生しています。</a:t>
            </a:r>
            <a:endParaRPr kumimoji="1" lang="en-US" altLang="ja-JP" dirty="0"/>
          </a:p>
        </p:txBody>
      </p:sp>
      <p:sp>
        <p:nvSpPr>
          <p:cNvPr id="4" name="スライド番号プレースホルダ 3"/>
          <p:cNvSpPr>
            <a:spLocks noGrp="1"/>
          </p:cNvSpPr>
          <p:nvPr>
            <p:ph type="sldNum" sz="quarter" idx="10"/>
          </p:nvPr>
        </p:nvSpPr>
        <p:spPr/>
        <p:txBody>
          <a:bodyPr/>
          <a:lstStyle/>
          <a:p>
            <a:pPr>
              <a:defRPr/>
            </a:pPr>
            <a:fld id="{029A83B4-B70A-44A9-B77B-8771B8D93AB2}" type="slidenum">
              <a:rPr lang="ja-JP" altLang="en-US" smtClean="0"/>
              <a:pPr>
                <a:defRPr/>
              </a:pPr>
              <a:t>3</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2</a:t>
            </a:r>
            <a:r>
              <a:rPr kumimoji="1" lang="ja-JP" altLang="en-US" dirty="0"/>
              <a:t>つの問題はどのようなものなのか、</a:t>
            </a:r>
            <a:r>
              <a:rPr kumimoji="1" lang="en-US" altLang="ja-JP" dirty="0"/>
              <a:t>(Enter)</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4</a:t>
            </a:fld>
            <a:endParaRPr lang="ja-JP" altLang="en-US"/>
          </a:p>
        </p:txBody>
      </p:sp>
    </p:spTree>
    <p:extLst>
      <p:ext uri="{BB962C8B-B14F-4D97-AF65-F5344CB8AC3E}">
        <p14:creationId xmlns:p14="http://schemas.microsoft.com/office/powerpoint/2010/main" val="149218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まずディープフェイク音声について説明したいと思います。</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5</a:t>
            </a:fld>
            <a:endParaRPr lang="ja-JP" altLang="en-US"/>
          </a:p>
        </p:txBody>
      </p:sp>
    </p:spTree>
    <p:extLst>
      <p:ext uri="{BB962C8B-B14F-4D97-AF65-F5344CB8AC3E}">
        <p14:creationId xmlns:p14="http://schemas.microsoft.com/office/powerpoint/2010/main" val="12000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ディープフェイク音声とは</a:t>
            </a:r>
            <a:endParaRPr kumimoji="1" lang="en-US" altLang="ja-JP" dirty="0"/>
          </a:p>
          <a:p>
            <a:r>
              <a:rPr kumimoji="1" lang="ja-JP" altLang="en-US" dirty="0"/>
              <a:t>話した音声を切り貼りして別の音声を作ることです。</a:t>
            </a:r>
            <a:endParaRPr kumimoji="1" lang="en-US" altLang="ja-JP" dirty="0"/>
          </a:p>
          <a:p>
            <a:endParaRPr kumimoji="1" lang="en-US" altLang="ja-JP" dirty="0"/>
          </a:p>
          <a:p>
            <a:r>
              <a:rPr kumimoji="1" lang="ja-JP" altLang="en-US" dirty="0"/>
              <a:t>例えば、</a:t>
            </a:r>
            <a:r>
              <a:rPr kumimoji="1" lang="en-US" altLang="ja-JP" dirty="0"/>
              <a:t>A</a:t>
            </a:r>
            <a:r>
              <a:rPr kumimoji="1" lang="ja-JP" altLang="en-US" dirty="0"/>
              <a:t>さんが私はりんごが嫌いです。と</a:t>
            </a:r>
            <a:r>
              <a:rPr kumimoji="1" lang="en-US" altLang="ja-JP" dirty="0"/>
              <a:t>B</a:t>
            </a:r>
            <a:r>
              <a:rPr kumimoji="1" lang="ja-JP" altLang="en-US" dirty="0"/>
              <a:t>さんと遊びたいです。と言ったとします。</a:t>
            </a:r>
            <a:endParaRPr kumimoji="1" lang="en-US" altLang="ja-JP" dirty="0"/>
          </a:p>
          <a:p>
            <a:r>
              <a:rPr kumimoji="1" lang="ja-JP" altLang="en-US" dirty="0"/>
              <a:t>すると攻撃者は音声を切り貼りすることで実際には言われていない音声を勝手につくることができます。</a:t>
            </a:r>
            <a:endParaRPr kumimoji="1" lang="en-US" altLang="ja-JP" dirty="0"/>
          </a:p>
          <a:p>
            <a:r>
              <a:rPr kumimoji="1" lang="ja-JP" altLang="en-US" dirty="0"/>
              <a:t>今回、攻撃者は真ん中の図の赤い斜線部分で区切ることで左のような</a:t>
            </a:r>
            <a:endParaRPr kumimoji="1" lang="en-US" altLang="ja-JP" dirty="0"/>
          </a:p>
          <a:p>
            <a:r>
              <a:rPr kumimoji="1" lang="ja-JP" altLang="en-US" dirty="0"/>
              <a:t>私は</a:t>
            </a:r>
            <a:r>
              <a:rPr kumimoji="1" lang="en-US" altLang="ja-JP" dirty="0"/>
              <a:t>B</a:t>
            </a:r>
            <a:r>
              <a:rPr kumimoji="1" lang="ja-JP" altLang="en-US"/>
              <a:t>さんが</a:t>
            </a:r>
            <a:r>
              <a:rPr kumimoji="1" lang="ja-JP" altLang="en-US" dirty="0"/>
              <a:t>嫌いです。という音声ができました。</a:t>
            </a:r>
            <a:endParaRPr kumimoji="1" lang="en-US" altLang="ja-JP" dirty="0"/>
          </a:p>
          <a:p>
            <a:endParaRPr kumimoji="1" lang="en-US" altLang="ja-JP" dirty="0"/>
          </a:p>
          <a:p>
            <a:r>
              <a:rPr kumimoji="1" lang="ja-JP" altLang="en-US" dirty="0"/>
              <a:t>これはユーチューブの音声など、身近なもので編集することができます。</a:t>
            </a:r>
            <a:endParaRPr kumimoji="1" lang="en-US" altLang="ja-JP" dirty="0"/>
          </a:p>
          <a:p>
            <a:r>
              <a:rPr kumimoji="1" lang="en-US" altLang="ja-JP" dirty="0"/>
              <a:t>---------------------------------------------------------------------</a:t>
            </a:r>
          </a:p>
          <a:p>
            <a:r>
              <a:rPr kumimoji="1" lang="ja-JP" altLang="en-US" dirty="0"/>
              <a:t>ディープニューラルネットワーク</a:t>
            </a:r>
            <a:endParaRPr kumimoji="1" lang="en-US" altLang="ja-JP" dirty="0"/>
          </a:p>
          <a:p>
            <a:r>
              <a:rPr kumimoji="1" lang="en-US" altLang="ja-JP" dirty="0"/>
              <a:t>2016</a:t>
            </a:r>
            <a:r>
              <a:rPr kumimoji="1" lang="ja-JP" altLang="en-US" dirty="0"/>
              <a:t>年ぐらい</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6</a:t>
            </a:fld>
            <a:endParaRPr lang="ja-JP" altLang="en-US"/>
          </a:p>
        </p:txBody>
      </p:sp>
    </p:spTree>
    <p:extLst>
      <p:ext uri="{BB962C8B-B14F-4D97-AF65-F5344CB8AC3E}">
        <p14:creationId xmlns:p14="http://schemas.microsoft.com/office/powerpoint/2010/main" val="269769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次に録音再生音について説明したいと思います。</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7</a:t>
            </a:fld>
            <a:endParaRPr lang="ja-JP" altLang="en-US"/>
          </a:p>
        </p:txBody>
      </p:sp>
    </p:spTree>
    <p:extLst>
      <p:ext uri="{BB962C8B-B14F-4D97-AF65-F5344CB8AC3E}">
        <p14:creationId xmlns:p14="http://schemas.microsoft.com/office/powerpoint/2010/main" val="148937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録音再生音とは、別名で、リプレイ音声と呼ばれています。</a:t>
            </a:r>
            <a:endParaRPr kumimoji="1" lang="en-US" altLang="ja-JP" dirty="0"/>
          </a:p>
          <a:p>
            <a:endParaRPr kumimoji="1" lang="en-US" altLang="ja-JP" dirty="0"/>
          </a:p>
          <a:p>
            <a:r>
              <a:rPr kumimoji="1" lang="ja-JP" altLang="en-US" dirty="0"/>
              <a:t>例えば、</a:t>
            </a:r>
            <a:endParaRPr kumimoji="1" lang="en-US" altLang="ja-JP" dirty="0"/>
          </a:p>
          <a:p>
            <a:r>
              <a:rPr kumimoji="1" lang="en-US" altLang="ja-JP" dirty="0"/>
              <a:t>A</a:t>
            </a:r>
            <a:r>
              <a:rPr kumimoji="1" lang="ja-JP" altLang="en-US" dirty="0"/>
              <a:t>さんが携帯のロックを開ける時、自分の声でロック解除と言えば開けれるとします。</a:t>
            </a:r>
            <a:endParaRPr kumimoji="1" lang="en-US" altLang="ja-JP" dirty="0"/>
          </a:p>
          <a:p>
            <a:r>
              <a:rPr kumimoji="1" lang="ja-JP" altLang="en-US" dirty="0"/>
              <a:t>その声を</a:t>
            </a:r>
            <a:r>
              <a:rPr kumimoji="1" lang="en-US" altLang="ja-JP" dirty="0"/>
              <a:t>B</a:t>
            </a:r>
            <a:r>
              <a:rPr kumimoji="1" lang="ja-JP" altLang="en-US" dirty="0"/>
              <a:t>さんが違うところで録音しており、その録音された音声を</a:t>
            </a:r>
            <a:r>
              <a:rPr kumimoji="1" lang="en-US" altLang="ja-JP" dirty="0"/>
              <a:t>A</a:t>
            </a:r>
            <a:r>
              <a:rPr kumimoji="1" lang="ja-JP" altLang="en-US" dirty="0"/>
              <a:t>さんの携帯に向かって再生すると、</a:t>
            </a:r>
            <a:endParaRPr kumimoji="1" lang="en-US" altLang="ja-JP" dirty="0"/>
          </a:p>
          <a:p>
            <a:r>
              <a:rPr kumimoji="1" lang="en-US" altLang="ja-JP" dirty="0"/>
              <a:t>B</a:t>
            </a:r>
            <a:r>
              <a:rPr kumimoji="1" lang="ja-JP" altLang="en-US" dirty="0"/>
              <a:t>さんは簡単に</a:t>
            </a:r>
            <a:r>
              <a:rPr kumimoji="1" lang="en-US" altLang="ja-JP" dirty="0"/>
              <a:t>A</a:t>
            </a:r>
            <a:r>
              <a:rPr kumimoji="1" lang="ja-JP" altLang="en-US" dirty="0"/>
              <a:t>さんの携帯のロックを解除することができます。</a:t>
            </a:r>
            <a:endParaRPr kumimoji="1" lang="en-US" altLang="ja-JP" dirty="0"/>
          </a:p>
          <a:p>
            <a:endParaRPr kumimoji="1" lang="en-US" altLang="ja-JP" dirty="0"/>
          </a:p>
          <a:p>
            <a:r>
              <a:rPr kumimoji="1" lang="ja-JP" altLang="en-US" dirty="0"/>
              <a:t>このように録音されたものを再び再生されることを録音再生音といいます。</a:t>
            </a:r>
            <a:endParaRPr kumimoji="1" lang="en-US" altLang="ja-JP" dirty="0"/>
          </a:p>
          <a:p>
            <a:endParaRPr kumimoji="1" lang="en-US" altLang="ja-JP" dirty="0"/>
          </a:p>
          <a:p>
            <a:r>
              <a:rPr kumimoji="1" lang="ja-JP" altLang="en-US" dirty="0"/>
              <a:t>今回はこちらの問題に注目して研究を進めていきます。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8</a:t>
            </a:fld>
            <a:endParaRPr lang="ja-JP" altLang="en-US"/>
          </a:p>
        </p:txBody>
      </p:sp>
    </p:spTree>
    <p:extLst>
      <p:ext uri="{BB962C8B-B14F-4D97-AF65-F5344CB8AC3E}">
        <p14:creationId xmlns:p14="http://schemas.microsoft.com/office/powerpoint/2010/main" val="303553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よって、本研究の目的は、</a:t>
            </a:r>
            <a:endParaRPr kumimoji="1" lang="en-US" altLang="ja-JP" dirty="0"/>
          </a:p>
          <a:p>
            <a:r>
              <a:rPr kumimoji="1" lang="ja-JP" altLang="en-US" dirty="0"/>
              <a:t>録音再生音であることを見破るために</a:t>
            </a:r>
            <a:endParaRPr kumimoji="1" lang="en-US" altLang="ja-JP" dirty="0"/>
          </a:p>
          <a:p>
            <a:r>
              <a:rPr kumimoji="1" lang="ja-JP" altLang="en-US" dirty="0"/>
              <a:t>本人発話か録音再生音かを見分けるシステムを構築することです。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9</a:t>
            </a:fld>
            <a:endParaRPr lang="ja-JP" altLang="en-US"/>
          </a:p>
        </p:txBody>
      </p:sp>
    </p:spTree>
    <p:extLst>
      <p:ext uri="{BB962C8B-B14F-4D97-AF65-F5344CB8AC3E}">
        <p14:creationId xmlns:p14="http://schemas.microsoft.com/office/powerpoint/2010/main" val="10492319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png"/><Relationship Id="rId4" Type="http://schemas.openxmlformats.org/officeDocument/2006/relationships/tags" Target="../tags/tag9.xml"/><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6866" name="図 7" descr="NU学章ロゴ.gif"/>
          <p:cNvPicPr>
            <a:picLocks noChangeAspect="1"/>
          </p:cNvPicPr>
          <p:nvPr>
            <p:custDataLst>
              <p:tags r:id="rId1"/>
            </p:custDataLst>
          </p:nvPr>
        </p:nvPicPr>
        <p:blipFill>
          <a:blip r:embed="rId9" cstate="print"/>
          <a:srcRect/>
          <a:stretch>
            <a:fillRect/>
          </a:stretch>
        </p:blipFill>
        <p:spPr bwMode="auto">
          <a:xfrm>
            <a:off x="215901" y="215901"/>
            <a:ext cx="515510" cy="498948"/>
          </a:xfrm>
          <a:prstGeom prst="rect">
            <a:avLst/>
          </a:prstGeom>
          <a:noFill/>
          <a:ln w="9525">
            <a:noFill/>
            <a:miter lim="800000"/>
            <a:headEnd/>
            <a:tailEnd/>
          </a:ln>
        </p:spPr>
      </p:pic>
      <p:cxnSp>
        <p:nvCxnSpPr>
          <p:cNvPr id="9" name="直線コネクタ 8"/>
          <p:cNvCxnSpPr/>
          <p:nvPr>
            <p:custDataLst>
              <p:tags r:id="rId2"/>
            </p:custDataLst>
          </p:nvPr>
        </p:nvCxnSpPr>
        <p:spPr>
          <a:xfrm>
            <a:off x="215901" y="3573016"/>
            <a:ext cx="8713787"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868" name="タイトル プレースホルダ 1"/>
          <p:cNvSpPr>
            <a:spLocks noGrp="1"/>
          </p:cNvSpPr>
          <p:nvPr>
            <p:ph type="ctrTitle"/>
            <p:custDataLst>
              <p:tags r:id="rId3"/>
            </p:custDataLst>
          </p:nvPr>
        </p:nvSpPr>
        <p:spPr>
          <a:xfrm>
            <a:off x="731411" y="1700808"/>
            <a:ext cx="7772400" cy="1470025"/>
          </a:xfrm>
        </p:spPr>
        <p:txBody>
          <a:bodyPr/>
          <a:lstStyle>
            <a:lvl1pPr>
              <a:defRPr sz="4000" smtClean="0">
                <a:latin typeface="Calibri" pitchFamily="34" charset="0"/>
                <a:ea typeface="ＭＳ Ｐゴシック" pitchFamily="50" charset="-128"/>
              </a:defRPr>
            </a:lvl1pPr>
          </a:lstStyle>
          <a:p>
            <a:r>
              <a:rPr lang="ja-JP" altLang="en-US" dirty="0"/>
              <a:t>マスタ タイトルの書式設定</a:t>
            </a:r>
          </a:p>
        </p:txBody>
      </p:sp>
      <p:sp>
        <p:nvSpPr>
          <p:cNvPr id="36869" name="テキスト プレースホルダ 2"/>
          <p:cNvSpPr>
            <a:spLocks noGrp="1"/>
          </p:cNvSpPr>
          <p:nvPr>
            <p:ph type="subTitle" idx="1"/>
            <p:custDataLst>
              <p:tags r:id="rId4"/>
            </p:custDataLst>
          </p:nvPr>
        </p:nvSpPr>
        <p:spPr>
          <a:xfrm>
            <a:off x="1371600" y="3886200"/>
            <a:ext cx="6400800" cy="1752600"/>
          </a:xfrm>
        </p:spPr>
        <p:txBody>
          <a:bodyPr/>
          <a:lstStyle>
            <a:lvl1pPr marL="0" indent="0" algn="ctr">
              <a:buFont typeface="Arial" charset="0"/>
              <a:buNone/>
              <a:defRPr smtClean="0">
                <a:latin typeface="Calibri" pitchFamily="34" charset="0"/>
                <a:ea typeface="ＭＳ Ｐゴシック" pitchFamily="50" charset="-128"/>
              </a:defRPr>
            </a:lvl1pPr>
          </a:lstStyle>
          <a:p>
            <a:r>
              <a:rPr lang="ja-JP" altLang="en-US" dirty="0"/>
              <a:t>マスタ サブタイトルの書式設定</a:t>
            </a:r>
          </a:p>
        </p:txBody>
      </p:sp>
      <p:sp>
        <p:nvSpPr>
          <p:cNvPr id="10" name="日付プレースホルダ 2"/>
          <p:cNvSpPr>
            <a:spLocks noGrp="1"/>
          </p:cNvSpPr>
          <p:nvPr>
            <p:ph type="dt" sz="half" idx="2"/>
            <p:custDataLst>
              <p:tags r:id="rId5"/>
            </p:custDataLst>
          </p:nvPr>
        </p:nvSpPr>
        <p:spPr>
          <a:xfrm>
            <a:off x="457200" y="6245225"/>
            <a:ext cx="2133600" cy="476250"/>
          </a:xfrm>
        </p:spPr>
        <p:txBody>
          <a:bodyPr/>
          <a:lstStyle>
            <a:lvl1pPr>
              <a:defRPr/>
            </a:lvl1pPr>
          </a:lstStyle>
          <a:p>
            <a:pPr>
              <a:defRPr/>
            </a:pPr>
            <a:r>
              <a:rPr lang="en-US" altLang="ja-JP" dirty="0"/>
              <a:t>2012/12/27</a:t>
            </a:r>
            <a:endParaRPr lang="ja-JP" altLang="en-US" dirty="0"/>
          </a:p>
        </p:txBody>
      </p:sp>
      <p:sp>
        <p:nvSpPr>
          <p:cNvPr id="12" name="スライド番号プレースホルダ 4"/>
          <p:cNvSpPr>
            <a:spLocks noGrp="1"/>
          </p:cNvSpPr>
          <p:nvPr>
            <p:ph type="sldNum" sz="quarter" idx="4"/>
            <p:custDataLst>
              <p:tags r:id="rId6"/>
            </p:custDataLst>
          </p:nvPr>
        </p:nvSpPr>
        <p:spPr>
          <a:xfrm>
            <a:off x="6553200" y="6245225"/>
            <a:ext cx="2133600" cy="476250"/>
          </a:xfrm>
        </p:spPr>
        <p:txBody>
          <a:bodyPr/>
          <a:lstStyle>
            <a:lvl1pPr>
              <a:defRPr/>
            </a:lvl1pPr>
          </a:lstStyle>
          <a:p>
            <a:pPr>
              <a:defRPr/>
            </a:pPr>
            <a:fld id="{2B506F02-904D-452B-8B09-8616BD62E2CD}" type="slidenum">
              <a:rPr lang="ja-JP" altLang="en-US"/>
              <a:pPr>
                <a:defRPr/>
              </a:pPr>
              <a:t>‹#›</a:t>
            </a:fld>
            <a:endParaRPr lang="ja-JP" altLang="en-US"/>
          </a:p>
        </p:txBody>
      </p:sp>
      <p:pic>
        <p:nvPicPr>
          <p:cNvPr id="36873" name="Picture 9" descr="kiyasulablogo"/>
          <p:cNvPicPr>
            <a:picLocks noChangeAspect="1" noChangeArrowheads="1"/>
          </p:cNvPicPr>
          <p:nvPr userDrawn="1">
            <p:custDataLst>
              <p:tags r:id="rId7"/>
            </p:custDataLst>
          </p:nvPr>
        </p:nvPicPr>
        <p:blipFill>
          <a:blip r:embed="rId10" cstate="print"/>
          <a:srcRect/>
          <a:stretch>
            <a:fillRect/>
          </a:stretch>
        </p:blipFill>
        <p:spPr bwMode="auto">
          <a:xfrm>
            <a:off x="731411" y="292035"/>
            <a:ext cx="1107181" cy="346680"/>
          </a:xfrm>
          <a:prstGeom prst="rect">
            <a:avLst/>
          </a:prstGeom>
          <a:noFill/>
        </p:spPr>
      </p:pic>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4" name="直線コネクタ 3"/>
          <p:cNvCxnSpPr/>
          <p:nvPr>
            <p:custDataLst>
              <p:tags r:id="rId1"/>
            </p:custDataLst>
          </p:nvPr>
        </p:nvCxnSpPr>
        <p:spPr>
          <a:xfrm>
            <a:off x="179512" y="1268760"/>
            <a:ext cx="871378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68313" y="274638"/>
            <a:ext cx="8218487" cy="850106"/>
          </a:xfrm>
        </p:spPr>
        <p:txBody>
          <a:bodyPr/>
          <a:lstStyle>
            <a:lvl1pPr>
              <a:defRPr sz="3600"/>
            </a:lvl1pPr>
          </a:lstStyle>
          <a:p>
            <a:r>
              <a:rPr lang="ja-JP" altLang="en-US" dirty="0"/>
              <a:t>マスタ タイトルの書式設定</a:t>
            </a:r>
          </a:p>
        </p:txBody>
      </p:sp>
      <p:sp>
        <p:nvSpPr>
          <p:cNvPr id="6" name="日付プレースホルダ 2"/>
          <p:cNvSpPr>
            <a:spLocks noGrp="1"/>
          </p:cNvSpPr>
          <p:nvPr>
            <p:ph type="dt" sz="half" idx="10"/>
            <p:custDataLst>
              <p:tags r:id="rId2"/>
            </p:custDataLst>
          </p:nvPr>
        </p:nvSpPr>
        <p:spPr/>
        <p:txBody>
          <a:bodyPr/>
          <a:lstStyle>
            <a:lvl1pPr>
              <a:defRPr/>
            </a:lvl1pPr>
          </a:lstStyle>
          <a:p>
            <a:pPr>
              <a:defRPr/>
            </a:pPr>
            <a:r>
              <a:rPr lang="en-US" altLang="ja-JP" dirty="0"/>
              <a:t>2012/12/27</a:t>
            </a:r>
          </a:p>
        </p:txBody>
      </p:sp>
      <p:sp>
        <p:nvSpPr>
          <p:cNvPr id="8" name="スライド番号プレースホルダ 4"/>
          <p:cNvSpPr>
            <a:spLocks noGrp="1"/>
          </p:cNvSpPr>
          <p:nvPr>
            <p:ph type="sldNum" sz="quarter" idx="12"/>
            <p:custDataLst>
              <p:tags r:id="rId3"/>
            </p:custDataLst>
          </p:nvPr>
        </p:nvSpPr>
        <p:spPr/>
        <p:txBody>
          <a:bodyPr/>
          <a:lstStyle>
            <a:lvl1pPr>
              <a:defRPr/>
            </a:lvl1pPr>
          </a:lstStyle>
          <a:p>
            <a:pPr>
              <a:defRPr/>
            </a:pPr>
            <a:fld id="{8296DE13-0F0C-4D9A-B375-17F40D9CE168}" type="slidenum">
              <a:rPr lang="ja-JP" altLang="en-US"/>
              <a:pPr>
                <a:defRPr/>
              </a:pPr>
              <a:t>‹#›</a:t>
            </a:fld>
            <a:endParaRPr lang="ja-JP" altLang="en-US"/>
          </a:p>
        </p:txBody>
      </p:sp>
      <p:pic>
        <p:nvPicPr>
          <p:cNvPr id="17613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528" y="6237312"/>
            <a:ext cx="162718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149" name="タイトル プレースホルダ 1"/>
          <p:cNvSpPr>
            <a:spLocks noGrp="1"/>
          </p:cNvSpPr>
          <p:nvPr>
            <p:ph type="title"/>
            <p:custDataLst>
              <p:tags r:id="rId4"/>
            </p:custDataLst>
          </p:nvPr>
        </p:nvSpPr>
        <p:spPr bwMode="auto">
          <a:xfrm>
            <a:off x="468313" y="274638"/>
            <a:ext cx="821848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6150" name="テキスト プレースホルダ 2"/>
          <p:cNvSpPr>
            <a:spLocks noGrp="1"/>
          </p:cNvSpPr>
          <p:nvPr>
            <p:ph type="body" idx="1"/>
            <p:custDataLst>
              <p:tags r:id="rId5"/>
            </p:custDataLst>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 name="日付プレースホルダ 2"/>
          <p:cNvSpPr>
            <a:spLocks noGrp="1"/>
          </p:cNvSpPr>
          <p:nvPr>
            <p:ph type="dt" sz="half" idx="2"/>
            <p:custDataLst>
              <p:tags r:id="rId6"/>
            </p:custDataLst>
          </p:nvPr>
        </p:nvSpPr>
        <p:spPr>
          <a:xfrm>
            <a:off x="2195513" y="6356350"/>
            <a:ext cx="1008062"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defRPr>
            </a:lvl1pPr>
          </a:lstStyle>
          <a:p>
            <a:pPr>
              <a:defRPr/>
            </a:pPr>
            <a:fld id="{BE230C67-59DC-4FDC-AD4D-4F53A12E2F88}" type="datetime1">
              <a:rPr lang="ja-JP" altLang="en-US"/>
              <a:pPr>
                <a:defRPr/>
              </a:pPr>
              <a:t>2021/2/16</a:t>
            </a:fld>
            <a:endParaRPr lang="ja-JP" altLang="en-US"/>
          </a:p>
        </p:txBody>
      </p:sp>
      <p:sp>
        <p:nvSpPr>
          <p:cNvPr id="11" name="フッター プレースホルダ 3"/>
          <p:cNvSpPr>
            <a:spLocks noGrp="1"/>
          </p:cNvSpPr>
          <p:nvPr>
            <p:ph type="ftr" sz="quarter" idx="3"/>
            <p:custDataLst>
              <p:tags r:id="rId7"/>
            </p:custDataLst>
          </p:nvPr>
        </p:nvSpPr>
        <p:spPr>
          <a:xfrm>
            <a:off x="3276600" y="6356350"/>
            <a:ext cx="4751388"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dirty="0"/>
          </a:p>
        </p:txBody>
      </p:sp>
      <p:sp>
        <p:nvSpPr>
          <p:cNvPr id="12" name="スライド番号プレースホルダ 4"/>
          <p:cNvSpPr>
            <a:spLocks noGrp="1"/>
          </p:cNvSpPr>
          <p:nvPr>
            <p:ph type="sldNum" sz="quarter" idx="4"/>
            <p:custDataLst>
              <p:tags r:id="rId8"/>
            </p:custDataLst>
          </p:nvPr>
        </p:nvSpPr>
        <p:spPr>
          <a:xfrm>
            <a:off x="8101013" y="6356350"/>
            <a:ext cx="585787"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9F1B833-35F0-4566-B817-7265CB839D6E}"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media" Target="../media/media2.flac"/><Relationship Id="rId7" Type="http://schemas.openxmlformats.org/officeDocument/2006/relationships/image" Target="../media/image7.png"/><Relationship Id="rId2" Type="http://schemas.openxmlformats.org/officeDocument/2006/relationships/audio" Target="../media/media1.flac"/><Relationship Id="rId1" Type="http://schemas.microsoft.com/office/2007/relationships/media" Target="../media/media1.flac"/><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audio" Target="../media/media2.flac"/></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sz="3600" dirty="0"/>
              <a:t>伝達関数に着目した</a:t>
            </a:r>
            <a:br>
              <a:rPr kumimoji="1" lang="en-US" altLang="ja-JP" sz="3600" dirty="0"/>
            </a:br>
            <a:r>
              <a:rPr kumimoji="1" lang="ja-JP" altLang="en-US" sz="3600" dirty="0"/>
              <a:t>本人発話と録音再生音の判別方法の検討</a:t>
            </a:r>
          </a:p>
        </p:txBody>
      </p:sp>
      <p:sp>
        <p:nvSpPr>
          <p:cNvPr id="3" name="サブタイトル 2"/>
          <p:cNvSpPr>
            <a:spLocks noGrp="1"/>
          </p:cNvSpPr>
          <p:nvPr>
            <p:ph type="subTitle" idx="1"/>
          </p:nvPr>
        </p:nvSpPr>
        <p:spPr/>
        <p:txBody>
          <a:bodyPr/>
          <a:lstStyle/>
          <a:p>
            <a:r>
              <a:rPr kumimoji="1" lang="ja-JP" altLang="en-US" dirty="0">
                <a:solidFill>
                  <a:schemeClr val="tx1"/>
                </a:solidFill>
              </a:rPr>
              <a:t>令和</a:t>
            </a:r>
            <a:r>
              <a:rPr kumimoji="1" lang="en-US" altLang="ja-JP" dirty="0">
                <a:solidFill>
                  <a:schemeClr val="tx1"/>
                </a:solidFill>
              </a:rPr>
              <a:t>3</a:t>
            </a:r>
            <a:r>
              <a:rPr kumimoji="1" lang="ja-JP" altLang="en-US" dirty="0">
                <a:solidFill>
                  <a:schemeClr val="tx1"/>
                </a:solidFill>
              </a:rPr>
              <a:t>年　</a:t>
            </a:r>
            <a:r>
              <a:rPr kumimoji="1" lang="en-US" altLang="ja-JP" dirty="0">
                <a:solidFill>
                  <a:schemeClr val="tx1"/>
                </a:solidFill>
              </a:rPr>
              <a:t>2</a:t>
            </a:r>
            <a:r>
              <a:rPr kumimoji="1" lang="ja-JP" altLang="en-US" dirty="0">
                <a:solidFill>
                  <a:schemeClr val="tx1"/>
                </a:solidFill>
              </a:rPr>
              <a:t>月</a:t>
            </a:r>
            <a:r>
              <a:rPr kumimoji="1" lang="en-US" altLang="ja-JP" dirty="0">
                <a:solidFill>
                  <a:schemeClr val="tx1"/>
                </a:solidFill>
              </a:rPr>
              <a:t>19</a:t>
            </a:r>
            <a:r>
              <a:rPr kumimoji="1" lang="ja-JP" altLang="en-US" dirty="0">
                <a:solidFill>
                  <a:schemeClr val="tx1"/>
                </a:solidFill>
              </a:rPr>
              <a:t>日</a:t>
            </a:r>
            <a:endParaRPr kumimoji="1" lang="en-US" altLang="ja-JP" dirty="0">
              <a:solidFill>
                <a:schemeClr val="tx1"/>
              </a:solidFill>
            </a:endParaRPr>
          </a:p>
          <a:p>
            <a:r>
              <a:rPr kumimoji="1" lang="ja-JP" altLang="en-US" dirty="0">
                <a:solidFill>
                  <a:schemeClr val="tx1"/>
                </a:solidFill>
              </a:rPr>
              <a:t>喜安研究室</a:t>
            </a:r>
            <a:endParaRPr kumimoji="1" lang="en-US" altLang="ja-JP" dirty="0">
              <a:solidFill>
                <a:schemeClr val="tx1"/>
              </a:solidFill>
            </a:endParaRPr>
          </a:p>
          <a:p>
            <a:r>
              <a:rPr kumimoji="1" lang="en-US" altLang="ja-JP" dirty="0">
                <a:solidFill>
                  <a:schemeClr val="tx1"/>
                </a:solidFill>
              </a:rPr>
              <a:t>35317017</a:t>
            </a:r>
            <a:r>
              <a:rPr kumimoji="1" lang="ja-JP" altLang="en-US" dirty="0">
                <a:solidFill>
                  <a:schemeClr val="tx1"/>
                </a:solidFill>
              </a:rPr>
              <a:t>　白石　朱理</a:t>
            </a:r>
          </a:p>
        </p:txBody>
      </p:sp>
    </p:spTree>
    <p:extLst>
      <p:ext uri="{BB962C8B-B14F-4D97-AF65-F5344CB8AC3E}">
        <p14:creationId xmlns:p14="http://schemas.microsoft.com/office/powerpoint/2010/main" val="271978984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DF259-01EB-47AB-AE4A-85FD9B58102D}"/>
              </a:ext>
            </a:extLst>
          </p:cNvPr>
          <p:cNvSpPr>
            <a:spLocks noGrp="1"/>
          </p:cNvSpPr>
          <p:nvPr>
            <p:ph type="title"/>
          </p:nvPr>
        </p:nvSpPr>
        <p:spPr>
          <a:xfrm>
            <a:off x="143892" y="285111"/>
            <a:ext cx="8856215" cy="850106"/>
          </a:xfrm>
        </p:spPr>
        <p:txBody>
          <a:bodyPr/>
          <a:lstStyle/>
          <a:p>
            <a:r>
              <a:rPr lang="ja-JP" altLang="en-US" dirty="0"/>
              <a:t>この</a:t>
            </a:r>
            <a:r>
              <a:rPr lang="en-US" altLang="ja-JP" dirty="0"/>
              <a:t>2</a:t>
            </a:r>
            <a:r>
              <a:rPr lang="ja-JP" altLang="en-US" dirty="0"/>
              <a:t>つの音声の聞き分けができますか？</a:t>
            </a:r>
            <a:endParaRPr kumimoji="1" lang="ja-JP" altLang="en-US" dirty="0"/>
          </a:p>
        </p:txBody>
      </p:sp>
      <p:sp>
        <p:nvSpPr>
          <p:cNvPr id="3" name="日付プレースホルダー 2">
            <a:extLst>
              <a:ext uri="{FF2B5EF4-FFF2-40B4-BE49-F238E27FC236}">
                <a16:creationId xmlns:a16="http://schemas.microsoft.com/office/drawing/2014/main" id="{B7349A0C-E19D-4D30-BA0D-8B05F9763A35}"/>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6C88F656-103C-437F-973E-AEC3547C618A}"/>
              </a:ext>
            </a:extLst>
          </p:cNvPr>
          <p:cNvSpPr>
            <a:spLocks noGrp="1"/>
          </p:cNvSpPr>
          <p:nvPr>
            <p:ph type="sldNum" sz="quarter" idx="12"/>
          </p:nvPr>
        </p:nvSpPr>
        <p:spPr/>
        <p:txBody>
          <a:bodyPr/>
          <a:lstStyle/>
          <a:p>
            <a:pPr>
              <a:defRPr/>
            </a:pPr>
            <a:fld id="{8296DE13-0F0C-4D9A-B375-17F40D9CE168}" type="slidenum">
              <a:rPr lang="ja-JP" altLang="en-US" smtClean="0"/>
              <a:pPr>
                <a:defRPr/>
              </a:pPr>
              <a:t>10</a:t>
            </a:fld>
            <a:endParaRPr lang="ja-JP" altLang="en-US"/>
          </a:p>
        </p:txBody>
      </p:sp>
      <p:grpSp>
        <p:nvGrpSpPr>
          <p:cNvPr id="12" name="グループ化 11">
            <a:extLst>
              <a:ext uri="{FF2B5EF4-FFF2-40B4-BE49-F238E27FC236}">
                <a16:creationId xmlns:a16="http://schemas.microsoft.com/office/drawing/2014/main" id="{DF12E5E8-1FD2-41F6-BC7C-EE1DF7F0DDD3}"/>
              </a:ext>
            </a:extLst>
          </p:cNvPr>
          <p:cNvGrpSpPr/>
          <p:nvPr/>
        </p:nvGrpSpPr>
        <p:grpSpPr>
          <a:xfrm>
            <a:off x="1979712" y="2493516"/>
            <a:ext cx="983209" cy="1450620"/>
            <a:chOff x="2364655" y="2347712"/>
            <a:chExt cx="983209" cy="1450620"/>
          </a:xfrm>
        </p:grpSpPr>
        <p:pic>
          <p:nvPicPr>
            <p:cNvPr id="8" name="0011">
              <a:hlinkClick r:id="" action="ppaction://media"/>
              <a:extLst>
                <a:ext uri="{FF2B5EF4-FFF2-40B4-BE49-F238E27FC236}">
                  <a16:creationId xmlns:a16="http://schemas.microsoft.com/office/drawing/2014/main" id="{D9C2C242-F8E6-48A1-A773-C15489DAB765}"/>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2364655" y="2347712"/>
              <a:ext cx="983209" cy="983209"/>
            </a:xfrm>
            <a:prstGeom prst="rect">
              <a:avLst/>
            </a:prstGeom>
          </p:spPr>
        </p:pic>
        <p:sp>
          <p:nvSpPr>
            <p:cNvPr id="10" name="テキスト ボックス 9">
              <a:extLst>
                <a:ext uri="{FF2B5EF4-FFF2-40B4-BE49-F238E27FC236}">
                  <a16:creationId xmlns:a16="http://schemas.microsoft.com/office/drawing/2014/main" id="{825EB135-94B2-490E-9D5D-822A792AAA93}"/>
                </a:ext>
              </a:extLst>
            </p:cNvPr>
            <p:cNvSpPr txBox="1"/>
            <p:nvPr/>
          </p:nvSpPr>
          <p:spPr>
            <a:xfrm>
              <a:off x="2454546" y="3429000"/>
              <a:ext cx="803425" cy="369332"/>
            </a:xfrm>
            <a:prstGeom prst="rect">
              <a:avLst/>
            </a:prstGeom>
            <a:noFill/>
          </p:spPr>
          <p:txBody>
            <a:bodyPr wrap="none" rtlCol="0">
              <a:spAutoFit/>
            </a:bodyPr>
            <a:lstStyle/>
            <a:p>
              <a:r>
                <a:rPr lang="ja-JP" altLang="en-US" dirty="0"/>
                <a:t>音声１</a:t>
              </a:r>
              <a:endParaRPr kumimoji="1" lang="en-US" altLang="ja-JP" dirty="0"/>
            </a:p>
          </p:txBody>
        </p:sp>
      </p:grpSp>
      <p:grpSp>
        <p:nvGrpSpPr>
          <p:cNvPr id="13" name="グループ化 12">
            <a:extLst>
              <a:ext uri="{FF2B5EF4-FFF2-40B4-BE49-F238E27FC236}">
                <a16:creationId xmlns:a16="http://schemas.microsoft.com/office/drawing/2014/main" id="{F22DAA05-5389-457F-8A06-6EC7B9E6321B}"/>
              </a:ext>
            </a:extLst>
          </p:cNvPr>
          <p:cNvGrpSpPr/>
          <p:nvPr/>
        </p:nvGrpSpPr>
        <p:grpSpPr>
          <a:xfrm>
            <a:off x="5580112" y="2420888"/>
            <a:ext cx="983209" cy="1450620"/>
            <a:chOff x="3491880" y="2347712"/>
            <a:chExt cx="983209" cy="1450620"/>
          </a:xfrm>
        </p:grpSpPr>
        <p:pic>
          <p:nvPicPr>
            <p:cNvPr id="9" name="5624">
              <a:hlinkClick r:id="" action="ppaction://media"/>
              <a:extLst>
                <a:ext uri="{FF2B5EF4-FFF2-40B4-BE49-F238E27FC236}">
                  <a16:creationId xmlns:a16="http://schemas.microsoft.com/office/drawing/2014/main" id="{C6F255FA-0459-4A70-A568-DFC8E25965B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491880" y="2347712"/>
              <a:ext cx="983209" cy="983209"/>
            </a:xfrm>
            <a:prstGeom prst="rect">
              <a:avLst/>
            </a:prstGeom>
          </p:spPr>
        </p:pic>
        <p:sp>
          <p:nvSpPr>
            <p:cNvPr id="11" name="テキスト ボックス 10">
              <a:extLst>
                <a:ext uri="{FF2B5EF4-FFF2-40B4-BE49-F238E27FC236}">
                  <a16:creationId xmlns:a16="http://schemas.microsoft.com/office/drawing/2014/main" id="{2F5C3A73-C8D0-46F9-8051-86E0D46788F7}"/>
                </a:ext>
              </a:extLst>
            </p:cNvPr>
            <p:cNvSpPr txBox="1"/>
            <p:nvPr/>
          </p:nvSpPr>
          <p:spPr>
            <a:xfrm>
              <a:off x="3581771" y="3429000"/>
              <a:ext cx="803425" cy="369332"/>
            </a:xfrm>
            <a:prstGeom prst="rect">
              <a:avLst/>
            </a:prstGeom>
            <a:noFill/>
          </p:spPr>
          <p:txBody>
            <a:bodyPr wrap="none" rtlCol="0">
              <a:spAutoFit/>
            </a:bodyPr>
            <a:lstStyle/>
            <a:p>
              <a:r>
                <a:rPr lang="ja-JP" altLang="en-US" dirty="0"/>
                <a:t>音声２</a:t>
              </a:r>
              <a:endParaRPr kumimoji="1" lang="en-US" altLang="ja-JP" dirty="0"/>
            </a:p>
          </p:txBody>
        </p:sp>
      </p:grpSp>
      <p:sp>
        <p:nvSpPr>
          <p:cNvPr id="15" name="四角形: 角を丸くする 14">
            <a:extLst>
              <a:ext uri="{FF2B5EF4-FFF2-40B4-BE49-F238E27FC236}">
                <a16:creationId xmlns:a16="http://schemas.microsoft.com/office/drawing/2014/main" id="{88E46416-98FB-401F-BD56-855EAB117320}"/>
              </a:ext>
            </a:extLst>
          </p:cNvPr>
          <p:cNvSpPr/>
          <p:nvPr/>
        </p:nvSpPr>
        <p:spPr>
          <a:xfrm>
            <a:off x="1952649" y="4797152"/>
            <a:ext cx="5238702" cy="914400"/>
          </a:xfrm>
          <a:prstGeom prst="roundRect">
            <a:avLst/>
          </a:prstGeom>
          <a:solidFill>
            <a:schemeClr val="accent6">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録音再生音は人間が区別することは難しい</a:t>
            </a:r>
            <a:endParaRPr lang="en-US" altLang="ja-JP" sz="2000" dirty="0">
              <a:solidFill>
                <a:schemeClr val="tx1"/>
              </a:solidFill>
            </a:endParaRPr>
          </a:p>
        </p:txBody>
      </p:sp>
    </p:spTree>
    <p:extLst>
      <p:ext uri="{BB962C8B-B14F-4D97-AF65-F5344CB8AC3E}">
        <p14:creationId xmlns:p14="http://schemas.microsoft.com/office/powerpoint/2010/main" val="9747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 fill="hold" display="0">
                  <p:stCondLst>
                    <p:cond delay="indefinite"/>
                  </p:stCondLst>
                  <p:endCondLst>
                    <p:cond evt="onStopAudio" delay="0">
                      <p:tgtEl>
                        <p:sldTgt/>
                      </p:tgtEl>
                    </p:cond>
                  </p:endCondLst>
                </p:cTn>
                <p:tgtEl>
                  <p:spTgt spid="8"/>
                </p:tgtEl>
              </p:cMediaNode>
            </p:audio>
            <p:audio>
              <p:cMediaNode vol="80000">
                <p:cTn id="11" fill="hold" display="0">
                  <p:stCondLst>
                    <p:cond delay="indefinite"/>
                  </p:stCondLst>
                  <p:endCondLst>
                    <p:cond evt="onStopAudio" delay="0">
                      <p:tgtEl>
                        <p:sldTgt/>
                      </p:tgtEl>
                    </p:cond>
                  </p:endCondLst>
                </p:cTn>
                <p:tgtEl>
                  <p:spTgt spid="9"/>
                </p:tgtEl>
              </p:cMediaNode>
            </p:audio>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D1BD3-4503-40EC-A35B-7AB82688DA0A}"/>
              </a:ext>
            </a:extLst>
          </p:cNvPr>
          <p:cNvSpPr>
            <a:spLocks noGrp="1"/>
          </p:cNvSpPr>
          <p:nvPr>
            <p:ph type="title"/>
          </p:nvPr>
        </p:nvSpPr>
        <p:spPr/>
        <p:txBody>
          <a:bodyPr/>
          <a:lstStyle/>
          <a:p>
            <a:pPr algn="l"/>
            <a:r>
              <a:rPr kumimoji="1" lang="ja-JP" altLang="en-US" dirty="0"/>
              <a:t>録音方法</a:t>
            </a:r>
          </a:p>
        </p:txBody>
      </p:sp>
      <p:sp>
        <p:nvSpPr>
          <p:cNvPr id="3" name="日付プレースホルダー 2">
            <a:extLst>
              <a:ext uri="{FF2B5EF4-FFF2-40B4-BE49-F238E27FC236}">
                <a16:creationId xmlns:a16="http://schemas.microsoft.com/office/drawing/2014/main" id="{27EAC08D-A175-4500-9A83-0F42969B6A0A}"/>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22330633-9FF3-4950-A76E-55463CE196ED}"/>
              </a:ext>
            </a:extLst>
          </p:cNvPr>
          <p:cNvSpPr>
            <a:spLocks noGrp="1"/>
          </p:cNvSpPr>
          <p:nvPr>
            <p:ph type="sldNum" sz="quarter" idx="12"/>
          </p:nvPr>
        </p:nvSpPr>
        <p:spPr/>
        <p:txBody>
          <a:bodyPr/>
          <a:lstStyle/>
          <a:p>
            <a:pPr>
              <a:defRPr/>
            </a:pPr>
            <a:fld id="{8296DE13-0F0C-4D9A-B375-17F40D9CE168}" type="slidenum">
              <a:rPr lang="ja-JP" altLang="en-US" smtClean="0"/>
              <a:pPr>
                <a:defRPr/>
              </a:pPr>
              <a:t>11</a:t>
            </a:fld>
            <a:endParaRPr lang="ja-JP" altLang="en-US"/>
          </a:p>
        </p:txBody>
      </p:sp>
      <p:sp>
        <p:nvSpPr>
          <p:cNvPr id="8" name="テキスト ボックス 7">
            <a:extLst>
              <a:ext uri="{FF2B5EF4-FFF2-40B4-BE49-F238E27FC236}">
                <a16:creationId xmlns:a16="http://schemas.microsoft.com/office/drawing/2014/main" id="{A9F5F58D-3B09-4E26-954E-DA876160A4CC}"/>
              </a:ext>
            </a:extLst>
          </p:cNvPr>
          <p:cNvSpPr txBox="1"/>
          <p:nvPr/>
        </p:nvSpPr>
        <p:spPr>
          <a:xfrm>
            <a:off x="1492241" y="2715404"/>
            <a:ext cx="1287532" cy="646331"/>
          </a:xfrm>
          <a:prstGeom prst="rect">
            <a:avLst/>
          </a:prstGeom>
          <a:noFill/>
        </p:spPr>
        <p:txBody>
          <a:bodyPr wrap="none" rtlCol="0">
            <a:spAutoFit/>
          </a:bodyPr>
          <a:lstStyle/>
          <a:p>
            <a:r>
              <a:rPr lang="en-US" altLang="ja-JP" dirty="0"/>
              <a:t>(bona fide)</a:t>
            </a:r>
          </a:p>
          <a:p>
            <a:endParaRPr kumimoji="1" lang="ja-JP" altLang="en-US" dirty="0"/>
          </a:p>
        </p:txBody>
      </p:sp>
      <p:sp>
        <p:nvSpPr>
          <p:cNvPr id="10" name="テキスト ボックス 9">
            <a:extLst>
              <a:ext uri="{FF2B5EF4-FFF2-40B4-BE49-F238E27FC236}">
                <a16:creationId xmlns:a16="http://schemas.microsoft.com/office/drawing/2014/main" id="{A0496691-3E85-46BF-BFE2-88514605A59C}"/>
              </a:ext>
            </a:extLst>
          </p:cNvPr>
          <p:cNvSpPr txBox="1"/>
          <p:nvPr/>
        </p:nvSpPr>
        <p:spPr>
          <a:xfrm>
            <a:off x="1796733" y="4863224"/>
            <a:ext cx="902811" cy="369332"/>
          </a:xfrm>
          <a:prstGeom prst="rect">
            <a:avLst/>
          </a:prstGeom>
          <a:noFill/>
        </p:spPr>
        <p:txBody>
          <a:bodyPr wrap="none" rtlCol="0">
            <a:spAutoFit/>
          </a:bodyPr>
          <a:lstStyle/>
          <a:p>
            <a:r>
              <a:rPr kumimoji="1" lang="en-US" altLang="ja-JP" dirty="0"/>
              <a:t>(spoof)</a:t>
            </a:r>
            <a:endParaRPr kumimoji="1" lang="ja-JP" altLang="en-US" dirty="0"/>
          </a:p>
        </p:txBody>
      </p:sp>
      <p:sp>
        <p:nvSpPr>
          <p:cNvPr id="12" name="吹き出し: 円形 11">
            <a:extLst>
              <a:ext uri="{FF2B5EF4-FFF2-40B4-BE49-F238E27FC236}">
                <a16:creationId xmlns:a16="http://schemas.microsoft.com/office/drawing/2014/main" id="{1A6910EA-51D0-4485-BE76-C19376C86522}"/>
              </a:ext>
            </a:extLst>
          </p:cNvPr>
          <p:cNvSpPr/>
          <p:nvPr/>
        </p:nvSpPr>
        <p:spPr>
          <a:xfrm>
            <a:off x="5436096" y="1751812"/>
            <a:ext cx="2499316" cy="792088"/>
          </a:xfrm>
          <a:prstGeom prst="wedgeEllipseCallout">
            <a:avLst>
              <a:gd name="adj1" fmla="val -70220"/>
              <a:gd name="adj2" fmla="val 48698"/>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ASV</a:t>
            </a:r>
            <a:r>
              <a:rPr kumimoji="1" lang="ja-JP" altLang="en-US" sz="2000" dirty="0">
                <a:solidFill>
                  <a:schemeClr val="tx1"/>
                </a:solidFill>
              </a:rPr>
              <a:t>は</a:t>
            </a:r>
            <a:r>
              <a:rPr kumimoji="1" lang="en-US" altLang="ja-JP" sz="2000" dirty="0">
                <a:solidFill>
                  <a:schemeClr val="tx1"/>
                </a:solidFill>
              </a:rPr>
              <a:t>Siri</a:t>
            </a:r>
          </a:p>
          <a:p>
            <a:pPr algn="ctr"/>
            <a:r>
              <a:rPr kumimoji="1" lang="ja-JP" altLang="en-US" sz="2000" dirty="0">
                <a:solidFill>
                  <a:schemeClr val="tx1"/>
                </a:solidFill>
              </a:rPr>
              <a:t>みたいなもの</a:t>
            </a:r>
          </a:p>
        </p:txBody>
      </p:sp>
      <p:grpSp>
        <p:nvGrpSpPr>
          <p:cNvPr id="14" name="グループ化 13">
            <a:extLst>
              <a:ext uri="{FF2B5EF4-FFF2-40B4-BE49-F238E27FC236}">
                <a16:creationId xmlns:a16="http://schemas.microsoft.com/office/drawing/2014/main" id="{55FCF063-8B66-4F5F-BC8C-F55015795176}"/>
              </a:ext>
            </a:extLst>
          </p:cNvPr>
          <p:cNvGrpSpPr/>
          <p:nvPr/>
        </p:nvGrpSpPr>
        <p:grpSpPr>
          <a:xfrm>
            <a:off x="1073728" y="1718547"/>
            <a:ext cx="6801771" cy="4730906"/>
            <a:chOff x="1073728" y="1718547"/>
            <a:chExt cx="6801771" cy="4730906"/>
          </a:xfrm>
        </p:grpSpPr>
        <p:grpSp>
          <p:nvGrpSpPr>
            <p:cNvPr id="28" name="グループ化 27">
              <a:extLst>
                <a:ext uri="{FF2B5EF4-FFF2-40B4-BE49-F238E27FC236}">
                  <a16:creationId xmlns:a16="http://schemas.microsoft.com/office/drawing/2014/main" id="{1E8E6E39-63C5-45A2-85BE-066AD6CE6524}"/>
                </a:ext>
              </a:extLst>
            </p:cNvPr>
            <p:cNvGrpSpPr/>
            <p:nvPr/>
          </p:nvGrpSpPr>
          <p:grpSpPr>
            <a:xfrm>
              <a:off x="1073728" y="1718547"/>
              <a:ext cx="6801771" cy="4730906"/>
              <a:chOff x="1419058" y="1808006"/>
              <a:chExt cx="6801771" cy="4730906"/>
            </a:xfrm>
          </p:grpSpPr>
          <p:sp>
            <p:nvSpPr>
              <p:cNvPr id="9" name="テキスト ボックス 8">
                <a:extLst>
                  <a:ext uri="{FF2B5EF4-FFF2-40B4-BE49-F238E27FC236}">
                    <a16:creationId xmlns:a16="http://schemas.microsoft.com/office/drawing/2014/main" id="{161133C4-137D-4E28-AAF1-15BED983C03C}"/>
                  </a:ext>
                </a:extLst>
              </p:cNvPr>
              <p:cNvSpPr txBox="1"/>
              <p:nvPr/>
            </p:nvSpPr>
            <p:spPr>
              <a:xfrm>
                <a:off x="1553918" y="2524834"/>
                <a:ext cx="1224136" cy="400110"/>
              </a:xfrm>
              <a:prstGeom prst="rect">
                <a:avLst/>
              </a:prstGeom>
              <a:noFill/>
            </p:spPr>
            <p:txBody>
              <a:bodyPr wrap="square" rtlCol="0">
                <a:spAutoFit/>
              </a:bodyPr>
              <a:lstStyle/>
              <a:p>
                <a:r>
                  <a:rPr kumimoji="1" lang="ja-JP" altLang="en-US" sz="2000" dirty="0"/>
                  <a:t>本人発話</a:t>
                </a:r>
              </a:p>
            </p:txBody>
          </p:sp>
          <p:sp>
            <p:nvSpPr>
              <p:cNvPr id="11" name="テキスト ボックス 10">
                <a:extLst>
                  <a:ext uri="{FF2B5EF4-FFF2-40B4-BE49-F238E27FC236}">
                    <a16:creationId xmlns:a16="http://schemas.microsoft.com/office/drawing/2014/main" id="{CA91314D-8F5E-4282-937D-B5D0BECA9673}"/>
                  </a:ext>
                </a:extLst>
              </p:cNvPr>
              <p:cNvSpPr txBox="1"/>
              <p:nvPr/>
            </p:nvSpPr>
            <p:spPr>
              <a:xfrm>
                <a:off x="1419058" y="4725144"/>
                <a:ext cx="1493857" cy="400110"/>
              </a:xfrm>
              <a:prstGeom prst="rect">
                <a:avLst/>
              </a:prstGeom>
              <a:noFill/>
            </p:spPr>
            <p:txBody>
              <a:bodyPr wrap="square" rtlCol="0">
                <a:spAutoFit/>
              </a:bodyPr>
              <a:lstStyle/>
              <a:p>
                <a:r>
                  <a:rPr kumimoji="1" lang="ja-JP" altLang="en-US" sz="2000" dirty="0"/>
                  <a:t>録音再生音</a:t>
                </a:r>
              </a:p>
            </p:txBody>
          </p:sp>
          <p:pic>
            <p:nvPicPr>
              <p:cNvPr id="27" name="図 26">
                <a:extLst>
                  <a:ext uri="{FF2B5EF4-FFF2-40B4-BE49-F238E27FC236}">
                    <a16:creationId xmlns:a16="http://schemas.microsoft.com/office/drawing/2014/main" id="{9441665C-1C9D-4CD8-8781-D229C449AE39}"/>
                  </a:ext>
                </a:extLst>
              </p:cNvPr>
              <p:cNvPicPr>
                <a:picLocks noChangeAspect="1"/>
              </p:cNvPicPr>
              <p:nvPr/>
            </p:nvPicPr>
            <p:blipFill>
              <a:blip r:embed="rId3"/>
              <a:stretch>
                <a:fillRect/>
              </a:stretch>
            </p:blipFill>
            <p:spPr>
              <a:xfrm>
                <a:off x="3044876" y="1808006"/>
                <a:ext cx="5175953" cy="4730906"/>
              </a:xfrm>
              <a:prstGeom prst="rect">
                <a:avLst/>
              </a:prstGeom>
            </p:spPr>
          </p:pic>
        </p:grpSp>
        <p:sp>
          <p:nvSpPr>
            <p:cNvPr id="13" name="楕円 12">
              <a:extLst>
                <a:ext uri="{FF2B5EF4-FFF2-40B4-BE49-F238E27FC236}">
                  <a16:creationId xmlns:a16="http://schemas.microsoft.com/office/drawing/2014/main" id="{28BB1C6E-E7AB-4AF7-AC37-B3021E0321A6}"/>
                </a:ext>
              </a:extLst>
            </p:cNvPr>
            <p:cNvSpPr/>
            <p:nvPr/>
          </p:nvSpPr>
          <p:spPr>
            <a:xfrm>
              <a:off x="3203575" y="5445224"/>
              <a:ext cx="720080" cy="216024"/>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179349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01221-DA6C-47E2-8102-FA4B72A8D3F5}"/>
              </a:ext>
            </a:extLst>
          </p:cNvPr>
          <p:cNvSpPr>
            <a:spLocks noGrp="1"/>
          </p:cNvSpPr>
          <p:nvPr>
            <p:ph type="title"/>
          </p:nvPr>
        </p:nvSpPr>
        <p:spPr/>
        <p:txBody>
          <a:bodyPr/>
          <a:lstStyle/>
          <a:p>
            <a:pPr algn="l"/>
            <a:r>
              <a:rPr kumimoji="1" lang="ja-JP" altLang="en-US" dirty="0"/>
              <a:t>音声の仕組み</a:t>
            </a:r>
          </a:p>
        </p:txBody>
      </p:sp>
      <p:sp>
        <p:nvSpPr>
          <p:cNvPr id="4" name="スライド番号プレースホルダー 3">
            <a:extLst>
              <a:ext uri="{FF2B5EF4-FFF2-40B4-BE49-F238E27FC236}">
                <a16:creationId xmlns:a16="http://schemas.microsoft.com/office/drawing/2014/main" id="{ED4B19DE-D289-45D2-940A-22EA1CD165C5}"/>
              </a:ext>
            </a:extLst>
          </p:cNvPr>
          <p:cNvSpPr>
            <a:spLocks noGrp="1"/>
          </p:cNvSpPr>
          <p:nvPr>
            <p:ph type="sldNum" sz="quarter" idx="12"/>
          </p:nvPr>
        </p:nvSpPr>
        <p:spPr/>
        <p:txBody>
          <a:bodyPr/>
          <a:lstStyle/>
          <a:p>
            <a:pPr>
              <a:defRPr/>
            </a:pPr>
            <a:fld id="{8296DE13-0F0C-4D9A-B375-17F40D9CE168}" type="slidenum">
              <a:rPr lang="ja-JP" altLang="en-US" smtClean="0"/>
              <a:pPr>
                <a:defRPr/>
              </a:pPr>
              <a:t>12</a:t>
            </a:fld>
            <a:endParaRPr lang="ja-JP" altLang="en-US"/>
          </a:p>
        </p:txBody>
      </p:sp>
      <p:grpSp>
        <p:nvGrpSpPr>
          <p:cNvPr id="13" name="グループ化 12">
            <a:extLst>
              <a:ext uri="{FF2B5EF4-FFF2-40B4-BE49-F238E27FC236}">
                <a16:creationId xmlns:a16="http://schemas.microsoft.com/office/drawing/2014/main" id="{FF7F6810-7F28-41E7-A370-E95EA99BCEDE}"/>
              </a:ext>
            </a:extLst>
          </p:cNvPr>
          <p:cNvGrpSpPr/>
          <p:nvPr/>
        </p:nvGrpSpPr>
        <p:grpSpPr>
          <a:xfrm>
            <a:off x="690614" y="1844824"/>
            <a:ext cx="7376109" cy="4212585"/>
            <a:chOff x="856685" y="1682747"/>
            <a:chExt cx="7376109" cy="4212585"/>
          </a:xfrm>
        </p:grpSpPr>
        <p:grpSp>
          <p:nvGrpSpPr>
            <p:cNvPr id="10" name="グループ化 9">
              <a:extLst>
                <a:ext uri="{FF2B5EF4-FFF2-40B4-BE49-F238E27FC236}">
                  <a16:creationId xmlns:a16="http://schemas.microsoft.com/office/drawing/2014/main" id="{6F0135DF-657E-414B-8680-74B1048113D0}"/>
                </a:ext>
              </a:extLst>
            </p:cNvPr>
            <p:cNvGrpSpPr/>
            <p:nvPr/>
          </p:nvGrpSpPr>
          <p:grpSpPr>
            <a:xfrm>
              <a:off x="2483768" y="1682747"/>
              <a:ext cx="5749026" cy="4212585"/>
              <a:chOff x="1547664" y="1813536"/>
              <a:chExt cx="5749026" cy="4212585"/>
            </a:xfrm>
          </p:grpSpPr>
          <p:pic>
            <p:nvPicPr>
              <p:cNvPr id="8" name="図 7">
                <a:extLst>
                  <a:ext uri="{FF2B5EF4-FFF2-40B4-BE49-F238E27FC236}">
                    <a16:creationId xmlns:a16="http://schemas.microsoft.com/office/drawing/2014/main" id="{5FDA1BAE-EA78-4133-87D0-7E4F7810E069}"/>
                  </a:ext>
                </a:extLst>
              </p:cNvPr>
              <p:cNvPicPr>
                <a:picLocks noChangeAspect="1"/>
              </p:cNvPicPr>
              <p:nvPr/>
            </p:nvPicPr>
            <p:blipFill>
              <a:blip r:embed="rId3"/>
              <a:stretch>
                <a:fillRect/>
              </a:stretch>
            </p:blipFill>
            <p:spPr>
              <a:xfrm>
                <a:off x="1547664" y="1813536"/>
                <a:ext cx="5749026" cy="926672"/>
              </a:xfrm>
              <a:prstGeom prst="rect">
                <a:avLst/>
              </a:prstGeom>
            </p:spPr>
          </p:pic>
          <p:pic>
            <p:nvPicPr>
              <p:cNvPr id="9" name="図 8">
                <a:extLst>
                  <a:ext uri="{FF2B5EF4-FFF2-40B4-BE49-F238E27FC236}">
                    <a16:creationId xmlns:a16="http://schemas.microsoft.com/office/drawing/2014/main" id="{B4B7C36A-9B8A-41C3-A2F0-AC82F8DE234D}"/>
                  </a:ext>
                </a:extLst>
              </p:cNvPr>
              <p:cNvPicPr>
                <a:picLocks noChangeAspect="1"/>
              </p:cNvPicPr>
              <p:nvPr/>
            </p:nvPicPr>
            <p:blipFill>
              <a:blip r:embed="rId4"/>
              <a:stretch>
                <a:fillRect/>
              </a:stretch>
            </p:blipFill>
            <p:spPr>
              <a:xfrm>
                <a:off x="1547664" y="3429000"/>
                <a:ext cx="5472608" cy="2597121"/>
              </a:xfrm>
              <a:prstGeom prst="rect">
                <a:avLst/>
              </a:prstGeom>
            </p:spPr>
          </p:pic>
        </p:grpSp>
        <p:sp>
          <p:nvSpPr>
            <p:cNvPr id="11" name="テキスト ボックス 10">
              <a:extLst>
                <a:ext uri="{FF2B5EF4-FFF2-40B4-BE49-F238E27FC236}">
                  <a16:creationId xmlns:a16="http://schemas.microsoft.com/office/drawing/2014/main" id="{3E470660-933D-44B4-925A-370C9C8E64AF}"/>
                </a:ext>
              </a:extLst>
            </p:cNvPr>
            <p:cNvSpPr txBox="1"/>
            <p:nvPr/>
          </p:nvSpPr>
          <p:spPr>
            <a:xfrm>
              <a:off x="940962" y="1932508"/>
              <a:ext cx="1210588" cy="400110"/>
            </a:xfrm>
            <a:prstGeom prst="rect">
              <a:avLst/>
            </a:prstGeom>
            <a:noFill/>
          </p:spPr>
          <p:txBody>
            <a:bodyPr wrap="none" rtlCol="0">
              <a:spAutoFit/>
            </a:bodyPr>
            <a:lstStyle/>
            <a:p>
              <a:r>
                <a:rPr kumimoji="1" lang="ja-JP" altLang="en-US" sz="2000" dirty="0"/>
                <a:t>本人発話</a:t>
              </a:r>
            </a:p>
          </p:txBody>
        </p:sp>
        <p:sp>
          <p:nvSpPr>
            <p:cNvPr id="12" name="テキスト ボックス 11">
              <a:extLst>
                <a:ext uri="{FF2B5EF4-FFF2-40B4-BE49-F238E27FC236}">
                  <a16:creationId xmlns:a16="http://schemas.microsoft.com/office/drawing/2014/main" id="{7BF185C7-2ED7-44F8-B138-85C9D6DA833E}"/>
                </a:ext>
              </a:extLst>
            </p:cNvPr>
            <p:cNvSpPr txBox="1"/>
            <p:nvPr/>
          </p:nvSpPr>
          <p:spPr>
            <a:xfrm>
              <a:off x="856685" y="3540492"/>
              <a:ext cx="1467068" cy="400110"/>
            </a:xfrm>
            <a:prstGeom prst="rect">
              <a:avLst/>
            </a:prstGeom>
            <a:noFill/>
          </p:spPr>
          <p:txBody>
            <a:bodyPr wrap="none" rtlCol="0">
              <a:spAutoFit/>
            </a:bodyPr>
            <a:lstStyle/>
            <a:p>
              <a:r>
                <a:rPr kumimoji="1" lang="ja-JP" altLang="en-US" sz="2000" dirty="0"/>
                <a:t>録音再生音</a:t>
              </a:r>
            </a:p>
          </p:txBody>
        </p:sp>
      </p:grpSp>
      <p:cxnSp>
        <p:nvCxnSpPr>
          <p:cNvPr id="15" name="直線コネクタ 14">
            <a:extLst>
              <a:ext uri="{FF2B5EF4-FFF2-40B4-BE49-F238E27FC236}">
                <a16:creationId xmlns:a16="http://schemas.microsoft.com/office/drawing/2014/main" id="{A02F23EC-15B2-4607-AFA2-E8369C79ED42}"/>
              </a:ext>
            </a:extLst>
          </p:cNvPr>
          <p:cNvCxnSpPr>
            <a:cxnSpLocks/>
          </p:cNvCxnSpPr>
          <p:nvPr/>
        </p:nvCxnSpPr>
        <p:spPr>
          <a:xfrm>
            <a:off x="1835696" y="3140968"/>
            <a:ext cx="669674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431F42BF-029D-44A0-920D-AAA27DE3B758}"/>
              </a:ext>
            </a:extLst>
          </p:cNvPr>
          <p:cNvSpPr/>
          <p:nvPr/>
        </p:nvSpPr>
        <p:spPr>
          <a:xfrm>
            <a:off x="7790305" y="2664904"/>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7024D4FC-D8D3-45D8-99BE-57FD769880A2}"/>
              </a:ext>
            </a:extLst>
          </p:cNvPr>
          <p:cNvSpPr/>
          <p:nvPr/>
        </p:nvSpPr>
        <p:spPr>
          <a:xfrm>
            <a:off x="6948487" y="5984330"/>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rgbClr val="FF0000"/>
                </a:solidFill>
              </a:rPr>
              <a:t>・</a:t>
            </a:r>
            <a:r>
              <a:rPr lang="en-US" altLang="ja-JP" dirty="0">
                <a:solidFill>
                  <a:srgbClr val="FF0000"/>
                </a:solidFill>
              </a:rPr>
              <a:t>P</a:t>
            </a:r>
            <a:r>
              <a:rPr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Tree>
    <p:extLst>
      <p:ext uri="{BB962C8B-B14F-4D97-AF65-F5344CB8AC3E}">
        <p14:creationId xmlns:p14="http://schemas.microsoft.com/office/powerpoint/2010/main" val="404930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FFC47-1838-4EB2-BC75-2B1D3DE7B69F}"/>
              </a:ext>
            </a:extLst>
          </p:cNvPr>
          <p:cNvSpPr>
            <a:spLocks noGrp="1"/>
          </p:cNvSpPr>
          <p:nvPr>
            <p:ph type="title"/>
          </p:nvPr>
        </p:nvSpPr>
        <p:spPr/>
        <p:txBody>
          <a:bodyPr/>
          <a:lstStyle/>
          <a:p>
            <a:pPr algn="l"/>
            <a:r>
              <a:rPr kumimoji="1" lang="en-US" altLang="ja-JP" dirty="0"/>
              <a:t>(</a:t>
            </a:r>
            <a:r>
              <a:rPr kumimoji="1" lang="ja-JP" altLang="en-US" dirty="0"/>
              <a:t>室内</a:t>
            </a:r>
            <a:r>
              <a:rPr kumimoji="1" lang="en-US" altLang="ja-JP" dirty="0"/>
              <a:t>)</a:t>
            </a:r>
            <a:r>
              <a:rPr kumimoji="1" lang="ja-JP" altLang="en-US" dirty="0"/>
              <a:t>伝達関数について</a:t>
            </a:r>
          </a:p>
        </p:txBody>
      </p:sp>
      <p:sp>
        <p:nvSpPr>
          <p:cNvPr id="3" name="日付プレースホルダー 2">
            <a:extLst>
              <a:ext uri="{FF2B5EF4-FFF2-40B4-BE49-F238E27FC236}">
                <a16:creationId xmlns:a16="http://schemas.microsoft.com/office/drawing/2014/main" id="{D6482C7D-B6F7-4540-99FE-5A3BA698C597}"/>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44034246-1784-4137-B3C9-0E4907323497}"/>
              </a:ext>
            </a:extLst>
          </p:cNvPr>
          <p:cNvSpPr>
            <a:spLocks noGrp="1"/>
          </p:cNvSpPr>
          <p:nvPr>
            <p:ph type="sldNum" sz="quarter" idx="12"/>
          </p:nvPr>
        </p:nvSpPr>
        <p:spPr/>
        <p:txBody>
          <a:bodyPr/>
          <a:lstStyle/>
          <a:p>
            <a:pPr>
              <a:defRPr/>
            </a:pPr>
            <a:fld id="{8296DE13-0F0C-4D9A-B375-17F40D9CE168}" type="slidenum">
              <a:rPr lang="ja-JP" altLang="en-US" smtClean="0"/>
              <a:pPr>
                <a:defRPr/>
              </a:pPr>
              <a:t>13</a:t>
            </a:fld>
            <a:endParaRPr lang="ja-JP" altLang="en-US"/>
          </a:p>
        </p:txBody>
      </p:sp>
      <p:grpSp>
        <p:nvGrpSpPr>
          <p:cNvPr id="36" name="グループ化 35">
            <a:extLst>
              <a:ext uri="{FF2B5EF4-FFF2-40B4-BE49-F238E27FC236}">
                <a16:creationId xmlns:a16="http://schemas.microsoft.com/office/drawing/2014/main" id="{51752B4B-2913-4A22-B528-A2E5EF173E65}"/>
              </a:ext>
            </a:extLst>
          </p:cNvPr>
          <p:cNvGrpSpPr/>
          <p:nvPr/>
        </p:nvGrpSpPr>
        <p:grpSpPr>
          <a:xfrm>
            <a:off x="755576" y="1710448"/>
            <a:ext cx="5189529" cy="1449545"/>
            <a:chOff x="638704" y="1396238"/>
            <a:chExt cx="5189529" cy="1449545"/>
          </a:xfrm>
        </p:grpSpPr>
        <p:sp>
          <p:nvSpPr>
            <p:cNvPr id="31" name="テキスト ボックス 30">
              <a:extLst>
                <a:ext uri="{FF2B5EF4-FFF2-40B4-BE49-F238E27FC236}">
                  <a16:creationId xmlns:a16="http://schemas.microsoft.com/office/drawing/2014/main" id="{0E90D875-35EE-4AF7-826C-9221938D6BB9}"/>
                </a:ext>
              </a:extLst>
            </p:cNvPr>
            <p:cNvSpPr txBox="1"/>
            <p:nvPr/>
          </p:nvSpPr>
          <p:spPr>
            <a:xfrm>
              <a:off x="638704" y="1920956"/>
              <a:ext cx="1723549" cy="400110"/>
            </a:xfrm>
            <a:prstGeom prst="rect">
              <a:avLst/>
            </a:prstGeom>
            <a:noFill/>
          </p:spPr>
          <p:txBody>
            <a:bodyPr wrap="none" rtlCol="0">
              <a:spAutoFit/>
            </a:bodyPr>
            <a:lstStyle/>
            <a:p>
              <a:r>
                <a:rPr kumimoji="1" lang="ja-JP" altLang="en-US" sz="2000" dirty="0"/>
                <a:t>室内伝達関数</a:t>
              </a:r>
            </a:p>
          </p:txBody>
        </p:sp>
        <p:sp>
          <p:nvSpPr>
            <p:cNvPr id="32" name="テキスト ボックス 31">
              <a:extLst>
                <a:ext uri="{FF2B5EF4-FFF2-40B4-BE49-F238E27FC236}">
                  <a16:creationId xmlns:a16="http://schemas.microsoft.com/office/drawing/2014/main" id="{E35E7ADA-2871-4DD7-B019-65B33FB38A6B}"/>
                </a:ext>
              </a:extLst>
            </p:cNvPr>
            <p:cNvSpPr txBox="1"/>
            <p:nvPr/>
          </p:nvSpPr>
          <p:spPr>
            <a:xfrm>
              <a:off x="3040290" y="1464228"/>
              <a:ext cx="1595309" cy="400110"/>
            </a:xfrm>
            <a:prstGeom prst="rect">
              <a:avLst/>
            </a:prstGeom>
            <a:noFill/>
          </p:spPr>
          <p:txBody>
            <a:bodyPr wrap="none" rtlCol="0">
              <a:spAutoFit/>
            </a:bodyPr>
            <a:lstStyle/>
            <a:p>
              <a:r>
                <a:rPr kumimoji="1" lang="ja-JP" altLang="en-US" sz="2000" dirty="0"/>
                <a:t>・部屋の環境</a:t>
              </a:r>
            </a:p>
          </p:txBody>
        </p:sp>
        <p:sp>
          <p:nvSpPr>
            <p:cNvPr id="33" name="テキスト ボックス 32">
              <a:extLst>
                <a:ext uri="{FF2B5EF4-FFF2-40B4-BE49-F238E27FC236}">
                  <a16:creationId xmlns:a16="http://schemas.microsoft.com/office/drawing/2014/main" id="{B142FAA2-D4A5-416F-B0E9-780505919AE4}"/>
                </a:ext>
              </a:extLst>
            </p:cNvPr>
            <p:cNvSpPr txBox="1"/>
            <p:nvPr/>
          </p:nvSpPr>
          <p:spPr>
            <a:xfrm>
              <a:off x="3040290" y="1968449"/>
              <a:ext cx="1595309" cy="400110"/>
            </a:xfrm>
            <a:prstGeom prst="rect">
              <a:avLst/>
            </a:prstGeom>
            <a:noFill/>
          </p:spPr>
          <p:txBody>
            <a:bodyPr wrap="none" rtlCol="0">
              <a:spAutoFit/>
            </a:bodyPr>
            <a:lstStyle/>
            <a:p>
              <a:r>
                <a:rPr kumimoji="1" lang="ja-JP" altLang="en-US" sz="2000" dirty="0"/>
                <a:t>・周囲の雑音</a:t>
              </a:r>
            </a:p>
          </p:txBody>
        </p:sp>
        <p:sp>
          <p:nvSpPr>
            <p:cNvPr id="34" name="テキスト ボックス 33">
              <a:extLst>
                <a:ext uri="{FF2B5EF4-FFF2-40B4-BE49-F238E27FC236}">
                  <a16:creationId xmlns:a16="http://schemas.microsoft.com/office/drawing/2014/main" id="{2F05A99B-83DA-46E6-A5CD-A3BD79DE8D89}"/>
                </a:ext>
              </a:extLst>
            </p:cNvPr>
            <p:cNvSpPr txBox="1"/>
            <p:nvPr/>
          </p:nvSpPr>
          <p:spPr>
            <a:xfrm>
              <a:off x="3040290" y="2425176"/>
              <a:ext cx="2787943" cy="400110"/>
            </a:xfrm>
            <a:prstGeom prst="rect">
              <a:avLst/>
            </a:prstGeom>
            <a:noFill/>
          </p:spPr>
          <p:txBody>
            <a:bodyPr wrap="none" rtlCol="0">
              <a:spAutoFit/>
            </a:bodyPr>
            <a:lstStyle/>
            <a:p>
              <a:r>
                <a:rPr kumimoji="1" lang="ja-JP" altLang="en-US" sz="2000" dirty="0"/>
                <a:t>・音源からの距離や向き</a:t>
              </a:r>
            </a:p>
          </p:txBody>
        </p:sp>
        <p:sp>
          <p:nvSpPr>
            <p:cNvPr id="35" name="左中かっこ 34">
              <a:extLst>
                <a:ext uri="{FF2B5EF4-FFF2-40B4-BE49-F238E27FC236}">
                  <a16:creationId xmlns:a16="http://schemas.microsoft.com/office/drawing/2014/main" id="{9C0CBB51-63F9-4A91-969F-BF320685F5FD}"/>
                </a:ext>
              </a:extLst>
            </p:cNvPr>
            <p:cNvSpPr/>
            <p:nvPr/>
          </p:nvSpPr>
          <p:spPr>
            <a:xfrm>
              <a:off x="2423881" y="1396238"/>
              <a:ext cx="395173" cy="14495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37" name="図 36">
            <a:extLst>
              <a:ext uri="{FF2B5EF4-FFF2-40B4-BE49-F238E27FC236}">
                <a16:creationId xmlns:a16="http://schemas.microsoft.com/office/drawing/2014/main" id="{5E2CA9CA-C67B-4ABC-92BB-932090EA2F95}"/>
              </a:ext>
            </a:extLst>
          </p:cNvPr>
          <p:cNvPicPr>
            <a:picLocks noChangeAspect="1"/>
          </p:cNvPicPr>
          <p:nvPr/>
        </p:nvPicPr>
        <p:blipFill>
          <a:blip r:embed="rId3"/>
          <a:stretch>
            <a:fillRect/>
          </a:stretch>
        </p:blipFill>
        <p:spPr>
          <a:xfrm>
            <a:off x="3402085" y="3573016"/>
            <a:ext cx="4698928" cy="2527540"/>
          </a:xfrm>
          <a:prstGeom prst="rect">
            <a:avLst/>
          </a:prstGeom>
        </p:spPr>
      </p:pic>
    </p:spTree>
    <p:extLst>
      <p:ext uri="{BB962C8B-B14F-4D97-AF65-F5344CB8AC3E}">
        <p14:creationId xmlns:p14="http://schemas.microsoft.com/office/powerpoint/2010/main" val="110459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01221-DA6C-47E2-8102-FA4B72A8D3F5}"/>
              </a:ext>
            </a:extLst>
          </p:cNvPr>
          <p:cNvSpPr>
            <a:spLocks noGrp="1"/>
          </p:cNvSpPr>
          <p:nvPr>
            <p:ph type="title"/>
          </p:nvPr>
        </p:nvSpPr>
        <p:spPr/>
        <p:txBody>
          <a:bodyPr/>
          <a:lstStyle/>
          <a:p>
            <a:pPr algn="l"/>
            <a:r>
              <a:rPr kumimoji="1" lang="ja-JP" altLang="en-US" dirty="0"/>
              <a:t>音声データについて</a:t>
            </a:r>
          </a:p>
        </p:txBody>
      </p:sp>
      <p:sp>
        <p:nvSpPr>
          <p:cNvPr id="4" name="スライド番号プレースホルダー 3">
            <a:extLst>
              <a:ext uri="{FF2B5EF4-FFF2-40B4-BE49-F238E27FC236}">
                <a16:creationId xmlns:a16="http://schemas.microsoft.com/office/drawing/2014/main" id="{ED4B19DE-D289-45D2-940A-22EA1CD165C5}"/>
              </a:ext>
            </a:extLst>
          </p:cNvPr>
          <p:cNvSpPr>
            <a:spLocks noGrp="1"/>
          </p:cNvSpPr>
          <p:nvPr>
            <p:ph type="sldNum" sz="quarter" idx="12"/>
          </p:nvPr>
        </p:nvSpPr>
        <p:spPr/>
        <p:txBody>
          <a:bodyPr/>
          <a:lstStyle/>
          <a:p>
            <a:pPr>
              <a:defRPr/>
            </a:pPr>
            <a:fld id="{8296DE13-0F0C-4D9A-B375-17F40D9CE168}" type="slidenum">
              <a:rPr lang="ja-JP" altLang="en-US" smtClean="0"/>
              <a:pPr>
                <a:defRPr/>
              </a:pPr>
              <a:t>14</a:t>
            </a:fld>
            <a:endParaRPr lang="ja-JP" altLang="en-US"/>
          </a:p>
        </p:txBody>
      </p:sp>
      <p:cxnSp>
        <p:nvCxnSpPr>
          <p:cNvPr id="15" name="直線コネクタ 14">
            <a:extLst>
              <a:ext uri="{FF2B5EF4-FFF2-40B4-BE49-F238E27FC236}">
                <a16:creationId xmlns:a16="http://schemas.microsoft.com/office/drawing/2014/main" id="{A02F23EC-15B2-4607-AFA2-E8369C79ED42}"/>
              </a:ext>
            </a:extLst>
          </p:cNvPr>
          <p:cNvCxnSpPr>
            <a:cxnSpLocks/>
          </p:cNvCxnSpPr>
          <p:nvPr/>
        </p:nvCxnSpPr>
        <p:spPr>
          <a:xfrm>
            <a:off x="1835696" y="3140968"/>
            <a:ext cx="669674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431F42BF-029D-44A0-920D-AAA27DE3B758}"/>
              </a:ext>
            </a:extLst>
          </p:cNvPr>
          <p:cNvSpPr/>
          <p:nvPr/>
        </p:nvSpPr>
        <p:spPr>
          <a:xfrm>
            <a:off x="7790305" y="2664904"/>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7024D4FC-D8D3-45D8-99BE-57FD769880A2}"/>
              </a:ext>
            </a:extLst>
          </p:cNvPr>
          <p:cNvSpPr/>
          <p:nvPr/>
        </p:nvSpPr>
        <p:spPr>
          <a:xfrm>
            <a:off x="6948487" y="5984330"/>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H</a:t>
            </a:r>
            <a:r>
              <a:rPr kumimoji="1" lang="ja-JP" altLang="en-US" dirty="0">
                <a:solidFill>
                  <a:srgbClr val="FF0000"/>
                </a:solidFill>
              </a:rPr>
              <a:t>・</a:t>
            </a:r>
            <a:r>
              <a:rPr lang="en-US" altLang="ja-JP" dirty="0">
                <a:solidFill>
                  <a:srgbClr val="FF0000"/>
                </a:solidFill>
              </a:rPr>
              <a:t>P</a:t>
            </a:r>
            <a:r>
              <a:rPr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
        <p:nvSpPr>
          <p:cNvPr id="16" name="テキスト ボックス 15">
            <a:extLst>
              <a:ext uri="{FF2B5EF4-FFF2-40B4-BE49-F238E27FC236}">
                <a16:creationId xmlns:a16="http://schemas.microsoft.com/office/drawing/2014/main" id="{CF6A9BAB-1BAD-47C4-A9E3-A6B62440DB9C}"/>
              </a:ext>
            </a:extLst>
          </p:cNvPr>
          <p:cNvSpPr txBox="1"/>
          <p:nvPr/>
        </p:nvSpPr>
        <p:spPr>
          <a:xfrm>
            <a:off x="8039340" y="1525505"/>
            <a:ext cx="9439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76AB626E-48A8-45DA-BA81-13D857D00A67}"/>
              </a:ext>
            </a:extLst>
          </p:cNvPr>
          <p:cNvSpPr txBox="1"/>
          <p:nvPr/>
        </p:nvSpPr>
        <p:spPr>
          <a:xfrm>
            <a:off x="7795731" y="3379404"/>
            <a:ext cx="543739" cy="523220"/>
          </a:xfrm>
          <a:prstGeom prst="rect">
            <a:avLst/>
          </a:prstGeom>
          <a:noFill/>
        </p:spPr>
        <p:txBody>
          <a:bodyPr wrap="none" rtlCol="0">
            <a:spAutoFit/>
          </a:bodyPr>
          <a:lstStyle/>
          <a:p>
            <a:r>
              <a:rPr kumimoji="1" lang="ja-JP" altLang="en-US" sz="2800" dirty="0"/>
              <a:t>②</a:t>
            </a:r>
          </a:p>
        </p:txBody>
      </p:sp>
      <p:sp>
        <p:nvSpPr>
          <p:cNvPr id="18" name="テキスト ボックス 17">
            <a:extLst>
              <a:ext uri="{FF2B5EF4-FFF2-40B4-BE49-F238E27FC236}">
                <a16:creationId xmlns:a16="http://schemas.microsoft.com/office/drawing/2014/main" id="{11BA627C-9A12-43B3-A89F-C02117854D48}"/>
              </a:ext>
            </a:extLst>
          </p:cNvPr>
          <p:cNvSpPr txBox="1"/>
          <p:nvPr/>
        </p:nvSpPr>
        <p:spPr>
          <a:xfrm>
            <a:off x="7281996" y="4895583"/>
            <a:ext cx="441146" cy="523220"/>
          </a:xfrm>
          <a:prstGeom prst="rect">
            <a:avLst/>
          </a:prstGeom>
          <a:noFill/>
        </p:spPr>
        <p:txBody>
          <a:bodyPr wrap="square" rtlCol="0">
            <a:spAutoFit/>
          </a:bodyPr>
          <a:lstStyle/>
          <a:p>
            <a:r>
              <a:rPr kumimoji="1" lang="ja-JP" altLang="en-US" sz="2800" dirty="0"/>
              <a:t>③</a:t>
            </a:r>
          </a:p>
        </p:txBody>
      </p:sp>
      <p:grpSp>
        <p:nvGrpSpPr>
          <p:cNvPr id="6" name="グループ化 5">
            <a:extLst>
              <a:ext uri="{FF2B5EF4-FFF2-40B4-BE49-F238E27FC236}">
                <a16:creationId xmlns:a16="http://schemas.microsoft.com/office/drawing/2014/main" id="{EB9D3EAE-0650-4E72-A171-39816A9C654D}"/>
              </a:ext>
            </a:extLst>
          </p:cNvPr>
          <p:cNvGrpSpPr/>
          <p:nvPr/>
        </p:nvGrpSpPr>
        <p:grpSpPr>
          <a:xfrm>
            <a:off x="690614" y="1844824"/>
            <a:ext cx="7376109" cy="4212585"/>
            <a:chOff x="690614" y="1844824"/>
            <a:chExt cx="7376109" cy="4212585"/>
          </a:xfrm>
        </p:grpSpPr>
        <p:grpSp>
          <p:nvGrpSpPr>
            <p:cNvPr id="13" name="グループ化 12">
              <a:extLst>
                <a:ext uri="{FF2B5EF4-FFF2-40B4-BE49-F238E27FC236}">
                  <a16:creationId xmlns:a16="http://schemas.microsoft.com/office/drawing/2014/main" id="{FF7F6810-7F28-41E7-A370-E95EA99BCEDE}"/>
                </a:ext>
              </a:extLst>
            </p:cNvPr>
            <p:cNvGrpSpPr/>
            <p:nvPr/>
          </p:nvGrpSpPr>
          <p:grpSpPr>
            <a:xfrm>
              <a:off x="690614" y="1844824"/>
              <a:ext cx="7376109" cy="4212585"/>
              <a:chOff x="856685" y="1682747"/>
              <a:chExt cx="7376109" cy="4212585"/>
            </a:xfrm>
          </p:grpSpPr>
          <p:grpSp>
            <p:nvGrpSpPr>
              <p:cNvPr id="10" name="グループ化 9">
                <a:extLst>
                  <a:ext uri="{FF2B5EF4-FFF2-40B4-BE49-F238E27FC236}">
                    <a16:creationId xmlns:a16="http://schemas.microsoft.com/office/drawing/2014/main" id="{6F0135DF-657E-414B-8680-74B1048113D0}"/>
                  </a:ext>
                </a:extLst>
              </p:cNvPr>
              <p:cNvGrpSpPr/>
              <p:nvPr/>
            </p:nvGrpSpPr>
            <p:grpSpPr>
              <a:xfrm>
                <a:off x="2483768" y="1682747"/>
                <a:ext cx="5749026" cy="4212585"/>
                <a:chOff x="1547664" y="1813536"/>
                <a:chExt cx="5749026" cy="4212585"/>
              </a:xfrm>
            </p:grpSpPr>
            <p:pic>
              <p:nvPicPr>
                <p:cNvPr id="8" name="図 7">
                  <a:extLst>
                    <a:ext uri="{FF2B5EF4-FFF2-40B4-BE49-F238E27FC236}">
                      <a16:creationId xmlns:a16="http://schemas.microsoft.com/office/drawing/2014/main" id="{5FDA1BAE-EA78-4133-87D0-7E4F7810E069}"/>
                    </a:ext>
                  </a:extLst>
                </p:cNvPr>
                <p:cNvPicPr>
                  <a:picLocks noChangeAspect="1"/>
                </p:cNvPicPr>
                <p:nvPr/>
              </p:nvPicPr>
              <p:blipFill>
                <a:blip r:embed="rId3"/>
                <a:stretch>
                  <a:fillRect/>
                </a:stretch>
              </p:blipFill>
              <p:spPr>
                <a:xfrm>
                  <a:off x="1547664" y="1813536"/>
                  <a:ext cx="5749026" cy="926672"/>
                </a:xfrm>
                <a:prstGeom prst="rect">
                  <a:avLst/>
                </a:prstGeom>
              </p:spPr>
            </p:pic>
            <p:pic>
              <p:nvPicPr>
                <p:cNvPr id="9" name="図 8">
                  <a:extLst>
                    <a:ext uri="{FF2B5EF4-FFF2-40B4-BE49-F238E27FC236}">
                      <a16:creationId xmlns:a16="http://schemas.microsoft.com/office/drawing/2014/main" id="{B4B7C36A-9B8A-41C3-A2F0-AC82F8DE234D}"/>
                    </a:ext>
                  </a:extLst>
                </p:cNvPr>
                <p:cNvPicPr>
                  <a:picLocks noChangeAspect="1"/>
                </p:cNvPicPr>
                <p:nvPr/>
              </p:nvPicPr>
              <p:blipFill>
                <a:blip r:embed="rId4"/>
                <a:stretch>
                  <a:fillRect/>
                </a:stretch>
              </p:blipFill>
              <p:spPr>
                <a:xfrm>
                  <a:off x="1547664" y="3429000"/>
                  <a:ext cx="5472608" cy="2597121"/>
                </a:xfrm>
                <a:prstGeom prst="rect">
                  <a:avLst/>
                </a:prstGeom>
              </p:spPr>
            </p:pic>
          </p:grpSp>
          <p:sp>
            <p:nvSpPr>
              <p:cNvPr id="11" name="テキスト ボックス 10">
                <a:extLst>
                  <a:ext uri="{FF2B5EF4-FFF2-40B4-BE49-F238E27FC236}">
                    <a16:creationId xmlns:a16="http://schemas.microsoft.com/office/drawing/2014/main" id="{3E470660-933D-44B4-925A-370C9C8E64AF}"/>
                  </a:ext>
                </a:extLst>
              </p:cNvPr>
              <p:cNvSpPr txBox="1"/>
              <p:nvPr/>
            </p:nvSpPr>
            <p:spPr>
              <a:xfrm>
                <a:off x="940962" y="1932508"/>
                <a:ext cx="1210588" cy="400110"/>
              </a:xfrm>
              <a:prstGeom prst="rect">
                <a:avLst/>
              </a:prstGeom>
              <a:noFill/>
            </p:spPr>
            <p:txBody>
              <a:bodyPr wrap="none" rtlCol="0">
                <a:spAutoFit/>
              </a:bodyPr>
              <a:lstStyle/>
              <a:p>
                <a:r>
                  <a:rPr kumimoji="1" lang="ja-JP" altLang="en-US" sz="2000" dirty="0"/>
                  <a:t>本人発話</a:t>
                </a:r>
              </a:p>
            </p:txBody>
          </p:sp>
          <p:sp>
            <p:nvSpPr>
              <p:cNvPr id="12" name="テキスト ボックス 11">
                <a:extLst>
                  <a:ext uri="{FF2B5EF4-FFF2-40B4-BE49-F238E27FC236}">
                    <a16:creationId xmlns:a16="http://schemas.microsoft.com/office/drawing/2014/main" id="{7BF185C7-2ED7-44F8-B138-85C9D6DA833E}"/>
                  </a:ext>
                </a:extLst>
              </p:cNvPr>
              <p:cNvSpPr txBox="1"/>
              <p:nvPr/>
            </p:nvSpPr>
            <p:spPr>
              <a:xfrm>
                <a:off x="856685" y="3540492"/>
                <a:ext cx="1467068" cy="400110"/>
              </a:xfrm>
              <a:prstGeom prst="rect">
                <a:avLst/>
              </a:prstGeom>
              <a:noFill/>
            </p:spPr>
            <p:txBody>
              <a:bodyPr wrap="none" rtlCol="0">
                <a:spAutoFit/>
              </a:bodyPr>
              <a:lstStyle/>
              <a:p>
                <a:r>
                  <a:rPr kumimoji="1" lang="ja-JP" altLang="en-US" sz="2000" dirty="0"/>
                  <a:t>録音再生音</a:t>
                </a:r>
              </a:p>
            </p:txBody>
          </p:sp>
        </p:grpSp>
        <p:sp>
          <p:nvSpPr>
            <p:cNvPr id="3" name="正方形/長方形 2">
              <a:extLst>
                <a:ext uri="{FF2B5EF4-FFF2-40B4-BE49-F238E27FC236}">
                  <a16:creationId xmlns:a16="http://schemas.microsoft.com/office/drawing/2014/main" id="{B63CF6FC-A863-4A8D-851C-7EC9A17BA596}"/>
                </a:ext>
              </a:extLst>
            </p:cNvPr>
            <p:cNvSpPr/>
            <p:nvPr/>
          </p:nvSpPr>
          <p:spPr>
            <a:xfrm>
              <a:off x="6372200" y="3849017"/>
              <a:ext cx="288032" cy="333619"/>
            </a:xfrm>
            <a:prstGeom prst="rect">
              <a:avLst/>
            </a:prstGeom>
            <a:solidFill>
              <a:schemeClr val="bg1"/>
            </a:solid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371930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B35DE-61D9-4EF9-97F5-576EC3FFFAE0}"/>
              </a:ext>
            </a:extLst>
          </p:cNvPr>
          <p:cNvSpPr>
            <a:spLocks noGrp="1"/>
          </p:cNvSpPr>
          <p:nvPr>
            <p:ph type="title"/>
          </p:nvPr>
        </p:nvSpPr>
        <p:spPr/>
        <p:txBody>
          <a:bodyPr/>
          <a:lstStyle/>
          <a:p>
            <a:pPr algn="l"/>
            <a:r>
              <a:rPr kumimoji="1" lang="ja-JP" altLang="en-US" dirty="0"/>
              <a:t>もし室内伝達関数のみ分離できたら</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0B21C031-7879-4DA5-A4F8-18CDCCA5AACF}"/>
              </a:ext>
            </a:extLst>
          </p:cNvPr>
          <p:cNvSpPr>
            <a:spLocks noGrp="1"/>
          </p:cNvSpPr>
          <p:nvPr>
            <p:ph type="sldNum" sz="quarter" idx="12"/>
          </p:nvPr>
        </p:nvSpPr>
        <p:spPr/>
        <p:txBody>
          <a:bodyPr/>
          <a:lstStyle/>
          <a:p>
            <a:pPr>
              <a:defRPr/>
            </a:pPr>
            <a:fld id="{8296DE13-0F0C-4D9A-B375-17F40D9CE168}" type="slidenum">
              <a:rPr lang="ja-JP" altLang="en-US" smtClean="0"/>
              <a:pPr>
                <a:defRPr/>
              </a:pPr>
              <a:t>15</a:t>
            </a:fld>
            <a:endParaRPr lang="ja-JP" altLang="en-US"/>
          </a:p>
        </p:txBody>
      </p:sp>
      <p:sp>
        <p:nvSpPr>
          <p:cNvPr id="15" name="テキスト ボックス 14">
            <a:extLst>
              <a:ext uri="{FF2B5EF4-FFF2-40B4-BE49-F238E27FC236}">
                <a16:creationId xmlns:a16="http://schemas.microsoft.com/office/drawing/2014/main" id="{193A18B1-6997-4BCA-BA35-C7A27D30401D}"/>
              </a:ext>
            </a:extLst>
          </p:cNvPr>
          <p:cNvSpPr txBox="1"/>
          <p:nvPr/>
        </p:nvSpPr>
        <p:spPr>
          <a:xfrm>
            <a:off x="1246241" y="1676023"/>
            <a:ext cx="6462025" cy="400110"/>
          </a:xfrm>
          <a:prstGeom prst="rect">
            <a:avLst/>
          </a:prstGeom>
          <a:noFill/>
        </p:spPr>
        <p:txBody>
          <a:bodyPr wrap="none" rtlCol="0">
            <a:spAutoFit/>
          </a:bodyPr>
          <a:lstStyle/>
          <a:p>
            <a:r>
              <a:rPr lang="en-US" altLang="ja-JP" sz="2000" dirty="0"/>
              <a:t>2</a:t>
            </a:r>
            <a:r>
              <a:rPr lang="ja-JP" altLang="en-US" sz="2000" dirty="0"/>
              <a:t>つの室内伝達関数が畳み込まれた時のケプストラムの形</a:t>
            </a:r>
            <a:endParaRPr kumimoji="1" lang="ja-JP" altLang="en-US" sz="2000" dirty="0"/>
          </a:p>
        </p:txBody>
      </p:sp>
      <p:grpSp>
        <p:nvGrpSpPr>
          <p:cNvPr id="24" name="グループ化 23">
            <a:extLst>
              <a:ext uri="{FF2B5EF4-FFF2-40B4-BE49-F238E27FC236}">
                <a16:creationId xmlns:a16="http://schemas.microsoft.com/office/drawing/2014/main" id="{91C1194D-7D18-4AC4-A15A-091E20165D5C}"/>
              </a:ext>
            </a:extLst>
          </p:cNvPr>
          <p:cNvGrpSpPr/>
          <p:nvPr/>
        </p:nvGrpSpPr>
        <p:grpSpPr>
          <a:xfrm>
            <a:off x="3298277" y="5513676"/>
            <a:ext cx="4835860" cy="1059496"/>
            <a:chOff x="3159127" y="5496931"/>
            <a:chExt cx="4835860" cy="1059496"/>
          </a:xfrm>
        </p:grpSpPr>
        <p:sp>
          <p:nvSpPr>
            <p:cNvPr id="22" name="テキスト ボックス 21">
              <a:extLst>
                <a:ext uri="{FF2B5EF4-FFF2-40B4-BE49-F238E27FC236}">
                  <a16:creationId xmlns:a16="http://schemas.microsoft.com/office/drawing/2014/main" id="{B35A3CC1-D814-4DAB-88F2-21D7B04E4C73}"/>
                </a:ext>
              </a:extLst>
            </p:cNvPr>
            <p:cNvSpPr txBox="1"/>
            <p:nvPr/>
          </p:nvSpPr>
          <p:spPr>
            <a:xfrm>
              <a:off x="3232145" y="5523249"/>
              <a:ext cx="4762842" cy="1015663"/>
            </a:xfrm>
            <a:prstGeom prst="rect">
              <a:avLst/>
            </a:prstGeom>
            <a:noFill/>
          </p:spPr>
          <p:txBody>
            <a:bodyPr wrap="none" rtlCol="0">
              <a:spAutoFit/>
            </a:bodyPr>
            <a:lstStyle/>
            <a:p>
              <a:r>
                <a:rPr kumimoji="1" lang="ja-JP" altLang="en-US" sz="2000" dirty="0"/>
                <a:t>① 本人発話</a:t>
              </a:r>
              <a:endParaRPr kumimoji="1" lang="en-US" altLang="ja-JP" sz="2000" dirty="0"/>
            </a:p>
            <a:p>
              <a:r>
                <a:rPr lang="ja-JP" altLang="en-US" sz="2000" dirty="0"/>
                <a:t>② 本人発話が録音装置に入力される音声</a:t>
              </a:r>
              <a:endParaRPr lang="en-US" altLang="ja-JP" sz="2000" dirty="0"/>
            </a:p>
            <a:p>
              <a:r>
                <a:rPr kumimoji="1" lang="ja-JP" altLang="en-US" sz="2000" dirty="0"/>
                <a:t>③録音再生音</a:t>
              </a:r>
            </a:p>
          </p:txBody>
        </p:sp>
        <p:sp>
          <p:nvSpPr>
            <p:cNvPr id="23" name="正方形/長方形 22">
              <a:extLst>
                <a:ext uri="{FF2B5EF4-FFF2-40B4-BE49-F238E27FC236}">
                  <a16:creationId xmlns:a16="http://schemas.microsoft.com/office/drawing/2014/main" id="{F42E4974-4EFF-47BF-8EB3-46A1157F3267}"/>
                </a:ext>
              </a:extLst>
            </p:cNvPr>
            <p:cNvSpPr/>
            <p:nvPr/>
          </p:nvSpPr>
          <p:spPr>
            <a:xfrm>
              <a:off x="3159127" y="5496931"/>
              <a:ext cx="4830140" cy="1059496"/>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7" name="図 6">
            <a:extLst>
              <a:ext uri="{FF2B5EF4-FFF2-40B4-BE49-F238E27FC236}">
                <a16:creationId xmlns:a16="http://schemas.microsoft.com/office/drawing/2014/main" id="{B525A234-EF02-43E1-A3E6-C5A6ACB4F3DC}"/>
              </a:ext>
            </a:extLst>
          </p:cNvPr>
          <p:cNvPicPr>
            <a:picLocks noChangeAspect="1"/>
          </p:cNvPicPr>
          <p:nvPr/>
        </p:nvPicPr>
        <p:blipFill>
          <a:blip r:embed="rId3"/>
          <a:stretch>
            <a:fillRect/>
          </a:stretch>
        </p:blipFill>
        <p:spPr>
          <a:xfrm>
            <a:off x="240416" y="2350352"/>
            <a:ext cx="8663167" cy="3145809"/>
          </a:xfrm>
          <a:prstGeom prst="rect">
            <a:avLst/>
          </a:prstGeom>
        </p:spPr>
      </p:pic>
    </p:spTree>
    <p:extLst>
      <p:ext uri="{BB962C8B-B14F-4D97-AF65-F5344CB8AC3E}">
        <p14:creationId xmlns:p14="http://schemas.microsoft.com/office/powerpoint/2010/main" val="194284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D37A6-7B52-4F00-88D3-6DB2A0BF4CBC}"/>
              </a:ext>
            </a:extLst>
          </p:cNvPr>
          <p:cNvSpPr>
            <a:spLocks noGrp="1"/>
          </p:cNvSpPr>
          <p:nvPr>
            <p:ph type="title"/>
          </p:nvPr>
        </p:nvSpPr>
        <p:spPr/>
        <p:txBody>
          <a:bodyPr/>
          <a:lstStyle/>
          <a:p>
            <a:pPr algn="l"/>
            <a:r>
              <a:rPr kumimoji="1" lang="ja-JP" altLang="en-US" dirty="0"/>
              <a:t>実験方法</a:t>
            </a:r>
          </a:p>
        </p:txBody>
      </p:sp>
      <p:sp>
        <p:nvSpPr>
          <p:cNvPr id="4" name="スライド番号プレースホルダー 3">
            <a:extLst>
              <a:ext uri="{FF2B5EF4-FFF2-40B4-BE49-F238E27FC236}">
                <a16:creationId xmlns:a16="http://schemas.microsoft.com/office/drawing/2014/main" id="{970755FA-A37D-4689-B582-1A69F3847AB7}"/>
              </a:ext>
            </a:extLst>
          </p:cNvPr>
          <p:cNvSpPr>
            <a:spLocks noGrp="1"/>
          </p:cNvSpPr>
          <p:nvPr>
            <p:ph type="sldNum" sz="quarter" idx="12"/>
          </p:nvPr>
        </p:nvSpPr>
        <p:spPr/>
        <p:txBody>
          <a:bodyPr/>
          <a:lstStyle/>
          <a:p>
            <a:pPr>
              <a:defRPr/>
            </a:pPr>
            <a:fld id="{8296DE13-0F0C-4D9A-B375-17F40D9CE168}" type="slidenum">
              <a:rPr lang="ja-JP" altLang="en-US" smtClean="0"/>
              <a:pPr>
                <a:defRPr/>
              </a:pPr>
              <a:t>16</a:t>
            </a:fld>
            <a:endParaRPr lang="ja-JP" altLang="en-US"/>
          </a:p>
        </p:txBody>
      </p:sp>
      <p:sp>
        <p:nvSpPr>
          <p:cNvPr id="5" name="テキスト ボックス 4">
            <a:extLst>
              <a:ext uri="{FF2B5EF4-FFF2-40B4-BE49-F238E27FC236}">
                <a16:creationId xmlns:a16="http://schemas.microsoft.com/office/drawing/2014/main" id="{C9AB0AD5-E254-460D-956C-9A985AAE6DC1}"/>
              </a:ext>
            </a:extLst>
          </p:cNvPr>
          <p:cNvSpPr txBox="1"/>
          <p:nvPr/>
        </p:nvSpPr>
        <p:spPr>
          <a:xfrm>
            <a:off x="755576" y="2716782"/>
            <a:ext cx="4932548" cy="1292662"/>
          </a:xfrm>
          <a:prstGeom prst="rect">
            <a:avLst/>
          </a:prstGeom>
          <a:noFill/>
        </p:spPr>
        <p:txBody>
          <a:bodyPr wrap="square" rtlCol="0">
            <a:spAutoFit/>
          </a:bodyPr>
          <a:lstStyle/>
          <a:p>
            <a:r>
              <a:rPr lang="ja-JP" altLang="en-US" sz="2000" dirty="0"/>
              <a:t>音声から室内伝達関数を分離するために</a:t>
            </a:r>
            <a:endParaRPr lang="en-US" altLang="ja-JP" sz="2000" dirty="0"/>
          </a:p>
          <a:p>
            <a:r>
              <a:rPr lang="ja-JP" altLang="en-US" sz="2000" dirty="0"/>
              <a:t>ケプストラム分析を行う</a:t>
            </a:r>
            <a:endParaRPr lang="en-US" altLang="ja-JP" sz="2000" dirty="0"/>
          </a:p>
          <a:p>
            <a:endParaRPr lang="en-US" altLang="ja-JP" sz="2000" dirty="0"/>
          </a:p>
          <a:p>
            <a:endParaRPr kumimoji="1" lang="ja-JP" altLang="en-US" dirty="0"/>
          </a:p>
        </p:txBody>
      </p:sp>
      <p:sp>
        <p:nvSpPr>
          <p:cNvPr id="6" name="テキスト ボックス 5">
            <a:extLst>
              <a:ext uri="{FF2B5EF4-FFF2-40B4-BE49-F238E27FC236}">
                <a16:creationId xmlns:a16="http://schemas.microsoft.com/office/drawing/2014/main" id="{71878299-BA0A-44F5-9C16-3F0C569596EB}"/>
              </a:ext>
            </a:extLst>
          </p:cNvPr>
          <p:cNvSpPr txBox="1"/>
          <p:nvPr/>
        </p:nvSpPr>
        <p:spPr>
          <a:xfrm>
            <a:off x="468313" y="2105561"/>
            <a:ext cx="1296144" cy="523220"/>
          </a:xfrm>
          <a:prstGeom prst="rect">
            <a:avLst/>
          </a:prstGeom>
          <a:noFill/>
        </p:spPr>
        <p:txBody>
          <a:bodyPr wrap="square" rtlCol="0">
            <a:spAutoFit/>
          </a:bodyPr>
          <a:lstStyle/>
          <a:p>
            <a:r>
              <a:rPr kumimoji="1" lang="ja-JP" altLang="en-US" sz="2800" dirty="0"/>
              <a:t>・ 実験</a:t>
            </a:r>
          </a:p>
        </p:txBody>
      </p:sp>
      <p:sp>
        <p:nvSpPr>
          <p:cNvPr id="7" name="テキスト ボックス 6">
            <a:extLst>
              <a:ext uri="{FF2B5EF4-FFF2-40B4-BE49-F238E27FC236}">
                <a16:creationId xmlns:a16="http://schemas.microsoft.com/office/drawing/2014/main" id="{40D02D21-CB46-45A8-91E5-B09F19ED64CA}"/>
              </a:ext>
            </a:extLst>
          </p:cNvPr>
          <p:cNvSpPr txBox="1"/>
          <p:nvPr/>
        </p:nvSpPr>
        <p:spPr>
          <a:xfrm>
            <a:off x="468313" y="4229220"/>
            <a:ext cx="1944216" cy="523220"/>
          </a:xfrm>
          <a:prstGeom prst="rect">
            <a:avLst/>
          </a:prstGeom>
          <a:noFill/>
        </p:spPr>
        <p:txBody>
          <a:bodyPr wrap="square" rtlCol="0">
            <a:spAutoFit/>
          </a:bodyPr>
          <a:lstStyle/>
          <a:p>
            <a:r>
              <a:rPr kumimoji="1" lang="ja-JP" altLang="en-US" sz="2800" dirty="0"/>
              <a:t>・ 使用音声</a:t>
            </a:r>
          </a:p>
        </p:txBody>
      </p:sp>
      <p:sp>
        <p:nvSpPr>
          <p:cNvPr id="8" name="テキスト ボックス 7">
            <a:extLst>
              <a:ext uri="{FF2B5EF4-FFF2-40B4-BE49-F238E27FC236}">
                <a16:creationId xmlns:a16="http://schemas.microsoft.com/office/drawing/2014/main" id="{3F50273D-A31F-451C-B17E-ADEB47CD05C6}"/>
              </a:ext>
            </a:extLst>
          </p:cNvPr>
          <p:cNvSpPr txBox="1"/>
          <p:nvPr/>
        </p:nvSpPr>
        <p:spPr>
          <a:xfrm>
            <a:off x="827584" y="4772161"/>
            <a:ext cx="3969356" cy="400110"/>
          </a:xfrm>
          <a:prstGeom prst="rect">
            <a:avLst/>
          </a:prstGeom>
          <a:noFill/>
        </p:spPr>
        <p:txBody>
          <a:bodyPr wrap="none" rtlCol="0">
            <a:spAutoFit/>
          </a:bodyPr>
          <a:lstStyle/>
          <a:p>
            <a:r>
              <a:rPr kumimoji="1" lang="en-US" altLang="ja-JP" sz="2000" dirty="0"/>
              <a:t>2019</a:t>
            </a:r>
            <a:r>
              <a:rPr kumimoji="1" lang="ja-JP" altLang="en-US" sz="2000" dirty="0"/>
              <a:t>年度の</a:t>
            </a:r>
            <a:r>
              <a:rPr kumimoji="1" lang="en-US" altLang="ja-JP" sz="2000" dirty="0"/>
              <a:t>ASV spoof</a:t>
            </a:r>
            <a:r>
              <a:rPr kumimoji="1" lang="ja-JP" altLang="en-US" sz="2000" dirty="0"/>
              <a:t>大会のもの</a:t>
            </a:r>
            <a:endParaRPr kumimoji="1" lang="ja-JP" altLang="en-US" dirty="0"/>
          </a:p>
        </p:txBody>
      </p:sp>
    </p:spTree>
    <p:extLst>
      <p:ext uri="{BB962C8B-B14F-4D97-AF65-F5344CB8AC3E}">
        <p14:creationId xmlns:p14="http://schemas.microsoft.com/office/powerpoint/2010/main" val="49059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52DA4-59DA-4A3E-B3B8-42EC10CB04C5}"/>
              </a:ext>
            </a:extLst>
          </p:cNvPr>
          <p:cNvSpPr>
            <a:spLocks noGrp="1"/>
          </p:cNvSpPr>
          <p:nvPr>
            <p:ph type="title"/>
          </p:nvPr>
        </p:nvSpPr>
        <p:spPr/>
        <p:txBody>
          <a:bodyPr/>
          <a:lstStyle/>
          <a:p>
            <a:pPr algn="l"/>
            <a:r>
              <a:rPr kumimoji="1" lang="ja-JP" altLang="en-US" dirty="0"/>
              <a:t>実験結果</a:t>
            </a:r>
            <a:r>
              <a:rPr kumimoji="1" lang="en-US" altLang="ja-JP" dirty="0"/>
              <a:t>(1/2)</a:t>
            </a:r>
            <a:endParaRPr kumimoji="1" lang="ja-JP" altLang="en-US" dirty="0"/>
          </a:p>
        </p:txBody>
      </p:sp>
      <p:sp>
        <p:nvSpPr>
          <p:cNvPr id="3" name="日付プレースホルダー 2">
            <a:extLst>
              <a:ext uri="{FF2B5EF4-FFF2-40B4-BE49-F238E27FC236}">
                <a16:creationId xmlns:a16="http://schemas.microsoft.com/office/drawing/2014/main" id="{26BE92DF-962D-4990-A8FB-2769E16ECC6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30E01440-A9F3-4A67-B225-BB9CB4876907}"/>
              </a:ext>
            </a:extLst>
          </p:cNvPr>
          <p:cNvSpPr>
            <a:spLocks noGrp="1"/>
          </p:cNvSpPr>
          <p:nvPr>
            <p:ph type="sldNum" sz="quarter" idx="12"/>
          </p:nvPr>
        </p:nvSpPr>
        <p:spPr/>
        <p:txBody>
          <a:bodyPr/>
          <a:lstStyle/>
          <a:p>
            <a:pPr>
              <a:defRPr/>
            </a:pPr>
            <a:fld id="{8296DE13-0F0C-4D9A-B375-17F40D9CE168}" type="slidenum">
              <a:rPr lang="ja-JP" altLang="en-US" smtClean="0"/>
              <a:pPr>
                <a:defRPr/>
              </a:pPr>
              <a:t>17</a:t>
            </a:fld>
            <a:endParaRPr lang="ja-JP" altLang="en-US"/>
          </a:p>
        </p:txBody>
      </p:sp>
      <p:pic>
        <p:nvPicPr>
          <p:cNvPr id="5" name="図 4">
            <a:extLst>
              <a:ext uri="{FF2B5EF4-FFF2-40B4-BE49-F238E27FC236}">
                <a16:creationId xmlns:a16="http://schemas.microsoft.com/office/drawing/2014/main" id="{F9669E3D-C7F0-42CE-BC27-CA377DB4434C}"/>
              </a:ext>
            </a:extLst>
          </p:cNvPr>
          <p:cNvPicPr>
            <a:picLocks noChangeAspect="1"/>
          </p:cNvPicPr>
          <p:nvPr/>
        </p:nvPicPr>
        <p:blipFill>
          <a:blip r:embed="rId3"/>
          <a:stretch>
            <a:fillRect/>
          </a:stretch>
        </p:blipFill>
        <p:spPr>
          <a:xfrm>
            <a:off x="482040" y="2070718"/>
            <a:ext cx="4142547" cy="3672408"/>
          </a:xfrm>
          <a:prstGeom prst="rect">
            <a:avLst/>
          </a:prstGeom>
        </p:spPr>
      </p:pic>
      <p:sp>
        <p:nvSpPr>
          <p:cNvPr id="6" name="正方形/長方形 5">
            <a:extLst>
              <a:ext uri="{FF2B5EF4-FFF2-40B4-BE49-F238E27FC236}">
                <a16:creationId xmlns:a16="http://schemas.microsoft.com/office/drawing/2014/main" id="{F4F37567-A65C-4F25-AF1D-5F4A55162BF9}"/>
              </a:ext>
            </a:extLst>
          </p:cNvPr>
          <p:cNvSpPr/>
          <p:nvPr/>
        </p:nvSpPr>
        <p:spPr>
          <a:xfrm>
            <a:off x="5148064" y="1700808"/>
            <a:ext cx="3060290" cy="1008112"/>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a:t>
            </a:r>
            <a:r>
              <a:rPr kumimoji="1" lang="en-US" altLang="ja-JP" sz="2000" dirty="0">
                <a:solidFill>
                  <a:schemeClr val="tx1"/>
                </a:solidFill>
              </a:rPr>
              <a:t>ona fide : </a:t>
            </a:r>
            <a:r>
              <a:rPr kumimoji="1" lang="ja-JP" altLang="en-US" sz="2000" dirty="0">
                <a:solidFill>
                  <a:schemeClr val="tx1"/>
                </a:solidFill>
              </a:rPr>
              <a:t>本人発話</a:t>
            </a:r>
            <a:endParaRPr lang="en-US" altLang="ja-JP" sz="2000" dirty="0">
              <a:solidFill>
                <a:schemeClr val="tx1"/>
              </a:solidFill>
            </a:endParaRPr>
          </a:p>
          <a:p>
            <a:pPr algn="ctr"/>
            <a:r>
              <a:rPr kumimoji="1" lang="en-US" altLang="ja-JP" sz="2000" dirty="0">
                <a:solidFill>
                  <a:schemeClr val="tx1"/>
                </a:solidFill>
              </a:rPr>
              <a:t>    spoof       : </a:t>
            </a:r>
            <a:r>
              <a:rPr kumimoji="1" lang="ja-JP" altLang="en-US" sz="2000" dirty="0">
                <a:solidFill>
                  <a:schemeClr val="tx1"/>
                </a:solidFill>
              </a:rPr>
              <a:t>録音再生音</a:t>
            </a:r>
            <a:r>
              <a:rPr kumimoji="1" lang="en-US" altLang="ja-JP" sz="2000" dirty="0">
                <a:solidFill>
                  <a:schemeClr val="tx1"/>
                </a:solidFill>
              </a:rPr>
              <a:t>   </a:t>
            </a:r>
            <a:endParaRPr kumimoji="1" lang="ja-JP" altLang="en-US" sz="2000" dirty="0">
              <a:solidFill>
                <a:schemeClr val="tx1"/>
              </a:solidFill>
            </a:endParaRPr>
          </a:p>
        </p:txBody>
      </p:sp>
      <p:sp>
        <p:nvSpPr>
          <p:cNvPr id="8" name="テキスト ボックス 7">
            <a:extLst>
              <a:ext uri="{FF2B5EF4-FFF2-40B4-BE49-F238E27FC236}">
                <a16:creationId xmlns:a16="http://schemas.microsoft.com/office/drawing/2014/main" id="{E8DE93C3-2BB5-49FB-AADF-0604179373F2}"/>
              </a:ext>
            </a:extLst>
          </p:cNvPr>
          <p:cNvSpPr txBox="1"/>
          <p:nvPr/>
        </p:nvSpPr>
        <p:spPr>
          <a:xfrm>
            <a:off x="5015080" y="3890169"/>
            <a:ext cx="3646880" cy="707886"/>
          </a:xfrm>
          <a:prstGeom prst="rect">
            <a:avLst/>
          </a:prstGeom>
          <a:noFill/>
        </p:spPr>
        <p:txBody>
          <a:bodyPr wrap="square" rtlCol="0">
            <a:spAutoFit/>
          </a:bodyPr>
          <a:lstStyle/>
          <a:p>
            <a:r>
              <a:rPr lang="ja-JP" altLang="en-US" dirty="0"/>
              <a:t>・　</a:t>
            </a:r>
            <a:r>
              <a:rPr lang="ja-JP" altLang="en-US" sz="2000" dirty="0"/>
              <a:t>本人発話の平均値が</a:t>
            </a:r>
            <a:endParaRPr lang="en-US" altLang="ja-JP" sz="2000" dirty="0"/>
          </a:p>
          <a:p>
            <a:r>
              <a:rPr lang="ja-JP" altLang="en-US" sz="2000" dirty="0"/>
              <a:t>　　一番小さくなった</a:t>
            </a:r>
            <a:endParaRPr kumimoji="1" lang="en-US" altLang="ja-JP" dirty="0"/>
          </a:p>
        </p:txBody>
      </p:sp>
      <p:sp>
        <p:nvSpPr>
          <p:cNvPr id="9" name="テキスト ボックス 8">
            <a:extLst>
              <a:ext uri="{FF2B5EF4-FFF2-40B4-BE49-F238E27FC236}">
                <a16:creationId xmlns:a16="http://schemas.microsoft.com/office/drawing/2014/main" id="{49D04BDE-45DB-4DA7-8950-4CBFD75B0EF1}"/>
              </a:ext>
            </a:extLst>
          </p:cNvPr>
          <p:cNvSpPr txBox="1"/>
          <p:nvPr/>
        </p:nvSpPr>
        <p:spPr>
          <a:xfrm>
            <a:off x="5015080" y="4727463"/>
            <a:ext cx="3517310" cy="1015663"/>
          </a:xfrm>
          <a:prstGeom prst="rect">
            <a:avLst/>
          </a:prstGeom>
          <a:noFill/>
        </p:spPr>
        <p:txBody>
          <a:bodyPr wrap="none" rtlCol="0">
            <a:spAutoFit/>
          </a:bodyPr>
          <a:lstStyle/>
          <a:p>
            <a:r>
              <a:rPr kumimoji="1" lang="ja-JP" altLang="en-US" dirty="0"/>
              <a:t>・　</a:t>
            </a:r>
            <a:r>
              <a:rPr kumimoji="1" lang="ja-JP" altLang="en-US" sz="2000" dirty="0"/>
              <a:t>録音再生音の</a:t>
            </a:r>
            <a:r>
              <a:rPr lang="ja-JP" altLang="en-US" sz="2000" dirty="0"/>
              <a:t>品質が</a:t>
            </a:r>
            <a:endParaRPr lang="en-US" altLang="ja-JP" sz="2000" dirty="0"/>
          </a:p>
          <a:p>
            <a:r>
              <a:rPr lang="ja-JP" altLang="en-US" sz="2000" dirty="0"/>
              <a:t>　　劣化するほど</a:t>
            </a:r>
            <a:r>
              <a:rPr kumimoji="1" lang="ja-JP" altLang="en-US" sz="2000" dirty="0"/>
              <a:t>平均値が</a:t>
            </a:r>
            <a:endParaRPr kumimoji="1" lang="en-US" altLang="ja-JP" sz="2000" dirty="0"/>
          </a:p>
          <a:p>
            <a:r>
              <a:rPr lang="ja-JP" altLang="en-US" sz="2000" dirty="0"/>
              <a:t>　　</a:t>
            </a:r>
            <a:r>
              <a:rPr kumimoji="1" lang="ja-JP" altLang="en-US" sz="2000" dirty="0"/>
              <a:t>大きくなるわけではなかった</a:t>
            </a:r>
          </a:p>
        </p:txBody>
      </p:sp>
    </p:spTree>
    <p:extLst>
      <p:ext uri="{BB962C8B-B14F-4D97-AF65-F5344CB8AC3E}">
        <p14:creationId xmlns:p14="http://schemas.microsoft.com/office/powerpoint/2010/main" val="228622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4D69C-1A32-4651-853F-D4D082057A2A}"/>
              </a:ext>
            </a:extLst>
          </p:cNvPr>
          <p:cNvSpPr>
            <a:spLocks noGrp="1"/>
          </p:cNvSpPr>
          <p:nvPr>
            <p:ph type="title"/>
          </p:nvPr>
        </p:nvSpPr>
        <p:spPr/>
        <p:txBody>
          <a:bodyPr/>
          <a:lstStyle/>
          <a:p>
            <a:pPr algn="l"/>
            <a:r>
              <a:rPr kumimoji="1" lang="ja-JP" altLang="en-US" dirty="0"/>
              <a:t>実験結果</a:t>
            </a:r>
            <a:r>
              <a:rPr kumimoji="1" lang="en-US" altLang="ja-JP" dirty="0"/>
              <a:t>(2/2)</a:t>
            </a:r>
            <a:endParaRPr kumimoji="1" lang="ja-JP" altLang="en-US" dirty="0"/>
          </a:p>
        </p:txBody>
      </p:sp>
      <p:sp>
        <p:nvSpPr>
          <p:cNvPr id="3" name="日付プレースホルダー 2">
            <a:extLst>
              <a:ext uri="{FF2B5EF4-FFF2-40B4-BE49-F238E27FC236}">
                <a16:creationId xmlns:a16="http://schemas.microsoft.com/office/drawing/2014/main" id="{BDBA7415-99BD-4335-898C-FEAC846BBE37}"/>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AC4882A7-DE9B-4FB2-B04E-5ACF3F548D6B}"/>
              </a:ext>
            </a:extLst>
          </p:cNvPr>
          <p:cNvSpPr>
            <a:spLocks noGrp="1"/>
          </p:cNvSpPr>
          <p:nvPr>
            <p:ph type="sldNum" sz="quarter" idx="12"/>
          </p:nvPr>
        </p:nvSpPr>
        <p:spPr/>
        <p:txBody>
          <a:bodyPr/>
          <a:lstStyle/>
          <a:p>
            <a:pPr>
              <a:defRPr/>
            </a:pPr>
            <a:fld id="{8296DE13-0F0C-4D9A-B375-17F40D9CE168}" type="slidenum">
              <a:rPr lang="ja-JP" altLang="en-US" smtClean="0"/>
              <a:pPr>
                <a:defRPr/>
              </a:pPr>
              <a:t>18</a:t>
            </a:fld>
            <a:endParaRPr lang="ja-JP" altLang="en-US"/>
          </a:p>
        </p:txBody>
      </p:sp>
      <p:pic>
        <p:nvPicPr>
          <p:cNvPr id="5" name="図 4">
            <a:extLst>
              <a:ext uri="{FF2B5EF4-FFF2-40B4-BE49-F238E27FC236}">
                <a16:creationId xmlns:a16="http://schemas.microsoft.com/office/drawing/2014/main" id="{AF29B281-FF45-48A4-B697-086F4496DED5}"/>
              </a:ext>
            </a:extLst>
          </p:cNvPr>
          <p:cNvPicPr>
            <a:picLocks noChangeAspect="1"/>
          </p:cNvPicPr>
          <p:nvPr/>
        </p:nvPicPr>
        <p:blipFill>
          <a:blip r:embed="rId3"/>
          <a:stretch>
            <a:fillRect/>
          </a:stretch>
        </p:blipFill>
        <p:spPr>
          <a:xfrm>
            <a:off x="468313" y="2204864"/>
            <a:ext cx="3885501" cy="3312368"/>
          </a:xfrm>
          <a:prstGeom prst="rect">
            <a:avLst/>
          </a:prstGeom>
        </p:spPr>
      </p:pic>
      <p:sp>
        <p:nvSpPr>
          <p:cNvPr id="6" name="正方形/長方形 5">
            <a:extLst>
              <a:ext uri="{FF2B5EF4-FFF2-40B4-BE49-F238E27FC236}">
                <a16:creationId xmlns:a16="http://schemas.microsoft.com/office/drawing/2014/main" id="{2A26B596-D712-44DA-BA6A-33565B5D01E5}"/>
              </a:ext>
            </a:extLst>
          </p:cNvPr>
          <p:cNvSpPr/>
          <p:nvPr/>
        </p:nvSpPr>
        <p:spPr>
          <a:xfrm>
            <a:off x="4932040" y="2060848"/>
            <a:ext cx="3060290" cy="1008112"/>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a:t>
            </a:r>
            <a:r>
              <a:rPr kumimoji="1" lang="en-US" altLang="ja-JP" sz="2000" dirty="0">
                <a:solidFill>
                  <a:schemeClr val="tx1"/>
                </a:solidFill>
              </a:rPr>
              <a:t>ona fide : </a:t>
            </a:r>
            <a:r>
              <a:rPr kumimoji="1" lang="ja-JP" altLang="en-US" sz="2000" dirty="0">
                <a:solidFill>
                  <a:schemeClr val="tx1"/>
                </a:solidFill>
              </a:rPr>
              <a:t>本人発話</a:t>
            </a:r>
            <a:endParaRPr lang="en-US" altLang="ja-JP" sz="2000" dirty="0">
              <a:solidFill>
                <a:schemeClr val="tx1"/>
              </a:solidFill>
            </a:endParaRPr>
          </a:p>
          <a:p>
            <a:pPr algn="ctr"/>
            <a:r>
              <a:rPr kumimoji="1" lang="en-US" altLang="ja-JP" sz="2000" dirty="0">
                <a:solidFill>
                  <a:schemeClr val="tx1"/>
                </a:solidFill>
              </a:rPr>
              <a:t>    spoof       : </a:t>
            </a:r>
            <a:r>
              <a:rPr kumimoji="1" lang="ja-JP" altLang="en-US" sz="2000" dirty="0">
                <a:solidFill>
                  <a:schemeClr val="tx1"/>
                </a:solidFill>
              </a:rPr>
              <a:t>録音再生音</a:t>
            </a:r>
            <a:r>
              <a:rPr kumimoji="1" lang="en-US" altLang="ja-JP" sz="2000" dirty="0">
                <a:solidFill>
                  <a:schemeClr val="tx1"/>
                </a:solidFill>
              </a:rPr>
              <a:t>   </a:t>
            </a:r>
            <a:endParaRPr kumimoji="1" lang="ja-JP" altLang="en-US" sz="2000" dirty="0">
              <a:solidFill>
                <a:schemeClr val="tx1"/>
              </a:solidFill>
            </a:endParaRPr>
          </a:p>
        </p:txBody>
      </p:sp>
      <p:sp>
        <p:nvSpPr>
          <p:cNvPr id="7" name="テキスト ボックス 6">
            <a:extLst>
              <a:ext uri="{FF2B5EF4-FFF2-40B4-BE49-F238E27FC236}">
                <a16:creationId xmlns:a16="http://schemas.microsoft.com/office/drawing/2014/main" id="{696CA8AF-CD8B-42B5-904D-BD63410C138E}"/>
              </a:ext>
            </a:extLst>
          </p:cNvPr>
          <p:cNvSpPr txBox="1"/>
          <p:nvPr/>
        </p:nvSpPr>
        <p:spPr>
          <a:xfrm>
            <a:off x="4779396" y="3789041"/>
            <a:ext cx="3646880" cy="707886"/>
          </a:xfrm>
          <a:prstGeom prst="rect">
            <a:avLst/>
          </a:prstGeom>
          <a:noFill/>
        </p:spPr>
        <p:txBody>
          <a:bodyPr wrap="square" rtlCol="0">
            <a:spAutoFit/>
          </a:bodyPr>
          <a:lstStyle/>
          <a:p>
            <a:r>
              <a:rPr lang="ja-JP" altLang="en-US" dirty="0"/>
              <a:t>・　</a:t>
            </a:r>
            <a:r>
              <a:rPr lang="en-US" altLang="ja-JP" dirty="0"/>
              <a:t>1</a:t>
            </a:r>
            <a:r>
              <a:rPr lang="ja-JP" altLang="en-US" dirty="0"/>
              <a:t>番品質の良い録音再生音</a:t>
            </a:r>
            <a:r>
              <a:rPr lang="ja-JP" altLang="en-US" sz="2000" dirty="0"/>
              <a:t>の</a:t>
            </a:r>
            <a:endParaRPr lang="en-US" altLang="ja-JP" sz="2000" dirty="0"/>
          </a:p>
          <a:p>
            <a:r>
              <a:rPr lang="ja-JP" altLang="en-US" sz="2000" dirty="0"/>
              <a:t>　　平均値が一番小さくなった</a:t>
            </a:r>
            <a:endParaRPr kumimoji="1" lang="en-US" altLang="ja-JP" dirty="0"/>
          </a:p>
        </p:txBody>
      </p:sp>
      <p:sp>
        <p:nvSpPr>
          <p:cNvPr id="8" name="テキスト ボックス 7">
            <a:extLst>
              <a:ext uri="{FF2B5EF4-FFF2-40B4-BE49-F238E27FC236}">
                <a16:creationId xmlns:a16="http://schemas.microsoft.com/office/drawing/2014/main" id="{AB256727-0435-48D5-8C46-2F96EDECC4E4}"/>
              </a:ext>
            </a:extLst>
          </p:cNvPr>
          <p:cNvSpPr txBox="1"/>
          <p:nvPr/>
        </p:nvSpPr>
        <p:spPr>
          <a:xfrm>
            <a:off x="4750416" y="4840124"/>
            <a:ext cx="3350597" cy="677108"/>
          </a:xfrm>
          <a:prstGeom prst="rect">
            <a:avLst/>
          </a:prstGeom>
          <a:noFill/>
        </p:spPr>
        <p:txBody>
          <a:bodyPr wrap="none" rtlCol="0">
            <a:spAutoFit/>
          </a:bodyPr>
          <a:lstStyle/>
          <a:p>
            <a:r>
              <a:rPr kumimoji="1" lang="ja-JP" altLang="en-US" dirty="0"/>
              <a:t>・　必ずしも本人発話の平均値が</a:t>
            </a:r>
            <a:endParaRPr kumimoji="1" lang="en-US" altLang="ja-JP" dirty="0"/>
          </a:p>
          <a:p>
            <a:r>
              <a:rPr lang="ja-JP" altLang="en-US" dirty="0"/>
              <a:t>　　</a:t>
            </a:r>
            <a:r>
              <a:rPr kumimoji="1" lang="ja-JP" altLang="en-US" dirty="0"/>
              <a:t>小さくなるとは限らなかった</a:t>
            </a:r>
            <a:endParaRPr kumimoji="1" lang="ja-JP" altLang="en-US" sz="2000" dirty="0"/>
          </a:p>
        </p:txBody>
      </p:sp>
    </p:spTree>
    <p:extLst>
      <p:ext uri="{BB962C8B-B14F-4D97-AF65-F5344CB8AC3E}">
        <p14:creationId xmlns:p14="http://schemas.microsoft.com/office/powerpoint/2010/main" val="194921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B22B4-731F-495D-9AF6-D44AD2951D36}"/>
              </a:ext>
            </a:extLst>
          </p:cNvPr>
          <p:cNvSpPr>
            <a:spLocks noGrp="1"/>
          </p:cNvSpPr>
          <p:nvPr>
            <p:ph type="title"/>
          </p:nvPr>
        </p:nvSpPr>
        <p:spPr/>
        <p:txBody>
          <a:bodyPr/>
          <a:lstStyle/>
          <a:p>
            <a:pPr algn="l"/>
            <a:r>
              <a:rPr kumimoji="1" lang="ja-JP" altLang="en-US" dirty="0"/>
              <a:t>まとめ</a:t>
            </a:r>
          </a:p>
        </p:txBody>
      </p:sp>
      <p:sp>
        <p:nvSpPr>
          <p:cNvPr id="4" name="スライド番号プレースホルダー 3">
            <a:extLst>
              <a:ext uri="{FF2B5EF4-FFF2-40B4-BE49-F238E27FC236}">
                <a16:creationId xmlns:a16="http://schemas.microsoft.com/office/drawing/2014/main" id="{AADDF765-C6EA-4641-B80A-E3C11A1EFE35}"/>
              </a:ext>
            </a:extLst>
          </p:cNvPr>
          <p:cNvSpPr>
            <a:spLocks noGrp="1"/>
          </p:cNvSpPr>
          <p:nvPr>
            <p:ph type="sldNum" sz="quarter" idx="12"/>
          </p:nvPr>
        </p:nvSpPr>
        <p:spPr/>
        <p:txBody>
          <a:bodyPr/>
          <a:lstStyle/>
          <a:p>
            <a:pPr>
              <a:defRPr/>
            </a:pPr>
            <a:fld id="{8296DE13-0F0C-4D9A-B375-17F40D9CE168}" type="slidenum">
              <a:rPr lang="ja-JP" altLang="en-US" smtClean="0"/>
              <a:pPr>
                <a:defRPr/>
              </a:pPr>
              <a:t>19</a:t>
            </a:fld>
            <a:endParaRPr lang="ja-JP" altLang="en-US"/>
          </a:p>
        </p:txBody>
      </p:sp>
      <p:sp>
        <p:nvSpPr>
          <p:cNvPr id="3" name="正方形/長方形 2">
            <a:extLst>
              <a:ext uri="{FF2B5EF4-FFF2-40B4-BE49-F238E27FC236}">
                <a16:creationId xmlns:a16="http://schemas.microsoft.com/office/drawing/2014/main" id="{662D44BE-A4BD-441E-A3B5-66FD73FD01AD}"/>
              </a:ext>
            </a:extLst>
          </p:cNvPr>
          <p:cNvSpPr/>
          <p:nvPr/>
        </p:nvSpPr>
        <p:spPr>
          <a:xfrm>
            <a:off x="435422" y="1757403"/>
            <a:ext cx="8218487" cy="707886"/>
          </a:xfrm>
          <a:prstGeom prst="rect">
            <a:avLst/>
          </a:prstGeom>
        </p:spPr>
        <p:txBody>
          <a:bodyPr wrap="square">
            <a:spAutoFit/>
          </a:bodyPr>
          <a:lstStyle/>
          <a:p>
            <a:r>
              <a:rPr lang="ja-JP" altLang="en-US" sz="2000" dirty="0">
                <a:solidFill>
                  <a:schemeClr val="accent1"/>
                </a:solidFill>
              </a:rPr>
              <a:t>・</a:t>
            </a:r>
            <a:r>
              <a:rPr lang="ja-JP" altLang="en-US" sz="2000" dirty="0"/>
              <a:t> 詐欺問題を解決するために</a:t>
            </a:r>
            <a:endParaRPr lang="en-US" altLang="ja-JP" sz="2000" dirty="0"/>
          </a:p>
          <a:p>
            <a:r>
              <a:rPr lang="ja-JP" altLang="en-US" sz="2000" dirty="0"/>
              <a:t>　本人発話と録音再生音の判別方法の検討を行った</a:t>
            </a:r>
          </a:p>
        </p:txBody>
      </p:sp>
      <p:sp>
        <p:nvSpPr>
          <p:cNvPr id="9" name="テキスト ボックス 8">
            <a:extLst>
              <a:ext uri="{FF2B5EF4-FFF2-40B4-BE49-F238E27FC236}">
                <a16:creationId xmlns:a16="http://schemas.microsoft.com/office/drawing/2014/main" id="{7461DE9E-707D-464C-8814-1DCA2D058FEE}"/>
              </a:ext>
            </a:extLst>
          </p:cNvPr>
          <p:cNvSpPr txBox="1"/>
          <p:nvPr/>
        </p:nvSpPr>
        <p:spPr>
          <a:xfrm>
            <a:off x="435844" y="3380347"/>
            <a:ext cx="8095486" cy="400110"/>
          </a:xfrm>
          <a:prstGeom prst="rect">
            <a:avLst/>
          </a:prstGeom>
          <a:noFill/>
        </p:spPr>
        <p:txBody>
          <a:bodyPr wrap="none" rtlCol="0">
            <a:spAutoFit/>
          </a:bodyPr>
          <a:lstStyle/>
          <a:p>
            <a:r>
              <a:rPr lang="ja-JP" altLang="en-US" sz="2000" dirty="0">
                <a:solidFill>
                  <a:schemeClr val="accent1"/>
                </a:solidFill>
              </a:rPr>
              <a:t>・ </a:t>
            </a:r>
            <a:r>
              <a:rPr lang="ja-JP" altLang="en-US" sz="2000" dirty="0"/>
              <a:t>音声から室内伝達関数のみを分離するためにケプストラム分析を行った</a:t>
            </a:r>
            <a:endParaRPr kumimoji="1" lang="en-US" altLang="ja-JP" sz="2000" dirty="0"/>
          </a:p>
        </p:txBody>
      </p:sp>
      <p:sp>
        <p:nvSpPr>
          <p:cNvPr id="10" name="テキスト ボックス 9">
            <a:extLst>
              <a:ext uri="{FF2B5EF4-FFF2-40B4-BE49-F238E27FC236}">
                <a16:creationId xmlns:a16="http://schemas.microsoft.com/office/drawing/2014/main" id="{70ACFC49-A671-4780-9418-530C8DDE431C}"/>
              </a:ext>
            </a:extLst>
          </p:cNvPr>
          <p:cNvSpPr txBox="1"/>
          <p:nvPr/>
        </p:nvSpPr>
        <p:spPr>
          <a:xfrm>
            <a:off x="468313" y="3970450"/>
            <a:ext cx="4480714" cy="400110"/>
          </a:xfrm>
          <a:prstGeom prst="rect">
            <a:avLst/>
          </a:prstGeom>
          <a:noFill/>
        </p:spPr>
        <p:txBody>
          <a:bodyPr wrap="none" rtlCol="0">
            <a:spAutoFit/>
          </a:bodyPr>
          <a:lstStyle/>
          <a:p>
            <a:r>
              <a:rPr kumimoji="1" lang="ja-JP" altLang="en-US" sz="2000" dirty="0">
                <a:solidFill>
                  <a:schemeClr val="accent1"/>
                </a:solidFill>
              </a:rPr>
              <a:t>・ </a:t>
            </a:r>
            <a:r>
              <a:rPr kumimoji="1" lang="ja-JP" altLang="en-US" sz="2000" dirty="0"/>
              <a:t>実験結果が期待した形にならなかった</a:t>
            </a:r>
          </a:p>
        </p:txBody>
      </p:sp>
      <p:sp>
        <p:nvSpPr>
          <p:cNvPr id="13" name="テキスト ボックス 12">
            <a:extLst>
              <a:ext uri="{FF2B5EF4-FFF2-40B4-BE49-F238E27FC236}">
                <a16:creationId xmlns:a16="http://schemas.microsoft.com/office/drawing/2014/main" id="{54869019-7180-4A3E-8BCF-505D844762F6}"/>
              </a:ext>
            </a:extLst>
          </p:cNvPr>
          <p:cNvSpPr txBox="1"/>
          <p:nvPr/>
        </p:nvSpPr>
        <p:spPr>
          <a:xfrm>
            <a:off x="2339752" y="5294051"/>
            <a:ext cx="8218488" cy="1292662"/>
          </a:xfrm>
          <a:prstGeom prst="rect">
            <a:avLst/>
          </a:prstGeom>
          <a:noFill/>
        </p:spPr>
        <p:txBody>
          <a:bodyPr wrap="square" rtlCol="0">
            <a:spAutoFit/>
          </a:bodyPr>
          <a:lstStyle/>
          <a:p>
            <a:r>
              <a:rPr kumimoji="1" lang="ja-JP" altLang="en-US" sz="2000" dirty="0"/>
              <a:t> 今後の課題</a:t>
            </a:r>
            <a:endParaRPr lang="en-US" altLang="ja-JP" sz="2000" dirty="0"/>
          </a:p>
          <a:p>
            <a:r>
              <a:rPr kumimoji="1" lang="ja-JP" altLang="en-US" sz="2000" dirty="0"/>
              <a:t>　　　室内伝達関数を正しく分離するために</a:t>
            </a:r>
            <a:endParaRPr kumimoji="1" lang="en-US" altLang="ja-JP" sz="2000" dirty="0"/>
          </a:p>
          <a:p>
            <a:r>
              <a:rPr lang="ja-JP" altLang="en-US" sz="2000" dirty="0"/>
              <a:t>　　　</a:t>
            </a:r>
            <a:r>
              <a:rPr kumimoji="1" lang="ja-JP" altLang="en-US" sz="2000" dirty="0"/>
              <a:t>アルゴリズムを改善する必要がある</a:t>
            </a:r>
            <a:endParaRPr kumimoji="1" lang="en-US" altLang="ja-JP" sz="2000" dirty="0"/>
          </a:p>
          <a:p>
            <a:endParaRPr kumimoji="1" lang="ja-JP" altLang="en-US" dirty="0"/>
          </a:p>
        </p:txBody>
      </p:sp>
      <p:sp>
        <p:nvSpPr>
          <p:cNvPr id="14" name="テキスト ボックス 13">
            <a:extLst>
              <a:ext uri="{FF2B5EF4-FFF2-40B4-BE49-F238E27FC236}">
                <a16:creationId xmlns:a16="http://schemas.microsoft.com/office/drawing/2014/main" id="{89A98063-344E-46CD-92C9-136BB8F76306}"/>
              </a:ext>
            </a:extLst>
          </p:cNvPr>
          <p:cNvSpPr txBox="1"/>
          <p:nvPr/>
        </p:nvSpPr>
        <p:spPr>
          <a:xfrm>
            <a:off x="537058" y="4544363"/>
            <a:ext cx="7138493" cy="400110"/>
          </a:xfrm>
          <a:prstGeom prst="rect">
            <a:avLst/>
          </a:prstGeom>
          <a:noFill/>
        </p:spPr>
        <p:txBody>
          <a:bodyPr wrap="none" rtlCol="0">
            <a:spAutoFit/>
          </a:bodyPr>
          <a:lstStyle/>
          <a:p>
            <a:r>
              <a:rPr kumimoji="1" lang="ja-JP" altLang="en-US" sz="2000" dirty="0">
                <a:solidFill>
                  <a:schemeClr val="accent1"/>
                </a:solidFill>
              </a:rPr>
              <a:t>・ </a:t>
            </a:r>
            <a:r>
              <a:rPr kumimoji="1" lang="ja-JP" altLang="en-US" sz="2000" dirty="0"/>
              <a:t>音声から正しく室内伝達関数が分離できていないのではないか</a:t>
            </a:r>
          </a:p>
        </p:txBody>
      </p:sp>
      <p:sp>
        <p:nvSpPr>
          <p:cNvPr id="16" name="テキスト ボックス 15">
            <a:extLst>
              <a:ext uri="{FF2B5EF4-FFF2-40B4-BE49-F238E27FC236}">
                <a16:creationId xmlns:a16="http://schemas.microsoft.com/office/drawing/2014/main" id="{A8ECA7F6-A0B0-49AC-BC9D-76B9B2F127AF}"/>
              </a:ext>
            </a:extLst>
          </p:cNvPr>
          <p:cNvSpPr txBox="1"/>
          <p:nvPr/>
        </p:nvSpPr>
        <p:spPr>
          <a:xfrm>
            <a:off x="435422" y="2701522"/>
            <a:ext cx="4650632" cy="400110"/>
          </a:xfrm>
          <a:prstGeom prst="rect">
            <a:avLst/>
          </a:prstGeom>
          <a:noFill/>
        </p:spPr>
        <p:txBody>
          <a:bodyPr wrap="none" rtlCol="0">
            <a:spAutoFit/>
          </a:bodyPr>
          <a:lstStyle/>
          <a:p>
            <a:r>
              <a:rPr lang="ja-JP" altLang="en-US" sz="2000" dirty="0">
                <a:solidFill>
                  <a:schemeClr val="accent1"/>
                </a:solidFill>
              </a:rPr>
              <a:t>・ </a:t>
            </a:r>
            <a:r>
              <a:rPr lang="ja-JP" altLang="en-US" sz="2000" dirty="0"/>
              <a:t>録音再生音の室内伝達関数に着目した</a:t>
            </a:r>
            <a:endParaRPr kumimoji="1" lang="en-US" altLang="ja-JP" sz="2000" dirty="0"/>
          </a:p>
        </p:txBody>
      </p:sp>
    </p:spTree>
    <p:extLst>
      <p:ext uri="{BB962C8B-B14F-4D97-AF65-F5344CB8AC3E}">
        <p14:creationId xmlns:p14="http://schemas.microsoft.com/office/powerpoint/2010/main" val="64819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B1174-2028-49AA-A6D1-C08F53E018B1}"/>
              </a:ext>
            </a:extLst>
          </p:cNvPr>
          <p:cNvSpPr>
            <a:spLocks noGrp="1"/>
          </p:cNvSpPr>
          <p:nvPr>
            <p:ph type="title"/>
          </p:nvPr>
        </p:nvSpPr>
        <p:spPr/>
        <p:txBody>
          <a:bodyPr/>
          <a:lstStyle/>
          <a:p>
            <a:pPr algn="l"/>
            <a:r>
              <a:rPr kumimoji="1" lang="ja-JP" altLang="en-US" dirty="0"/>
              <a:t>発表内容</a:t>
            </a:r>
          </a:p>
        </p:txBody>
      </p:sp>
      <p:sp>
        <p:nvSpPr>
          <p:cNvPr id="4" name="スライド番号プレースホルダー 3">
            <a:extLst>
              <a:ext uri="{FF2B5EF4-FFF2-40B4-BE49-F238E27FC236}">
                <a16:creationId xmlns:a16="http://schemas.microsoft.com/office/drawing/2014/main" id="{EAB674BC-EB6F-4D55-9E89-9DF675497117}"/>
              </a:ext>
            </a:extLst>
          </p:cNvPr>
          <p:cNvSpPr>
            <a:spLocks noGrp="1"/>
          </p:cNvSpPr>
          <p:nvPr>
            <p:ph type="sldNum" sz="quarter" idx="12"/>
          </p:nvPr>
        </p:nvSpPr>
        <p:spPr/>
        <p:txBody>
          <a:bodyPr/>
          <a:lstStyle/>
          <a:p>
            <a:pPr>
              <a:defRPr/>
            </a:pPr>
            <a:fld id="{8296DE13-0F0C-4D9A-B375-17F40D9CE168}" type="slidenum">
              <a:rPr lang="ja-JP" altLang="en-US" smtClean="0"/>
              <a:pPr>
                <a:defRPr/>
              </a:pPr>
              <a:t>2</a:t>
            </a:fld>
            <a:endParaRPr lang="ja-JP" altLang="en-US"/>
          </a:p>
        </p:txBody>
      </p:sp>
      <p:sp>
        <p:nvSpPr>
          <p:cNvPr id="6" name="テキスト ボックス 5">
            <a:extLst>
              <a:ext uri="{FF2B5EF4-FFF2-40B4-BE49-F238E27FC236}">
                <a16:creationId xmlns:a16="http://schemas.microsoft.com/office/drawing/2014/main" id="{E8270071-5A21-4DEA-BDB3-E78AD8D8561E}"/>
              </a:ext>
            </a:extLst>
          </p:cNvPr>
          <p:cNvSpPr txBox="1"/>
          <p:nvPr/>
        </p:nvSpPr>
        <p:spPr>
          <a:xfrm>
            <a:off x="1619672" y="2023283"/>
            <a:ext cx="5575871" cy="4555093"/>
          </a:xfrm>
          <a:prstGeom prst="rect">
            <a:avLst/>
          </a:prstGeom>
          <a:noFill/>
        </p:spPr>
        <p:txBody>
          <a:bodyPr wrap="square" rtlCol="0">
            <a:spAutoFit/>
          </a:bodyPr>
          <a:lstStyle/>
          <a:p>
            <a:pPr marL="342900" indent="-342900">
              <a:buAutoNum type="arabicPeriod"/>
            </a:pPr>
            <a:r>
              <a:rPr lang="ja-JP" altLang="en-US" sz="2000" dirty="0"/>
              <a:t>研究背景</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研究目的</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伝達関数について</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実験方法</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実験結果</a:t>
            </a:r>
            <a:endParaRPr lang="en-US" altLang="ja-JP" sz="2000" dirty="0"/>
          </a:p>
          <a:p>
            <a:pPr marL="342900" indent="-342900">
              <a:buAutoNum type="arabicPeriod"/>
            </a:pPr>
            <a:endParaRPr lang="en-US" altLang="ja-JP" sz="2000" dirty="0"/>
          </a:p>
          <a:p>
            <a:pPr marL="342900" indent="-342900">
              <a:buFontTx/>
              <a:buAutoNum type="arabicPeriod"/>
            </a:pPr>
            <a:r>
              <a:rPr lang="ja-JP" altLang="en-US" sz="2400" dirty="0"/>
              <a:t>まとめ</a:t>
            </a:r>
            <a:endParaRPr lang="en-US" altLang="ja-JP" sz="2400" dirty="0"/>
          </a:p>
          <a:p>
            <a:pPr marL="342900" indent="-342900">
              <a:buAutoNum type="arabicPeriod"/>
            </a:pPr>
            <a:endParaRPr lang="en-US" altLang="ja-JP" sz="2400" dirty="0"/>
          </a:p>
          <a:p>
            <a:pPr marL="342900" indent="-342900">
              <a:buAutoNum type="arabicPeriod"/>
            </a:pPr>
            <a:endParaRPr lang="en-US" altLang="ja-JP" sz="2400" dirty="0"/>
          </a:p>
          <a:p>
            <a:pPr marL="342900" indent="-342900">
              <a:buAutoNum type="arabicPeriod"/>
            </a:pPr>
            <a:endParaRPr lang="en-US" altLang="ja-JP" dirty="0"/>
          </a:p>
        </p:txBody>
      </p:sp>
    </p:spTree>
    <p:extLst>
      <p:ext uri="{BB962C8B-B14F-4D97-AF65-F5344CB8AC3E}">
        <p14:creationId xmlns:p14="http://schemas.microsoft.com/office/powerpoint/2010/main" val="144474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E96E2-2337-4472-908C-A6341A6779F3}"/>
              </a:ext>
            </a:extLst>
          </p:cNvPr>
          <p:cNvSpPr>
            <a:spLocks noGrp="1"/>
          </p:cNvSpPr>
          <p:nvPr>
            <p:ph type="ctrTitle"/>
          </p:nvPr>
        </p:nvSpPr>
        <p:spPr>
          <a:xfrm>
            <a:off x="685800" y="2420888"/>
            <a:ext cx="7772400" cy="1470025"/>
          </a:xfrm>
        </p:spPr>
        <p:txBody>
          <a:bodyPr/>
          <a:lstStyle/>
          <a:p>
            <a:r>
              <a:rPr kumimoji="1" lang="ja-JP" altLang="en-US" dirty="0"/>
              <a:t>ご清聴ありがとうございました。</a:t>
            </a:r>
          </a:p>
        </p:txBody>
      </p:sp>
      <p:sp>
        <p:nvSpPr>
          <p:cNvPr id="4" name="字幕 2">
            <a:extLst>
              <a:ext uri="{FF2B5EF4-FFF2-40B4-BE49-F238E27FC236}">
                <a16:creationId xmlns:a16="http://schemas.microsoft.com/office/drawing/2014/main" id="{E500037B-79DA-4AA6-B50E-B5804DC7637D}"/>
              </a:ext>
            </a:extLst>
          </p:cNvPr>
          <p:cNvSpPr>
            <a:spLocks noGrp="1"/>
          </p:cNvSpPr>
          <p:nvPr>
            <p:ph type="subTitle" idx="1"/>
          </p:nvPr>
        </p:nvSpPr>
        <p:spPr>
          <a:xfrm>
            <a:off x="1259632" y="3717032"/>
            <a:ext cx="6400800" cy="1752600"/>
          </a:xfrm>
        </p:spPr>
        <p:txBody>
          <a:bodyPr/>
          <a:lstStyle/>
          <a:p>
            <a:r>
              <a:rPr lang="en-US" altLang="ja-JP" dirty="0"/>
              <a:t>Thank you for listening.</a:t>
            </a:r>
          </a:p>
        </p:txBody>
      </p:sp>
    </p:spTree>
    <p:extLst>
      <p:ext uri="{BB962C8B-B14F-4D97-AF65-F5344CB8AC3E}">
        <p14:creationId xmlns:p14="http://schemas.microsoft.com/office/powerpoint/2010/main" val="26387952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0CBF4-8303-4F09-8D53-76101FE21D3A}"/>
              </a:ext>
            </a:extLst>
          </p:cNvPr>
          <p:cNvSpPr>
            <a:spLocks noGrp="1"/>
          </p:cNvSpPr>
          <p:nvPr>
            <p:ph type="title"/>
          </p:nvPr>
        </p:nvSpPr>
        <p:spPr>
          <a:xfrm>
            <a:off x="468313" y="188640"/>
            <a:ext cx="8218487" cy="850106"/>
          </a:xfrm>
        </p:spPr>
        <p:txBody>
          <a:bodyPr/>
          <a:lstStyle/>
          <a:p>
            <a:pPr algn="l"/>
            <a:r>
              <a:rPr lang="ja-JP" altLang="en-US" dirty="0"/>
              <a:t>実験結果</a:t>
            </a:r>
            <a:r>
              <a:rPr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D0CE3AFD-2B77-463D-9D00-396356361250}"/>
              </a:ext>
            </a:extLst>
          </p:cNvPr>
          <p:cNvSpPr>
            <a:spLocks noGrp="1"/>
          </p:cNvSpPr>
          <p:nvPr>
            <p:ph type="sldNum" sz="quarter" idx="12"/>
          </p:nvPr>
        </p:nvSpPr>
        <p:spPr/>
        <p:txBody>
          <a:bodyPr/>
          <a:lstStyle/>
          <a:p>
            <a:pPr>
              <a:defRPr/>
            </a:pPr>
            <a:fld id="{8296DE13-0F0C-4D9A-B375-17F40D9CE168}" type="slidenum">
              <a:rPr lang="ja-JP" altLang="en-US" smtClean="0"/>
              <a:pPr>
                <a:defRPr/>
              </a:pPr>
              <a:t>21</a:t>
            </a:fld>
            <a:endParaRPr lang="ja-JP" altLang="en-US"/>
          </a:p>
        </p:txBody>
      </p:sp>
      <p:pic>
        <p:nvPicPr>
          <p:cNvPr id="18" name="図 17">
            <a:extLst>
              <a:ext uri="{FF2B5EF4-FFF2-40B4-BE49-F238E27FC236}">
                <a16:creationId xmlns:a16="http://schemas.microsoft.com/office/drawing/2014/main" id="{FDDFE95B-4AC9-4782-82A2-E69F0278EC26}"/>
              </a:ext>
            </a:extLst>
          </p:cNvPr>
          <p:cNvPicPr>
            <a:picLocks noChangeAspect="1"/>
          </p:cNvPicPr>
          <p:nvPr/>
        </p:nvPicPr>
        <p:blipFill>
          <a:blip r:embed="rId3"/>
          <a:stretch>
            <a:fillRect/>
          </a:stretch>
        </p:blipFill>
        <p:spPr>
          <a:xfrm>
            <a:off x="179512" y="2173522"/>
            <a:ext cx="2880047" cy="3251121"/>
          </a:xfrm>
          <a:prstGeom prst="rect">
            <a:avLst/>
          </a:prstGeom>
        </p:spPr>
      </p:pic>
      <p:pic>
        <p:nvPicPr>
          <p:cNvPr id="24" name="図 23">
            <a:extLst>
              <a:ext uri="{FF2B5EF4-FFF2-40B4-BE49-F238E27FC236}">
                <a16:creationId xmlns:a16="http://schemas.microsoft.com/office/drawing/2014/main" id="{6E51D30A-A624-4F37-A4AF-1EB9B95013EC}"/>
              </a:ext>
            </a:extLst>
          </p:cNvPr>
          <p:cNvPicPr>
            <a:picLocks noChangeAspect="1"/>
          </p:cNvPicPr>
          <p:nvPr/>
        </p:nvPicPr>
        <p:blipFill>
          <a:blip r:embed="rId4"/>
          <a:stretch>
            <a:fillRect/>
          </a:stretch>
        </p:blipFill>
        <p:spPr>
          <a:xfrm>
            <a:off x="3059559" y="2173522"/>
            <a:ext cx="2686275" cy="3194402"/>
          </a:xfrm>
          <a:prstGeom prst="rect">
            <a:avLst/>
          </a:prstGeom>
        </p:spPr>
      </p:pic>
      <p:pic>
        <p:nvPicPr>
          <p:cNvPr id="28" name="図 27">
            <a:extLst>
              <a:ext uri="{FF2B5EF4-FFF2-40B4-BE49-F238E27FC236}">
                <a16:creationId xmlns:a16="http://schemas.microsoft.com/office/drawing/2014/main" id="{6635876F-519F-44E8-AC1B-B1F4BE2C30BF}"/>
              </a:ext>
            </a:extLst>
          </p:cNvPr>
          <p:cNvPicPr>
            <a:picLocks noChangeAspect="1"/>
          </p:cNvPicPr>
          <p:nvPr/>
        </p:nvPicPr>
        <p:blipFill>
          <a:blip r:embed="rId5"/>
          <a:stretch>
            <a:fillRect/>
          </a:stretch>
        </p:blipFill>
        <p:spPr>
          <a:xfrm>
            <a:off x="5929282" y="2158495"/>
            <a:ext cx="2747194" cy="3222604"/>
          </a:xfrm>
          <a:prstGeom prst="rect">
            <a:avLst/>
          </a:prstGeom>
        </p:spPr>
      </p:pic>
    </p:spTree>
    <p:extLst>
      <p:ext uri="{BB962C8B-B14F-4D97-AF65-F5344CB8AC3E}">
        <p14:creationId xmlns:p14="http://schemas.microsoft.com/office/powerpoint/2010/main" val="160933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02A84-0FD7-414E-AFFF-A126D0058DA1}"/>
              </a:ext>
            </a:extLst>
          </p:cNvPr>
          <p:cNvSpPr>
            <a:spLocks noGrp="1"/>
          </p:cNvSpPr>
          <p:nvPr>
            <p:ph type="title"/>
          </p:nvPr>
        </p:nvSpPr>
        <p:spPr/>
        <p:txBody>
          <a:bodyPr/>
          <a:lstStyle/>
          <a:p>
            <a:pPr algn="l"/>
            <a:r>
              <a:rPr kumimoji="1" lang="ja-JP" altLang="en-US" dirty="0"/>
              <a:t>実験結果</a:t>
            </a:r>
            <a:r>
              <a:rPr kumimoji="1"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9595254B-1667-4464-93C8-465AA110C7B2}"/>
              </a:ext>
            </a:extLst>
          </p:cNvPr>
          <p:cNvSpPr>
            <a:spLocks noGrp="1"/>
          </p:cNvSpPr>
          <p:nvPr>
            <p:ph type="sldNum" sz="quarter" idx="12"/>
          </p:nvPr>
        </p:nvSpPr>
        <p:spPr/>
        <p:txBody>
          <a:bodyPr/>
          <a:lstStyle/>
          <a:p>
            <a:pPr>
              <a:defRPr/>
            </a:pPr>
            <a:fld id="{8296DE13-0F0C-4D9A-B375-17F40D9CE168}" type="slidenum">
              <a:rPr lang="ja-JP" altLang="en-US" smtClean="0"/>
              <a:pPr>
                <a:defRPr/>
              </a:pPr>
              <a:t>22</a:t>
            </a:fld>
            <a:endParaRPr lang="ja-JP" altLang="en-US"/>
          </a:p>
        </p:txBody>
      </p:sp>
      <p:pic>
        <p:nvPicPr>
          <p:cNvPr id="13" name="図 12">
            <a:extLst>
              <a:ext uri="{FF2B5EF4-FFF2-40B4-BE49-F238E27FC236}">
                <a16:creationId xmlns:a16="http://schemas.microsoft.com/office/drawing/2014/main" id="{2CE3F0F5-BB4F-4DE8-9B5D-2F1C82CB9909}"/>
              </a:ext>
            </a:extLst>
          </p:cNvPr>
          <p:cNvPicPr>
            <a:picLocks noChangeAspect="1"/>
          </p:cNvPicPr>
          <p:nvPr/>
        </p:nvPicPr>
        <p:blipFill>
          <a:blip r:embed="rId3"/>
          <a:stretch>
            <a:fillRect/>
          </a:stretch>
        </p:blipFill>
        <p:spPr>
          <a:xfrm>
            <a:off x="179697" y="2852936"/>
            <a:ext cx="3023878" cy="2536156"/>
          </a:xfrm>
          <a:prstGeom prst="rect">
            <a:avLst/>
          </a:prstGeom>
        </p:spPr>
      </p:pic>
      <p:pic>
        <p:nvPicPr>
          <p:cNvPr id="15" name="図 14">
            <a:extLst>
              <a:ext uri="{FF2B5EF4-FFF2-40B4-BE49-F238E27FC236}">
                <a16:creationId xmlns:a16="http://schemas.microsoft.com/office/drawing/2014/main" id="{AD3BE254-8777-4505-A98A-553C2051B22C}"/>
              </a:ext>
            </a:extLst>
          </p:cNvPr>
          <p:cNvPicPr>
            <a:picLocks noChangeAspect="1"/>
          </p:cNvPicPr>
          <p:nvPr/>
        </p:nvPicPr>
        <p:blipFill>
          <a:blip r:embed="rId4"/>
          <a:stretch>
            <a:fillRect/>
          </a:stretch>
        </p:blipFill>
        <p:spPr>
          <a:xfrm>
            <a:off x="3253632" y="2874465"/>
            <a:ext cx="2849592" cy="2523580"/>
          </a:xfrm>
          <a:prstGeom prst="rect">
            <a:avLst/>
          </a:prstGeom>
        </p:spPr>
      </p:pic>
      <p:pic>
        <p:nvPicPr>
          <p:cNvPr id="18" name="図 17">
            <a:extLst>
              <a:ext uri="{FF2B5EF4-FFF2-40B4-BE49-F238E27FC236}">
                <a16:creationId xmlns:a16="http://schemas.microsoft.com/office/drawing/2014/main" id="{49DC8F45-7418-48AB-810F-1DE1865E9051}"/>
              </a:ext>
            </a:extLst>
          </p:cNvPr>
          <p:cNvPicPr>
            <a:picLocks noChangeAspect="1"/>
          </p:cNvPicPr>
          <p:nvPr/>
        </p:nvPicPr>
        <p:blipFill>
          <a:blip r:embed="rId3"/>
          <a:stretch>
            <a:fillRect/>
          </a:stretch>
        </p:blipFill>
        <p:spPr>
          <a:xfrm>
            <a:off x="190911" y="2843788"/>
            <a:ext cx="3023878" cy="2536156"/>
          </a:xfrm>
          <a:prstGeom prst="rect">
            <a:avLst/>
          </a:prstGeom>
        </p:spPr>
      </p:pic>
      <p:pic>
        <p:nvPicPr>
          <p:cNvPr id="19" name="図 18">
            <a:extLst>
              <a:ext uri="{FF2B5EF4-FFF2-40B4-BE49-F238E27FC236}">
                <a16:creationId xmlns:a16="http://schemas.microsoft.com/office/drawing/2014/main" id="{3ECB4BA5-E303-4B89-98F9-39E7816DB807}"/>
              </a:ext>
            </a:extLst>
          </p:cNvPr>
          <p:cNvPicPr>
            <a:picLocks noChangeAspect="1"/>
          </p:cNvPicPr>
          <p:nvPr/>
        </p:nvPicPr>
        <p:blipFill>
          <a:blip r:embed="rId4"/>
          <a:stretch>
            <a:fillRect/>
          </a:stretch>
        </p:blipFill>
        <p:spPr>
          <a:xfrm>
            <a:off x="3264846" y="2865317"/>
            <a:ext cx="2849592" cy="2523580"/>
          </a:xfrm>
          <a:prstGeom prst="rect">
            <a:avLst/>
          </a:prstGeom>
        </p:spPr>
      </p:pic>
      <p:pic>
        <p:nvPicPr>
          <p:cNvPr id="28" name="図 27">
            <a:extLst>
              <a:ext uri="{FF2B5EF4-FFF2-40B4-BE49-F238E27FC236}">
                <a16:creationId xmlns:a16="http://schemas.microsoft.com/office/drawing/2014/main" id="{1AC40417-A9DC-49D4-AB15-F6B30AE5D0DA}"/>
              </a:ext>
            </a:extLst>
          </p:cNvPr>
          <p:cNvPicPr>
            <a:picLocks noChangeAspect="1"/>
          </p:cNvPicPr>
          <p:nvPr/>
        </p:nvPicPr>
        <p:blipFill>
          <a:blip r:embed="rId5"/>
          <a:stretch>
            <a:fillRect/>
          </a:stretch>
        </p:blipFill>
        <p:spPr>
          <a:xfrm>
            <a:off x="6092890" y="2935708"/>
            <a:ext cx="2808421" cy="2401093"/>
          </a:xfrm>
          <a:prstGeom prst="rect">
            <a:avLst/>
          </a:prstGeom>
        </p:spPr>
      </p:pic>
    </p:spTree>
    <p:extLst>
      <p:ext uri="{BB962C8B-B14F-4D97-AF65-F5344CB8AC3E}">
        <p14:creationId xmlns:p14="http://schemas.microsoft.com/office/powerpoint/2010/main" val="302026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32100-8D0F-4E22-B4EF-889BB227F217}"/>
              </a:ext>
            </a:extLst>
          </p:cNvPr>
          <p:cNvSpPr>
            <a:spLocks noGrp="1"/>
          </p:cNvSpPr>
          <p:nvPr>
            <p:ph type="title"/>
          </p:nvPr>
        </p:nvSpPr>
        <p:spPr/>
        <p:txBody>
          <a:bodyPr/>
          <a:lstStyle/>
          <a:p>
            <a:pPr algn="l"/>
            <a:r>
              <a:rPr kumimoji="1" lang="ja-JP" altLang="en-US" dirty="0"/>
              <a:t>考察</a:t>
            </a:r>
          </a:p>
        </p:txBody>
      </p:sp>
      <p:sp>
        <p:nvSpPr>
          <p:cNvPr id="4" name="スライド番号プレースホルダー 3">
            <a:extLst>
              <a:ext uri="{FF2B5EF4-FFF2-40B4-BE49-F238E27FC236}">
                <a16:creationId xmlns:a16="http://schemas.microsoft.com/office/drawing/2014/main" id="{D5585DBE-BE55-4CFF-A67C-B6AF1B8CEEF1}"/>
              </a:ext>
            </a:extLst>
          </p:cNvPr>
          <p:cNvSpPr>
            <a:spLocks noGrp="1"/>
          </p:cNvSpPr>
          <p:nvPr>
            <p:ph type="sldNum" sz="quarter" idx="12"/>
          </p:nvPr>
        </p:nvSpPr>
        <p:spPr/>
        <p:txBody>
          <a:bodyPr/>
          <a:lstStyle/>
          <a:p>
            <a:pPr>
              <a:defRPr/>
            </a:pPr>
            <a:fld id="{8296DE13-0F0C-4D9A-B375-17F40D9CE168}" type="slidenum">
              <a:rPr lang="ja-JP" altLang="en-US" smtClean="0"/>
              <a:pPr>
                <a:defRPr/>
              </a:pPr>
              <a:t>23</a:t>
            </a:fld>
            <a:endParaRPr lang="ja-JP" altLang="en-US"/>
          </a:p>
        </p:txBody>
      </p:sp>
      <p:sp>
        <p:nvSpPr>
          <p:cNvPr id="5" name="テキスト ボックス 4">
            <a:extLst>
              <a:ext uri="{FF2B5EF4-FFF2-40B4-BE49-F238E27FC236}">
                <a16:creationId xmlns:a16="http://schemas.microsoft.com/office/drawing/2014/main" id="{6767DEC1-CFE0-4F2B-B37D-B6BD499BE0F3}"/>
              </a:ext>
            </a:extLst>
          </p:cNvPr>
          <p:cNvSpPr txBox="1"/>
          <p:nvPr/>
        </p:nvSpPr>
        <p:spPr>
          <a:xfrm>
            <a:off x="459185" y="2254875"/>
            <a:ext cx="3816424" cy="523220"/>
          </a:xfrm>
          <a:prstGeom prst="rect">
            <a:avLst/>
          </a:prstGeom>
          <a:noFill/>
        </p:spPr>
        <p:txBody>
          <a:bodyPr wrap="square" rtlCol="0">
            <a:spAutoFit/>
          </a:bodyPr>
          <a:lstStyle/>
          <a:p>
            <a:r>
              <a:rPr kumimoji="1" lang="en-US" altLang="ja-JP" sz="2800" dirty="0"/>
              <a:t>2</a:t>
            </a:r>
            <a:r>
              <a:rPr kumimoji="1" lang="ja-JP" altLang="en-US" sz="2800" dirty="0"/>
              <a:t>つの実験結果から</a:t>
            </a:r>
            <a:r>
              <a:rPr kumimoji="1" lang="en-US" altLang="ja-JP" sz="2800" dirty="0"/>
              <a:t>…</a:t>
            </a:r>
          </a:p>
        </p:txBody>
      </p:sp>
      <p:sp>
        <p:nvSpPr>
          <p:cNvPr id="7" name="テキスト ボックス 6">
            <a:extLst>
              <a:ext uri="{FF2B5EF4-FFF2-40B4-BE49-F238E27FC236}">
                <a16:creationId xmlns:a16="http://schemas.microsoft.com/office/drawing/2014/main" id="{286F1C74-4683-44DC-B2CD-91BD43444625}"/>
              </a:ext>
            </a:extLst>
          </p:cNvPr>
          <p:cNvSpPr txBox="1"/>
          <p:nvPr/>
        </p:nvSpPr>
        <p:spPr>
          <a:xfrm>
            <a:off x="1319282" y="5149769"/>
            <a:ext cx="7345437" cy="400110"/>
          </a:xfrm>
          <a:prstGeom prst="rect">
            <a:avLst/>
          </a:prstGeom>
          <a:noFill/>
        </p:spPr>
        <p:txBody>
          <a:bodyPr wrap="square" rtlCol="0">
            <a:spAutoFit/>
          </a:bodyPr>
          <a:lstStyle/>
          <a:p>
            <a:r>
              <a:rPr lang="ja-JP" altLang="en-US" sz="2000" dirty="0"/>
              <a:t>・ 音声から正しく室内伝達関数が分離できていないのではないか</a:t>
            </a:r>
            <a:endParaRPr kumimoji="1" lang="ja-JP" altLang="en-US" sz="2000" dirty="0"/>
          </a:p>
        </p:txBody>
      </p:sp>
      <p:sp>
        <p:nvSpPr>
          <p:cNvPr id="8" name="テキスト ボックス 7">
            <a:extLst>
              <a:ext uri="{FF2B5EF4-FFF2-40B4-BE49-F238E27FC236}">
                <a16:creationId xmlns:a16="http://schemas.microsoft.com/office/drawing/2014/main" id="{C99A962F-9E36-419C-B1B0-5AC1BF56E974}"/>
              </a:ext>
            </a:extLst>
          </p:cNvPr>
          <p:cNvSpPr txBox="1"/>
          <p:nvPr/>
        </p:nvSpPr>
        <p:spPr>
          <a:xfrm>
            <a:off x="1319282" y="3526780"/>
            <a:ext cx="4176464" cy="400110"/>
          </a:xfrm>
          <a:prstGeom prst="rect">
            <a:avLst/>
          </a:prstGeom>
          <a:noFill/>
        </p:spPr>
        <p:txBody>
          <a:bodyPr wrap="square" rtlCol="0">
            <a:spAutoFit/>
          </a:bodyPr>
          <a:lstStyle/>
          <a:p>
            <a:r>
              <a:rPr kumimoji="1" lang="ja-JP" altLang="en-US" sz="2000" dirty="0"/>
              <a:t>・ ピーク数の規則性がない</a:t>
            </a:r>
            <a:endParaRPr kumimoji="1" lang="en-US" altLang="ja-JP" sz="2000" dirty="0"/>
          </a:p>
        </p:txBody>
      </p:sp>
      <p:pic>
        <p:nvPicPr>
          <p:cNvPr id="9" name="図 8">
            <a:extLst>
              <a:ext uri="{FF2B5EF4-FFF2-40B4-BE49-F238E27FC236}">
                <a16:creationId xmlns:a16="http://schemas.microsoft.com/office/drawing/2014/main" id="{0E441297-9E15-4625-9948-A25947EA5E6B}"/>
              </a:ext>
            </a:extLst>
          </p:cNvPr>
          <p:cNvPicPr>
            <a:picLocks noChangeAspect="1"/>
          </p:cNvPicPr>
          <p:nvPr/>
        </p:nvPicPr>
        <p:blipFill>
          <a:blip r:embed="rId3"/>
          <a:stretch>
            <a:fillRect/>
          </a:stretch>
        </p:blipFill>
        <p:spPr>
          <a:xfrm>
            <a:off x="2509109" y="4323165"/>
            <a:ext cx="719390" cy="609653"/>
          </a:xfrm>
          <a:prstGeom prst="rect">
            <a:avLst/>
          </a:prstGeom>
        </p:spPr>
      </p:pic>
    </p:spTree>
    <p:extLst>
      <p:ext uri="{BB962C8B-B14F-4D97-AF65-F5344CB8AC3E}">
        <p14:creationId xmlns:p14="http://schemas.microsoft.com/office/powerpoint/2010/main" val="34900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AA091-079D-4017-8105-F039826F3E31}"/>
              </a:ext>
            </a:extLst>
          </p:cNvPr>
          <p:cNvSpPr>
            <a:spLocks noGrp="1"/>
          </p:cNvSpPr>
          <p:nvPr>
            <p:ph type="title"/>
          </p:nvPr>
        </p:nvSpPr>
        <p:spPr/>
        <p:txBody>
          <a:bodyPr/>
          <a:lstStyle/>
          <a:p>
            <a:pPr algn="l"/>
            <a:r>
              <a:rPr lang="ja-JP" altLang="en-US" dirty="0"/>
              <a:t>使用した音声データ</a:t>
            </a:r>
            <a:r>
              <a:rPr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A72144F9-C806-4B27-916F-914D4CF5482B}"/>
              </a:ext>
            </a:extLst>
          </p:cNvPr>
          <p:cNvSpPr>
            <a:spLocks noGrp="1"/>
          </p:cNvSpPr>
          <p:nvPr>
            <p:ph type="sldNum" sz="quarter" idx="12"/>
          </p:nvPr>
        </p:nvSpPr>
        <p:spPr/>
        <p:txBody>
          <a:bodyPr/>
          <a:lstStyle/>
          <a:p>
            <a:pPr>
              <a:defRPr/>
            </a:pPr>
            <a:fld id="{8296DE13-0F0C-4D9A-B375-17F40D9CE168}" type="slidenum">
              <a:rPr lang="ja-JP" altLang="en-US" smtClean="0"/>
              <a:pPr>
                <a:defRPr/>
              </a:pPr>
              <a:t>24</a:t>
            </a:fld>
            <a:endParaRPr lang="ja-JP" altLang="en-US"/>
          </a:p>
        </p:txBody>
      </p:sp>
      <p:pic>
        <p:nvPicPr>
          <p:cNvPr id="7" name="図 6">
            <a:extLst>
              <a:ext uri="{FF2B5EF4-FFF2-40B4-BE49-F238E27FC236}">
                <a16:creationId xmlns:a16="http://schemas.microsoft.com/office/drawing/2014/main" id="{6FC4E2FE-E6AE-4226-8D94-EFE1632CC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5564154"/>
            <a:ext cx="5653013" cy="630757"/>
          </a:xfrm>
          <a:prstGeom prst="rect">
            <a:avLst/>
          </a:prstGeom>
        </p:spPr>
      </p:pic>
      <p:pic>
        <p:nvPicPr>
          <p:cNvPr id="9" name="図 8">
            <a:extLst>
              <a:ext uri="{FF2B5EF4-FFF2-40B4-BE49-F238E27FC236}">
                <a16:creationId xmlns:a16="http://schemas.microsoft.com/office/drawing/2014/main" id="{08F13F59-7E1F-4D2D-A025-77CEEE6429E4}"/>
              </a:ext>
            </a:extLst>
          </p:cNvPr>
          <p:cNvPicPr>
            <a:picLocks noChangeAspect="1"/>
          </p:cNvPicPr>
          <p:nvPr/>
        </p:nvPicPr>
        <p:blipFill>
          <a:blip r:embed="rId4"/>
          <a:stretch>
            <a:fillRect/>
          </a:stretch>
        </p:blipFill>
        <p:spPr>
          <a:xfrm>
            <a:off x="1763688" y="2019318"/>
            <a:ext cx="4572781" cy="3383397"/>
          </a:xfrm>
          <a:prstGeom prst="rect">
            <a:avLst/>
          </a:prstGeom>
        </p:spPr>
      </p:pic>
      <p:sp>
        <p:nvSpPr>
          <p:cNvPr id="10" name="テキスト ボックス 9">
            <a:extLst>
              <a:ext uri="{FF2B5EF4-FFF2-40B4-BE49-F238E27FC236}">
                <a16:creationId xmlns:a16="http://schemas.microsoft.com/office/drawing/2014/main" id="{023E1555-20CF-408F-BA1A-262C8CAC37A8}"/>
              </a:ext>
            </a:extLst>
          </p:cNvPr>
          <p:cNvSpPr txBox="1"/>
          <p:nvPr/>
        </p:nvSpPr>
        <p:spPr>
          <a:xfrm>
            <a:off x="395536" y="1575323"/>
            <a:ext cx="4391719" cy="400110"/>
          </a:xfrm>
          <a:prstGeom prst="rect">
            <a:avLst/>
          </a:prstGeom>
          <a:noFill/>
        </p:spPr>
        <p:txBody>
          <a:bodyPr wrap="square" rtlCol="0">
            <a:spAutoFit/>
          </a:bodyPr>
          <a:lstStyle/>
          <a:p>
            <a:r>
              <a:rPr kumimoji="1" lang="en-US" altLang="ja-JP" sz="2000" dirty="0"/>
              <a:t>2019</a:t>
            </a:r>
            <a:r>
              <a:rPr kumimoji="1" lang="ja-JP" altLang="en-US" sz="2000" dirty="0"/>
              <a:t>年度の</a:t>
            </a:r>
            <a:r>
              <a:rPr kumimoji="1" lang="en-US" altLang="ja-JP" sz="2000" dirty="0"/>
              <a:t>ASV</a:t>
            </a:r>
            <a:r>
              <a:rPr kumimoji="1" lang="ja-JP" altLang="en-US" sz="2000" dirty="0"/>
              <a:t>　</a:t>
            </a:r>
            <a:r>
              <a:rPr kumimoji="1" lang="en-US" altLang="ja-JP" sz="2000" dirty="0"/>
              <a:t>spoof</a:t>
            </a:r>
            <a:r>
              <a:rPr kumimoji="1" lang="ja-JP" altLang="en-US" sz="2000" dirty="0"/>
              <a:t>大会のもの</a:t>
            </a:r>
          </a:p>
        </p:txBody>
      </p:sp>
    </p:spTree>
    <p:extLst>
      <p:ext uri="{BB962C8B-B14F-4D97-AF65-F5344CB8AC3E}">
        <p14:creationId xmlns:p14="http://schemas.microsoft.com/office/powerpoint/2010/main" val="384307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5BDF1-9012-416F-BD67-13D90CBA9B20}"/>
              </a:ext>
            </a:extLst>
          </p:cNvPr>
          <p:cNvSpPr>
            <a:spLocks noGrp="1"/>
          </p:cNvSpPr>
          <p:nvPr>
            <p:ph type="title"/>
          </p:nvPr>
        </p:nvSpPr>
        <p:spPr/>
        <p:txBody>
          <a:bodyPr/>
          <a:lstStyle/>
          <a:p>
            <a:endParaRPr kumimoji="1" lang="ja-JP" altLang="en-US"/>
          </a:p>
        </p:txBody>
      </p:sp>
      <p:sp>
        <p:nvSpPr>
          <p:cNvPr id="3" name="日付プレースホルダー 2">
            <a:extLst>
              <a:ext uri="{FF2B5EF4-FFF2-40B4-BE49-F238E27FC236}">
                <a16:creationId xmlns:a16="http://schemas.microsoft.com/office/drawing/2014/main" id="{8103D285-CDEC-424F-8FCD-CCEF5BD8B420}"/>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4207F45E-D83D-4613-BB78-429F9B856CA7}"/>
              </a:ext>
            </a:extLst>
          </p:cNvPr>
          <p:cNvSpPr>
            <a:spLocks noGrp="1"/>
          </p:cNvSpPr>
          <p:nvPr>
            <p:ph type="sldNum" sz="quarter" idx="12"/>
          </p:nvPr>
        </p:nvSpPr>
        <p:spPr/>
        <p:txBody>
          <a:bodyPr/>
          <a:lstStyle/>
          <a:p>
            <a:pPr>
              <a:defRPr/>
            </a:pPr>
            <a:fld id="{8296DE13-0F0C-4D9A-B375-17F40D9CE168}" type="slidenum">
              <a:rPr lang="ja-JP" altLang="en-US" smtClean="0"/>
              <a:pPr>
                <a:defRPr/>
              </a:pPr>
              <a:t>25</a:t>
            </a:fld>
            <a:endParaRPr lang="ja-JP" altLang="en-US"/>
          </a:p>
        </p:txBody>
      </p:sp>
      <p:grpSp>
        <p:nvGrpSpPr>
          <p:cNvPr id="5" name="グループ化 4">
            <a:extLst>
              <a:ext uri="{FF2B5EF4-FFF2-40B4-BE49-F238E27FC236}">
                <a16:creationId xmlns:a16="http://schemas.microsoft.com/office/drawing/2014/main" id="{313A6C42-F4AE-4147-BA21-E0A52215B360}"/>
              </a:ext>
            </a:extLst>
          </p:cNvPr>
          <p:cNvGrpSpPr/>
          <p:nvPr/>
        </p:nvGrpSpPr>
        <p:grpSpPr>
          <a:xfrm>
            <a:off x="107504" y="1309572"/>
            <a:ext cx="940059" cy="1197735"/>
            <a:chOff x="361563" y="2526457"/>
            <a:chExt cx="3470683" cy="3863912"/>
          </a:xfrm>
        </p:grpSpPr>
        <p:grpSp>
          <p:nvGrpSpPr>
            <p:cNvPr id="6" name="グループ化 5">
              <a:extLst>
                <a:ext uri="{FF2B5EF4-FFF2-40B4-BE49-F238E27FC236}">
                  <a16:creationId xmlns:a16="http://schemas.microsoft.com/office/drawing/2014/main" id="{43CC07AC-1ECB-4DB3-9837-90A37D9BBB20}"/>
                </a:ext>
              </a:extLst>
            </p:cNvPr>
            <p:cNvGrpSpPr/>
            <p:nvPr/>
          </p:nvGrpSpPr>
          <p:grpSpPr>
            <a:xfrm>
              <a:off x="1411287" y="3561249"/>
              <a:ext cx="1371231" cy="1725842"/>
              <a:chOff x="7236296" y="2993186"/>
              <a:chExt cx="1371231" cy="1923377"/>
            </a:xfrm>
          </p:grpSpPr>
          <p:pic>
            <p:nvPicPr>
              <p:cNvPr id="11" name="グラフィックス 10" descr="ユーザー">
                <a:extLst>
                  <a:ext uri="{FF2B5EF4-FFF2-40B4-BE49-F238E27FC236}">
                    <a16:creationId xmlns:a16="http://schemas.microsoft.com/office/drawing/2014/main" id="{F19A559F-BFAD-4DFB-9977-1E040CF70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2993186"/>
                <a:ext cx="1371231" cy="1651496"/>
              </a:xfrm>
              <a:prstGeom prst="rect">
                <a:avLst/>
              </a:prstGeom>
            </p:spPr>
          </p:pic>
          <p:sp>
            <p:nvSpPr>
              <p:cNvPr id="12" name="テキスト ボックス 11">
                <a:extLst>
                  <a:ext uri="{FF2B5EF4-FFF2-40B4-BE49-F238E27FC236}">
                    <a16:creationId xmlns:a16="http://schemas.microsoft.com/office/drawing/2014/main" id="{3C4A21FA-5402-46F9-9DB4-F7688C9D2C71}"/>
                  </a:ext>
                </a:extLst>
              </p:cNvPr>
              <p:cNvSpPr txBox="1"/>
              <p:nvPr/>
            </p:nvSpPr>
            <p:spPr>
              <a:xfrm>
                <a:off x="7780369" y="4547231"/>
                <a:ext cx="338554" cy="369332"/>
              </a:xfrm>
              <a:prstGeom prst="rect">
                <a:avLst/>
              </a:prstGeom>
              <a:noFill/>
            </p:spPr>
            <p:txBody>
              <a:bodyPr wrap="none" rtlCol="0">
                <a:spAutoFit/>
              </a:bodyPr>
              <a:lstStyle/>
              <a:p>
                <a:r>
                  <a:rPr kumimoji="1" lang="en-US" altLang="ja-JP" dirty="0"/>
                  <a:t>A</a:t>
                </a:r>
              </a:p>
            </p:txBody>
          </p:sp>
        </p:grpSp>
        <p:pic>
          <p:nvPicPr>
            <p:cNvPr id="7" name="グラフィックス 6" descr="モニター">
              <a:extLst>
                <a:ext uri="{FF2B5EF4-FFF2-40B4-BE49-F238E27FC236}">
                  <a16:creationId xmlns:a16="http://schemas.microsoft.com/office/drawing/2014/main" id="{6236D0FB-48F3-4D5C-9923-519278FC131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5653"/>
            <a:stretch/>
          </p:blipFill>
          <p:spPr>
            <a:xfrm>
              <a:off x="406565" y="5229207"/>
              <a:ext cx="3380679" cy="1161162"/>
            </a:xfrm>
            <a:prstGeom prst="rect">
              <a:avLst/>
            </a:prstGeom>
          </p:spPr>
        </p:pic>
        <p:pic>
          <p:nvPicPr>
            <p:cNvPr id="8" name="グラフィックス 7" descr="モニター">
              <a:extLst>
                <a:ext uri="{FF2B5EF4-FFF2-40B4-BE49-F238E27FC236}">
                  <a16:creationId xmlns:a16="http://schemas.microsoft.com/office/drawing/2014/main" id="{B986181E-B62E-4AFE-BCE0-9530863761E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86080"/>
            <a:stretch/>
          </p:blipFill>
          <p:spPr>
            <a:xfrm>
              <a:off x="361563" y="2949911"/>
              <a:ext cx="532461" cy="3380679"/>
            </a:xfrm>
            <a:prstGeom prst="rect">
              <a:avLst/>
            </a:prstGeom>
          </p:spPr>
        </p:pic>
        <p:pic>
          <p:nvPicPr>
            <p:cNvPr id="9" name="グラフィックス 8" descr="モニター">
              <a:extLst>
                <a:ext uri="{FF2B5EF4-FFF2-40B4-BE49-F238E27FC236}">
                  <a16:creationId xmlns:a16="http://schemas.microsoft.com/office/drawing/2014/main" id="{8AD5F583-55D4-4199-A274-9F3AC469FA4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79555"/>
            <a:stretch/>
          </p:blipFill>
          <p:spPr>
            <a:xfrm>
              <a:off x="406564" y="2927942"/>
              <a:ext cx="3380679" cy="691190"/>
            </a:xfrm>
            <a:prstGeom prst="rect">
              <a:avLst/>
            </a:prstGeom>
          </p:spPr>
        </p:pic>
        <p:pic>
          <p:nvPicPr>
            <p:cNvPr id="10" name="グラフィックス 9" descr="モニター">
              <a:extLst>
                <a:ext uri="{FF2B5EF4-FFF2-40B4-BE49-F238E27FC236}">
                  <a16:creationId xmlns:a16="http://schemas.microsoft.com/office/drawing/2014/main" id="{6D8928A6-6A21-4621-A72E-A3D6FF366B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86080"/>
            <a:stretch/>
          </p:blipFill>
          <p:spPr>
            <a:xfrm rot="10800000">
              <a:off x="3299785" y="2526457"/>
              <a:ext cx="532461" cy="3380679"/>
            </a:xfrm>
            <a:prstGeom prst="rect">
              <a:avLst/>
            </a:prstGeom>
          </p:spPr>
        </p:pic>
      </p:grpSp>
      <p:grpSp>
        <p:nvGrpSpPr>
          <p:cNvPr id="32" name="グループ化 31">
            <a:extLst>
              <a:ext uri="{FF2B5EF4-FFF2-40B4-BE49-F238E27FC236}">
                <a16:creationId xmlns:a16="http://schemas.microsoft.com/office/drawing/2014/main" id="{E3630207-3B8E-4B8D-8FD0-2C59659992C6}"/>
              </a:ext>
            </a:extLst>
          </p:cNvPr>
          <p:cNvGrpSpPr/>
          <p:nvPr/>
        </p:nvGrpSpPr>
        <p:grpSpPr>
          <a:xfrm>
            <a:off x="1403648" y="1844824"/>
            <a:ext cx="10369152" cy="4320480"/>
            <a:chOff x="1403648" y="1844824"/>
            <a:chExt cx="10369152" cy="4320480"/>
          </a:xfrm>
        </p:grpSpPr>
        <p:grpSp>
          <p:nvGrpSpPr>
            <p:cNvPr id="13" name="グループ化 12">
              <a:extLst>
                <a:ext uri="{FF2B5EF4-FFF2-40B4-BE49-F238E27FC236}">
                  <a16:creationId xmlns:a16="http://schemas.microsoft.com/office/drawing/2014/main" id="{A72B10DB-C7A5-4ED4-B0D5-E4B7D1B0D8D8}"/>
                </a:ext>
              </a:extLst>
            </p:cNvPr>
            <p:cNvGrpSpPr/>
            <p:nvPr/>
          </p:nvGrpSpPr>
          <p:grpSpPr>
            <a:xfrm>
              <a:off x="1403648" y="1844824"/>
              <a:ext cx="10369152" cy="4320480"/>
              <a:chOff x="-2761538" y="2245346"/>
              <a:chExt cx="13273948" cy="3510540"/>
            </a:xfrm>
          </p:grpSpPr>
          <p:pic>
            <p:nvPicPr>
              <p:cNvPr id="14" name="グラフィックス 13" descr="ユーザー">
                <a:extLst>
                  <a:ext uri="{FF2B5EF4-FFF2-40B4-BE49-F238E27FC236}">
                    <a16:creationId xmlns:a16="http://schemas.microsoft.com/office/drawing/2014/main" id="{E1A5FDF5-12CA-42B2-902D-1940874A2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38" y="2969469"/>
                <a:ext cx="1371231" cy="1651496"/>
              </a:xfrm>
              <a:prstGeom prst="rect">
                <a:avLst/>
              </a:prstGeom>
            </p:spPr>
          </p:pic>
          <p:grpSp>
            <p:nvGrpSpPr>
              <p:cNvPr id="15" name="グループ化 14">
                <a:extLst>
                  <a:ext uri="{FF2B5EF4-FFF2-40B4-BE49-F238E27FC236}">
                    <a16:creationId xmlns:a16="http://schemas.microsoft.com/office/drawing/2014/main" id="{682B8F8D-0DF4-4930-A959-DC116F6CB631}"/>
                  </a:ext>
                </a:extLst>
              </p:cNvPr>
              <p:cNvGrpSpPr/>
              <p:nvPr/>
            </p:nvGrpSpPr>
            <p:grpSpPr>
              <a:xfrm>
                <a:off x="-2248637" y="2245346"/>
                <a:ext cx="12761047" cy="3510540"/>
                <a:chOff x="-2248637" y="2245346"/>
                <a:chExt cx="12761047" cy="3510540"/>
              </a:xfrm>
            </p:grpSpPr>
            <p:sp>
              <p:nvSpPr>
                <p:cNvPr id="16" name="吹き出し: 円形 15">
                  <a:extLst>
                    <a:ext uri="{FF2B5EF4-FFF2-40B4-BE49-F238E27FC236}">
                      <a16:creationId xmlns:a16="http://schemas.microsoft.com/office/drawing/2014/main" id="{4A5CF3A1-6FEF-4A7C-B829-107CFDA4AA4A}"/>
                    </a:ext>
                  </a:extLst>
                </p:cNvPr>
                <p:cNvSpPr/>
                <p:nvPr/>
              </p:nvSpPr>
              <p:spPr>
                <a:xfrm>
                  <a:off x="7956376" y="2245346"/>
                  <a:ext cx="2556034" cy="985334"/>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a:t>
                  </a:r>
                  <a:r>
                    <a:rPr kumimoji="1" lang="en-US" altLang="ja-JP" dirty="0">
                      <a:solidFill>
                        <a:schemeClr val="tx1"/>
                      </a:solidFill>
                    </a:rPr>
                    <a:t>B</a:t>
                  </a:r>
                  <a:r>
                    <a:rPr lang="ja-JP" altLang="en-US" dirty="0">
                      <a:solidFill>
                        <a:schemeClr val="tx1"/>
                      </a:solidFill>
                    </a:rPr>
                    <a:t>さん</a:t>
                  </a:r>
                  <a:r>
                    <a:rPr kumimoji="1" lang="ja-JP" altLang="en-US" dirty="0">
                      <a:solidFill>
                        <a:schemeClr val="tx1"/>
                      </a:solidFill>
                    </a:rPr>
                    <a:t>が嫌いです。</a:t>
                  </a:r>
                  <a:endParaRPr kumimoji="1" lang="en-US" altLang="ja-JP" dirty="0">
                    <a:solidFill>
                      <a:schemeClr val="tx1"/>
                    </a:solidFill>
                  </a:endParaRPr>
                </a:p>
              </p:txBody>
            </p:sp>
            <p:sp>
              <p:nvSpPr>
                <p:cNvPr id="17" name="吹き出し: 円形 16">
                  <a:extLst>
                    <a:ext uri="{FF2B5EF4-FFF2-40B4-BE49-F238E27FC236}">
                      <a16:creationId xmlns:a16="http://schemas.microsoft.com/office/drawing/2014/main" id="{CB68E5FB-C3AA-45B2-9A35-FBC589C47781}"/>
                    </a:ext>
                  </a:extLst>
                </p:cNvPr>
                <p:cNvSpPr/>
                <p:nvPr/>
              </p:nvSpPr>
              <p:spPr>
                <a:xfrm>
                  <a:off x="-1847338" y="2672056"/>
                  <a:ext cx="2556034" cy="985335"/>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私はりんごが嫌いです。</a:t>
                  </a:r>
                  <a:endParaRPr kumimoji="1" lang="en-US" altLang="ja-JP" dirty="0">
                    <a:solidFill>
                      <a:schemeClr val="tx1"/>
                    </a:solidFill>
                  </a:endParaRPr>
                </a:p>
              </p:txBody>
            </p:sp>
            <p:sp>
              <p:nvSpPr>
                <p:cNvPr id="18" name="吹き出し: 円形 17">
                  <a:extLst>
                    <a:ext uri="{FF2B5EF4-FFF2-40B4-BE49-F238E27FC236}">
                      <a16:creationId xmlns:a16="http://schemas.microsoft.com/office/drawing/2014/main" id="{7B26B921-B791-4724-A395-CCEFD97B7072}"/>
                    </a:ext>
                  </a:extLst>
                </p:cNvPr>
                <p:cNvSpPr/>
                <p:nvPr/>
              </p:nvSpPr>
              <p:spPr>
                <a:xfrm>
                  <a:off x="-2079360" y="4918377"/>
                  <a:ext cx="3116970" cy="837509"/>
                </a:xfrm>
                <a:prstGeom prst="wedgeEllipseCallout">
                  <a:avLst>
                    <a:gd name="adj1" fmla="val -29940"/>
                    <a:gd name="adj2" fmla="val -84607"/>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r>
                    <a:rPr lang="ja-JP" altLang="en-US" dirty="0">
                      <a:solidFill>
                        <a:schemeClr val="tx1"/>
                      </a:solidFill>
                    </a:rPr>
                    <a:t>さん</a:t>
                  </a:r>
                  <a:r>
                    <a:rPr kumimoji="1" lang="ja-JP" altLang="en-US" dirty="0">
                      <a:solidFill>
                        <a:schemeClr val="tx1"/>
                      </a:solidFill>
                    </a:rPr>
                    <a:t>と遊びたいです。</a:t>
                  </a:r>
                </a:p>
              </p:txBody>
            </p:sp>
            <p:sp>
              <p:nvSpPr>
                <p:cNvPr id="19" name="テキスト ボックス 18">
                  <a:extLst>
                    <a:ext uri="{FF2B5EF4-FFF2-40B4-BE49-F238E27FC236}">
                      <a16:creationId xmlns:a16="http://schemas.microsoft.com/office/drawing/2014/main" id="{EAD2D02D-AFAF-44B1-8F2C-35464AB739C8}"/>
                    </a:ext>
                  </a:extLst>
                </p:cNvPr>
                <p:cNvSpPr txBox="1"/>
                <p:nvPr/>
              </p:nvSpPr>
              <p:spPr>
                <a:xfrm>
                  <a:off x="-2248637" y="4473592"/>
                  <a:ext cx="338554" cy="369332"/>
                </a:xfrm>
                <a:prstGeom prst="rect">
                  <a:avLst/>
                </a:prstGeom>
                <a:noFill/>
              </p:spPr>
              <p:txBody>
                <a:bodyPr wrap="none" rtlCol="0">
                  <a:spAutoFit/>
                </a:bodyPr>
                <a:lstStyle/>
                <a:p>
                  <a:r>
                    <a:rPr kumimoji="1" lang="en-US" altLang="ja-JP" dirty="0"/>
                    <a:t>A</a:t>
                  </a:r>
                </a:p>
              </p:txBody>
            </p:sp>
            <p:cxnSp>
              <p:nvCxnSpPr>
                <p:cNvPr id="20" name="直線矢印コネクタ 19">
                  <a:extLst>
                    <a:ext uri="{FF2B5EF4-FFF2-40B4-BE49-F238E27FC236}">
                      <a16:creationId xmlns:a16="http://schemas.microsoft.com/office/drawing/2014/main" id="{A38A0A44-566B-4C7F-AA61-CE3893B855E5}"/>
                    </a:ext>
                  </a:extLst>
                </p:cNvPr>
                <p:cNvCxnSpPr>
                  <a:cxnSpLocks/>
                </p:cNvCxnSpPr>
                <p:nvPr/>
              </p:nvCxnSpPr>
              <p:spPr>
                <a:xfrm>
                  <a:off x="156077" y="4221088"/>
                  <a:ext cx="1103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グループ化 20">
                  <a:extLst>
                    <a:ext uri="{FF2B5EF4-FFF2-40B4-BE49-F238E27FC236}">
                      <a16:creationId xmlns:a16="http://schemas.microsoft.com/office/drawing/2014/main" id="{29B572DC-4D0E-4DC7-A237-6CF0660396DB}"/>
                    </a:ext>
                  </a:extLst>
                </p:cNvPr>
                <p:cNvGrpSpPr/>
                <p:nvPr/>
              </p:nvGrpSpPr>
              <p:grpSpPr>
                <a:xfrm>
                  <a:off x="1392356" y="2649773"/>
                  <a:ext cx="4031594" cy="2699122"/>
                  <a:chOff x="2606080" y="2405787"/>
                  <a:chExt cx="4031594" cy="2699122"/>
                </a:xfrm>
              </p:grpSpPr>
              <p:pic>
                <p:nvPicPr>
                  <p:cNvPr id="27" name="グラフィックス 26" descr="モニター">
                    <a:extLst>
                      <a:ext uri="{FF2B5EF4-FFF2-40B4-BE49-F238E27FC236}">
                        <a16:creationId xmlns:a16="http://schemas.microsoft.com/office/drawing/2014/main" id="{CC1F4F2C-907D-4B3E-92F7-158C921D5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080" y="3517491"/>
                    <a:ext cx="1371231" cy="1371230"/>
                  </a:xfrm>
                  <a:prstGeom prst="rect">
                    <a:avLst/>
                  </a:prstGeom>
                </p:spPr>
              </p:pic>
              <p:sp>
                <p:nvSpPr>
                  <p:cNvPr id="28" name="吹き出し: 円形 27">
                    <a:extLst>
                      <a:ext uri="{FF2B5EF4-FFF2-40B4-BE49-F238E27FC236}">
                        <a16:creationId xmlns:a16="http://schemas.microsoft.com/office/drawing/2014/main" id="{AE4E4DA9-D86F-4701-981A-381D718AA098}"/>
                      </a:ext>
                    </a:extLst>
                  </p:cNvPr>
                  <p:cNvSpPr/>
                  <p:nvPr/>
                </p:nvSpPr>
                <p:spPr>
                  <a:xfrm>
                    <a:off x="3771538" y="2405787"/>
                    <a:ext cx="2556034" cy="985335"/>
                  </a:xfrm>
                  <a:prstGeom prst="wedgeEllipseCallout">
                    <a:avLst>
                      <a:gd name="adj1" fmla="val -35745"/>
                      <a:gd name="adj2" fmla="val 7724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私はりんご</a:t>
                    </a:r>
                    <a:r>
                      <a:rPr kumimoji="1" lang="en-US" altLang="ja-JP" dirty="0">
                        <a:solidFill>
                          <a:srgbClr val="FF0000"/>
                        </a:solidFill>
                      </a:rPr>
                      <a:t>/</a:t>
                    </a:r>
                    <a:r>
                      <a:rPr kumimoji="1" lang="ja-JP" altLang="en-US" dirty="0">
                        <a:solidFill>
                          <a:schemeClr val="tx1"/>
                        </a:solidFill>
                      </a:rPr>
                      <a:t>が嫌いです。</a:t>
                    </a:r>
                    <a:endParaRPr kumimoji="1" lang="en-US" altLang="ja-JP" dirty="0">
                      <a:solidFill>
                        <a:schemeClr val="tx1"/>
                      </a:solidFill>
                    </a:endParaRPr>
                  </a:p>
                </p:txBody>
              </p:sp>
              <p:sp>
                <p:nvSpPr>
                  <p:cNvPr id="29" name="吹き出し: 円形 28">
                    <a:extLst>
                      <a:ext uri="{FF2B5EF4-FFF2-40B4-BE49-F238E27FC236}">
                        <a16:creationId xmlns:a16="http://schemas.microsoft.com/office/drawing/2014/main" id="{B6B8D87B-F9E6-46F3-894A-6A268E7040CA}"/>
                      </a:ext>
                    </a:extLst>
                  </p:cNvPr>
                  <p:cNvSpPr/>
                  <p:nvPr/>
                </p:nvSpPr>
                <p:spPr>
                  <a:xfrm>
                    <a:off x="3755563" y="4267400"/>
                    <a:ext cx="2882111" cy="837509"/>
                  </a:xfrm>
                  <a:prstGeom prst="wedgeEllipseCallout">
                    <a:avLst>
                      <a:gd name="adj1" fmla="val -29940"/>
                      <a:gd name="adj2" fmla="val -84607"/>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r>
                      <a:rPr lang="ja-JP" altLang="en-US" dirty="0">
                        <a:solidFill>
                          <a:schemeClr val="tx1"/>
                        </a:solidFill>
                      </a:rPr>
                      <a:t>さん</a:t>
                    </a:r>
                    <a:r>
                      <a:rPr kumimoji="1" lang="en-US" altLang="ja-JP" dirty="0">
                        <a:solidFill>
                          <a:srgbClr val="FF0000"/>
                        </a:solidFill>
                      </a:rPr>
                      <a:t>/</a:t>
                    </a:r>
                    <a:r>
                      <a:rPr kumimoji="1" lang="ja-JP" altLang="en-US" dirty="0">
                        <a:solidFill>
                          <a:schemeClr val="tx1"/>
                        </a:solidFill>
                      </a:rPr>
                      <a:t>と遊びたいです。</a:t>
                    </a:r>
                  </a:p>
                </p:txBody>
              </p:sp>
            </p:grpSp>
            <p:sp>
              <p:nvSpPr>
                <p:cNvPr id="22" name="テキスト ボックス 21">
                  <a:extLst>
                    <a:ext uri="{FF2B5EF4-FFF2-40B4-BE49-F238E27FC236}">
                      <a16:creationId xmlns:a16="http://schemas.microsoft.com/office/drawing/2014/main" id="{38423164-2986-4525-BFA8-0E1284DE271A}"/>
                    </a:ext>
                  </a:extLst>
                </p:cNvPr>
                <p:cNvSpPr txBox="1"/>
                <p:nvPr/>
              </p:nvSpPr>
              <p:spPr>
                <a:xfrm>
                  <a:off x="385530" y="3851756"/>
                  <a:ext cx="646331" cy="369332"/>
                </a:xfrm>
                <a:prstGeom prst="rect">
                  <a:avLst/>
                </a:prstGeom>
                <a:noFill/>
              </p:spPr>
              <p:txBody>
                <a:bodyPr wrap="none" rtlCol="0">
                  <a:spAutoFit/>
                </a:bodyPr>
                <a:lstStyle/>
                <a:p>
                  <a:r>
                    <a:rPr kumimoji="1" lang="ja-JP" altLang="en-US" dirty="0"/>
                    <a:t>編集</a:t>
                  </a:r>
                </a:p>
              </p:txBody>
            </p:sp>
            <p:pic>
              <p:nvPicPr>
                <p:cNvPr id="23" name="図 22">
                  <a:extLst>
                    <a:ext uri="{FF2B5EF4-FFF2-40B4-BE49-F238E27FC236}">
                      <a16:creationId xmlns:a16="http://schemas.microsoft.com/office/drawing/2014/main" id="{B3AD2AA7-D99D-4314-A2EE-A2D581DF0DF3}"/>
                    </a:ext>
                  </a:extLst>
                </p:cNvPr>
                <p:cNvPicPr>
                  <a:picLocks noChangeAspect="1"/>
                </p:cNvPicPr>
                <p:nvPr/>
              </p:nvPicPr>
              <p:blipFill rotWithShape="1">
                <a:blip r:embed="rId6"/>
                <a:srcRect l="52153" t="57474" r="33367" b="3601"/>
                <a:stretch/>
              </p:blipFill>
              <p:spPr>
                <a:xfrm>
                  <a:off x="5714119" y="3337417"/>
                  <a:ext cx="1133490" cy="1516429"/>
                </a:xfrm>
                <a:prstGeom prst="rect">
                  <a:avLst/>
                </a:prstGeom>
              </p:spPr>
            </p:pic>
            <p:pic>
              <p:nvPicPr>
                <p:cNvPr id="24" name="図 23">
                  <a:extLst>
                    <a:ext uri="{FF2B5EF4-FFF2-40B4-BE49-F238E27FC236}">
                      <a16:creationId xmlns:a16="http://schemas.microsoft.com/office/drawing/2014/main" id="{0877995D-0ED3-4A36-9395-739412BDADE0}"/>
                    </a:ext>
                  </a:extLst>
                </p:cNvPr>
                <p:cNvPicPr>
                  <a:picLocks noChangeAspect="1"/>
                </p:cNvPicPr>
                <p:nvPr/>
              </p:nvPicPr>
              <p:blipFill>
                <a:blip r:embed="rId7"/>
                <a:stretch>
                  <a:fillRect/>
                </a:stretch>
              </p:blipFill>
              <p:spPr>
                <a:xfrm>
                  <a:off x="6713061" y="2649773"/>
                  <a:ext cx="1617691" cy="1799646"/>
                </a:xfrm>
                <a:prstGeom prst="rect">
                  <a:avLst/>
                </a:prstGeom>
              </p:spPr>
            </p:pic>
            <p:cxnSp>
              <p:nvCxnSpPr>
                <p:cNvPr id="25" name="直線矢印コネクタ 24">
                  <a:extLst>
                    <a:ext uri="{FF2B5EF4-FFF2-40B4-BE49-F238E27FC236}">
                      <a16:creationId xmlns:a16="http://schemas.microsoft.com/office/drawing/2014/main" id="{8FC39965-267F-4D5A-B7EF-232B98F3B2EF}"/>
                    </a:ext>
                  </a:extLst>
                </p:cNvPr>
                <p:cNvCxnSpPr>
                  <a:cxnSpLocks/>
                </p:cNvCxnSpPr>
                <p:nvPr/>
              </p:nvCxnSpPr>
              <p:spPr>
                <a:xfrm>
                  <a:off x="4562070" y="4221088"/>
                  <a:ext cx="1103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6DC027F2-F9A9-4633-AC6D-B6B1203771F7}"/>
                    </a:ext>
                  </a:extLst>
                </p:cNvPr>
                <p:cNvSpPr txBox="1"/>
                <p:nvPr/>
              </p:nvSpPr>
              <p:spPr>
                <a:xfrm>
                  <a:off x="5869394" y="4767731"/>
                  <a:ext cx="877163" cy="369332"/>
                </a:xfrm>
                <a:prstGeom prst="rect">
                  <a:avLst/>
                </a:prstGeom>
                <a:noFill/>
              </p:spPr>
              <p:txBody>
                <a:bodyPr wrap="none" rtlCol="0">
                  <a:spAutoFit/>
                </a:bodyPr>
                <a:lstStyle/>
                <a:p>
                  <a:r>
                    <a:rPr kumimoji="1" lang="ja-JP" altLang="en-US" dirty="0"/>
                    <a:t>攻撃者</a:t>
                  </a:r>
                </a:p>
              </p:txBody>
            </p:sp>
          </p:grpSp>
        </p:grpSp>
        <p:pic>
          <p:nvPicPr>
            <p:cNvPr id="30" name="図 29">
              <a:extLst>
                <a:ext uri="{FF2B5EF4-FFF2-40B4-BE49-F238E27FC236}">
                  <a16:creationId xmlns:a16="http://schemas.microsoft.com/office/drawing/2014/main" id="{3AFEA666-319F-4F6C-9FF1-A750AA1A8739}"/>
                </a:ext>
              </a:extLst>
            </p:cNvPr>
            <p:cNvPicPr>
              <a:picLocks noChangeAspect="1"/>
            </p:cNvPicPr>
            <p:nvPr/>
          </p:nvPicPr>
          <p:blipFill>
            <a:blip r:embed="rId8"/>
            <a:stretch>
              <a:fillRect/>
            </a:stretch>
          </p:blipFill>
          <p:spPr>
            <a:xfrm>
              <a:off x="4802087" y="2632547"/>
              <a:ext cx="690347" cy="1399352"/>
            </a:xfrm>
            <a:prstGeom prst="rect">
              <a:avLst/>
            </a:prstGeom>
          </p:spPr>
        </p:pic>
      </p:grpSp>
    </p:spTree>
    <p:extLst>
      <p:ext uri="{BB962C8B-B14F-4D97-AF65-F5344CB8AC3E}">
        <p14:creationId xmlns:p14="http://schemas.microsoft.com/office/powerpoint/2010/main" val="341834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82B85-114C-4054-B220-4CB65AF65240}"/>
              </a:ext>
            </a:extLst>
          </p:cNvPr>
          <p:cNvSpPr>
            <a:spLocks noGrp="1"/>
          </p:cNvSpPr>
          <p:nvPr>
            <p:ph type="title"/>
          </p:nvPr>
        </p:nvSpPr>
        <p:spPr/>
        <p:txBody>
          <a:bodyPr/>
          <a:lstStyle/>
          <a:p>
            <a:pPr algn="l"/>
            <a:r>
              <a:rPr kumimoji="1" lang="ja-JP" altLang="en-US" dirty="0"/>
              <a:t>実験　録音環境の分離</a:t>
            </a:r>
            <a:r>
              <a:rPr kumimoji="1"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B0432C41-8BE1-45F7-8B3F-16446679433C}"/>
              </a:ext>
            </a:extLst>
          </p:cNvPr>
          <p:cNvSpPr>
            <a:spLocks noGrp="1"/>
          </p:cNvSpPr>
          <p:nvPr>
            <p:ph type="sldNum" sz="quarter" idx="12"/>
          </p:nvPr>
        </p:nvSpPr>
        <p:spPr/>
        <p:txBody>
          <a:bodyPr/>
          <a:lstStyle/>
          <a:p>
            <a:pPr>
              <a:defRPr/>
            </a:pPr>
            <a:fld id="{8296DE13-0F0C-4D9A-B375-17F40D9CE168}" type="slidenum">
              <a:rPr lang="ja-JP" altLang="en-US" smtClean="0"/>
              <a:pPr>
                <a:defRPr/>
              </a:pPr>
              <a:t>26</a:t>
            </a:fld>
            <a:endParaRPr lang="ja-JP" altLang="en-US"/>
          </a:p>
        </p:txBody>
      </p:sp>
      <p:sp>
        <p:nvSpPr>
          <p:cNvPr id="5" name="テキスト ボックス 4">
            <a:extLst>
              <a:ext uri="{FF2B5EF4-FFF2-40B4-BE49-F238E27FC236}">
                <a16:creationId xmlns:a16="http://schemas.microsoft.com/office/drawing/2014/main" id="{32CF70F8-3509-4032-A0E5-5EC91416943E}"/>
              </a:ext>
            </a:extLst>
          </p:cNvPr>
          <p:cNvSpPr txBox="1"/>
          <p:nvPr/>
        </p:nvSpPr>
        <p:spPr>
          <a:xfrm>
            <a:off x="475208" y="1988840"/>
            <a:ext cx="4456831" cy="400110"/>
          </a:xfrm>
          <a:prstGeom prst="rect">
            <a:avLst/>
          </a:prstGeom>
          <a:noFill/>
        </p:spPr>
        <p:txBody>
          <a:bodyPr wrap="square" rtlCol="0">
            <a:spAutoFit/>
          </a:bodyPr>
          <a:lstStyle/>
          <a:p>
            <a:r>
              <a:rPr kumimoji="1" lang="ja-JP" altLang="en-US" sz="2000" dirty="0"/>
              <a:t>・ オールパスケプストラム分析を行う</a:t>
            </a:r>
            <a:endParaRPr kumimoji="1" lang="en-US" altLang="ja-JP" sz="2000" dirty="0"/>
          </a:p>
        </p:txBody>
      </p:sp>
      <p:pic>
        <p:nvPicPr>
          <p:cNvPr id="7" name="図 6">
            <a:extLst>
              <a:ext uri="{FF2B5EF4-FFF2-40B4-BE49-F238E27FC236}">
                <a16:creationId xmlns:a16="http://schemas.microsoft.com/office/drawing/2014/main" id="{3D28D0A7-5DEB-4AE2-8E92-60DC16AA4136}"/>
              </a:ext>
            </a:extLst>
          </p:cNvPr>
          <p:cNvPicPr>
            <a:picLocks noChangeAspect="1"/>
          </p:cNvPicPr>
          <p:nvPr/>
        </p:nvPicPr>
        <p:blipFill>
          <a:blip r:embed="rId3"/>
          <a:stretch>
            <a:fillRect/>
          </a:stretch>
        </p:blipFill>
        <p:spPr>
          <a:xfrm>
            <a:off x="566581" y="2655091"/>
            <a:ext cx="8010838" cy="4066384"/>
          </a:xfrm>
          <a:prstGeom prst="rect">
            <a:avLst/>
          </a:prstGeom>
        </p:spPr>
      </p:pic>
    </p:spTree>
    <p:extLst>
      <p:ext uri="{BB962C8B-B14F-4D97-AF65-F5344CB8AC3E}">
        <p14:creationId xmlns:p14="http://schemas.microsoft.com/office/powerpoint/2010/main" val="3777067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5E5C204-D7D9-41A9-AA71-2377C3ED03F2}"/>
              </a:ext>
            </a:extLst>
          </p:cNvPr>
          <p:cNvSpPr>
            <a:spLocks noGrp="1"/>
          </p:cNvSpPr>
          <p:nvPr>
            <p:ph type="sldNum" sz="quarter" idx="12"/>
          </p:nvPr>
        </p:nvSpPr>
        <p:spPr/>
        <p:txBody>
          <a:bodyPr/>
          <a:lstStyle/>
          <a:p>
            <a:pPr>
              <a:defRPr/>
            </a:pPr>
            <a:fld id="{8296DE13-0F0C-4D9A-B375-17F40D9CE168}" type="slidenum">
              <a:rPr lang="ja-JP" altLang="en-US" smtClean="0"/>
              <a:pPr>
                <a:defRPr/>
              </a:pPr>
              <a:t>27</a:t>
            </a:fld>
            <a:endParaRPr lang="ja-JP" altLang="en-US"/>
          </a:p>
        </p:txBody>
      </p:sp>
      <p:sp>
        <p:nvSpPr>
          <p:cNvPr id="5" name="タイトル 1">
            <a:extLst>
              <a:ext uri="{FF2B5EF4-FFF2-40B4-BE49-F238E27FC236}">
                <a16:creationId xmlns:a16="http://schemas.microsoft.com/office/drawing/2014/main" id="{F486DB63-1EEC-4A26-A503-590D79D694BE}"/>
              </a:ext>
            </a:extLst>
          </p:cNvPr>
          <p:cNvSpPr>
            <a:spLocks noGrp="1"/>
          </p:cNvSpPr>
          <p:nvPr>
            <p:ph type="title"/>
          </p:nvPr>
        </p:nvSpPr>
        <p:spPr>
          <a:xfrm>
            <a:off x="468313" y="274638"/>
            <a:ext cx="8218487" cy="850900"/>
          </a:xfrm>
        </p:spPr>
        <p:txBody>
          <a:bodyPr/>
          <a:lstStyle/>
          <a:p>
            <a:pPr algn="l"/>
            <a:r>
              <a:rPr kumimoji="1" lang="ja-JP" altLang="en-US" dirty="0"/>
              <a:t>実験　録音環境の分離</a:t>
            </a:r>
            <a:r>
              <a:rPr kumimoji="1" lang="en-US" altLang="ja-JP" dirty="0"/>
              <a:t>(2/2)</a:t>
            </a:r>
            <a:endParaRPr kumimoji="1" lang="ja-JP" altLang="en-US" dirty="0"/>
          </a:p>
        </p:txBody>
      </p:sp>
      <p:sp>
        <p:nvSpPr>
          <p:cNvPr id="6" name="テキスト ボックス 5">
            <a:extLst>
              <a:ext uri="{FF2B5EF4-FFF2-40B4-BE49-F238E27FC236}">
                <a16:creationId xmlns:a16="http://schemas.microsoft.com/office/drawing/2014/main" id="{6B8E98BC-DB94-475C-8844-ED1AC25F3A83}"/>
              </a:ext>
            </a:extLst>
          </p:cNvPr>
          <p:cNvSpPr txBox="1"/>
          <p:nvPr/>
        </p:nvSpPr>
        <p:spPr>
          <a:xfrm>
            <a:off x="683568" y="1517119"/>
            <a:ext cx="2289409" cy="400110"/>
          </a:xfrm>
          <a:prstGeom prst="rect">
            <a:avLst/>
          </a:prstGeom>
          <a:noFill/>
        </p:spPr>
        <p:txBody>
          <a:bodyPr wrap="none" rtlCol="0">
            <a:spAutoFit/>
          </a:bodyPr>
          <a:lstStyle/>
          <a:p>
            <a:r>
              <a:rPr lang="ja-JP" altLang="en-US" sz="2000" dirty="0"/>
              <a:t>・ </a:t>
            </a:r>
            <a:r>
              <a:rPr kumimoji="1" lang="ja-JP" altLang="en-US" sz="2000" dirty="0"/>
              <a:t>リフタリングを行う</a:t>
            </a:r>
          </a:p>
        </p:txBody>
      </p:sp>
      <p:pic>
        <p:nvPicPr>
          <p:cNvPr id="2" name="図 1">
            <a:extLst>
              <a:ext uri="{FF2B5EF4-FFF2-40B4-BE49-F238E27FC236}">
                <a16:creationId xmlns:a16="http://schemas.microsoft.com/office/drawing/2014/main" id="{498D5958-DB5D-4096-B6C1-F80C2B8A7CB4}"/>
              </a:ext>
            </a:extLst>
          </p:cNvPr>
          <p:cNvPicPr>
            <a:picLocks noChangeAspect="1"/>
          </p:cNvPicPr>
          <p:nvPr/>
        </p:nvPicPr>
        <p:blipFill>
          <a:blip r:embed="rId3"/>
          <a:stretch>
            <a:fillRect/>
          </a:stretch>
        </p:blipFill>
        <p:spPr>
          <a:xfrm>
            <a:off x="706691" y="2004625"/>
            <a:ext cx="7571888" cy="4743099"/>
          </a:xfrm>
          <a:prstGeom prst="rect">
            <a:avLst/>
          </a:prstGeom>
        </p:spPr>
      </p:pic>
    </p:spTree>
    <p:extLst>
      <p:ext uri="{BB962C8B-B14F-4D97-AF65-F5344CB8AC3E}">
        <p14:creationId xmlns:p14="http://schemas.microsoft.com/office/powerpoint/2010/main" val="249050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研究背景</a:t>
            </a:r>
          </a:p>
        </p:txBody>
      </p:sp>
      <p:sp>
        <p:nvSpPr>
          <p:cNvPr id="5" name="スライド番号プレースホルダ 4"/>
          <p:cNvSpPr>
            <a:spLocks noGrp="1"/>
          </p:cNvSpPr>
          <p:nvPr>
            <p:ph type="sldNum" sz="quarter" idx="12"/>
          </p:nvPr>
        </p:nvSpPr>
        <p:spPr/>
        <p:txBody>
          <a:bodyPr/>
          <a:lstStyle/>
          <a:p>
            <a:pPr>
              <a:defRPr/>
            </a:pPr>
            <a:fld id="{8296DE13-0F0C-4D9A-B375-17F40D9CE168}" type="slidenum">
              <a:rPr lang="ja-JP" altLang="en-US" smtClean="0"/>
              <a:pPr>
                <a:defRPr/>
              </a:pPr>
              <a:t>3</a:t>
            </a:fld>
            <a:endParaRPr lang="ja-JP" altLang="en-US"/>
          </a:p>
        </p:txBody>
      </p:sp>
      <p:sp>
        <p:nvSpPr>
          <p:cNvPr id="3" name="テキスト ボックス 2">
            <a:extLst>
              <a:ext uri="{FF2B5EF4-FFF2-40B4-BE49-F238E27FC236}">
                <a16:creationId xmlns:a16="http://schemas.microsoft.com/office/drawing/2014/main" id="{A9794203-CB8B-4E30-86FC-601197DE87D9}"/>
              </a:ext>
            </a:extLst>
          </p:cNvPr>
          <p:cNvSpPr txBox="1"/>
          <p:nvPr/>
        </p:nvSpPr>
        <p:spPr>
          <a:xfrm>
            <a:off x="935596" y="2218830"/>
            <a:ext cx="7272808" cy="461665"/>
          </a:xfrm>
          <a:prstGeom prst="rect">
            <a:avLst/>
          </a:prstGeom>
          <a:noFill/>
        </p:spPr>
        <p:txBody>
          <a:bodyPr wrap="square" rtlCol="0">
            <a:spAutoFit/>
          </a:bodyPr>
          <a:lstStyle/>
          <a:p>
            <a:r>
              <a:rPr lang="ja-JP" altLang="en-US" sz="2400" dirty="0"/>
              <a:t>・ 音声を録音し、再生することが可能になった</a:t>
            </a:r>
            <a:endParaRPr lang="en-US" altLang="ja-JP" sz="2400" dirty="0"/>
          </a:p>
        </p:txBody>
      </p:sp>
      <p:pic>
        <p:nvPicPr>
          <p:cNvPr id="4" name="図 3">
            <a:extLst>
              <a:ext uri="{FF2B5EF4-FFF2-40B4-BE49-F238E27FC236}">
                <a16:creationId xmlns:a16="http://schemas.microsoft.com/office/drawing/2014/main" id="{85D18197-88F5-4522-A6D4-EF11BAE3AAF6}"/>
              </a:ext>
            </a:extLst>
          </p:cNvPr>
          <p:cNvPicPr>
            <a:picLocks noChangeAspect="1"/>
          </p:cNvPicPr>
          <p:nvPr/>
        </p:nvPicPr>
        <p:blipFill>
          <a:blip r:embed="rId3"/>
          <a:stretch>
            <a:fillRect/>
          </a:stretch>
        </p:blipFill>
        <p:spPr>
          <a:xfrm>
            <a:off x="3779912" y="3146810"/>
            <a:ext cx="719390" cy="609653"/>
          </a:xfrm>
          <a:prstGeom prst="rect">
            <a:avLst/>
          </a:prstGeom>
        </p:spPr>
      </p:pic>
      <p:sp>
        <p:nvSpPr>
          <p:cNvPr id="9" name="爆発: 8 pt 8">
            <a:extLst>
              <a:ext uri="{FF2B5EF4-FFF2-40B4-BE49-F238E27FC236}">
                <a16:creationId xmlns:a16="http://schemas.microsoft.com/office/drawing/2014/main" id="{D5520742-D580-40E1-91DF-174721FCA75D}"/>
              </a:ext>
            </a:extLst>
          </p:cNvPr>
          <p:cNvSpPr/>
          <p:nvPr/>
        </p:nvSpPr>
        <p:spPr>
          <a:xfrm>
            <a:off x="4932838" y="4869160"/>
            <a:ext cx="3573693" cy="1487190"/>
          </a:xfrm>
          <a:prstGeom prst="irregularSeal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詐欺問題！！</a:t>
            </a:r>
            <a:endParaRPr kumimoji="1" lang="ja-JP" altLang="en-US" sz="2000" dirty="0">
              <a:solidFill>
                <a:schemeClr val="tx1"/>
              </a:solidFill>
            </a:endParaRPr>
          </a:p>
        </p:txBody>
      </p:sp>
      <p:grpSp>
        <p:nvGrpSpPr>
          <p:cNvPr id="11" name="グループ化 10">
            <a:extLst>
              <a:ext uri="{FF2B5EF4-FFF2-40B4-BE49-F238E27FC236}">
                <a16:creationId xmlns:a16="http://schemas.microsoft.com/office/drawing/2014/main" id="{1DBC9B5C-37A4-493D-A7C9-50A829F58472}"/>
              </a:ext>
            </a:extLst>
          </p:cNvPr>
          <p:cNvGrpSpPr/>
          <p:nvPr/>
        </p:nvGrpSpPr>
        <p:grpSpPr>
          <a:xfrm>
            <a:off x="1259632" y="3933056"/>
            <a:ext cx="4249093" cy="1872208"/>
            <a:chOff x="3958849" y="4013003"/>
            <a:chExt cx="4249093" cy="1872208"/>
          </a:xfrm>
        </p:grpSpPr>
        <p:sp>
          <p:nvSpPr>
            <p:cNvPr id="12" name="正方形/長方形 11">
              <a:extLst>
                <a:ext uri="{FF2B5EF4-FFF2-40B4-BE49-F238E27FC236}">
                  <a16:creationId xmlns:a16="http://schemas.microsoft.com/office/drawing/2014/main" id="{390F35DE-0661-47E0-AD32-6E2A37471D4B}"/>
                </a:ext>
              </a:extLst>
            </p:cNvPr>
            <p:cNvSpPr/>
            <p:nvPr/>
          </p:nvSpPr>
          <p:spPr>
            <a:xfrm>
              <a:off x="3958849" y="4013003"/>
              <a:ext cx="4249093" cy="187220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solidFill>
                  <a:schemeClr val="tx1"/>
                </a:solidFill>
              </a:endParaRPr>
            </a:p>
          </p:txBody>
        </p:sp>
        <p:grpSp>
          <p:nvGrpSpPr>
            <p:cNvPr id="13" name="グループ化 12">
              <a:extLst>
                <a:ext uri="{FF2B5EF4-FFF2-40B4-BE49-F238E27FC236}">
                  <a16:creationId xmlns:a16="http://schemas.microsoft.com/office/drawing/2014/main" id="{6CCB9164-A792-4DA3-B4B8-D99E8FC3AFEF}"/>
                </a:ext>
              </a:extLst>
            </p:cNvPr>
            <p:cNvGrpSpPr/>
            <p:nvPr/>
          </p:nvGrpSpPr>
          <p:grpSpPr>
            <a:xfrm>
              <a:off x="4001203" y="4309797"/>
              <a:ext cx="3643032" cy="1288626"/>
              <a:chOff x="1331640" y="2717010"/>
              <a:chExt cx="3643032" cy="1288626"/>
            </a:xfrm>
          </p:grpSpPr>
          <p:sp>
            <p:nvSpPr>
              <p:cNvPr id="14" name="左中かっこ 13">
                <a:extLst>
                  <a:ext uri="{FF2B5EF4-FFF2-40B4-BE49-F238E27FC236}">
                    <a16:creationId xmlns:a16="http://schemas.microsoft.com/office/drawing/2014/main" id="{B27DD6F3-E7BA-498E-AC96-0AC536A1FFFB}"/>
                  </a:ext>
                </a:extLst>
              </p:cNvPr>
              <p:cNvSpPr/>
              <p:nvPr/>
            </p:nvSpPr>
            <p:spPr>
              <a:xfrm>
                <a:off x="1331640" y="2891181"/>
                <a:ext cx="576064" cy="914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0BA5B68-5160-4F76-AA8C-6BA84764597E}"/>
                  </a:ext>
                </a:extLst>
              </p:cNvPr>
              <p:cNvSpPr txBox="1"/>
              <p:nvPr/>
            </p:nvSpPr>
            <p:spPr>
              <a:xfrm>
                <a:off x="1978339" y="3605526"/>
                <a:ext cx="2996333" cy="400110"/>
              </a:xfrm>
              <a:prstGeom prst="rect">
                <a:avLst/>
              </a:prstGeom>
              <a:noFill/>
            </p:spPr>
            <p:txBody>
              <a:bodyPr wrap="none" rtlCol="0">
                <a:spAutoFit/>
              </a:bodyPr>
              <a:lstStyle/>
              <a:p>
                <a:r>
                  <a:rPr kumimoji="1" lang="ja-JP" altLang="en-US" sz="2000" dirty="0"/>
                  <a:t>録音再生音</a:t>
                </a:r>
                <a:r>
                  <a:rPr kumimoji="1" lang="en-US" altLang="ja-JP" sz="2000" dirty="0"/>
                  <a:t>(</a:t>
                </a:r>
                <a:r>
                  <a:rPr kumimoji="1" lang="ja-JP" altLang="en-US" sz="2000" dirty="0"/>
                  <a:t>リプレイ音声</a:t>
                </a:r>
                <a:r>
                  <a:rPr kumimoji="1" lang="en-US" altLang="ja-JP" sz="2000" dirty="0"/>
                  <a:t>)</a:t>
                </a:r>
                <a:endParaRPr kumimoji="1" lang="ja-JP" altLang="en-US" sz="2000" dirty="0"/>
              </a:p>
            </p:txBody>
          </p:sp>
          <p:sp>
            <p:nvSpPr>
              <p:cNvPr id="16" name="テキスト ボックス 15">
                <a:extLst>
                  <a:ext uri="{FF2B5EF4-FFF2-40B4-BE49-F238E27FC236}">
                    <a16:creationId xmlns:a16="http://schemas.microsoft.com/office/drawing/2014/main" id="{F0256F64-0BE8-469D-A9B0-CBE111742C77}"/>
                  </a:ext>
                </a:extLst>
              </p:cNvPr>
              <p:cNvSpPr txBox="1"/>
              <p:nvPr/>
            </p:nvSpPr>
            <p:spPr>
              <a:xfrm>
                <a:off x="1978339" y="2717010"/>
                <a:ext cx="2400016" cy="400110"/>
              </a:xfrm>
              <a:prstGeom prst="rect">
                <a:avLst/>
              </a:prstGeom>
              <a:noFill/>
            </p:spPr>
            <p:txBody>
              <a:bodyPr wrap="none" rtlCol="0">
                <a:spAutoFit/>
              </a:bodyPr>
              <a:lstStyle/>
              <a:p>
                <a:r>
                  <a:rPr kumimoji="1" lang="ja-JP" altLang="en-US" sz="2000" dirty="0"/>
                  <a:t>ディープフェイク音声</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92DEE-D24C-46A8-8F63-63FD8DEA8CB7}"/>
              </a:ext>
            </a:extLst>
          </p:cNvPr>
          <p:cNvSpPr>
            <a:spLocks noGrp="1"/>
          </p:cNvSpPr>
          <p:nvPr>
            <p:ph type="title"/>
          </p:nvPr>
        </p:nvSpPr>
        <p:spPr/>
        <p:txBody>
          <a:bodyPr/>
          <a:lstStyle/>
          <a:p>
            <a:endParaRPr kumimoji="1" lang="ja-JP" altLang="en-US" dirty="0"/>
          </a:p>
        </p:txBody>
      </p:sp>
      <p:sp>
        <p:nvSpPr>
          <p:cNvPr id="3" name="日付プレースホルダー 2">
            <a:extLst>
              <a:ext uri="{FF2B5EF4-FFF2-40B4-BE49-F238E27FC236}">
                <a16:creationId xmlns:a16="http://schemas.microsoft.com/office/drawing/2014/main" id="{8C2E682E-09B9-4AA2-8D20-C293ACAE19E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8CC14F63-C745-427B-973C-4391FAEE0712}"/>
              </a:ext>
            </a:extLst>
          </p:cNvPr>
          <p:cNvSpPr>
            <a:spLocks noGrp="1"/>
          </p:cNvSpPr>
          <p:nvPr>
            <p:ph type="sldNum" sz="quarter" idx="12"/>
          </p:nvPr>
        </p:nvSpPr>
        <p:spPr/>
        <p:txBody>
          <a:bodyPr/>
          <a:lstStyle/>
          <a:p>
            <a:pPr>
              <a:defRPr/>
            </a:pPr>
            <a:fld id="{8296DE13-0F0C-4D9A-B375-17F40D9CE168}" type="slidenum">
              <a:rPr lang="ja-JP" altLang="en-US" smtClean="0"/>
              <a:pPr>
                <a:defRPr/>
              </a:pPr>
              <a:t>4</a:t>
            </a:fld>
            <a:endParaRPr lang="ja-JP" altLang="en-US"/>
          </a:p>
        </p:txBody>
      </p:sp>
      <p:sp>
        <p:nvSpPr>
          <p:cNvPr id="6" name="テキスト ボックス 5">
            <a:extLst>
              <a:ext uri="{FF2B5EF4-FFF2-40B4-BE49-F238E27FC236}">
                <a16:creationId xmlns:a16="http://schemas.microsoft.com/office/drawing/2014/main" id="{271248AB-CEF3-4306-9510-A40A2138B6F6}"/>
              </a:ext>
            </a:extLst>
          </p:cNvPr>
          <p:cNvSpPr txBox="1"/>
          <p:nvPr/>
        </p:nvSpPr>
        <p:spPr>
          <a:xfrm>
            <a:off x="1691680" y="4307029"/>
            <a:ext cx="2249334" cy="523220"/>
          </a:xfrm>
          <a:prstGeom prst="rect">
            <a:avLst/>
          </a:prstGeom>
          <a:noFill/>
        </p:spPr>
        <p:txBody>
          <a:bodyPr wrap="none" rtlCol="0">
            <a:spAutoFit/>
          </a:bodyPr>
          <a:lstStyle/>
          <a:p>
            <a:r>
              <a:rPr kumimoji="1" lang="ja-JP" altLang="en-US" dirty="0"/>
              <a:t>・　</a:t>
            </a:r>
            <a:r>
              <a:rPr kumimoji="1" lang="ja-JP" altLang="en-US" sz="2800" dirty="0"/>
              <a:t>録音再生音</a:t>
            </a:r>
            <a:endParaRPr kumimoji="1" lang="en-US" altLang="ja-JP" dirty="0"/>
          </a:p>
        </p:txBody>
      </p:sp>
      <p:sp>
        <p:nvSpPr>
          <p:cNvPr id="7" name="テキスト ボックス 6">
            <a:extLst>
              <a:ext uri="{FF2B5EF4-FFF2-40B4-BE49-F238E27FC236}">
                <a16:creationId xmlns:a16="http://schemas.microsoft.com/office/drawing/2014/main" id="{D15E4382-4612-4D94-AAF9-0654B6ADBBCA}"/>
              </a:ext>
            </a:extLst>
          </p:cNvPr>
          <p:cNvSpPr txBox="1"/>
          <p:nvPr/>
        </p:nvSpPr>
        <p:spPr>
          <a:xfrm>
            <a:off x="1691680" y="2650845"/>
            <a:ext cx="3522118" cy="523220"/>
          </a:xfrm>
          <a:prstGeom prst="rect">
            <a:avLst/>
          </a:prstGeom>
          <a:noFill/>
        </p:spPr>
        <p:txBody>
          <a:bodyPr wrap="none" rtlCol="0">
            <a:spAutoFit/>
          </a:bodyPr>
          <a:lstStyle/>
          <a:p>
            <a:r>
              <a:rPr kumimoji="1" lang="ja-JP" altLang="en-US" sz="1600" dirty="0"/>
              <a:t>・　</a:t>
            </a:r>
            <a:r>
              <a:rPr kumimoji="1" lang="ja-JP" altLang="en-US" sz="2800" dirty="0"/>
              <a:t>ディープフェイク音声</a:t>
            </a:r>
            <a:endParaRPr kumimoji="1" lang="ja-JP" altLang="en-US" sz="1600" dirty="0"/>
          </a:p>
        </p:txBody>
      </p:sp>
    </p:spTree>
    <p:extLst>
      <p:ext uri="{BB962C8B-B14F-4D97-AF65-F5344CB8AC3E}">
        <p14:creationId xmlns:p14="http://schemas.microsoft.com/office/powerpoint/2010/main" val="17395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92DEE-D24C-46A8-8F63-63FD8DEA8CB7}"/>
              </a:ext>
            </a:extLst>
          </p:cNvPr>
          <p:cNvSpPr>
            <a:spLocks noGrp="1"/>
          </p:cNvSpPr>
          <p:nvPr>
            <p:ph type="title"/>
          </p:nvPr>
        </p:nvSpPr>
        <p:spPr/>
        <p:txBody>
          <a:bodyPr/>
          <a:lstStyle/>
          <a:p>
            <a:endParaRPr kumimoji="1" lang="ja-JP" altLang="en-US" dirty="0"/>
          </a:p>
        </p:txBody>
      </p:sp>
      <p:sp>
        <p:nvSpPr>
          <p:cNvPr id="3" name="日付プレースホルダー 2">
            <a:extLst>
              <a:ext uri="{FF2B5EF4-FFF2-40B4-BE49-F238E27FC236}">
                <a16:creationId xmlns:a16="http://schemas.microsoft.com/office/drawing/2014/main" id="{8C2E682E-09B9-4AA2-8D20-C293ACAE19E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8CC14F63-C745-427B-973C-4391FAEE0712}"/>
              </a:ext>
            </a:extLst>
          </p:cNvPr>
          <p:cNvSpPr>
            <a:spLocks noGrp="1"/>
          </p:cNvSpPr>
          <p:nvPr>
            <p:ph type="sldNum" sz="quarter" idx="12"/>
          </p:nvPr>
        </p:nvSpPr>
        <p:spPr/>
        <p:txBody>
          <a:bodyPr/>
          <a:lstStyle/>
          <a:p>
            <a:pPr>
              <a:defRPr/>
            </a:pPr>
            <a:fld id="{8296DE13-0F0C-4D9A-B375-17F40D9CE168}" type="slidenum">
              <a:rPr lang="ja-JP" altLang="en-US" smtClean="0"/>
              <a:pPr>
                <a:defRPr/>
              </a:pPr>
              <a:t>5</a:t>
            </a:fld>
            <a:endParaRPr lang="ja-JP" altLang="en-US"/>
          </a:p>
        </p:txBody>
      </p:sp>
      <p:sp>
        <p:nvSpPr>
          <p:cNvPr id="6" name="テキスト ボックス 5">
            <a:extLst>
              <a:ext uri="{FF2B5EF4-FFF2-40B4-BE49-F238E27FC236}">
                <a16:creationId xmlns:a16="http://schemas.microsoft.com/office/drawing/2014/main" id="{271248AB-CEF3-4306-9510-A40A2138B6F6}"/>
              </a:ext>
            </a:extLst>
          </p:cNvPr>
          <p:cNvSpPr txBox="1"/>
          <p:nvPr/>
        </p:nvSpPr>
        <p:spPr>
          <a:xfrm>
            <a:off x="1691680" y="4307029"/>
            <a:ext cx="2249334" cy="523220"/>
          </a:xfrm>
          <a:prstGeom prst="rect">
            <a:avLst/>
          </a:prstGeom>
          <a:noFill/>
        </p:spPr>
        <p:txBody>
          <a:bodyPr wrap="none" rtlCol="0">
            <a:spAutoFit/>
          </a:bodyPr>
          <a:lstStyle/>
          <a:p>
            <a:r>
              <a:rPr kumimoji="1" lang="ja-JP" altLang="en-US" dirty="0">
                <a:solidFill>
                  <a:schemeClr val="bg1">
                    <a:lumMod val="75000"/>
                  </a:schemeClr>
                </a:solidFill>
              </a:rPr>
              <a:t>・</a:t>
            </a:r>
            <a:r>
              <a:rPr kumimoji="1" lang="ja-JP" altLang="en-US" dirty="0"/>
              <a:t>　</a:t>
            </a:r>
            <a:r>
              <a:rPr kumimoji="1" lang="ja-JP" altLang="en-US" sz="2800" dirty="0">
                <a:solidFill>
                  <a:schemeClr val="bg1">
                    <a:lumMod val="75000"/>
                  </a:schemeClr>
                </a:solidFill>
              </a:rPr>
              <a:t>録音再生音</a:t>
            </a:r>
            <a:endParaRPr kumimoji="1" lang="en-US" altLang="ja-JP" dirty="0">
              <a:solidFill>
                <a:schemeClr val="bg1">
                  <a:lumMod val="75000"/>
                </a:schemeClr>
              </a:solidFill>
            </a:endParaRPr>
          </a:p>
        </p:txBody>
      </p:sp>
      <p:sp>
        <p:nvSpPr>
          <p:cNvPr id="7" name="テキスト ボックス 6">
            <a:extLst>
              <a:ext uri="{FF2B5EF4-FFF2-40B4-BE49-F238E27FC236}">
                <a16:creationId xmlns:a16="http://schemas.microsoft.com/office/drawing/2014/main" id="{D15E4382-4612-4D94-AAF9-0654B6ADBBCA}"/>
              </a:ext>
            </a:extLst>
          </p:cNvPr>
          <p:cNvSpPr txBox="1"/>
          <p:nvPr/>
        </p:nvSpPr>
        <p:spPr>
          <a:xfrm>
            <a:off x="1691680" y="2650845"/>
            <a:ext cx="3522118" cy="523220"/>
          </a:xfrm>
          <a:prstGeom prst="rect">
            <a:avLst/>
          </a:prstGeom>
          <a:noFill/>
        </p:spPr>
        <p:txBody>
          <a:bodyPr wrap="none" rtlCol="0">
            <a:spAutoFit/>
          </a:bodyPr>
          <a:lstStyle/>
          <a:p>
            <a:r>
              <a:rPr kumimoji="1" lang="ja-JP" altLang="en-US" sz="1600" dirty="0"/>
              <a:t>・　</a:t>
            </a:r>
            <a:r>
              <a:rPr kumimoji="1" lang="ja-JP" altLang="en-US" sz="2800" dirty="0"/>
              <a:t>ディープフェイク音声</a:t>
            </a:r>
            <a:endParaRPr kumimoji="1" lang="ja-JP" altLang="en-US" sz="1600" dirty="0"/>
          </a:p>
        </p:txBody>
      </p:sp>
    </p:spTree>
    <p:extLst>
      <p:ext uri="{BB962C8B-B14F-4D97-AF65-F5344CB8AC3E}">
        <p14:creationId xmlns:p14="http://schemas.microsoft.com/office/powerpoint/2010/main" val="100252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98DD0-4EE7-44E4-A620-4AB1BD6CCD6F}"/>
              </a:ext>
            </a:extLst>
          </p:cNvPr>
          <p:cNvSpPr>
            <a:spLocks noGrp="1"/>
          </p:cNvSpPr>
          <p:nvPr>
            <p:ph type="title"/>
          </p:nvPr>
        </p:nvSpPr>
        <p:spPr/>
        <p:txBody>
          <a:bodyPr/>
          <a:lstStyle/>
          <a:p>
            <a:pPr algn="l"/>
            <a:r>
              <a:rPr kumimoji="1" lang="ja-JP" altLang="en-US" dirty="0"/>
              <a:t>ディープフェイク音声とは</a:t>
            </a:r>
          </a:p>
        </p:txBody>
      </p:sp>
      <p:sp>
        <p:nvSpPr>
          <p:cNvPr id="4" name="スライド番号プレースホルダー 3">
            <a:extLst>
              <a:ext uri="{FF2B5EF4-FFF2-40B4-BE49-F238E27FC236}">
                <a16:creationId xmlns:a16="http://schemas.microsoft.com/office/drawing/2014/main" id="{09FC6B04-0D3B-4AA0-939E-D2BDEDAE0190}"/>
              </a:ext>
            </a:extLst>
          </p:cNvPr>
          <p:cNvSpPr>
            <a:spLocks noGrp="1"/>
          </p:cNvSpPr>
          <p:nvPr>
            <p:ph type="sldNum" sz="quarter" idx="12"/>
          </p:nvPr>
        </p:nvSpPr>
        <p:spPr/>
        <p:txBody>
          <a:bodyPr/>
          <a:lstStyle/>
          <a:p>
            <a:pPr>
              <a:defRPr/>
            </a:pPr>
            <a:fld id="{8296DE13-0F0C-4D9A-B375-17F40D9CE168}" type="slidenum">
              <a:rPr lang="ja-JP" altLang="en-US" smtClean="0"/>
              <a:pPr>
                <a:defRPr/>
              </a:pPr>
              <a:t>6</a:t>
            </a:fld>
            <a:endParaRPr lang="ja-JP" altLang="en-US"/>
          </a:p>
        </p:txBody>
      </p:sp>
      <p:sp>
        <p:nvSpPr>
          <p:cNvPr id="154" name="テキスト ボックス 153">
            <a:extLst>
              <a:ext uri="{FF2B5EF4-FFF2-40B4-BE49-F238E27FC236}">
                <a16:creationId xmlns:a16="http://schemas.microsoft.com/office/drawing/2014/main" id="{095BD95F-749B-4647-8B00-AC6D895A398A}"/>
              </a:ext>
            </a:extLst>
          </p:cNvPr>
          <p:cNvSpPr txBox="1"/>
          <p:nvPr/>
        </p:nvSpPr>
        <p:spPr>
          <a:xfrm>
            <a:off x="611560" y="1833009"/>
            <a:ext cx="7129412" cy="369332"/>
          </a:xfrm>
          <a:prstGeom prst="rect">
            <a:avLst/>
          </a:prstGeom>
          <a:noFill/>
        </p:spPr>
        <p:txBody>
          <a:bodyPr wrap="square" rtlCol="0">
            <a:spAutoFit/>
          </a:bodyPr>
          <a:lstStyle/>
          <a:p>
            <a:r>
              <a:rPr lang="ja-JP" altLang="en-US" b="1" dirty="0"/>
              <a:t>・ 話した音声を切り貼りして１つの言葉にしてしまうこと</a:t>
            </a:r>
            <a:endParaRPr kumimoji="1" lang="ja-JP" altLang="en-US" b="1" dirty="0"/>
          </a:p>
        </p:txBody>
      </p:sp>
      <p:pic>
        <p:nvPicPr>
          <p:cNvPr id="8" name="図 7">
            <a:extLst>
              <a:ext uri="{FF2B5EF4-FFF2-40B4-BE49-F238E27FC236}">
                <a16:creationId xmlns:a16="http://schemas.microsoft.com/office/drawing/2014/main" id="{41E18D68-3278-4229-B8ED-1ED901DE96AD}"/>
              </a:ext>
            </a:extLst>
          </p:cNvPr>
          <p:cNvPicPr>
            <a:picLocks noChangeAspect="1"/>
          </p:cNvPicPr>
          <p:nvPr/>
        </p:nvPicPr>
        <p:blipFill>
          <a:blip r:embed="rId3"/>
          <a:stretch>
            <a:fillRect/>
          </a:stretch>
        </p:blipFill>
        <p:spPr>
          <a:xfrm>
            <a:off x="298376" y="2348880"/>
            <a:ext cx="8388424" cy="3509945"/>
          </a:xfrm>
          <a:prstGeom prst="rect">
            <a:avLst/>
          </a:prstGeom>
        </p:spPr>
      </p:pic>
    </p:spTree>
    <p:extLst>
      <p:ext uri="{BB962C8B-B14F-4D97-AF65-F5344CB8AC3E}">
        <p14:creationId xmlns:p14="http://schemas.microsoft.com/office/powerpoint/2010/main" val="17519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92DEE-D24C-46A8-8F63-63FD8DEA8CB7}"/>
              </a:ext>
            </a:extLst>
          </p:cNvPr>
          <p:cNvSpPr>
            <a:spLocks noGrp="1"/>
          </p:cNvSpPr>
          <p:nvPr>
            <p:ph type="title"/>
          </p:nvPr>
        </p:nvSpPr>
        <p:spPr/>
        <p:txBody>
          <a:bodyPr/>
          <a:lstStyle/>
          <a:p>
            <a:endParaRPr kumimoji="1" lang="ja-JP" altLang="en-US" dirty="0"/>
          </a:p>
        </p:txBody>
      </p:sp>
      <p:sp>
        <p:nvSpPr>
          <p:cNvPr id="3" name="日付プレースホルダー 2">
            <a:extLst>
              <a:ext uri="{FF2B5EF4-FFF2-40B4-BE49-F238E27FC236}">
                <a16:creationId xmlns:a16="http://schemas.microsoft.com/office/drawing/2014/main" id="{8C2E682E-09B9-4AA2-8D20-C293ACAE19E8}"/>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8CC14F63-C745-427B-973C-4391FAEE0712}"/>
              </a:ext>
            </a:extLst>
          </p:cNvPr>
          <p:cNvSpPr>
            <a:spLocks noGrp="1"/>
          </p:cNvSpPr>
          <p:nvPr>
            <p:ph type="sldNum" sz="quarter" idx="12"/>
          </p:nvPr>
        </p:nvSpPr>
        <p:spPr/>
        <p:txBody>
          <a:bodyPr/>
          <a:lstStyle/>
          <a:p>
            <a:pPr>
              <a:defRPr/>
            </a:pPr>
            <a:fld id="{8296DE13-0F0C-4D9A-B375-17F40D9CE168}" type="slidenum">
              <a:rPr lang="ja-JP" altLang="en-US" smtClean="0"/>
              <a:pPr>
                <a:defRPr/>
              </a:pPr>
              <a:t>7</a:t>
            </a:fld>
            <a:endParaRPr lang="ja-JP" altLang="en-US"/>
          </a:p>
        </p:txBody>
      </p:sp>
      <p:sp>
        <p:nvSpPr>
          <p:cNvPr id="6" name="テキスト ボックス 5">
            <a:extLst>
              <a:ext uri="{FF2B5EF4-FFF2-40B4-BE49-F238E27FC236}">
                <a16:creationId xmlns:a16="http://schemas.microsoft.com/office/drawing/2014/main" id="{271248AB-CEF3-4306-9510-A40A2138B6F6}"/>
              </a:ext>
            </a:extLst>
          </p:cNvPr>
          <p:cNvSpPr txBox="1"/>
          <p:nvPr/>
        </p:nvSpPr>
        <p:spPr>
          <a:xfrm>
            <a:off x="1691680" y="4307029"/>
            <a:ext cx="2249334" cy="523220"/>
          </a:xfrm>
          <a:prstGeom prst="rect">
            <a:avLst/>
          </a:prstGeom>
          <a:noFill/>
        </p:spPr>
        <p:txBody>
          <a:bodyPr wrap="none" rtlCol="0">
            <a:spAutoFit/>
          </a:bodyPr>
          <a:lstStyle/>
          <a:p>
            <a:r>
              <a:rPr kumimoji="1" lang="ja-JP" altLang="en-US" dirty="0"/>
              <a:t>・　</a:t>
            </a:r>
            <a:r>
              <a:rPr kumimoji="1" lang="ja-JP" altLang="en-US" sz="2800" dirty="0"/>
              <a:t>録音再生音</a:t>
            </a:r>
            <a:endParaRPr kumimoji="1" lang="en-US" altLang="ja-JP" dirty="0"/>
          </a:p>
        </p:txBody>
      </p:sp>
      <p:sp>
        <p:nvSpPr>
          <p:cNvPr id="7" name="テキスト ボックス 6">
            <a:extLst>
              <a:ext uri="{FF2B5EF4-FFF2-40B4-BE49-F238E27FC236}">
                <a16:creationId xmlns:a16="http://schemas.microsoft.com/office/drawing/2014/main" id="{D15E4382-4612-4D94-AAF9-0654B6ADBBCA}"/>
              </a:ext>
            </a:extLst>
          </p:cNvPr>
          <p:cNvSpPr txBox="1"/>
          <p:nvPr/>
        </p:nvSpPr>
        <p:spPr>
          <a:xfrm>
            <a:off x="1691680" y="2650845"/>
            <a:ext cx="3522118" cy="523220"/>
          </a:xfrm>
          <a:prstGeom prst="rect">
            <a:avLst/>
          </a:prstGeom>
          <a:noFill/>
        </p:spPr>
        <p:txBody>
          <a:bodyPr wrap="none" rtlCol="0">
            <a:spAutoFit/>
          </a:bodyPr>
          <a:lstStyle/>
          <a:p>
            <a:r>
              <a:rPr kumimoji="1" lang="ja-JP" altLang="en-US" sz="1600" dirty="0">
                <a:solidFill>
                  <a:schemeClr val="bg1">
                    <a:lumMod val="75000"/>
                  </a:schemeClr>
                </a:solidFill>
              </a:rPr>
              <a:t>・　</a:t>
            </a:r>
            <a:r>
              <a:rPr kumimoji="1" lang="ja-JP" altLang="en-US" sz="2800" dirty="0">
                <a:solidFill>
                  <a:schemeClr val="bg1">
                    <a:lumMod val="75000"/>
                  </a:schemeClr>
                </a:solidFill>
              </a:rPr>
              <a:t>ディープフェイク音声</a:t>
            </a:r>
            <a:endParaRPr kumimoji="1" lang="ja-JP" altLang="en-US" sz="1600" dirty="0">
              <a:solidFill>
                <a:schemeClr val="bg1">
                  <a:lumMod val="75000"/>
                </a:schemeClr>
              </a:solidFill>
            </a:endParaRPr>
          </a:p>
        </p:txBody>
      </p:sp>
    </p:spTree>
    <p:extLst>
      <p:ext uri="{BB962C8B-B14F-4D97-AF65-F5344CB8AC3E}">
        <p14:creationId xmlns:p14="http://schemas.microsoft.com/office/powerpoint/2010/main" val="33948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BC217-0181-4317-A4E3-CA528F371F2F}"/>
              </a:ext>
            </a:extLst>
          </p:cNvPr>
          <p:cNvSpPr>
            <a:spLocks noGrp="1"/>
          </p:cNvSpPr>
          <p:nvPr>
            <p:ph type="title"/>
          </p:nvPr>
        </p:nvSpPr>
        <p:spPr/>
        <p:txBody>
          <a:bodyPr/>
          <a:lstStyle/>
          <a:p>
            <a:pPr algn="l"/>
            <a:r>
              <a:rPr kumimoji="1" lang="ja-JP" altLang="en-US" dirty="0"/>
              <a:t>録音再生音</a:t>
            </a:r>
            <a:r>
              <a:rPr kumimoji="1" lang="en-US" altLang="ja-JP" dirty="0"/>
              <a:t>(</a:t>
            </a:r>
            <a:r>
              <a:rPr kumimoji="1" lang="ja-JP" altLang="en-US" dirty="0"/>
              <a:t>リプレイ音声</a:t>
            </a:r>
            <a:r>
              <a:rPr kumimoji="1" lang="en-US" altLang="ja-JP" dirty="0"/>
              <a:t>)</a:t>
            </a:r>
            <a:r>
              <a:rPr kumimoji="1" lang="ja-JP" altLang="en-US" dirty="0"/>
              <a:t>とは</a:t>
            </a:r>
          </a:p>
        </p:txBody>
      </p:sp>
      <p:sp>
        <p:nvSpPr>
          <p:cNvPr id="4" name="スライド番号プレースホルダー 3">
            <a:extLst>
              <a:ext uri="{FF2B5EF4-FFF2-40B4-BE49-F238E27FC236}">
                <a16:creationId xmlns:a16="http://schemas.microsoft.com/office/drawing/2014/main" id="{3B150D91-4EA3-4D75-950B-F397A2D84338}"/>
              </a:ext>
            </a:extLst>
          </p:cNvPr>
          <p:cNvSpPr>
            <a:spLocks noGrp="1"/>
          </p:cNvSpPr>
          <p:nvPr>
            <p:ph type="sldNum" sz="quarter" idx="12"/>
          </p:nvPr>
        </p:nvSpPr>
        <p:spPr/>
        <p:txBody>
          <a:bodyPr/>
          <a:lstStyle/>
          <a:p>
            <a:pPr>
              <a:defRPr/>
            </a:pPr>
            <a:fld id="{8296DE13-0F0C-4D9A-B375-17F40D9CE168}" type="slidenum">
              <a:rPr lang="ja-JP" altLang="en-US" smtClean="0"/>
              <a:pPr>
                <a:defRPr/>
              </a:pPr>
              <a:t>8</a:t>
            </a:fld>
            <a:endParaRPr lang="ja-JP" altLang="en-US"/>
          </a:p>
        </p:txBody>
      </p:sp>
      <p:sp>
        <p:nvSpPr>
          <p:cNvPr id="14" name="テキスト ボックス 13">
            <a:extLst>
              <a:ext uri="{FF2B5EF4-FFF2-40B4-BE49-F238E27FC236}">
                <a16:creationId xmlns:a16="http://schemas.microsoft.com/office/drawing/2014/main" id="{4DEEF253-04CD-4245-9B9E-945B855CC114}"/>
              </a:ext>
            </a:extLst>
          </p:cNvPr>
          <p:cNvSpPr txBox="1"/>
          <p:nvPr/>
        </p:nvSpPr>
        <p:spPr>
          <a:xfrm>
            <a:off x="468313" y="1849475"/>
            <a:ext cx="6620623" cy="369332"/>
          </a:xfrm>
          <a:prstGeom prst="rect">
            <a:avLst/>
          </a:prstGeom>
          <a:noFill/>
        </p:spPr>
        <p:txBody>
          <a:bodyPr wrap="square" rtlCol="0">
            <a:spAutoFit/>
          </a:bodyPr>
          <a:lstStyle/>
          <a:p>
            <a:r>
              <a:rPr kumimoji="1" lang="ja-JP" altLang="en-US" b="1" dirty="0"/>
              <a:t>・ 話し言葉など他者に録音され、勝手に再生されてしまうこと</a:t>
            </a:r>
          </a:p>
        </p:txBody>
      </p:sp>
      <p:pic>
        <p:nvPicPr>
          <p:cNvPr id="5" name="図 4">
            <a:extLst>
              <a:ext uri="{FF2B5EF4-FFF2-40B4-BE49-F238E27FC236}">
                <a16:creationId xmlns:a16="http://schemas.microsoft.com/office/drawing/2014/main" id="{DCF6BFB5-03E3-46EF-B534-0D23CFD0B48F}"/>
              </a:ext>
            </a:extLst>
          </p:cNvPr>
          <p:cNvPicPr>
            <a:picLocks noChangeAspect="1"/>
          </p:cNvPicPr>
          <p:nvPr/>
        </p:nvPicPr>
        <p:blipFill>
          <a:blip r:embed="rId3"/>
          <a:stretch>
            <a:fillRect/>
          </a:stretch>
        </p:blipFill>
        <p:spPr>
          <a:xfrm>
            <a:off x="269776" y="2780928"/>
            <a:ext cx="8604448" cy="2830859"/>
          </a:xfrm>
          <a:prstGeom prst="rect">
            <a:avLst/>
          </a:prstGeom>
        </p:spPr>
      </p:pic>
    </p:spTree>
    <p:extLst>
      <p:ext uri="{BB962C8B-B14F-4D97-AF65-F5344CB8AC3E}">
        <p14:creationId xmlns:p14="http://schemas.microsoft.com/office/powerpoint/2010/main" val="156879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84DDA0-6EC3-400B-8096-5F394CD7C3AE}"/>
              </a:ext>
            </a:extLst>
          </p:cNvPr>
          <p:cNvSpPr>
            <a:spLocks noGrp="1"/>
          </p:cNvSpPr>
          <p:nvPr>
            <p:ph type="title"/>
          </p:nvPr>
        </p:nvSpPr>
        <p:spPr/>
        <p:txBody>
          <a:bodyPr/>
          <a:lstStyle/>
          <a:p>
            <a:pPr algn="l"/>
            <a:r>
              <a:rPr kumimoji="1" lang="ja-JP" altLang="en-US" dirty="0"/>
              <a:t>研究目的</a:t>
            </a:r>
          </a:p>
        </p:txBody>
      </p:sp>
      <p:sp>
        <p:nvSpPr>
          <p:cNvPr id="4" name="スライド番号プレースホルダー 3">
            <a:extLst>
              <a:ext uri="{FF2B5EF4-FFF2-40B4-BE49-F238E27FC236}">
                <a16:creationId xmlns:a16="http://schemas.microsoft.com/office/drawing/2014/main" id="{488D1570-AACE-4D83-95DD-978AD67A5CA9}"/>
              </a:ext>
            </a:extLst>
          </p:cNvPr>
          <p:cNvSpPr>
            <a:spLocks noGrp="1"/>
          </p:cNvSpPr>
          <p:nvPr>
            <p:ph type="sldNum" sz="quarter" idx="12"/>
          </p:nvPr>
        </p:nvSpPr>
        <p:spPr/>
        <p:txBody>
          <a:bodyPr/>
          <a:lstStyle/>
          <a:p>
            <a:pPr>
              <a:defRPr/>
            </a:pPr>
            <a:fld id="{8296DE13-0F0C-4D9A-B375-17F40D9CE168}" type="slidenum">
              <a:rPr lang="ja-JP" altLang="en-US" smtClean="0"/>
              <a:pPr>
                <a:defRPr/>
              </a:pPr>
              <a:t>9</a:t>
            </a:fld>
            <a:endParaRPr lang="ja-JP" altLang="en-US"/>
          </a:p>
        </p:txBody>
      </p:sp>
      <p:sp>
        <p:nvSpPr>
          <p:cNvPr id="11" name="テキスト ボックス 10">
            <a:extLst>
              <a:ext uri="{FF2B5EF4-FFF2-40B4-BE49-F238E27FC236}">
                <a16:creationId xmlns:a16="http://schemas.microsoft.com/office/drawing/2014/main" id="{A5FDB37E-EFDC-4234-8A2C-637F081F2296}"/>
              </a:ext>
            </a:extLst>
          </p:cNvPr>
          <p:cNvSpPr txBox="1"/>
          <p:nvPr/>
        </p:nvSpPr>
        <p:spPr>
          <a:xfrm>
            <a:off x="1303879" y="2742440"/>
            <a:ext cx="7382921" cy="400110"/>
          </a:xfrm>
          <a:prstGeom prst="rect">
            <a:avLst/>
          </a:prstGeom>
          <a:noFill/>
        </p:spPr>
        <p:txBody>
          <a:bodyPr wrap="square" rtlCol="0">
            <a:spAutoFit/>
          </a:bodyPr>
          <a:lstStyle/>
          <a:p>
            <a:r>
              <a:rPr kumimoji="1" lang="ja-JP" altLang="en-US" sz="2000" dirty="0"/>
              <a:t>・ </a:t>
            </a:r>
            <a:r>
              <a:rPr lang="ja-JP" altLang="en-US" sz="2000" dirty="0"/>
              <a:t>詐欺問題</a:t>
            </a:r>
            <a:r>
              <a:rPr lang="en-US" altLang="ja-JP" sz="2000" dirty="0"/>
              <a:t>(</a:t>
            </a:r>
            <a:r>
              <a:rPr lang="ja-JP" altLang="en-US" sz="2000" dirty="0"/>
              <a:t>録音再生音</a:t>
            </a:r>
            <a:r>
              <a:rPr lang="en-US" altLang="ja-JP" sz="2000" dirty="0"/>
              <a:t>)</a:t>
            </a:r>
            <a:r>
              <a:rPr kumimoji="1" lang="ja-JP" altLang="en-US" sz="2000" dirty="0"/>
              <a:t>を見破る</a:t>
            </a:r>
            <a:endParaRPr kumimoji="1" lang="en-US" altLang="ja-JP" sz="2000" dirty="0"/>
          </a:p>
        </p:txBody>
      </p:sp>
      <p:sp>
        <p:nvSpPr>
          <p:cNvPr id="3" name="テキスト ボックス 2">
            <a:extLst>
              <a:ext uri="{FF2B5EF4-FFF2-40B4-BE49-F238E27FC236}">
                <a16:creationId xmlns:a16="http://schemas.microsoft.com/office/drawing/2014/main" id="{9D35B13C-6C36-4EB0-925F-BE0A79BE1C7A}"/>
              </a:ext>
            </a:extLst>
          </p:cNvPr>
          <p:cNvSpPr txBox="1"/>
          <p:nvPr/>
        </p:nvSpPr>
        <p:spPr>
          <a:xfrm>
            <a:off x="1303879" y="4575580"/>
            <a:ext cx="6197530" cy="369332"/>
          </a:xfrm>
          <a:prstGeom prst="rect">
            <a:avLst/>
          </a:prstGeom>
          <a:noFill/>
        </p:spPr>
        <p:txBody>
          <a:bodyPr wrap="none" rtlCol="0">
            <a:spAutoFit/>
          </a:bodyPr>
          <a:lstStyle/>
          <a:p>
            <a:r>
              <a:rPr lang="ja-JP" altLang="en-US" dirty="0"/>
              <a:t>・ 本人発話か録音再生音なのか見分けるシステムを構築する</a:t>
            </a:r>
            <a:endParaRPr kumimoji="1" lang="ja-JP" altLang="en-US" dirty="0"/>
          </a:p>
        </p:txBody>
      </p:sp>
      <p:pic>
        <p:nvPicPr>
          <p:cNvPr id="8" name="図 7">
            <a:extLst>
              <a:ext uri="{FF2B5EF4-FFF2-40B4-BE49-F238E27FC236}">
                <a16:creationId xmlns:a16="http://schemas.microsoft.com/office/drawing/2014/main" id="{244EA984-56A7-439D-91F0-9319CCF048C1}"/>
              </a:ext>
            </a:extLst>
          </p:cNvPr>
          <p:cNvPicPr>
            <a:picLocks noChangeAspect="1"/>
          </p:cNvPicPr>
          <p:nvPr/>
        </p:nvPicPr>
        <p:blipFill>
          <a:blip r:embed="rId3"/>
          <a:stretch>
            <a:fillRect/>
          </a:stretch>
        </p:blipFill>
        <p:spPr>
          <a:xfrm>
            <a:off x="3131840" y="3565962"/>
            <a:ext cx="719390" cy="609653"/>
          </a:xfrm>
          <a:prstGeom prst="rect">
            <a:avLst/>
          </a:prstGeom>
        </p:spPr>
      </p:pic>
    </p:spTree>
    <p:extLst>
      <p:ext uri="{BB962C8B-B14F-4D97-AF65-F5344CB8AC3E}">
        <p14:creationId xmlns:p14="http://schemas.microsoft.com/office/powerpoint/2010/main" val="4393556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Tq5vjYBGxu7E0zm1mgG2y"/>
</p:tagLst>
</file>

<file path=ppt/tags/tag10.xml><?xml version="1.0" encoding="utf-8"?>
<p:tagLst xmlns:a="http://schemas.openxmlformats.org/drawingml/2006/main" xmlns:r="http://schemas.openxmlformats.org/officeDocument/2006/relationships" xmlns:p="http://schemas.openxmlformats.org/presentationml/2006/main">
  <p:tag name="DVSHAPEID" val="g1RpGmfw4ulFURPgNWVbL4"/>
</p:tagLst>
</file>

<file path=ppt/tags/tag11.xml><?xml version="1.0" encoding="utf-8"?>
<p:tagLst xmlns:a="http://schemas.openxmlformats.org/drawingml/2006/main" xmlns:r="http://schemas.openxmlformats.org/officeDocument/2006/relationships" xmlns:p="http://schemas.openxmlformats.org/presentationml/2006/main">
  <p:tag name="DVSHAPEID" val="0qB2mBDLBtQbbpxveLxZrs"/>
</p:tagLst>
</file>

<file path=ppt/tags/tag12.xml><?xml version="1.0" encoding="utf-8"?>
<p:tagLst xmlns:a="http://schemas.openxmlformats.org/drawingml/2006/main" xmlns:r="http://schemas.openxmlformats.org/officeDocument/2006/relationships" xmlns:p="http://schemas.openxmlformats.org/presentationml/2006/main">
  <p:tag name="DVSHAPEID" val="M1IFK6HhMIr2rrz57nshhp"/>
</p:tagLst>
</file>

<file path=ppt/tags/tag13.xml><?xml version="1.0" encoding="utf-8"?>
<p:tagLst xmlns:a="http://schemas.openxmlformats.org/drawingml/2006/main" xmlns:r="http://schemas.openxmlformats.org/officeDocument/2006/relationships" xmlns:p="http://schemas.openxmlformats.org/presentationml/2006/main">
  <p:tag name="DVSHAPEID" val="gaUqDkaLFpHMWblJXbKwxh"/>
</p:tagLst>
</file>

<file path=ppt/tags/tag14.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1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2.xml><?xml version="1.0" encoding="utf-8"?>
<p:tagLst xmlns:a="http://schemas.openxmlformats.org/drawingml/2006/main" xmlns:r="http://schemas.openxmlformats.org/officeDocument/2006/relationships" xmlns:p="http://schemas.openxmlformats.org/presentationml/2006/main">
  <p:tag name="DVSHAPEID" val="63D1vDeIC1RZC00yORM3I9"/>
</p:tagLst>
</file>

<file path=ppt/tags/tag3.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4.xml><?xml version="1.0" encoding="utf-8"?>
<p:tagLst xmlns:a="http://schemas.openxmlformats.org/drawingml/2006/main" xmlns:r="http://schemas.openxmlformats.org/officeDocument/2006/relationships" xmlns:p="http://schemas.openxmlformats.org/presentationml/2006/main">
  <p:tag name="DVSHAPEID" val="gFnzmtxpTYPWLOuauDxeL0"/>
</p:tagLst>
</file>

<file path=ppt/tags/tag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6.xml><?xml version="1.0" encoding="utf-8"?>
<p:tagLst xmlns:a="http://schemas.openxmlformats.org/drawingml/2006/main" xmlns:r="http://schemas.openxmlformats.org/officeDocument/2006/relationships" xmlns:p="http://schemas.openxmlformats.org/presentationml/2006/main">
  <p:tag name="DVSHAPEID" val="HVfCeUnQoU3utl3tkpBWiz"/>
</p:tagLst>
</file>

<file path=ppt/tags/tag7.xml><?xml version="1.0" encoding="utf-8"?>
<p:tagLst xmlns:a="http://schemas.openxmlformats.org/drawingml/2006/main" xmlns:r="http://schemas.openxmlformats.org/officeDocument/2006/relationships" xmlns:p="http://schemas.openxmlformats.org/presentationml/2006/main">
  <p:tag name="DVSHAPEID" val="8iWbdxkCuvY39EnnoWmAhM"/>
</p:tagLst>
</file>

<file path=ppt/tags/tag8.xml><?xml version="1.0" encoding="utf-8"?>
<p:tagLst xmlns:a="http://schemas.openxmlformats.org/drawingml/2006/main" xmlns:r="http://schemas.openxmlformats.org/officeDocument/2006/relationships" xmlns:p="http://schemas.openxmlformats.org/presentationml/2006/main">
  <p:tag name="DVSHAPEID" val="dqh1FTTWQlN8NXG2GQwMqx"/>
</p:tagLst>
</file>

<file path=ppt/tags/tag9.xml><?xml version="1.0" encoding="utf-8"?>
<p:tagLst xmlns:a="http://schemas.openxmlformats.org/drawingml/2006/main" xmlns:r="http://schemas.openxmlformats.org/officeDocument/2006/relationships" xmlns:p="http://schemas.openxmlformats.org/presentationml/2006/main">
  <p:tag name="DVSHAPEID" val="wpbo6W0EzIim5vUcSqIxEC"/>
</p:tagLst>
</file>

<file path=ppt/theme/theme1.xml><?xml version="1.0" encoding="utf-8"?>
<a:theme xmlns:a="http://schemas.openxmlformats.org/drawingml/2006/main" name="喜安研中間発表スライド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6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prstDash val="solid"/>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13822</TotalTime>
  <Words>3328</Words>
  <Application>Microsoft Office PowerPoint</Application>
  <PresentationFormat>画面に合わせる (4:3)</PresentationFormat>
  <Paragraphs>384</Paragraphs>
  <Slides>27</Slides>
  <Notes>26</Notes>
  <HiddenSlides>7</HiddenSlides>
  <MMClips>2</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27</vt:i4>
      </vt:variant>
    </vt:vector>
  </HeadingPairs>
  <TitlesOfParts>
    <vt:vector size="30" baseType="lpstr">
      <vt:lpstr>Arial</vt:lpstr>
      <vt:lpstr>Calibri</vt:lpstr>
      <vt:lpstr>喜安研中間発表スライドテンプレート</vt:lpstr>
      <vt:lpstr>伝達関数に着目した 本人発話と録音再生音の判別方法の検討</vt:lpstr>
      <vt:lpstr>発表内容</vt:lpstr>
      <vt:lpstr>研究背景</vt:lpstr>
      <vt:lpstr>PowerPoint プレゼンテーション</vt:lpstr>
      <vt:lpstr>PowerPoint プレゼンテーション</vt:lpstr>
      <vt:lpstr>ディープフェイク音声とは</vt:lpstr>
      <vt:lpstr>PowerPoint プレゼンテーション</vt:lpstr>
      <vt:lpstr>録音再生音(リプレイ音声)とは</vt:lpstr>
      <vt:lpstr>研究目的</vt:lpstr>
      <vt:lpstr>この2つの音声の聞き分けができますか？</vt:lpstr>
      <vt:lpstr>録音方法</vt:lpstr>
      <vt:lpstr>音声の仕組み</vt:lpstr>
      <vt:lpstr>(室内)伝達関数について</vt:lpstr>
      <vt:lpstr>音声データについて</vt:lpstr>
      <vt:lpstr>もし室内伝達関数のみ分離できたら…</vt:lpstr>
      <vt:lpstr>実験方法</vt:lpstr>
      <vt:lpstr>実験結果(1/2)</vt:lpstr>
      <vt:lpstr>実験結果(2/2)</vt:lpstr>
      <vt:lpstr>まとめ</vt:lpstr>
      <vt:lpstr>ご清聴ありがとうございました。</vt:lpstr>
      <vt:lpstr>実験結果(1/2)</vt:lpstr>
      <vt:lpstr>実験結果(2/2)</vt:lpstr>
      <vt:lpstr>考察</vt:lpstr>
      <vt:lpstr>使用した音声データ(2/2)</vt:lpstr>
      <vt:lpstr>PowerPoint プレゼンテーション</vt:lpstr>
      <vt:lpstr>実験　録音環境の分離(1/2)</vt:lpstr>
      <vt:lpstr>実験　録音環境の分離(2/2)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（研究タイトル）</dc:title>
  <dc:creator>kiyasu</dc:creator>
  <cp:lastModifiedBy>白石　朱理</cp:lastModifiedBy>
  <cp:revision>172</cp:revision>
  <dcterms:created xsi:type="dcterms:W3CDTF">2011-10-24T09:01:51Z</dcterms:created>
  <dcterms:modified xsi:type="dcterms:W3CDTF">2021-02-16T11:38:52Z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1LFYT0m9bK71fSIkRdXyX1fzF90zggKPdJ574DGKge5I</vt:lpwstr>
  </property>
  <property fmtid="{D5CDD505-2E9C-101B-9397-08002B2CF9AE}" pid="4" name="Google.Documents.RevisionId">
    <vt:lpwstr>07270221560120195838</vt:lpwstr>
  </property>
  <property fmtid="{D5CDD505-2E9C-101B-9397-08002B2CF9AE}" pid="5" name="Google.Documents.PluginVersion">
    <vt:lpwstr>2.0.2424.7283</vt:lpwstr>
  </property>
  <property fmtid="{D5CDD505-2E9C-101B-9397-08002B2CF9AE}" pid="6" name="Google.Documents.MergeIncapabilityFlags">
    <vt:i4>0</vt:i4>
  </property>
</Properties>
</file>