
<file path=[Content_Types].xml><?xml version="1.0" encoding="utf-8"?>
<Types xmlns="http://schemas.openxmlformats.org/package/2006/content-types">
  <Default Extension="emf" ContentType="image/x-emf"/>
  <Default Extension="flac" ContentType="audio/unknown"/>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1" r:id="rId1"/>
  </p:sldMasterIdLst>
  <p:notesMasterIdLst>
    <p:notesMasterId r:id="rId32"/>
  </p:notesMasterIdLst>
  <p:handoutMasterIdLst>
    <p:handoutMasterId r:id="rId33"/>
  </p:handoutMasterIdLst>
  <p:sldIdLst>
    <p:sldId id="347" r:id="rId2"/>
    <p:sldId id="385" r:id="rId3"/>
    <p:sldId id="346" r:id="rId4"/>
    <p:sldId id="370" r:id="rId5"/>
    <p:sldId id="369" r:id="rId6"/>
    <p:sldId id="372" r:id="rId7"/>
    <p:sldId id="393" r:id="rId8"/>
    <p:sldId id="376" r:id="rId9"/>
    <p:sldId id="377" r:id="rId10"/>
    <p:sldId id="394" r:id="rId11"/>
    <p:sldId id="384" r:id="rId12"/>
    <p:sldId id="403" r:id="rId13"/>
    <p:sldId id="381" r:id="rId14"/>
    <p:sldId id="397" r:id="rId15"/>
    <p:sldId id="398" r:id="rId16"/>
    <p:sldId id="371" r:id="rId17"/>
    <p:sldId id="386" r:id="rId18"/>
    <p:sldId id="407" r:id="rId19"/>
    <p:sldId id="405" r:id="rId20"/>
    <p:sldId id="406" r:id="rId21"/>
    <p:sldId id="408" r:id="rId22"/>
    <p:sldId id="402" r:id="rId23"/>
    <p:sldId id="404" r:id="rId24"/>
    <p:sldId id="375" r:id="rId25"/>
    <p:sldId id="378" r:id="rId26"/>
    <p:sldId id="383" r:id="rId27"/>
    <p:sldId id="380" r:id="rId28"/>
    <p:sldId id="392" r:id="rId29"/>
    <p:sldId id="373" r:id="rId30"/>
    <p:sldId id="382" r:id="rId31"/>
  </p:sldIdLst>
  <p:sldSz cx="9144000" cy="6858000" type="screen4x3"/>
  <p:notesSz cx="6807200" cy="9939338"/>
  <p:defaultTextStyle>
    <a:defPPr>
      <a:defRPr lang="ja-JP"/>
    </a:defPPr>
    <a:lvl1pPr algn="l" rtl="0" fontAlgn="base">
      <a:spcBef>
        <a:spcPct val="0"/>
      </a:spcBef>
      <a:spcAft>
        <a:spcPct val="0"/>
      </a:spcAft>
      <a:defRPr kumimoji="1" kern="1200">
        <a:solidFill>
          <a:schemeClr val="tx1"/>
        </a:solidFill>
        <a:latin typeface="Arial" charset="0"/>
        <a:ea typeface="ＭＳ Ｐゴシック" pitchFamily="50" charset="-128"/>
        <a:cs typeface="+mn-cs"/>
      </a:defRPr>
    </a:lvl1pPr>
    <a:lvl2pPr marL="457200" algn="l" rtl="0" fontAlgn="base">
      <a:spcBef>
        <a:spcPct val="0"/>
      </a:spcBef>
      <a:spcAft>
        <a:spcPct val="0"/>
      </a:spcAft>
      <a:defRPr kumimoji="1" kern="1200">
        <a:solidFill>
          <a:schemeClr val="tx1"/>
        </a:solidFill>
        <a:latin typeface="Arial" charset="0"/>
        <a:ea typeface="ＭＳ Ｐゴシック" pitchFamily="50" charset="-128"/>
        <a:cs typeface="+mn-cs"/>
      </a:defRPr>
    </a:lvl2pPr>
    <a:lvl3pPr marL="914400" algn="l" rtl="0" fontAlgn="base">
      <a:spcBef>
        <a:spcPct val="0"/>
      </a:spcBef>
      <a:spcAft>
        <a:spcPct val="0"/>
      </a:spcAft>
      <a:defRPr kumimoji="1" kern="1200">
        <a:solidFill>
          <a:schemeClr val="tx1"/>
        </a:solidFill>
        <a:latin typeface="Arial" charset="0"/>
        <a:ea typeface="ＭＳ Ｐゴシック" pitchFamily="50" charset="-128"/>
        <a:cs typeface="+mn-cs"/>
      </a:defRPr>
    </a:lvl3pPr>
    <a:lvl4pPr marL="1371600" algn="l" rtl="0" fontAlgn="base">
      <a:spcBef>
        <a:spcPct val="0"/>
      </a:spcBef>
      <a:spcAft>
        <a:spcPct val="0"/>
      </a:spcAft>
      <a:defRPr kumimoji="1" kern="1200">
        <a:solidFill>
          <a:schemeClr val="tx1"/>
        </a:solidFill>
        <a:latin typeface="Arial" charset="0"/>
        <a:ea typeface="ＭＳ Ｐゴシック" pitchFamily="50" charset="-128"/>
        <a:cs typeface="+mn-cs"/>
      </a:defRPr>
    </a:lvl4pPr>
    <a:lvl5pPr marL="1828800" algn="l" rtl="0" fontAlgn="base">
      <a:spcBef>
        <a:spcPct val="0"/>
      </a:spcBef>
      <a:spcAft>
        <a:spcPct val="0"/>
      </a:spcAft>
      <a:defRPr kumimoji="1" kern="1200">
        <a:solidFill>
          <a:schemeClr val="tx1"/>
        </a:solidFill>
        <a:latin typeface="Arial" charset="0"/>
        <a:ea typeface="ＭＳ Ｐゴシック" pitchFamily="50" charset="-128"/>
        <a:cs typeface="+mn-cs"/>
      </a:defRPr>
    </a:lvl5pPr>
    <a:lvl6pPr marL="2286000" algn="l" defTabSz="914400" rtl="0" eaLnBrk="1" latinLnBrk="0" hangingPunct="1">
      <a:defRPr kumimoji="1" kern="1200">
        <a:solidFill>
          <a:schemeClr val="tx1"/>
        </a:solidFill>
        <a:latin typeface="Arial" charset="0"/>
        <a:ea typeface="ＭＳ Ｐゴシック" pitchFamily="50" charset="-128"/>
        <a:cs typeface="+mn-cs"/>
      </a:defRPr>
    </a:lvl6pPr>
    <a:lvl7pPr marL="2743200" algn="l" defTabSz="914400" rtl="0" eaLnBrk="1" latinLnBrk="0" hangingPunct="1">
      <a:defRPr kumimoji="1" kern="1200">
        <a:solidFill>
          <a:schemeClr val="tx1"/>
        </a:solidFill>
        <a:latin typeface="Arial" charset="0"/>
        <a:ea typeface="ＭＳ Ｐゴシック" pitchFamily="50" charset="-128"/>
        <a:cs typeface="+mn-cs"/>
      </a:defRPr>
    </a:lvl7pPr>
    <a:lvl8pPr marL="3200400" algn="l" defTabSz="914400" rtl="0" eaLnBrk="1" latinLnBrk="0" hangingPunct="1">
      <a:defRPr kumimoji="1" kern="1200">
        <a:solidFill>
          <a:schemeClr val="tx1"/>
        </a:solidFill>
        <a:latin typeface="Arial" charset="0"/>
        <a:ea typeface="ＭＳ Ｐゴシック" pitchFamily="50" charset="-128"/>
        <a:cs typeface="+mn-cs"/>
      </a:defRPr>
    </a:lvl8pPr>
    <a:lvl9pPr marL="3657600" algn="l" defTabSz="914400" rtl="0" eaLnBrk="1" latinLnBrk="0" hangingPunct="1">
      <a:defRPr kumimoji="1" kern="1200">
        <a:solidFill>
          <a:schemeClr val="tx1"/>
        </a:solidFill>
        <a:latin typeface="Arial" charset="0"/>
        <a:ea typeface="ＭＳ Ｐゴシック" pitchFamily="50"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CC"/>
    <a:srgbClr val="FF66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324" autoAdjust="0"/>
    <p:restoredTop sz="67582" autoAdjust="0"/>
  </p:normalViewPr>
  <p:slideViewPr>
    <p:cSldViewPr>
      <p:cViewPr varScale="1">
        <p:scale>
          <a:sx n="69" d="100"/>
          <a:sy n="69" d="100"/>
        </p:scale>
        <p:origin x="1482" y="60"/>
      </p:cViewPr>
      <p:guideLst>
        <p:guide orient="horz" pos="2160"/>
        <p:guide pos="2880"/>
      </p:guideLst>
    </p:cSldViewPr>
  </p:slideViewPr>
  <p:outlineViewPr>
    <p:cViewPr>
      <p:scale>
        <a:sx n="33" d="100"/>
        <a:sy n="33" d="100"/>
      </p:scale>
      <p:origin x="0" y="0"/>
    </p:cViewPr>
  </p:outlineViewPr>
  <p:notesTextViewPr>
    <p:cViewPr>
      <p:scale>
        <a:sx n="125" d="100"/>
        <a:sy n="125" d="100"/>
      </p:scale>
      <p:origin x="0" y="0"/>
    </p:cViewPr>
  </p:notesTextViewPr>
  <p:sorterViewPr>
    <p:cViewPr>
      <p:scale>
        <a:sx n="104" d="100"/>
        <a:sy n="104"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49787" cy="496967"/>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 2"/>
          <p:cNvSpPr>
            <a:spLocks noGrp="1"/>
          </p:cNvSpPr>
          <p:nvPr>
            <p:ph type="dt" sz="quarter" idx="1"/>
          </p:nvPr>
        </p:nvSpPr>
        <p:spPr>
          <a:xfrm>
            <a:off x="3855838" y="0"/>
            <a:ext cx="2949787" cy="496967"/>
          </a:xfrm>
          <a:prstGeom prst="rect">
            <a:avLst/>
          </a:prstGeom>
        </p:spPr>
        <p:txBody>
          <a:bodyPr vert="horz" lIns="91440" tIns="45720" rIns="91440" bIns="45720" rtlCol="0"/>
          <a:lstStyle>
            <a:lvl1pPr algn="r">
              <a:defRPr sz="1200"/>
            </a:lvl1pPr>
          </a:lstStyle>
          <a:p>
            <a:fld id="{D315C37D-46F5-446F-ADC7-EEE3EAA5F1B1}" type="datetimeFigureOut">
              <a:rPr kumimoji="1" lang="ja-JP" altLang="en-US" smtClean="0"/>
              <a:pPr/>
              <a:t>2021/2/26</a:t>
            </a:fld>
            <a:endParaRPr kumimoji="1" lang="ja-JP" altLang="en-US"/>
          </a:p>
        </p:txBody>
      </p:sp>
      <p:sp>
        <p:nvSpPr>
          <p:cNvPr id="4" name="フッター プレースホルダ 3"/>
          <p:cNvSpPr>
            <a:spLocks noGrp="1"/>
          </p:cNvSpPr>
          <p:nvPr>
            <p:ph type="ftr" sz="quarter" idx="2"/>
          </p:nvPr>
        </p:nvSpPr>
        <p:spPr>
          <a:xfrm>
            <a:off x="0" y="9440646"/>
            <a:ext cx="2949787" cy="49696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 4"/>
          <p:cNvSpPr>
            <a:spLocks noGrp="1"/>
          </p:cNvSpPr>
          <p:nvPr>
            <p:ph type="sldNum" sz="quarter" idx="3"/>
          </p:nvPr>
        </p:nvSpPr>
        <p:spPr>
          <a:xfrm>
            <a:off x="3855838" y="9440646"/>
            <a:ext cx="2949787" cy="496967"/>
          </a:xfrm>
          <a:prstGeom prst="rect">
            <a:avLst/>
          </a:prstGeom>
        </p:spPr>
        <p:txBody>
          <a:bodyPr vert="horz" lIns="91440" tIns="45720" rIns="91440" bIns="45720" rtlCol="0" anchor="b"/>
          <a:lstStyle>
            <a:lvl1pPr algn="r">
              <a:defRPr sz="1200"/>
            </a:lvl1pPr>
          </a:lstStyle>
          <a:p>
            <a:fld id="{A9B0C7B3-D055-42CE-905E-0AFE20C3A4C6}" type="slidenum">
              <a:rPr kumimoji="1" lang="ja-JP" altLang="en-US" smtClean="0"/>
              <a:pPr/>
              <a:t>‹#›</a:t>
            </a:fld>
            <a:endParaRPr kumimoji="1" lang="ja-JP" altLang="en-US"/>
          </a:p>
        </p:txBody>
      </p:sp>
    </p:spTree>
    <p:extLst>
      <p:ext uri="{BB962C8B-B14F-4D97-AF65-F5344CB8AC3E}">
        <p14:creationId xmlns:p14="http://schemas.microsoft.com/office/powerpoint/2010/main" val="8073018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49787" cy="496967"/>
          </a:xfrm>
          <a:prstGeom prst="rect">
            <a:avLst/>
          </a:prstGeom>
        </p:spPr>
        <p:txBody>
          <a:bodyPr vert="horz" lIns="91440" tIns="45720" rIns="91440" bIns="45720" rtlCol="0"/>
          <a:lstStyle>
            <a:lvl1pPr algn="l" fontAlgn="auto">
              <a:spcBef>
                <a:spcPts val="0"/>
              </a:spcBef>
              <a:spcAft>
                <a:spcPts val="0"/>
              </a:spcAft>
              <a:defRPr sz="1200" smtClean="0">
                <a:latin typeface="+mn-lt"/>
                <a:ea typeface="+mn-ea"/>
              </a:defRPr>
            </a:lvl1pPr>
          </a:lstStyle>
          <a:p>
            <a:pPr>
              <a:defRPr/>
            </a:pPr>
            <a:endParaRPr lang="ja-JP" altLang="en-US"/>
          </a:p>
        </p:txBody>
      </p:sp>
      <p:sp>
        <p:nvSpPr>
          <p:cNvPr id="3" name="日付プレースホルダ 2"/>
          <p:cNvSpPr>
            <a:spLocks noGrp="1"/>
          </p:cNvSpPr>
          <p:nvPr>
            <p:ph type="dt" idx="1"/>
          </p:nvPr>
        </p:nvSpPr>
        <p:spPr>
          <a:xfrm>
            <a:off x="3855838" y="0"/>
            <a:ext cx="2949787" cy="496967"/>
          </a:xfrm>
          <a:prstGeom prst="rect">
            <a:avLst/>
          </a:prstGeom>
        </p:spPr>
        <p:txBody>
          <a:bodyPr vert="horz" lIns="91440" tIns="45720" rIns="91440" bIns="45720" rtlCol="0"/>
          <a:lstStyle>
            <a:lvl1pPr algn="r" fontAlgn="auto">
              <a:spcBef>
                <a:spcPts val="0"/>
              </a:spcBef>
              <a:spcAft>
                <a:spcPts val="0"/>
              </a:spcAft>
              <a:defRPr sz="1200" smtClean="0">
                <a:latin typeface="+mn-lt"/>
                <a:ea typeface="+mn-ea"/>
              </a:defRPr>
            </a:lvl1pPr>
          </a:lstStyle>
          <a:p>
            <a:pPr>
              <a:defRPr/>
            </a:pPr>
            <a:fld id="{7857BD34-65CD-444B-801B-C7036E05CBD1}" type="datetimeFigureOut">
              <a:rPr lang="ja-JP" altLang="en-US"/>
              <a:pPr>
                <a:defRPr/>
              </a:pPr>
              <a:t>2021/2/26</a:t>
            </a:fld>
            <a:endParaRPr lang="ja-JP" altLang="en-US"/>
          </a:p>
        </p:txBody>
      </p:sp>
      <p:sp>
        <p:nvSpPr>
          <p:cNvPr id="4" name="スライド イメージ プレースホルダ 3"/>
          <p:cNvSpPr>
            <a:spLocks noGrp="1" noRot="1" noChangeAspect="1"/>
          </p:cNvSpPr>
          <p:nvPr>
            <p:ph type="sldImg" idx="2"/>
          </p:nvPr>
        </p:nvSpPr>
        <p:spPr>
          <a:xfrm>
            <a:off x="920750" y="746125"/>
            <a:ext cx="4965700" cy="3725863"/>
          </a:xfrm>
          <a:prstGeom prst="rect">
            <a:avLst/>
          </a:prstGeom>
          <a:noFill/>
          <a:ln w="12700">
            <a:solidFill>
              <a:prstClr val="black"/>
            </a:solidFill>
          </a:ln>
        </p:spPr>
        <p:txBody>
          <a:bodyPr vert="horz" lIns="91440" tIns="45720" rIns="91440" bIns="45720" rtlCol="0" anchor="ctr"/>
          <a:lstStyle/>
          <a:p>
            <a:pPr lvl="0"/>
            <a:endParaRPr lang="ja-JP" altLang="en-US" noProof="0"/>
          </a:p>
        </p:txBody>
      </p:sp>
      <p:sp>
        <p:nvSpPr>
          <p:cNvPr id="5" name="ノート プレースホルダ 4"/>
          <p:cNvSpPr>
            <a:spLocks noGrp="1"/>
          </p:cNvSpPr>
          <p:nvPr>
            <p:ph type="body" sz="quarter" idx="3"/>
          </p:nvPr>
        </p:nvSpPr>
        <p:spPr>
          <a:xfrm>
            <a:off x="680720" y="4721186"/>
            <a:ext cx="5445760" cy="4472702"/>
          </a:xfrm>
          <a:prstGeom prst="rect">
            <a:avLst/>
          </a:prstGeom>
        </p:spPr>
        <p:txBody>
          <a:bodyPr vert="horz" wrap="square" lIns="91440" tIns="45720" rIns="91440" bIns="45720" numCol="1" anchor="t" anchorCtr="0" compatLnSpc="1">
            <a:prstTxWarp prst="textNoShape">
              <a:avLst/>
            </a:prstTxWarp>
            <a:normAutofit/>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6" name="フッター プレースホルダ 5"/>
          <p:cNvSpPr>
            <a:spLocks noGrp="1"/>
          </p:cNvSpPr>
          <p:nvPr>
            <p:ph type="ftr" sz="quarter" idx="4"/>
          </p:nvPr>
        </p:nvSpPr>
        <p:spPr>
          <a:xfrm>
            <a:off x="0" y="9440646"/>
            <a:ext cx="2949787" cy="496967"/>
          </a:xfrm>
          <a:prstGeom prst="rect">
            <a:avLst/>
          </a:prstGeom>
        </p:spPr>
        <p:txBody>
          <a:bodyPr vert="horz" lIns="91440" tIns="45720" rIns="91440" bIns="45720" rtlCol="0" anchor="b"/>
          <a:lstStyle>
            <a:lvl1pPr algn="l" fontAlgn="auto">
              <a:spcBef>
                <a:spcPts val="0"/>
              </a:spcBef>
              <a:spcAft>
                <a:spcPts val="0"/>
              </a:spcAft>
              <a:defRPr sz="1200" smtClean="0">
                <a:latin typeface="+mn-lt"/>
                <a:ea typeface="+mn-ea"/>
              </a:defRPr>
            </a:lvl1pPr>
          </a:lstStyle>
          <a:p>
            <a:pPr>
              <a:defRPr/>
            </a:pPr>
            <a:endParaRPr lang="ja-JP" altLang="en-US"/>
          </a:p>
        </p:txBody>
      </p:sp>
      <p:sp>
        <p:nvSpPr>
          <p:cNvPr id="7" name="スライド番号プレースホルダ 6"/>
          <p:cNvSpPr>
            <a:spLocks noGrp="1"/>
          </p:cNvSpPr>
          <p:nvPr>
            <p:ph type="sldNum" sz="quarter" idx="5"/>
          </p:nvPr>
        </p:nvSpPr>
        <p:spPr>
          <a:xfrm>
            <a:off x="3855838" y="9440646"/>
            <a:ext cx="2949787" cy="496967"/>
          </a:xfrm>
          <a:prstGeom prst="rect">
            <a:avLst/>
          </a:prstGeom>
        </p:spPr>
        <p:txBody>
          <a:bodyPr vert="horz" lIns="91440" tIns="45720" rIns="91440" bIns="45720" rtlCol="0" anchor="b"/>
          <a:lstStyle>
            <a:lvl1pPr algn="r" fontAlgn="auto">
              <a:spcBef>
                <a:spcPts val="0"/>
              </a:spcBef>
              <a:spcAft>
                <a:spcPts val="0"/>
              </a:spcAft>
              <a:defRPr sz="1200" smtClean="0">
                <a:latin typeface="+mn-lt"/>
                <a:ea typeface="+mn-ea"/>
              </a:defRPr>
            </a:lvl1pPr>
          </a:lstStyle>
          <a:p>
            <a:pPr>
              <a:defRPr/>
            </a:pPr>
            <a:fld id="{029A83B4-B70A-44A9-B77B-8771B8D93AB2}" type="slidenum">
              <a:rPr lang="ja-JP" altLang="en-US"/>
              <a:pPr>
                <a:defRPr/>
              </a:pPr>
              <a:t>‹#›</a:t>
            </a:fld>
            <a:endParaRPr lang="ja-JP" altLang="en-US"/>
          </a:p>
        </p:txBody>
      </p:sp>
    </p:spTree>
    <p:extLst>
      <p:ext uri="{BB962C8B-B14F-4D97-AF65-F5344CB8AC3E}">
        <p14:creationId xmlns:p14="http://schemas.microsoft.com/office/powerpoint/2010/main" val="127839504"/>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200" kern="1200">
        <a:solidFill>
          <a:schemeClr val="tx1"/>
        </a:solidFill>
        <a:latin typeface="+mn-lt"/>
        <a:ea typeface="ＭＳ Ｐ明朝" pitchFamily="18" charset="-128"/>
        <a:cs typeface="+mn-cs"/>
      </a:defRPr>
    </a:lvl1pPr>
    <a:lvl2pPr marL="457200" algn="l" rtl="0" fontAlgn="base">
      <a:spcBef>
        <a:spcPct val="30000"/>
      </a:spcBef>
      <a:spcAft>
        <a:spcPct val="0"/>
      </a:spcAft>
      <a:defRPr kumimoji="1" sz="1200" kern="1200">
        <a:solidFill>
          <a:schemeClr val="tx1"/>
        </a:solidFill>
        <a:latin typeface="+mn-lt"/>
        <a:ea typeface="ＭＳ Ｐ明朝" pitchFamily="18" charset="-128"/>
        <a:cs typeface="+mn-cs"/>
      </a:defRPr>
    </a:lvl2pPr>
    <a:lvl3pPr marL="914400" algn="l" rtl="0" fontAlgn="base">
      <a:spcBef>
        <a:spcPct val="30000"/>
      </a:spcBef>
      <a:spcAft>
        <a:spcPct val="0"/>
      </a:spcAft>
      <a:defRPr kumimoji="1" sz="1200" kern="1200">
        <a:solidFill>
          <a:schemeClr val="tx1"/>
        </a:solidFill>
        <a:latin typeface="+mn-lt"/>
        <a:ea typeface="ＭＳ Ｐ明朝" pitchFamily="18" charset="-128"/>
        <a:cs typeface="+mn-cs"/>
      </a:defRPr>
    </a:lvl3pPr>
    <a:lvl4pPr marL="1371600" algn="l" rtl="0" fontAlgn="base">
      <a:spcBef>
        <a:spcPct val="30000"/>
      </a:spcBef>
      <a:spcAft>
        <a:spcPct val="0"/>
      </a:spcAft>
      <a:defRPr kumimoji="1" sz="1200" kern="1200">
        <a:solidFill>
          <a:schemeClr val="tx1"/>
        </a:solidFill>
        <a:latin typeface="+mn-lt"/>
        <a:ea typeface="ＭＳ Ｐ明朝" pitchFamily="18" charset="-128"/>
        <a:cs typeface="+mn-cs"/>
      </a:defRPr>
    </a:lvl4pPr>
    <a:lvl5pPr marL="1828800" algn="l" rtl="0" fontAlgn="base">
      <a:spcBef>
        <a:spcPct val="30000"/>
      </a:spcBef>
      <a:spcAft>
        <a:spcPct val="0"/>
      </a:spcAft>
      <a:defRPr kumimoji="1" sz="1200" kern="1200">
        <a:solidFill>
          <a:schemeClr val="tx1"/>
        </a:solidFill>
        <a:latin typeface="+mn-lt"/>
        <a:ea typeface="ＭＳ Ｐ明朝" pitchFamily="18"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今から</a:t>
            </a:r>
            <a:r>
              <a:rPr kumimoji="1" lang="en-US" altLang="ja-JP" dirty="0"/>
              <a:t>~</a:t>
            </a:r>
            <a:r>
              <a:rPr kumimoji="1" lang="ja-JP" altLang="en-US" dirty="0"/>
              <a:t>について</a:t>
            </a:r>
            <a:endParaRPr kumimoji="1" lang="en-US" altLang="ja-JP" dirty="0"/>
          </a:p>
          <a:p>
            <a:r>
              <a:rPr kumimoji="1" lang="ja-JP" altLang="en-US" dirty="0"/>
              <a:t>喜安研究室の白石が発表を行います。</a:t>
            </a:r>
            <a:endParaRPr kumimoji="1" lang="en-US" altLang="ja-JP" dirty="0"/>
          </a:p>
          <a:p>
            <a:r>
              <a:rPr kumimoji="1" lang="ja-JP" altLang="en-US" dirty="0"/>
              <a:t>よろしくお願いします</a:t>
            </a:r>
          </a:p>
          <a:p>
            <a:endParaRPr kumimoji="1" lang="ja-JP" altLang="en-US" dirty="0"/>
          </a:p>
        </p:txBody>
      </p:sp>
      <p:sp>
        <p:nvSpPr>
          <p:cNvPr id="4" name="スライド番号プレースホルダー 3"/>
          <p:cNvSpPr>
            <a:spLocks noGrp="1"/>
          </p:cNvSpPr>
          <p:nvPr>
            <p:ph type="sldNum" sz="quarter" idx="5"/>
          </p:nvPr>
        </p:nvSpPr>
        <p:spPr/>
        <p:txBody>
          <a:bodyPr/>
          <a:lstStyle/>
          <a:p>
            <a:pPr>
              <a:defRPr/>
            </a:pPr>
            <a:fld id="{029A83B4-B70A-44A9-B77B-8771B8D93AB2}" type="slidenum">
              <a:rPr lang="ja-JP" altLang="en-US" smtClean="0"/>
              <a:pPr>
                <a:defRPr/>
              </a:pPr>
              <a:t>1</a:t>
            </a:fld>
            <a:endParaRPr lang="ja-JP" altLang="en-US"/>
          </a:p>
        </p:txBody>
      </p:sp>
    </p:spTree>
    <p:extLst>
      <p:ext uri="{BB962C8B-B14F-4D97-AF65-F5344CB8AC3E}">
        <p14:creationId xmlns:p14="http://schemas.microsoft.com/office/powerpoint/2010/main" val="11249780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先ほど、本人発話と録音再生音を判別するまでに、室内伝達関数を比較したらよい、ということが分かりました。</a:t>
            </a:r>
            <a:endParaRPr kumimoji="1" lang="en-US" altLang="ja-JP" dirty="0"/>
          </a:p>
          <a:p>
            <a:r>
              <a:rPr kumimoji="1" lang="ja-JP" altLang="en-US" dirty="0"/>
              <a:t>そこで、室内伝達関数について少し説明したいと思います。</a:t>
            </a:r>
            <a:endParaRPr kumimoji="1" lang="en-US" altLang="ja-JP" dirty="0"/>
          </a:p>
          <a:p>
            <a:r>
              <a:rPr kumimoji="1" lang="ja-JP" altLang="en-US" dirty="0"/>
              <a:t>室内伝達関数とは、部屋の環境や周囲の雑音</a:t>
            </a:r>
            <a:r>
              <a:rPr kumimoji="1" lang="en-US" altLang="ja-JP" dirty="0"/>
              <a:t>,</a:t>
            </a:r>
            <a:r>
              <a:rPr kumimoji="1" lang="ja-JP" altLang="en-US" dirty="0"/>
              <a:t>音源からの距離や</a:t>
            </a:r>
            <a:r>
              <a:rPr kumimoji="1" lang="en-US" altLang="ja-JP" dirty="0"/>
              <a:t>A</a:t>
            </a:r>
            <a:r>
              <a:rPr kumimoji="1" lang="ja-JP" altLang="en-US" dirty="0"/>
              <a:t>と</a:t>
            </a:r>
            <a:r>
              <a:rPr kumimoji="1" lang="en-US" altLang="ja-JP" dirty="0"/>
              <a:t>B</a:t>
            </a:r>
            <a:r>
              <a:rPr kumimoji="1" lang="ja-JP" altLang="en-US" dirty="0"/>
              <a:t>の録音品質で決まります。</a:t>
            </a:r>
            <a:endParaRPr kumimoji="1" lang="en-US" altLang="ja-JP" dirty="0"/>
          </a:p>
          <a:p>
            <a:endParaRPr kumimoji="1" lang="en-US" altLang="ja-JP" dirty="0"/>
          </a:p>
          <a:p>
            <a:r>
              <a:rPr kumimoji="1" lang="ja-JP" altLang="en-US" dirty="0"/>
              <a:t>例えば、</a:t>
            </a:r>
            <a:endParaRPr kumimoji="1" lang="en-US" altLang="ja-JP" dirty="0"/>
          </a:p>
          <a:p>
            <a:r>
              <a:rPr kumimoji="1" lang="ja-JP" altLang="en-US" dirty="0"/>
              <a:t>同じ部屋に音源と</a:t>
            </a:r>
            <a:r>
              <a:rPr kumimoji="1" lang="en-US" altLang="ja-JP" dirty="0"/>
              <a:t>A</a:t>
            </a:r>
            <a:r>
              <a:rPr kumimoji="1" lang="ja-JP" altLang="en-US" dirty="0"/>
              <a:t>と</a:t>
            </a:r>
            <a:r>
              <a:rPr kumimoji="1" lang="en-US" altLang="ja-JP" dirty="0"/>
              <a:t>B</a:t>
            </a:r>
            <a:r>
              <a:rPr kumimoji="1" lang="ja-JP" altLang="en-US" dirty="0"/>
              <a:t>があるとします。</a:t>
            </a:r>
            <a:endParaRPr kumimoji="1" lang="en-US" altLang="ja-JP" dirty="0"/>
          </a:p>
          <a:p>
            <a:r>
              <a:rPr kumimoji="1" lang="ja-JP" altLang="en-US" dirty="0"/>
              <a:t>音源から同じ音声をそれぞれ</a:t>
            </a:r>
            <a:r>
              <a:rPr kumimoji="1" lang="en-US" altLang="ja-JP" dirty="0"/>
              <a:t>A</a:t>
            </a:r>
            <a:r>
              <a:rPr kumimoji="1" lang="ja-JP" altLang="en-US" dirty="0"/>
              <a:t>と</a:t>
            </a:r>
            <a:r>
              <a:rPr kumimoji="1" lang="en-US" altLang="ja-JP" dirty="0"/>
              <a:t>B</a:t>
            </a:r>
            <a:r>
              <a:rPr kumimoji="1" lang="ja-JP" altLang="en-US" dirty="0"/>
              <a:t>に向かって流します。</a:t>
            </a:r>
            <a:endParaRPr kumimoji="1" lang="en-US" altLang="ja-JP" dirty="0"/>
          </a:p>
          <a:p>
            <a:r>
              <a:rPr kumimoji="1" lang="ja-JP" altLang="en-US" dirty="0"/>
              <a:t>室内伝達関数は部屋の環境や周囲の雑音、距離や録音装置の品質によって変化しますが、</a:t>
            </a:r>
            <a:endParaRPr kumimoji="1" lang="en-US" altLang="ja-JP" dirty="0"/>
          </a:p>
          <a:p>
            <a:r>
              <a:rPr kumimoji="1" lang="ja-JP" altLang="en-US" dirty="0"/>
              <a:t>今回、同じ部屋での実験ということで、音源からの距離と録音装置の品質によって室内伝達関数が変化します。</a:t>
            </a:r>
            <a:endParaRPr kumimoji="1" lang="en-US" altLang="ja-JP" dirty="0"/>
          </a:p>
          <a:p>
            <a:endParaRPr kumimoji="1" lang="en-US" altLang="ja-JP" dirty="0"/>
          </a:p>
          <a:p>
            <a:r>
              <a:rPr kumimoji="1" lang="ja-JP" altLang="en-US" dirty="0"/>
              <a:t>よって本研究に照らし合わせると、音源から</a:t>
            </a:r>
            <a:r>
              <a:rPr kumimoji="1" lang="en-US" altLang="ja-JP" dirty="0"/>
              <a:t>ASV</a:t>
            </a:r>
            <a:r>
              <a:rPr kumimoji="1" lang="ja-JP" altLang="en-US" dirty="0"/>
              <a:t>までの室内伝達関数と音源から録音装置までの室内伝達関数、今回は録音装置の品質が</a:t>
            </a:r>
            <a:r>
              <a:rPr kumimoji="1" lang="en-US" altLang="ja-JP" dirty="0"/>
              <a:t>3</a:t>
            </a:r>
            <a:r>
              <a:rPr kumimoji="1" lang="ja-JP" altLang="en-US" dirty="0"/>
              <a:t>種類あるので、合計４つの室内伝達関数があるということになります。</a:t>
            </a:r>
            <a:endParaRPr kumimoji="1" lang="en-US" altLang="ja-JP" dirty="0"/>
          </a:p>
        </p:txBody>
      </p:sp>
      <p:sp>
        <p:nvSpPr>
          <p:cNvPr id="4" name="スライド番号プレースホルダー 3"/>
          <p:cNvSpPr>
            <a:spLocks noGrp="1"/>
          </p:cNvSpPr>
          <p:nvPr>
            <p:ph type="sldNum" sz="quarter" idx="5"/>
          </p:nvPr>
        </p:nvSpPr>
        <p:spPr/>
        <p:txBody>
          <a:bodyPr/>
          <a:lstStyle/>
          <a:p>
            <a:pPr>
              <a:defRPr/>
            </a:pPr>
            <a:fld id="{029A83B4-B70A-44A9-B77B-8771B8D93AB2}" type="slidenum">
              <a:rPr lang="ja-JP" altLang="en-US" smtClean="0"/>
              <a:pPr>
                <a:defRPr/>
              </a:pPr>
              <a:t>10</a:t>
            </a:fld>
            <a:endParaRPr lang="ja-JP" altLang="en-US"/>
          </a:p>
        </p:txBody>
      </p:sp>
    </p:spTree>
    <p:extLst>
      <p:ext uri="{BB962C8B-B14F-4D97-AF65-F5344CB8AC3E}">
        <p14:creationId xmlns:p14="http://schemas.microsoft.com/office/powerpoint/2010/main" val="9345076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normAutofit/>
          </a:bodyPr>
          <a:lstStyle/>
          <a:p>
            <a:r>
              <a:rPr kumimoji="1" lang="ja-JP" altLang="en-US" dirty="0"/>
              <a:t>これは、音声から室内伝達関数のみを分離できた時の室内伝達関数の時間波形です。</a:t>
            </a:r>
            <a:endParaRPr kumimoji="1" lang="en-US" altLang="ja-JP" dirty="0"/>
          </a:p>
          <a:p>
            <a:pPr marL="0" marR="0" lvl="0" indent="0" algn="l" defTabSz="914400" rtl="0" eaLnBrk="1" fontAlgn="base" latinLnBrk="0" hangingPunct="1">
              <a:lnSpc>
                <a:spcPct val="100000"/>
              </a:lnSpc>
              <a:spcBef>
                <a:spcPct val="30000"/>
              </a:spcBef>
              <a:spcAft>
                <a:spcPct val="0"/>
              </a:spcAft>
              <a:buClrTx/>
              <a:buSzTx/>
              <a:buFontTx/>
              <a:buNone/>
              <a:tabLst/>
              <a:defRPr/>
            </a:pPr>
            <a:r>
              <a:rPr kumimoji="1" lang="ja-JP" altLang="en-US" dirty="0"/>
              <a:t>これは理想的な形なので、このように自分で作ることはできますが、実際に実験で取り出すことはできません。</a:t>
            </a:r>
            <a:endParaRPr kumimoji="1" lang="en-US" altLang="ja-JP" dirty="0"/>
          </a:p>
          <a:p>
            <a:endParaRPr kumimoji="1" lang="en-US" altLang="ja-JP" dirty="0"/>
          </a:p>
          <a:p>
            <a:r>
              <a:rPr kumimoji="1" lang="ja-JP" altLang="en-US" dirty="0"/>
              <a:t>①を本人発話、②を録音再生音の録音装置に入力するまでの音声、③を録音再生音とします。</a:t>
            </a:r>
            <a:endParaRPr kumimoji="1" lang="en-US" altLang="ja-JP" dirty="0"/>
          </a:p>
          <a:p>
            <a:endParaRPr kumimoji="1" lang="en-US" altLang="ja-JP" dirty="0"/>
          </a:p>
          <a:p>
            <a:r>
              <a:rPr kumimoji="1" lang="ja-JP" altLang="en-US" dirty="0"/>
              <a:t>図を見てみると、①の赤丸、②の紫丸、③の緑丸部分にピークが表れていることが分かります。</a:t>
            </a:r>
            <a:endParaRPr kumimoji="1" lang="en-US" altLang="ja-JP" dirty="0"/>
          </a:p>
          <a:p>
            <a:r>
              <a:rPr kumimoji="1" lang="ja-JP" altLang="en-US" dirty="0"/>
              <a:t>そして、③はピークが</a:t>
            </a:r>
            <a:r>
              <a:rPr kumimoji="1" lang="en-US" altLang="ja-JP" dirty="0"/>
              <a:t>1</a:t>
            </a:r>
            <a:r>
              <a:rPr kumimoji="1" lang="ja-JP" altLang="en-US" dirty="0"/>
              <a:t>番多く、①と②を重ね合わせたような形になっています。</a:t>
            </a:r>
            <a:endParaRPr kumimoji="1" lang="en-US" altLang="ja-JP" dirty="0"/>
          </a:p>
          <a:p>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pPr>
              <a:defRPr/>
            </a:pPr>
            <a:fld id="{029A83B4-B70A-44A9-B77B-8771B8D93AB2}" type="slidenum">
              <a:rPr lang="ja-JP" altLang="en-US" smtClean="0"/>
              <a:pPr>
                <a:defRPr/>
              </a:pPr>
              <a:t>11</a:t>
            </a:fld>
            <a:endParaRPr lang="ja-JP" altLang="en-US"/>
          </a:p>
        </p:txBody>
      </p:sp>
    </p:spTree>
    <p:extLst>
      <p:ext uri="{BB962C8B-B14F-4D97-AF65-F5344CB8AC3E}">
        <p14:creationId xmlns:p14="http://schemas.microsoft.com/office/powerpoint/2010/main" val="38692576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normAutofit lnSpcReduction="10000"/>
          </a:bodyPr>
          <a:lstStyle/>
          <a:p>
            <a:r>
              <a:rPr kumimoji="1" lang="ja-JP" altLang="en-US" dirty="0"/>
              <a:t>しかし、室内伝達関数の分離は実際どうするか工夫が必要で、</a:t>
            </a:r>
            <a:endParaRPr kumimoji="1" lang="en-US" altLang="ja-JP" dirty="0"/>
          </a:p>
          <a:p>
            <a:r>
              <a:rPr kumimoji="1" lang="ja-JP" altLang="en-US" dirty="0"/>
              <a:t>実際、時間波形のピーク数を数えることは難しいです。</a:t>
            </a:r>
            <a:endParaRPr kumimoji="1" lang="en-US" altLang="ja-JP" dirty="0"/>
          </a:p>
          <a:p>
            <a:r>
              <a:rPr kumimoji="1" lang="ja-JP" altLang="en-US" dirty="0"/>
              <a:t>今回は音源と室内伝達関数を含む、声道フィルタを分離する時に使われる、ケプストラム分析を用いて、音源と室内伝達関数の分離を試みました。</a:t>
            </a:r>
          </a:p>
          <a:p>
            <a:pPr marL="0" marR="0" lvl="0" indent="0" algn="l" defTabSz="914400" rtl="0" eaLnBrk="1" fontAlgn="base" latinLnBrk="0" hangingPunct="1">
              <a:lnSpc>
                <a:spcPct val="100000"/>
              </a:lnSpc>
              <a:spcBef>
                <a:spcPct val="30000"/>
              </a:spcBef>
              <a:spcAft>
                <a:spcPct val="0"/>
              </a:spcAft>
              <a:buClrTx/>
              <a:buSzTx/>
              <a:buFontTx/>
              <a:buNone/>
              <a:tabLst/>
              <a:defRPr/>
            </a:pPr>
            <a:endParaRPr kumimoji="1" lang="en-US" altLang="ja-JP" dirty="0"/>
          </a:p>
          <a:p>
            <a:pPr marL="0" marR="0" lvl="0" indent="0" algn="l" defTabSz="914400" rtl="0" eaLnBrk="1" fontAlgn="base" latinLnBrk="0" hangingPunct="1">
              <a:lnSpc>
                <a:spcPct val="100000"/>
              </a:lnSpc>
              <a:spcBef>
                <a:spcPct val="30000"/>
              </a:spcBef>
              <a:spcAft>
                <a:spcPct val="0"/>
              </a:spcAft>
              <a:buClrTx/>
              <a:buSzTx/>
              <a:buFontTx/>
              <a:buNone/>
              <a:tabLst/>
              <a:defRPr/>
            </a:pPr>
            <a:r>
              <a:rPr kumimoji="1" lang="ja-JP" altLang="en-US" dirty="0"/>
              <a:t>①の本人発話について見てみます。</a:t>
            </a:r>
            <a:endParaRPr kumimoji="1" lang="en-US" altLang="ja-JP" dirty="0"/>
          </a:p>
          <a:p>
            <a:r>
              <a:rPr kumimoji="1" lang="ja-JP" altLang="en-US" dirty="0"/>
              <a:t>先ほどの時間波形をケプストラム分析するとこのように表れます。</a:t>
            </a:r>
            <a:endParaRPr kumimoji="1" lang="en-US" altLang="ja-JP" dirty="0"/>
          </a:p>
          <a:p>
            <a:r>
              <a:rPr kumimoji="1" lang="ja-JP" altLang="en-US" dirty="0"/>
              <a:t>左が室内伝達関数の時間波形の図、右が室内伝達関数のケプストラムの図となっています。</a:t>
            </a:r>
            <a:endParaRPr kumimoji="1" lang="en-US" altLang="ja-JP" dirty="0"/>
          </a:p>
          <a:p>
            <a:r>
              <a:rPr kumimoji="1" lang="ja-JP" altLang="en-US" dirty="0"/>
              <a:t>図を見てみると、</a:t>
            </a:r>
            <a:endParaRPr kumimoji="1" lang="en-US" altLang="ja-JP" dirty="0"/>
          </a:p>
          <a:p>
            <a:r>
              <a:rPr kumimoji="1" lang="ja-JP" altLang="en-US" dirty="0"/>
              <a:t>時間波形の方では</a:t>
            </a:r>
            <a:r>
              <a:rPr kumimoji="1" lang="en-US" altLang="ja-JP" dirty="0"/>
              <a:t>40</a:t>
            </a:r>
            <a:r>
              <a:rPr kumimoji="1" lang="ja-JP" altLang="en-US" dirty="0"/>
              <a:t>の前後にピークが</a:t>
            </a:r>
            <a:r>
              <a:rPr kumimoji="1" lang="en-US" altLang="ja-JP" dirty="0"/>
              <a:t>2</a:t>
            </a:r>
            <a:r>
              <a:rPr kumimoji="1" lang="ja-JP" altLang="en-US" dirty="0"/>
              <a:t>つあります。</a:t>
            </a:r>
            <a:endParaRPr kumimoji="1" lang="en-US" altLang="ja-JP" dirty="0"/>
          </a:p>
          <a:p>
            <a:r>
              <a:rPr kumimoji="1" lang="ja-JP" altLang="en-US" dirty="0"/>
              <a:t>ケプストラムを見てみると、同じように</a:t>
            </a:r>
            <a:r>
              <a:rPr kumimoji="1" lang="en-US" altLang="ja-JP" dirty="0"/>
              <a:t>40</a:t>
            </a:r>
            <a:r>
              <a:rPr kumimoji="1" lang="ja-JP" altLang="en-US" dirty="0"/>
              <a:t>の前後にピークが２つ表れていることが分かります。</a:t>
            </a:r>
            <a:endParaRPr kumimoji="1" lang="en-US" altLang="ja-JP" dirty="0"/>
          </a:p>
          <a:p>
            <a:r>
              <a:rPr kumimoji="1" lang="ja-JP" altLang="en-US" dirty="0"/>
              <a:t>このように、ケプストラムのピークと時間波形のピークは同じ位置にあることが分かります。</a:t>
            </a:r>
            <a:endParaRPr kumimoji="1" lang="en-US" altLang="ja-JP" dirty="0"/>
          </a:p>
          <a:p>
            <a:r>
              <a:rPr kumimoji="1" lang="ja-JP" altLang="en-US" dirty="0"/>
              <a:t>このことから、</a:t>
            </a:r>
            <a:endParaRPr kumimoji="1" lang="en-US" altLang="ja-JP" dirty="0"/>
          </a:p>
          <a:p>
            <a:r>
              <a:rPr kumimoji="1" lang="ja-JP" altLang="en-US" dirty="0"/>
              <a:t>ケプストラム分析で室内伝達関数の成分を分離することができれば、</a:t>
            </a:r>
            <a:endParaRPr kumimoji="1" lang="en-US" altLang="ja-JP" dirty="0"/>
          </a:p>
          <a:p>
            <a:endParaRPr kumimoji="1" lang="en-US" altLang="ja-JP" dirty="0"/>
          </a:p>
          <a:p>
            <a:r>
              <a:rPr kumimoji="1" lang="ja-JP" altLang="en-US" dirty="0"/>
              <a:t>ケプストラムのピーク数を数えることが</a:t>
            </a:r>
            <a:endParaRPr kumimoji="1" lang="en-US" altLang="ja-JP" dirty="0"/>
          </a:p>
          <a:p>
            <a:r>
              <a:rPr kumimoji="1" lang="ja-JP" altLang="en-US" dirty="0"/>
              <a:t>時間波形のピーク数を数えることと同じことになる、とわかりました。</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pPr>
              <a:defRPr/>
            </a:pPr>
            <a:fld id="{029A83B4-B70A-44A9-B77B-8771B8D93AB2}" type="slidenum">
              <a:rPr lang="ja-JP" altLang="en-US" smtClean="0"/>
              <a:pPr>
                <a:defRPr/>
              </a:pPr>
              <a:t>12</a:t>
            </a:fld>
            <a:endParaRPr lang="ja-JP" altLang="en-US"/>
          </a:p>
        </p:txBody>
      </p:sp>
    </p:spTree>
    <p:extLst>
      <p:ext uri="{BB962C8B-B14F-4D97-AF65-F5344CB8AC3E}">
        <p14:creationId xmlns:p14="http://schemas.microsoft.com/office/powerpoint/2010/main" val="17685567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さて、ここからは私が行った実験についてです。</a:t>
            </a:r>
            <a:endParaRPr kumimoji="1" lang="en-US" altLang="ja-JP" dirty="0"/>
          </a:p>
          <a:p>
            <a:r>
              <a:rPr kumimoji="1" lang="ja-JP" altLang="en-US" dirty="0"/>
              <a:t>今回、</a:t>
            </a:r>
            <a:endParaRPr kumimoji="1" lang="en-US" altLang="ja-JP" dirty="0"/>
          </a:p>
          <a:p>
            <a:r>
              <a:rPr kumimoji="1" lang="ja-JP" altLang="en-US" dirty="0"/>
              <a:t>音声から室内伝達関数を分離するために、ケプストラム分析を行いました。</a:t>
            </a:r>
            <a:endParaRPr kumimoji="1" lang="en-US" altLang="ja-JP" dirty="0"/>
          </a:p>
          <a:p>
            <a:pPr marL="0" marR="0" lvl="0" indent="0" algn="l" defTabSz="914400" rtl="0" eaLnBrk="1" fontAlgn="base" latinLnBrk="0" hangingPunct="1">
              <a:lnSpc>
                <a:spcPct val="100000"/>
              </a:lnSpc>
              <a:spcBef>
                <a:spcPct val="30000"/>
              </a:spcBef>
              <a:spcAft>
                <a:spcPct val="0"/>
              </a:spcAft>
              <a:buClrTx/>
              <a:buSzTx/>
              <a:buFontTx/>
              <a:buNone/>
              <a:tabLst/>
              <a:defRPr/>
            </a:pPr>
            <a:r>
              <a:rPr kumimoji="1" lang="ja-JP" altLang="en-US" dirty="0"/>
              <a:t>ケプストラム分析を行うことで、周波数スペクトル上の包絡部分</a:t>
            </a:r>
            <a:r>
              <a:rPr kumimoji="1" lang="en-US" altLang="ja-JP" dirty="0"/>
              <a:t>(</a:t>
            </a:r>
            <a:r>
              <a:rPr kumimoji="1" lang="ja-JP" altLang="en-US" dirty="0"/>
              <a:t>室内伝達関数</a:t>
            </a:r>
            <a:r>
              <a:rPr kumimoji="1" lang="en-US" altLang="ja-JP" dirty="0"/>
              <a:t>)</a:t>
            </a:r>
            <a:r>
              <a:rPr kumimoji="1" lang="ja-JP" altLang="en-US" dirty="0"/>
              <a:t>と微細構造部分</a:t>
            </a:r>
            <a:r>
              <a:rPr kumimoji="1" lang="en-US" altLang="ja-JP" dirty="0"/>
              <a:t>(</a:t>
            </a:r>
            <a:r>
              <a:rPr kumimoji="1" lang="ja-JP" altLang="en-US" dirty="0"/>
              <a:t>音源</a:t>
            </a:r>
            <a:r>
              <a:rPr kumimoji="1" lang="en-US" altLang="ja-JP" dirty="0"/>
              <a:t>)</a:t>
            </a:r>
            <a:r>
              <a:rPr kumimoji="1" lang="ja-JP" altLang="en-US" dirty="0"/>
              <a:t>を分離することができ、その包絡部分</a:t>
            </a:r>
            <a:r>
              <a:rPr kumimoji="1" lang="en-US" altLang="ja-JP" dirty="0"/>
              <a:t>(</a:t>
            </a:r>
            <a:r>
              <a:rPr kumimoji="1" lang="ja-JP" altLang="en-US" dirty="0"/>
              <a:t>室内伝達関数</a:t>
            </a:r>
            <a:r>
              <a:rPr kumimoji="1" lang="en-US" altLang="ja-JP" dirty="0"/>
              <a:t>)</a:t>
            </a:r>
            <a:r>
              <a:rPr kumimoji="1" lang="ja-JP" altLang="en-US" dirty="0"/>
              <a:t>を推定することができます。</a:t>
            </a:r>
            <a:endParaRPr kumimoji="1" lang="en-US" altLang="ja-JP" dirty="0"/>
          </a:p>
          <a:p>
            <a:endParaRPr kumimoji="1" lang="en-US" altLang="ja-JP" dirty="0"/>
          </a:p>
          <a:p>
            <a:r>
              <a:rPr kumimoji="1" lang="ja-JP" altLang="en-US" dirty="0"/>
              <a:t>また、音声は</a:t>
            </a:r>
            <a:r>
              <a:rPr kumimoji="1" lang="en-US" altLang="ja-JP" dirty="0"/>
              <a:t>ASV spoof</a:t>
            </a:r>
            <a:r>
              <a:rPr kumimoji="1" lang="ja-JP" altLang="en-US" dirty="0"/>
              <a:t>大会の</a:t>
            </a:r>
            <a:r>
              <a:rPr kumimoji="1" lang="en-US" altLang="ja-JP" dirty="0"/>
              <a:t>2019</a:t>
            </a:r>
            <a:r>
              <a:rPr kumimoji="1" lang="ja-JP" altLang="en-US" dirty="0"/>
              <a:t>年度のデータを使って実験を行いました。</a:t>
            </a:r>
            <a:endParaRPr kumimoji="1" lang="en-US" altLang="ja-JP" dirty="0"/>
          </a:p>
          <a:p>
            <a:r>
              <a:rPr kumimoji="1" lang="ja-JP" altLang="en-US" dirty="0"/>
              <a:t>このデータはもともと本人発話か録音再生音か分かっているデータです。</a:t>
            </a:r>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pPr>
              <a:defRPr/>
            </a:pPr>
            <a:fld id="{029A83B4-B70A-44A9-B77B-8771B8D93AB2}" type="slidenum">
              <a:rPr lang="ja-JP" altLang="en-US" smtClean="0"/>
              <a:pPr>
                <a:defRPr/>
              </a:pPr>
              <a:t>13</a:t>
            </a:fld>
            <a:endParaRPr lang="ja-JP" altLang="en-US"/>
          </a:p>
        </p:txBody>
      </p:sp>
    </p:spTree>
    <p:extLst>
      <p:ext uri="{BB962C8B-B14F-4D97-AF65-F5344CB8AC3E}">
        <p14:creationId xmlns:p14="http://schemas.microsoft.com/office/powerpoint/2010/main" val="28843312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kumimoji="1" lang="ja-JP" altLang="en-US" dirty="0"/>
              <a:t>実験結果です。</a:t>
            </a:r>
            <a:endParaRPr kumimoji="1" lang="en-US" altLang="ja-JP" dirty="0"/>
          </a:p>
          <a:p>
            <a:pPr marL="0" marR="0" lvl="0" indent="0" algn="l" defTabSz="914400" rtl="0" eaLnBrk="1" fontAlgn="base" latinLnBrk="0" hangingPunct="1">
              <a:lnSpc>
                <a:spcPct val="100000"/>
              </a:lnSpc>
              <a:spcBef>
                <a:spcPct val="30000"/>
              </a:spcBef>
              <a:spcAft>
                <a:spcPct val="0"/>
              </a:spcAft>
              <a:buClrTx/>
              <a:buSzTx/>
              <a:buFontTx/>
              <a:buNone/>
              <a:tabLst/>
              <a:defRPr/>
            </a:pPr>
            <a:r>
              <a:rPr kumimoji="1" lang="ja-JP" altLang="en-US" dirty="0"/>
              <a:t>これはケプストラム分析を行い、</a:t>
            </a:r>
            <a:r>
              <a:rPr kumimoji="1" lang="en-US" altLang="ja-JP" dirty="0"/>
              <a:t>1</a:t>
            </a:r>
            <a:r>
              <a:rPr kumimoji="1" lang="ja-JP" altLang="en-US" dirty="0"/>
              <a:t>秒ごとのピーク数の平均値を計算したものです。</a:t>
            </a:r>
            <a:endParaRPr kumimoji="1" lang="en-US" altLang="ja-JP" dirty="0"/>
          </a:p>
          <a:p>
            <a:pPr marL="0" marR="0" lvl="0" indent="0" algn="l" defTabSz="914400" rtl="0" eaLnBrk="1" fontAlgn="base" latinLnBrk="0" hangingPunct="1">
              <a:lnSpc>
                <a:spcPct val="100000"/>
              </a:lnSpc>
              <a:spcBef>
                <a:spcPct val="30000"/>
              </a:spcBef>
              <a:spcAft>
                <a:spcPct val="0"/>
              </a:spcAft>
              <a:buClrTx/>
              <a:buSzTx/>
              <a:buFontTx/>
              <a:buNone/>
              <a:tabLst/>
              <a:defRPr/>
            </a:pPr>
            <a:r>
              <a:rPr kumimoji="1" lang="ja-JP" altLang="en-US" dirty="0"/>
              <a:t>左から順に、本人発話、録音再生音の</a:t>
            </a:r>
            <a:r>
              <a:rPr kumimoji="1" lang="en-US" altLang="ja-JP" dirty="0"/>
              <a:t>perfect</a:t>
            </a:r>
            <a:r>
              <a:rPr kumimoji="1" lang="ja-JP" altLang="en-US" dirty="0"/>
              <a:t>、</a:t>
            </a:r>
            <a:r>
              <a:rPr kumimoji="1" lang="en-US" altLang="ja-JP" dirty="0"/>
              <a:t>high</a:t>
            </a:r>
            <a:r>
              <a:rPr kumimoji="1" lang="ja-JP" altLang="en-US" dirty="0"/>
              <a:t>、</a:t>
            </a:r>
            <a:r>
              <a:rPr kumimoji="1" lang="en-US" altLang="ja-JP" dirty="0"/>
              <a:t>low</a:t>
            </a:r>
            <a:r>
              <a:rPr kumimoji="1" lang="ja-JP" altLang="en-US" dirty="0"/>
              <a:t>と品質が高い順の結果となっています。</a:t>
            </a:r>
            <a:endParaRPr kumimoji="1" lang="en-US" altLang="ja-JP" dirty="0"/>
          </a:p>
          <a:p>
            <a:pPr marL="0" marR="0" lvl="0" indent="0" algn="l" defTabSz="914400" rtl="0" eaLnBrk="1" fontAlgn="base" latinLnBrk="0" hangingPunct="1">
              <a:lnSpc>
                <a:spcPct val="100000"/>
              </a:lnSpc>
              <a:spcBef>
                <a:spcPct val="30000"/>
              </a:spcBef>
              <a:spcAft>
                <a:spcPct val="0"/>
              </a:spcAft>
              <a:buClrTx/>
              <a:buSzTx/>
              <a:buFontTx/>
              <a:buNone/>
              <a:tabLst/>
              <a:defRPr/>
            </a:pPr>
            <a:endParaRPr kumimoji="1" lang="en-US" altLang="ja-JP" dirty="0"/>
          </a:p>
          <a:p>
            <a:r>
              <a:rPr kumimoji="1" lang="ja-JP" altLang="en-US" dirty="0"/>
              <a:t>図を見てみると、本人発話のピーク数がどの録音再生音のピーク数より小さくなりました。</a:t>
            </a:r>
            <a:endParaRPr kumimoji="1" lang="en-US" altLang="ja-JP" dirty="0"/>
          </a:p>
          <a:p>
            <a:r>
              <a:rPr kumimoji="1" lang="ja-JP" altLang="en-US" dirty="0"/>
              <a:t>録音再生音では、録音装置の品質を色々変えてみましたが、録音品質とピーク数は比例関係にないことが分かりました。</a:t>
            </a:r>
            <a:endParaRPr kumimoji="1" lang="en-US" altLang="ja-JP" dirty="0"/>
          </a:p>
          <a:p>
            <a:endParaRPr kumimoji="1" lang="en-US" altLang="ja-JP" dirty="0"/>
          </a:p>
          <a:p>
            <a:pPr marL="0" marR="0" lvl="0" indent="0" algn="l" defTabSz="914400" rtl="0" eaLnBrk="1" fontAlgn="base" latinLnBrk="0" hangingPunct="1">
              <a:lnSpc>
                <a:spcPct val="100000"/>
              </a:lnSpc>
              <a:spcBef>
                <a:spcPct val="30000"/>
              </a:spcBef>
              <a:spcAft>
                <a:spcPct val="0"/>
              </a:spcAft>
              <a:buClrTx/>
              <a:buSzTx/>
              <a:buFontTx/>
              <a:buNone/>
              <a:tabLst/>
              <a:defRPr/>
            </a:pPr>
            <a:r>
              <a:rPr kumimoji="1" lang="ja-JP" altLang="en-US" dirty="0"/>
              <a:t>この音声ではピーク数が</a:t>
            </a:r>
            <a:r>
              <a:rPr kumimoji="1" lang="en-US" altLang="ja-JP" dirty="0"/>
              <a:t>1</a:t>
            </a:r>
            <a:r>
              <a:rPr kumimoji="1" lang="ja-JP" altLang="en-US" dirty="0"/>
              <a:t>番小さいのが本人発話と言えますが、本人発話と録音再生音のピーク数の差があまりないのでまだまだ改善が必要であると考えられます。</a:t>
            </a:r>
            <a:endParaRPr kumimoji="1" lang="en-US" altLang="ja-JP" dirty="0"/>
          </a:p>
          <a:p>
            <a:pPr marL="0" marR="0" lvl="0" indent="0" algn="l" defTabSz="914400" rtl="0" eaLnBrk="1" fontAlgn="base" latinLnBrk="0" hangingPunct="1">
              <a:lnSpc>
                <a:spcPct val="100000"/>
              </a:lnSpc>
              <a:spcBef>
                <a:spcPct val="30000"/>
              </a:spcBef>
              <a:spcAft>
                <a:spcPct val="0"/>
              </a:spcAft>
              <a:buClrTx/>
              <a:buSzTx/>
              <a:buFontTx/>
              <a:buNone/>
              <a:tabLst/>
              <a:defRPr/>
            </a:pPr>
            <a:endParaRPr kumimoji="1" lang="en-US" altLang="ja-JP" dirty="0"/>
          </a:p>
          <a:p>
            <a:r>
              <a:rPr kumimoji="1" lang="ja-JP" altLang="en-US" dirty="0"/>
              <a:t>しかし私が実験を行った音声データの中では、</a:t>
            </a:r>
            <a:r>
              <a:rPr kumimoji="1" lang="en-US" altLang="ja-JP" dirty="0"/>
              <a:t>1</a:t>
            </a:r>
            <a:r>
              <a:rPr kumimoji="1" lang="ja-JP" altLang="en-US" dirty="0"/>
              <a:t>番良い結果となりました。</a:t>
            </a:r>
          </a:p>
        </p:txBody>
      </p:sp>
      <p:sp>
        <p:nvSpPr>
          <p:cNvPr id="4" name="スライド番号プレースホルダー 3"/>
          <p:cNvSpPr>
            <a:spLocks noGrp="1"/>
          </p:cNvSpPr>
          <p:nvPr>
            <p:ph type="sldNum" sz="quarter" idx="5"/>
          </p:nvPr>
        </p:nvSpPr>
        <p:spPr/>
        <p:txBody>
          <a:bodyPr/>
          <a:lstStyle/>
          <a:p>
            <a:pPr>
              <a:defRPr/>
            </a:pPr>
            <a:fld id="{029A83B4-B70A-44A9-B77B-8771B8D93AB2}" type="slidenum">
              <a:rPr lang="ja-JP" altLang="en-US" smtClean="0"/>
              <a:pPr>
                <a:defRPr/>
              </a:pPr>
              <a:t>14</a:t>
            </a:fld>
            <a:endParaRPr lang="ja-JP" altLang="en-US"/>
          </a:p>
        </p:txBody>
      </p:sp>
    </p:spTree>
    <p:extLst>
      <p:ext uri="{BB962C8B-B14F-4D97-AF65-F5344CB8AC3E}">
        <p14:creationId xmlns:p14="http://schemas.microsoft.com/office/powerpoint/2010/main" val="1224204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次に、違う音声の実験結果です。</a:t>
            </a:r>
            <a:endParaRPr kumimoji="1" lang="en-US" altLang="ja-JP" dirty="0"/>
          </a:p>
          <a:p>
            <a:pPr marL="0" marR="0" lvl="0" indent="0" algn="l" defTabSz="914400" rtl="0" eaLnBrk="1" fontAlgn="base" latinLnBrk="0" hangingPunct="1">
              <a:lnSpc>
                <a:spcPct val="100000"/>
              </a:lnSpc>
              <a:spcBef>
                <a:spcPct val="30000"/>
              </a:spcBef>
              <a:spcAft>
                <a:spcPct val="0"/>
              </a:spcAft>
              <a:buClrTx/>
              <a:buSzTx/>
              <a:buFontTx/>
              <a:buNone/>
              <a:tabLst/>
              <a:defRPr/>
            </a:pPr>
            <a:r>
              <a:rPr kumimoji="1" lang="ja-JP" altLang="en-US" dirty="0"/>
              <a:t>こちらも左から順に、本人発話、録音再生音の品質が高い順の結果となっています。</a:t>
            </a:r>
            <a:endParaRPr kumimoji="1" lang="en-US" altLang="ja-JP" dirty="0"/>
          </a:p>
          <a:p>
            <a:pPr marL="0" marR="0" lvl="0" indent="0" algn="l" defTabSz="914400" rtl="0" eaLnBrk="1" fontAlgn="base" latinLnBrk="0" hangingPunct="1">
              <a:lnSpc>
                <a:spcPct val="100000"/>
              </a:lnSpc>
              <a:spcBef>
                <a:spcPct val="30000"/>
              </a:spcBef>
              <a:spcAft>
                <a:spcPct val="0"/>
              </a:spcAft>
              <a:buClrTx/>
              <a:buSzTx/>
              <a:buFontTx/>
              <a:buNone/>
              <a:tabLst/>
              <a:defRPr/>
            </a:pPr>
            <a:endParaRPr kumimoji="1" lang="en-US" altLang="ja-JP" dirty="0"/>
          </a:p>
          <a:p>
            <a:pPr marL="0" marR="0" lvl="0" indent="0" algn="l" defTabSz="914400" rtl="0" eaLnBrk="1" fontAlgn="base" latinLnBrk="0" hangingPunct="1">
              <a:lnSpc>
                <a:spcPct val="100000"/>
              </a:lnSpc>
              <a:spcBef>
                <a:spcPct val="30000"/>
              </a:spcBef>
              <a:spcAft>
                <a:spcPct val="0"/>
              </a:spcAft>
              <a:buClrTx/>
              <a:buSzTx/>
              <a:buFontTx/>
              <a:buNone/>
              <a:tabLst/>
              <a:defRPr/>
            </a:pPr>
            <a:r>
              <a:rPr kumimoji="1" lang="ja-JP" altLang="en-US" dirty="0"/>
              <a:t>図を見てみると、本人発話は録音再生音の</a:t>
            </a:r>
            <a:r>
              <a:rPr kumimoji="1" lang="en-US" altLang="ja-JP" dirty="0"/>
              <a:t>high</a:t>
            </a:r>
            <a:r>
              <a:rPr kumimoji="1" lang="ja-JP" altLang="en-US" dirty="0"/>
              <a:t>の品質、</a:t>
            </a:r>
            <a:r>
              <a:rPr kumimoji="1" lang="en-US" altLang="ja-JP" dirty="0"/>
              <a:t>(</a:t>
            </a:r>
            <a:r>
              <a:rPr kumimoji="1" lang="ja-JP" altLang="en-US" dirty="0"/>
              <a:t>緑色の棒グラフ</a:t>
            </a:r>
            <a:r>
              <a:rPr kumimoji="1" lang="en-US" altLang="ja-JP" dirty="0"/>
              <a:t>)</a:t>
            </a:r>
            <a:r>
              <a:rPr kumimoji="1" lang="ja-JP" altLang="en-US" dirty="0"/>
              <a:t>と比べると、ピーク数は小さくなりました。</a:t>
            </a:r>
            <a:endParaRPr kumimoji="1" lang="en-US" altLang="ja-JP" dirty="0"/>
          </a:p>
          <a:p>
            <a:pPr marL="0" marR="0" lvl="0" indent="0" algn="l" defTabSz="914400" rtl="0" eaLnBrk="1" fontAlgn="base" latinLnBrk="0" hangingPunct="1">
              <a:lnSpc>
                <a:spcPct val="100000"/>
              </a:lnSpc>
              <a:spcBef>
                <a:spcPct val="30000"/>
              </a:spcBef>
              <a:spcAft>
                <a:spcPct val="0"/>
              </a:spcAft>
              <a:buClrTx/>
              <a:buSzTx/>
              <a:buFontTx/>
              <a:buNone/>
              <a:tabLst/>
              <a:defRPr/>
            </a:pPr>
            <a:r>
              <a:rPr kumimoji="1" lang="ja-JP" altLang="en-US" dirty="0"/>
              <a:t>しかし、本人発話と録音再生音の</a:t>
            </a:r>
            <a:r>
              <a:rPr kumimoji="1" lang="en-US" altLang="ja-JP" dirty="0"/>
              <a:t>perfect</a:t>
            </a:r>
            <a:r>
              <a:rPr kumimoji="1" lang="ja-JP" altLang="en-US" dirty="0"/>
              <a:t>や</a:t>
            </a:r>
            <a:r>
              <a:rPr kumimoji="1" lang="en-US" altLang="ja-JP" dirty="0"/>
              <a:t>low</a:t>
            </a:r>
            <a:r>
              <a:rPr kumimoji="1" lang="ja-JP" altLang="en-US" dirty="0"/>
              <a:t>のピーク数との間には、大きな差がありませんでした。</a:t>
            </a:r>
            <a:endParaRPr kumimoji="1" lang="en-US" altLang="ja-JP" dirty="0"/>
          </a:p>
          <a:p>
            <a:pPr marL="0" marR="0" lvl="0" indent="0" algn="l" defTabSz="914400" rtl="0" eaLnBrk="1" fontAlgn="base" latinLnBrk="0" hangingPunct="1">
              <a:lnSpc>
                <a:spcPct val="100000"/>
              </a:lnSpc>
              <a:spcBef>
                <a:spcPct val="30000"/>
              </a:spcBef>
              <a:spcAft>
                <a:spcPct val="0"/>
              </a:spcAft>
              <a:buClrTx/>
              <a:buSzTx/>
              <a:buFontTx/>
              <a:buNone/>
              <a:tabLst/>
              <a:defRPr/>
            </a:pPr>
            <a:endParaRPr kumimoji="1" lang="en-US" altLang="ja-JP" dirty="0"/>
          </a:p>
          <a:p>
            <a:pPr marL="0" marR="0" lvl="0" indent="0" algn="l" defTabSz="914400" rtl="0" eaLnBrk="1" fontAlgn="base" latinLnBrk="0" hangingPunct="1">
              <a:lnSpc>
                <a:spcPct val="100000"/>
              </a:lnSpc>
              <a:spcBef>
                <a:spcPct val="30000"/>
              </a:spcBef>
              <a:spcAft>
                <a:spcPct val="0"/>
              </a:spcAft>
              <a:buClrTx/>
              <a:buSzTx/>
              <a:buFontTx/>
              <a:buNone/>
              <a:tabLst/>
              <a:defRPr/>
            </a:pPr>
            <a:r>
              <a:rPr kumimoji="1" lang="ja-JP" altLang="en-US" dirty="0"/>
              <a:t>このように、本人発話のピーク数が全ての録音再生音より小さくなる、ということにはなりませんでした。</a:t>
            </a:r>
            <a:endParaRPr kumimoji="1" lang="en-US" altLang="ja-JP" dirty="0"/>
          </a:p>
          <a:p>
            <a:r>
              <a:rPr kumimoji="1" lang="ja-JP" altLang="en-US" dirty="0"/>
              <a:t>このことから、うまくピーク数を数えれていなかったり、音声から室内伝達関数の分離がうまくいっていないのではないかと考えられます。</a:t>
            </a:r>
          </a:p>
        </p:txBody>
      </p:sp>
      <p:sp>
        <p:nvSpPr>
          <p:cNvPr id="4" name="スライド番号プレースホルダー 3"/>
          <p:cNvSpPr>
            <a:spLocks noGrp="1"/>
          </p:cNvSpPr>
          <p:nvPr>
            <p:ph type="sldNum" sz="quarter" idx="5"/>
          </p:nvPr>
        </p:nvSpPr>
        <p:spPr/>
        <p:txBody>
          <a:bodyPr/>
          <a:lstStyle/>
          <a:p>
            <a:pPr>
              <a:defRPr/>
            </a:pPr>
            <a:fld id="{029A83B4-B70A-44A9-B77B-8771B8D93AB2}" type="slidenum">
              <a:rPr lang="ja-JP" altLang="en-US" smtClean="0"/>
              <a:pPr>
                <a:defRPr/>
              </a:pPr>
              <a:t>15</a:t>
            </a:fld>
            <a:endParaRPr lang="ja-JP" altLang="en-US"/>
          </a:p>
        </p:txBody>
      </p:sp>
    </p:spTree>
    <p:extLst>
      <p:ext uri="{BB962C8B-B14F-4D97-AF65-F5344CB8AC3E}">
        <p14:creationId xmlns:p14="http://schemas.microsoft.com/office/powerpoint/2010/main" val="19650300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最後に本研究のまとめです。</a:t>
            </a:r>
            <a:endParaRPr kumimoji="1" lang="en-US" altLang="ja-JP" dirty="0"/>
          </a:p>
          <a:p>
            <a:r>
              <a:rPr kumimoji="1" lang="ja-JP" altLang="en-US" dirty="0"/>
              <a:t>本研究は、詐欺問題を解決することを目的として、本人発話と録音再生音の判別方法を検討しました。</a:t>
            </a:r>
            <a:endParaRPr kumimoji="1" lang="en-US" altLang="ja-JP" dirty="0"/>
          </a:p>
          <a:p>
            <a:endParaRPr kumimoji="1" lang="en-US" altLang="ja-JP" dirty="0"/>
          </a:p>
          <a:p>
            <a:r>
              <a:rPr kumimoji="1" lang="ja-JP" altLang="en-US" dirty="0"/>
              <a:t>録音再生音は人間による判断は難しいので伝達関数に着目しました。</a:t>
            </a:r>
            <a:endParaRPr kumimoji="1" lang="en-US" altLang="ja-JP" dirty="0"/>
          </a:p>
          <a:p>
            <a:endParaRPr kumimoji="1" lang="en-US" altLang="ja-JP" dirty="0"/>
          </a:p>
          <a:p>
            <a:r>
              <a:rPr kumimoji="1" lang="ja-JP" altLang="en-US" dirty="0"/>
              <a:t>ケプストラム分析を用いた実験ではほぼ期待した結果となりましたが、まだまだ改善の余地が必要だと考えられます。</a:t>
            </a:r>
            <a:endParaRPr kumimoji="1" lang="en-US" altLang="ja-JP" dirty="0"/>
          </a:p>
          <a:p>
            <a:endParaRPr kumimoji="1" lang="en-US" altLang="ja-JP" dirty="0"/>
          </a:p>
          <a:p>
            <a:pPr marL="0" marR="0" lvl="0" indent="0" algn="l" defTabSz="914400" rtl="0" eaLnBrk="1" fontAlgn="base" latinLnBrk="0" hangingPunct="1">
              <a:lnSpc>
                <a:spcPct val="100000"/>
              </a:lnSpc>
              <a:spcBef>
                <a:spcPct val="30000"/>
              </a:spcBef>
              <a:spcAft>
                <a:spcPct val="0"/>
              </a:spcAft>
              <a:buClrTx/>
              <a:buSzTx/>
              <a:buFontTx/>
              <a:buNone/>
              <a:tabLst/>
              <a:defRPr/>
            </a:pPr>
            <a:r>
              <a:rPr kumimoji="1" lang="ja-JP" altLang="en-US" dirty="0"/>
              <a:t>今後の課題としましては、</a:t>
            </a:r>
            <a:r>
              <a:rPr kumimoji="1" lang="ja-JP" altLang="en-US" sz="1200" dirty="0"/>
              <a:t>今は本人発話と録音再生音</a:t>
            </a:r>
            <a:r>
              <a:rPr kumimoji="1" lang="en-US" altLang="ja-JP" sz="1200" dirty="0"/>
              <a:t>2</a:t>
            </a:r>
            <a:r>
              <a:rPr kumimoji="1" lang="ja-JP" altLang="en-US" sz="1200" dirty="0"/>
              <a:t>つの音声を比較して判別を行っていますが、最終的な目標としては</a:t>
            </a:r>
            <a:r>
              <a:rPr kumimoji="1" lang="en-US" altLang="ja-JP" sz="1200" dirty="0"/>
              <a:t>1</a:t>
            </a:r>
            <a:r>
              <a:rPr kumimoji="1" lang="ja-JP" altLang="en-US" sz="1200" dirty="0"/>
              <a:t>つの音声だけで判別したいと考えているので、</a:t>
            </a:r>
            <a:endParaRPr kumimoji="1" lang="en-US" altLang="ja-JP" dirty="0"/>
          </a:p>
          <a:p>
            <a:pPr marL="0" marR="0" lvl="0" indent="0" algn="l" defTabSz="914400" rtl="0" eaLnBrk="1" fontAlgn="base" latinLnBrk="0" hangingPunct="1">
              <a:lnSpc>
                <a:spcPct val="100000"/>
              </a:lnSpc>
              <a:spcBef>
                <a:spcPct val="30000"/>
              </a:spcBef>
              <a:spcAft>
                <a:spcPct val="0"/>
              </a:spcAft>
              <a:buClrTx/>
              <a:buSzTx/>
              <a:buFontTx/>
              <a:buNone/>
              <a:tabLst/>
              <a:defRPr/>
            </a:pPr>
            <a:r>
              <a:rPr kumimoji="1" lang="ja-JP" altLang="en-US" dirty="0"/>
              <a:t>そのため、よりよい結果を得るために、音声から正しく室内伝達関数を分離することが必要だと考えられます。</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pPr>
              <a:defRPr/>
            </a:pPr>
            <a:fld id="{029A83B4-B70A-44A9-B77B-8771B8D93AB2}" type="slidenum">
              <a:rPr lang="ja-JP" altLang="en-US" smtClean="0"/>
              <a:pPr>
                <a:defRPr/>
              </a:pPr>
              <a:t>16</a:t>
            </a:fld>
            <a:endParaRPr lang="ja-JP" altLang="en-US"/>
          </a:p>
        </p:txBody>
      </p:sp>
    </p:spTree>
    <p:extLst>
      <p:ext uri="{BB962C8B-B14F-4D97-AF65-F5344CB8AC3E}">
        <p14:creationId xmlns:p14="http://schemas.microsoft.com/office/powerpoint/2010/main" val="31640075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以上で私の発表を終わらせていただきます。</a:t>
            </a:r>
            <a:endParaRPr kumimoji="1" lang="en-US" altLang="ja-JP" dirty="0"/>
          </a:p>
          <a:p>
            <a:r>
              <a:rPr kumimoji="1" lang="ja-JP" altLang="en-US" dirty="0"/>
              <a:t>ご清聴ありがとうございました。</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pPr>
              <a:defRPr/>
            </a:pPr>
            <a:fld id="{029A83B4-B70A-44A9-B77B-8771B8D93AB2}" type="slidenum">
              <a:rPr lang="ja-JP" altLang="en-US" smtClean="0"/>
              <a:pPr>
                <a:defRPr/>
              </a:pPr>
              <a:t>17</a:t>
            </a:fld>
            <a:endParaRPr lang="ja-JP" altLang="en-US"/>
          </a:p>
        </p:txBody>
      </p:sp>
    </p:spTree>
    <p:extLst>
      <p:ext uri="{BB962C8B-B14F-4D97-AF65-F5344CB8AC3E}">
        <p14:creationId xmlns:p14="http://schemas.microsoft.com/office/powerpoint/2010/main" val="1856803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pPr>
              <a:defRPr/>
            </a:pPr>
            <a:fld id="{029A83B4-B70A-44A9-B77B-8771B8D93AB2}" type="slidenum">
              <a:rPr lang="ja-JP" altLang="en-US" smtClean="0"/>
              <a:pPr>
                <a:defRPr/>
              </a:pPr>
              <a:t>21</a:t>
            </a:fld>
            <a:endParaRPr lang="ja-JP" altLang="en-US"/>
          </a:p>
        </p:txBody>
      </p:sp>
    </p:spTree>
    <p:extLst>
      <p:ext uri="{BB962C8B-B14F-4D97-AF65-F5344CB8AC3E}">
        <p14:creationId xmlns:p14="http://schemas.microsoft.com/office/powerpoint/2010/main" val="39188695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例えば、本人発話だったり、録音再生音だったりの音声を</a:t>
            </a:r>
            <a:r>
              <a:rPr kumimoji="1" lang="en-US" altLang="ja-JP" dirty="0"/>
              <a:t>y(t)</a:t>
            </a:r>
            <a:r>
              <a:rPr kumimoji="1" lang="ja-JP" altLang="en-US" dirty="0"/>
              <a:t>とおくと、</a:t>
            </a:r>
            <a:endParaRPr kumimoji="1" lang="en-US" altLang="ja-JP" dirty="0"/>
          </a:p>
          <a:p>
            <a:endParaRPr kumimoji="1" lang="en-US" altLang="ja-JP" dirty="0"/>
          </a:p>
          <a:p>
            <a:endParaRPr kumimoji="1" lang="en-US" altLang="ja-JP" dirty="0"/>
          </a:p>
          <a:p>
            <a:r>
              <a:rPr kumimoji="1" lang="ja-JP" altLang="en-US" dirty="0"/>
              <a:t>ケプストラム分析を行うことで、</a:t>
            </a:r>
          </a:p>
        </p:txBody>
      </p:sp>
      <p:sp>
        <p:nvSpPr>
          <p:cNvPr id="4" name="スライド番号プレースホルダー 3"/>
          <p:cNvSpPr>
            <a:spLocks noGrp="1"/>
          </p:cNvSpPr>
          <p:nvPr>
            <p:ph type="sldNum" sz="quarter" idx="5"/>
          </p:nvPr>
        </p:nvSpPr>
        <p:spPr/>
        <p:txBody>
          <a:bodyPr/>
          <a:lstStyle/>
          <a:p>
            <a:pPr>
              <a:defRPr/>
            </a:pPr>
            <a:fld id="{029A83B4-B70A-44A9-B77B-8771B8D93AB2}" type="slidenum">
              <a:rPr lang="ja-JP" altLang="en-US" smtClean="0"/>
              <a:pPr>
                <a:defRPr/>
              </a:pPr>
              <a:t>22</a:t>
            </a:fld>
            <a:endParaRPr lang="ja-JP" altLang="en-US"/>
          </a:p>
        </p:txBody>
      </p:sp>
    </p:spTree>
    <p:extLst>
      <p:ext uri="{BB962C8B-B14F-4D97-AF65-F5344CB8AC3E}">
        <p14:creationId xmlns:p14="http://schemas.microsoft.com/office/powerpoint/2010/main" val="30535655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本日はこのような流れで発表を行います。</a:t>
            </a:r>
            <a:endParaRPr kumimoji="1" lang="en-US" altLang="ja-JP" dirty="0"/>
          </a:p>
        </p:txBody>
      </p:sp>
      <p:sp>
        <p:nvSpPr>
          <p:cNvPr id="4" name="スライド番号プレースホルダー 3"/>
          <p:cNvSpPr>
            <a:spLocks noGrp="1"/>
          </p:cNvSpPr>
          <p:nvPr>
            <p:ph type="sldNum" sz="quarter" idx="5"/>
          </p:nvPr>
        </p:nvSpPr>
        <p:spPr/>
        <p:txBody>
          <a:bodyPr/>
          <a:lstStyle/>
          <a:p>
            <a:pPr>
              <a:defRPr/>
            </a:pPr>
            <a:fld id="{029A83B4-B70A-44A9-B77B-8771B8D93AB2}" type="slidenum">
              <a:rPr lang="ja-JP" altLang="en-US" smtClean="0"/>
              <a:pPr>
                <a:defRPr/>
              </a:pPr>
              <a:t>2</a:t>
            </a:fld>
            <a:endParaRPr lang="ja-JP" altLang="en-US"/>
          </a:p>
        </p:txBody>
      </p:sp>
    </p:spTree>
    <p:extLst>
      <p:ext uri="{BB962C8B-B14F-4D97-AF65-F5344CB8AC3E}">
        <p14:creationId xmlns:p14="http://schemas.microsoft.com/office/powerpoint/2010/main" val="4985654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pPr>
              <a:defRPr/>
            </a:pPr>
            <a:fld id="{029A83B4-B70A-44A9-B77B-8771B8D93AB2}" type="slidenum">
              <a:rPr lang="ja-JP" altLang="en-US" smtClean="0"/>
              <a:pPr>
                <a:defRPr/>
              </a:pPr>
              <a:t>23</a:t>
            </a:fld>
            <a:endParaRPr lang="ja-JP" altLang="en-US"/>
          </a:p>
        </p:txBody>
      </p:sp>
    </p:spTree>
    <p:extLst>
      <p:ext uri="{BB962C8B-B14F-4D97-AF65-F5344CB8AC3E}">
        <p14:creationId xmlns:p14="http://schemas.microsoft.com/office/powerpoint/2010/main" val="12747553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実験結果です。</a:t>
            </a:r>
            <a:endParaRPr kumimoji="1" lang="en-US" altLang="ja-JP" dirty="0"/>
          </a:p>
          <a:p>
            <a:r>
              <a:rPr kumimoji="1" lang="ja-JP" altLang="en-US" dirty="0"/>
              <a:t>これはケプストラム分析を行い、</a:t>
            </a:r>
            <a:r>
              <a:rPr kumimoji="1" lang="en-US" altLang="ja-JP" dirty="0"/>
              <a:t>1</a:t>
            </a:r>
            <a:r>
              <a:rPr kumimoji="1" lang="ja-JP" altLang="en-US" dirty="0"/>
              <a:t>秒ごとのピーク数を示した図です。</a:t>
            </a:r>
            <a:endParaRPr kumimoji="1" lang="en-US" altLang="ja-JP" dirty="0"/>
          </a:p>
          <a:p>
            <a:r>
              <a:rPr kumimoji="1" lang="ja-JP" altLang="en-US" dirty="0"/>
              <a:t>左から順に</a:t>
            </a:r>
            <a:r>
              <a:rPr kumimoji="1" lang="en-US" altLang="ja-JP" dirty="0"/>
              <a:t>69</a:t>
            </a:r>
            <a:r>
              <a:rPr kumimoji="1" lang="ja-JP" altLang="en-US" dirty="0"/>
              <a:t>番の低い声の女性、</a:t>
            </a:r>
            <a:r>
              <a:rPr kumimoji="1" lang="en-US" altLang="ja-JP" dirty="0"/>
              <a:t>70</a:t>
            </a:r>
            <a:r>
              <a:rPr kumimoji="1" lang="ja-JP" altLang="en-US" dirty="0"/>
              <a:t>番の低い声の男性、</a:t>
            </a:r>
            <a:r>
              <a:rPr kumimoji="1" lang="en-US" altLang="ja-JP" dirty="0"/>
              <a:t>74</a:t>
            </a:r>
            <a:r>
              <a:rPr kumimoji="1" lang="ja-JP" altLang="en-US" dirty="0"/>
              <a:t>番の高い声の女性です。</a:t>
            </a:r>
            <a:endParaRPr kumimoji="1" lang="en-US" altLang="ja-JP" dirty="0"/>
          </a:p>
          <a:p>
            <a:endParaRPr kumimoji="1" lang="en-US" altLang="ja-JP" dirty="0"/>
          </a:p>
          <a:p>
            <a:r>
              <a:rPr kumimoji="1" lang="ja-JP" altLang="en-US" dirty="0"/>
              <a:t>図の赤枠部分、すなわち</a:t>
            </a:r>
            <a:endParaRPr kumimoji="1" lang="en-US" altLang="ja-JP" dirty="0"/>
          </a:p>
          <a:p>
            <a:r>
              <a:rPr kumimoji="1" lang="en-US" altLang="ja-JP" dirty="0"/>
              <a:t>69</a:t>
            </a:r>
            <a:r>
              <a:rPr kumimoji="1" lang="ja-JP" altLang="en-US" dirty="0"/>
              <a:t>番の</a:t>
            </a:r>
            <a:r>
              <a:rPr kumimoji="1" lang="en-US" altLang="ja-JP" dirty="0"/>
              <a:t>1.1</a:t>
            </a:r>
            <a:r>
              <a:rPr kumimoji="1" lang="ja-JP" altLang="en-US" dirty="0"/>
              <a:t>秒、</a:t>
            </a:r>
            <a:r>
              <a:rPr kumimoji="1" lang="en-US" altLang="ja-JP" dirty="0"/>
              <a:t>70</a:t>
            </a:r>
            <a:r>
              <a:rPr kumimoji="1" lang="ja-JP" altLang="en-US" dirty="0"/>
              <a:t>番の</a:t>
            </a:r>
            <a:r>
              <a:rPr kumimoji="1" lang="en-US" altLang="ja-JP" dirty="0"/>
              <a:t>0.5</a:t>
            </a:r>
            <a:r>
              <a:rPr kumimoji="1" lang="ja-JP" altLang="en-US" dirty="0"/>
              <a:t>秒、</a:t>
            </a:r>
            <a:r>
              <a:rPr kumimoji="1" lang="en-US" altLang="ja-JP" dirty="0"/>
              <a:t>0.8</a:t>
            </a:r>
            <a:r>
              <a:rPr kumimoji="1" lang="ja-JP" altLang="en-US" dirty="0"/>
              <a:t>秒、</a:t>
            </a:r>
            <a:r>
              <a:rPr kumimoji="1" lang="en-US" altLang="ja-JP" dirty="0"/>
              <a:t>1.0</a:t>
            </a:r>
            <a:r>
              <a:rPr kumimoji="1" lang="ja-JP" altLang="en-US" dirty="0"/>
              <a:t>秒と</a:t>
            </a:r>
            <a:r>
              <a:rPr kumimoji="1" lang="en-US" altLang="ja-JP" dirty="0"/>
              <a:t>74</a:t>
            </a:r>
            <a:r>
              <a:rPr kumimoji="1" lang="ja-JP" altLang="en-US" dirty="0"/>
              <a:t>番の</a:t>
            </a:r>
            <a:r>
              <a:rPr kumimoji="1" lang="en-US" altLang="ja-JP" dirty="0"/>
              <a:t>1.2</a:t>
            </a:r>
            <a:r>
              <a:rPr kumimoji="1" lang="ja-JP" altLang="en-US" dirty="0"/>
              <a:t>秒、</a:t>
            </a:r>
            <a:r>
              <a:rPr kumimoji="1" lang="en-US" altLang="ja-JP" dirty="0"/>
              <a:t>1.9</a:t>
            </a:r>
            <a:r>
              <a:rPr kumimoji="1" lang="ja-JP" altLang="en-US" dirty="0"/>
              <a:t>秒の部分は</a:t>
            </a:r>
            <a:endParaRPr kumimoji="1" lang="en-US" altLang="ja-JP" dirty="0"/>
          </a:p>
          <a:p>
            <a:r>
              <a:rPr kumimoji="1" lang="ja-JP" altLang="en-US" dirty="0"/>
              <a:t>本人発話が録音再生音よりピーク数が少ないことが分かります。</a:t>
            </a:r>
            <a:endParaRPr kumimoji="1" lang="en-US" altLang="ja-JP" dirty="0"/>
          </a:p>
          <a:p>
            <a:r>
              <a:rPr kumimoji="1" lang="ja-JP" altLang="en-US" dirty="0"/>
              <a:t>しかし他の部分は複雑でピーク数変化に規則性がないことが分かります。</a:t>
            </a:r>
            <a:endParaRPr kumimoji="1" lang="en-US" altLang="ja-JP" dirty="0"/>
          </a:p>
        </p:txBody>
      </p:sp>
      <p:sp>
        <p:nvSpPr>
          <p:cNvPr id="4" name="スライド番号プレースホルダー 3"/>
          <p:cNvSpPr>
            <a:spLocks noGrp="1"/>
          </p:cNvSpPr>
          <p:nvPr>
            <p:ph type="sldNum" sz="quarter" idx="5"/>
          </p:nvPr>
        </p:nvSpPr>
        <p:spPr/>
        <p:txBody>
          <a:bodyPr/>
          <a:lstStyle/>
          <a:p>
            <a:pPr>
              <a:defRPr/>
            </a:pPr>
            <a:fld id="{029A83B4-B70A-44A9-B77B-8771B8D93AB2}" type="slidenum">
              <a:rPr lang="ja-JP" altLang="en-US" smtClean="0"/>
              <a:pPr>
                <a:defRPr/>
              </a:pPr>
              <a:t>24</a:t>
            </a:fld>
            <a:endParaRPr lang="ja-JP" altLang="en-US"/>
          </a:p>
        </p:txBody>
      </p:sp>
    </p:spTree>
    <p:extLst>
      <p:ext uri="{BB962C8B-B14F-4D97-AF65-F5344CB8AC3E}">
        <p14:creationId xmlns:p14="http://schemas.microsoft.com/office/powerpoint/2010/main" val="206200966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これは先ほどの折れ線グラフのピーク数の平均値について計算したものです。</a:t>
            </a:r>
            <a:endParaRPr kumimoji="1" lang="en-US" altLang="ja-JP" dirty="0"/>
          </a:p>
          <a:p>
            <a:r>
              <a:rPr kumimoji="1" lang="ja-JP" altLang="en-US" dirty="0"/>
              <a:t>これも同様に左から</a:t>
            </a:r>
            <a:r>
              <a:rPr kumimoji="1" lang="en-US" altLang="ja-JP" dirty="0"/>
              <a:t>69</a:t>
            </a:r>
            <a:r>
              <a:rPr kumimoji="1" lang="ja-JP" altLang="en-US" dirty="0"/>
              <a:t>番、</a:t>
            </a:r>
            <a:r>
              <a:rPr kumimoji="1" lang="en-US" altLang="ja-JP" dirty="0"/>
              <a:t>70</a:t>
            </a:r>
            <a:r>
              <a:rPr kumimoji="1" lang="ja-JP" altLang="en-US" dirty="0"/>
              <a:t>番、</a:t>
            </a:r>
            <a:r>
              <a:rPr kumimoji="1" lang="en-US" altLang="ja-JP" dirty="0"/>
              <a:t>74</a:t>
            </a:r>
            <a:r>
              <a:rPr kumimoji="1" lang="ja-JP" altLang="en-US" dirty="0"/>
              <a:t>番となっています。</a:t>
            </a:r>
            <a:endParaRPr kumimoji="1" lang="en-US" altLang="ja-JP" dirty="0"/>
          </a:p>
          <a:p>
            <a:r>
              <a:rPr kumimoji="1" lang="ja-JP" altLang="en-US" dirty="0"/>
              <a:t>こちらも規則性がなく、音声によって本人発話と録音再生音のピーク数平均値が一緒だったり、本人発話の方が録音再生音よりピーク数の平均値が大きいことが分かります。</a:t>
            </a:r>
            <a:endParaRPr kumimoji="1" lang="en-US" altLang="ja-JP" dirty="0"/>
          </a:p>
          <a:p>
            <a:endParaRPr kumimoji="1" lang="en-US" altLang="ja-JP" dirty="0"/>
          </a:p>
          <a:p>
            <a:r>
              <a:rPr kumimoji="1" lang="ja-JP" altLang="en-US" dirty="0"/>
              <a:t>私は本人発話が一番低く、録音装置の品質が劣化していくにつれて大きくなっていく形を期待しましたが、どの音声データも期待した形にはなりませんでした。</a:t>
            </a:r>
            <a:endParaRPr kumimoji="1" lang="en-US" altLang="ja-JP" dirty="0"/>
          </a:p>
          <a:p>
            <a:r>
              <a:rPr kumimoji="1" lang="ja-JP" altLang="en-US" dirty="0"/>
              <a:t>しかし真ん中の</a:t>
            </a:r>
            <a:r>
              <a:rPr kumimoji="1" lang="en-US" altLang="ja-JP" dirty="0"/>
              <a:t>70</a:t>
            </a:r>
            <a:r>
              <a:rPr kumimoji="1" lang="ja-JP" altLang="en-US" dirty="0"/>
              <a:t>番の音声は本人発話が他の録音再生音より低くなり</a:t>
            </a:r>
            <a:r>
              <a:rPr kumimoji="1" lang="en-US" altLang="ja-JP" dirty="0"/>
              <a:t>,</a:t>
            </a:r>
            <a:r>
              <a:rPr kumimoji="1" lang="ja-JP" altLang="en-US" dirty="0"/>
              <a:t>期待した形に近くなりました。</a:t>
            </a:r>
          </a:p>
        </p:txBody>
      </p:sp>
      <p:sp>
        <p:nvSpPr>
          <p:cNvPr id="4" name="スライド番号プレースホルダー 3"/>
          <p:cNvSpPr>
            <a:spLocks noGrp="1"/>
          </p:cNvSpPr>
          <p:nvPr>
            <p:ph type="sldNum" sz="quarter" idx="5"/>
          </p:nvPr>
        </p:nvSpPr>
        <p:spPr/>
        <p:txBody>
          <a:bodyPr/>
          <a:lstStyle/>
          <a:p>
            <a:pPr>
              <a:defRPr/>
            </a:pPr>
            <a:fld id="{029A83B4-B70A-44A9-B77B-8771B8D93AB2}" type="slidenum">
              <a:rPr lang="ja-JP" altLang="en-US" smtClean="0"/>
              <a:pPr>
                <a:defRPr/>
              </a:pPr>
              <a:t>25</a:t>
            </a:fld>
            <a:endParaRPr lang="ja-JP" altLang="en-US"/>
          </a:p>
        </p:txBody>
      </p:sp>
    </p:spTree>
    <p:extLst>
      <p:ext uri="{BB962C8B-B14F-4D97-AF65-F5344CB8AC3E}">
        <p14:creationId xmlns:p14="http://schemas.microsoft.com/office/powerpoint/2010/main" val="171734857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以上のことから、本研究は私が期待していた結果にはなりませんでした。</a:t>
            </a:r>
            <a:endParaRPr kumimoji="1" lang="en-US" altLang="ja-JP" dirty="0"/>
          </a:p>
          <a:p>
            <a:r>
              <a:rPr kumimoji="1" lang="ja-JP" altLang="en-US" dirty="0"/>
              <a:t>先ほど、室内伝達関数のみを分離できた場合で説明した通り、</a:t>
            </a:r>
            <a:endParaRPr kumimoji="1" lang="en-US" altLang="ja-JP" dirty="0"/>
          </a:p>
          <a:p>
            <a:r>
              <a:rPr kumimoji="1" lang="ja-JP" altLang="en-US" dirty="0"/>
              <a:t>室内伝達関数が多重化すると、ピーク数が足されていくようになり、ピーク数が多くなるはずです。</a:t>
            </a:r>
            <a:endParaRPr kumimoji="1" lang="en-US" altLang="ja-JP" dirty="0"/>
          </a:p>
          <a:p>
            <a:r>
              <a:rPr kumimoji="1" lang="ja-JP" altLang="en-US" dirty="0"/>
              <a:t>だから</a:t>
            </a:r>
            <a:r>
              <a:rPr kumimoji="1" lang="en-US" altLang="ja-JP" dirty="0"/>
              <a:t>1</a:t>
            </a:r>
            <a:r>
              <a:rPr kumimoji="1" lang="ja-JP" altLang="en-US" dirty="0"/>
              <a:t>秒ごとのピーク数を計算した折れ線グラフの方では本人発話のピーク数が一番少なく、録音再生音の</a:t>
            </a:r>
            <a:r>
              <a:rPr kumimoji="1" lang="en-US" altLang="ja-JP" dirty="0"/>
              <a:t>perfect</a:t>
            </a:r>
            <a:r>
              <a:rPr kumimoji="1" lang="ja-JP" altLang="en-US" dirty="0"/>
              <a:t>、</a:t>
            </a:r>
            <a:r>
              <a:rPr kumimoji="1" lang="en-US" altLang="ja-JP" dirty="0"/>
              <a:t>high</a:t>
            </a:r>
            <a:r>
              <a:rPr kumimoji="1" lang="ja-JP" altLang="en-US" dirty="0"/>
              <a:t>、</a:t>
            </a:r>
            <a:r>
              <a:rPr kumimoji="1" lang="en-US" altLang="ja-JP" dirty="0"/>
              <a:t>low</a:t>
            </a:r>
            <a:r>
              <a:rPr kumimoji="1" lang="ja-JP" altLang="en-US" dirty="0"/>
              <a:t>の順に多くなっていくと考えました。</a:t>
            </a:r>
            <a:endParaRPr kumimoji="1" lang="en-US" altLang="ja-JP" dirty="0"/>
          </a:p>
          <a:p>
            <a:r>
              <a:rPr kumimoji="1" lang="ja-JP" altLang="en-US" dirty="0"/>
              <a:t>同じようにピーク数の平均値も本人発話が小さく、順に大きくなっていくと考えました。</a:t>
            </a:r>
            <a:endParaRPr kumimoji="1" lang="en-US" altLang="ja-JP" dirty="0"/>
          </a:p>
          <a:p>
            <a:endParaRPr kumimoji="1" lang="en-US" altLang="ja-JP" dirty="0"/>
          </a:p>
          <a:p>
            <a:r>
              <a:rPr kumimoji="1" lang="ja-JP" altLang="en-US" dirty="0"/>
              <a:t>しかし、</a:t>
            </a:r>
            <a:r>
              <a:rPr kumimoji="1" lang="en-US" altLang="ja-JP" dirty="0"/>
              <a:t>1</a:t>
            </a:r>
            <a:r>
              <a:rPr kumimoji="1" lang="ja-JP" altLang="en-US" dirty="0"/>
              <a:t>秒ごとのピーク数のグラフを見ても複雑で、規則性がありませんでした。</a:t>
            </a:r>
            <a:endParaRPr kumimoji="1" lang="en-US" altLang="ja-JP" dirty="0"/>
          </a:p>
          <a:p>
            <a:endParaRPr kumimoji="1" lang="en-US" altLang="ja-JP" dirty="0"/>
          </a:p>
          <a:p>
            <a:r>
              <a:rPr kumimoji="1" lang="ja-JP" altLang="en-US" dirty="0"/>
              <a:t>このことから録音環境の分離の段階で、音声から正しく室内伝達関数が分離されていないのではないかと考えました。</a:t>
            </a:r>
          </a:p>
        </p:txBody>
      </p:sp>
      <p:sp>
        <p:nvSpPr>
          <p:cNvPr id="4" name="スライド番号プレースホルダー 3"/>
          <p:cNvSpPr>
            <a:spLocks noGrp="1"/>
          </p:cNvSpPr>
          <p:nvPr>
            <p:ph type="sldNum" sz="quarter" idx="5"/>
          </p:nvPr>
        </p:nvSpPr>
        <p:spPr/>
        <p:txBody>
          <a:bodyPr/>
          <a:lstStyle/>
          <a:p>
            <a:pPr>
              <a:defRPr/>
            </a:pPr>
            <a:fld id="{029A83B4-B70A-44A9-B77B-8771B8D93AB2}" type="slidenum">
              <a:rPr lang="ja-JP" altLang="en-US" smtClean="0"/>
              <a:pPr>
                <a:defRPr/>
              </a:pPr>
              <a:t>26</a:t>
            </a:fld>
            <a:endParaRPr lang="ja-JP" altLang="en-US"/>
          </a:p>
        </p:txBody>
      </p:sp>
    </p:spTree>
    <p:extLst>
      <p:ext uri="{BB962C8B-B14F-4D97-AF65-F5344CB8AC3E}">
        <p14:creationId xmlns:p14="http://schemas.microsoft.com/office/powerpoint/2010/main" val="198890295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normAutofit fontScale="92500" lnSpcReduction="10000"/>
          </a:bodyPr>
          <a:lstStyle/>
          <a:p>
            <a:r>
              <a:rPr kumimoji="1" lang="ja-JP" altLang="en-US" dirty="0"/>
              <a:t>これは今夏</a:t>
            </a:r>
            <a:endParaRPr kumimoji="1" lang="en-US" altLang="ja-JP" dirty="0"/>
          </a:p>
          <a:p>
            <a:endParaRPr kumimoji="1" lang="en-US" altLang="ja-JP" dirty="0"/>
          </a:p>
          <a:p>
            <a:r>
              <a:rPr kumimoji="1" lang="ja-JP" altLang="en-US" dirty="0"/>
              <a:t>また、これが先ほどの</a:t>
            </a:r>
            <a:r>
              <a:rPr kumimoji="1" lang="en-US" altLang="ja-JP" dirty="0"/>
              <a:t>ASV</a:t>
            </a:r>
            <a:r>
              <a:rPr kumimoji="1" lang="ja-JP" altLang="en-US" dirty="0"/>
              <a:t>と攻撃者の録音条件をまとめたです。</a:t>
            </a:r>
            <a:endParaRPr kumimoji="1" lang="en-US" altLang="ja-JP" dirty="0"/>
          </a:p>
          <a:p>
            <a:endParaRPr kumimoji="1" lang="en-US" altLang="ja-JP" dirty="0"/>
          </a:p>
          <a:p>
            <a:r>
              <a:rPr kumimoji="1" lang="ja-JP" altLang="en-US" dirty="0"/>
              <a:t>また音声データは</a:t>
            </a:r>
            <a:r>
              <a:rPr kumimoji="1" lang="en-US" altLang="ja-JP" dirty="0"/>
              <a:t>69</a:t>
            </a:r>
            <a:r>
              <a:rPr kumimoji="1" lang="ja-JP" altLang="en-US" dirty="0"/>
              <a:t>番と</a:t>
            </a:r>
            <a:r>
              <a:rPr kumimoji="1" lang="en-US" altLang="ja-JP" dirty="0"/>
              <a:t>70</a:t>
            </a:r>
            <a:r>
              <a:rPr kumimoji="1" lang="ja-JP" altLang="en-US" dirty="0"/>
              <a:t>番と</a:t>
            </a:r>
            <a:r>
              <a:rPr kumimoji="1" lang="en-US" altLang="ja-JP" dirty="0"/>
              <a:t>74</a:t>
            </a:r>
            <a:r>
              <a:rPr kumimoji="1" lang="ja-JP" altLang="en-US" dirty="0"/>
              <a:t>番の</a:t>
            </a:r>
            <a:r>
              <a:rPr kumimoji="1" lang="en-US" altLang="ja-JP" dirty="0"/>
              <a:t>3</a:t>
            </a:r>
            <a:r>
              <a:rPr kumimoji="1" lang="ja-JP" altLang="en-US" dirty="0"/>
              <a:t>人分使用しました。</a:t>
            </a:r>
            <a:endParaRPr kumimoji="1" lang="en-US" altLang="ja-JP" dirty="0"/>
          </a:p>
          <a:p>
            <a:r>
              <a:rPr kumimoji="1" lang="ja-JP" altLang="en-US" dirty="0"/>
              <a:t>それぞれの声の特徴として、</a:t>
            </a:r>
            <a:endParaRPr kumimoji="1" lang="en-US" altLang="ja-JP" dirty="0"/>
          </a:p>
          <a:p>
            <a:r>
              <a:rPr kumimoji="1" lang="en-US" altLang="ja-JP" dirty="0"/>
              <a:t>69</a:t>
            </a:r>
            <a:r>
              <a:rPr kumimoji="1" lang="ja-JP" altLang="en-US" dirty="0"/>
              <a:t>番は低い</a:t>
            </a:r>
            <a:endParaRPr kumimoji="1" lang="en-US" altLang="ja-JP" dirty="0"/>
          </a:p>
          <a:p>
            <a:endParaRPr kumimoji="1" lang="en-US" altLang="ja-JP" dirty="0"/>
          </a:p>
          <a:p>
            <a:r>
              <a:rPr kumimoji="1" lang="ja-JP" altLang="en-US" dirty="0"/>
              <a:t>音声は</a:t>
            </a:r>
            <a:r>
              <a:rPr kumimoji="1" lang="en-US" altLang="ja-JP" dirty="0"/>
              <a:t>2019</a:t>
            </a:r>
            <a:r>
              <a:rPr kumimoji="1" lang="ja-JP" altLang="en-US" dirty="0"/>
              <a:t>年度の</a:t>
            </a:r>
            <a:r>
              <a:rPr kumimoji="1" lang="en-US" altLang="ja-JP" dirty="0" err="1"/>
              <a:t>ASVspoof</a:t>
            </a:r>
            <a:r>
              <a:rPr kumimoji="1" lang="ja-JP" altLang="en-US" dirty="0"/>
              <a:t>大会で使用されたデータです。</a:t>
            </a:r>
            <a:endParaRPr kumimoji="1" lang="en-US" altLang="ja-JP" dirty="0"/>
          </a:p>
          <a:p>
            <a:r>
              <a:rPr kumimoji="1" lang="ja-JP" altLang="en-US" dirty="0"/>
              <a:t>今回、本人発話の場所を</a:t>
            </a:r>
            <a:r>
              <a:rPr kumimoji="1" lang="en-US" altLang="ja-JP" dirty="0"/>
              <a:t>S,</a:t>
            </a:r>
          </a:p>
          <a:p>
            <a:r>
              <a:rPr kumimoji="1" lang="ja-JP" altLang="en-US" dirty="0"/>
              <a:t>室内伝達関数をそれぞれ</a:t>
            </a:r>
            <a:r>
              <a:rPr kumimoji="1" lang="en-US" altLang="ja-JP" dirty="0"/>
              <a:t>H</a:t>
            </a:r>
            <a:r>
              <a:rPr kumimoji="1" lang="ja-JP" altLang="en-US" dirty="0"/>
              <a:t>、</a:t>
            </a:r>
            <a:r>
              <a:rPr kumimoji="1" lang="en-US" altLang="ja-JP" dirty="0"/>
              <a:t>P</a:t>
            </a:r>
            <a:r>
              <a:rPr kumimoji="1" lang="ja-JP" altLang="en-US" dirty="0"/>
              <a:t>とおいてます。</a:t>
            </a:r>
            <a:endParaRPr kumimoji="1" lang="en-US" altLang="ja-JP" dirty="0"/>
          </a:p>
          <a:p>
            <a:endParaRPr kumimoji="1" lang="en-US" altLang="ja-JP" dirty="0"/>
          </a:p>
          <a:p>
            <a:r>
              <a:rPr kumimoji="1" lang="en-US" altLang="ja-JP" dirty="0"/>
              <a:t>ASV</a:t>
            </a:r>
            <a:r>
              <a:rPr kumimoji="1" lang="ja-JP" altLang="en-US" dirty="0"/>
              <a:t>と攻撃者の録音条件は</a:t>
            </a:r>
            <a:endParaRPr kumimoji="1" lang="en-US" altLang="ja-JP" dirty="0"/>
          </a:p>
          <a:p>
            <a:r>
              <a:rPr kumimoji="1" lang="ja-JP" altLang="en-US" dirty="0"/>
              <a:t>部屋のサイズが２～５メートル</a:t>
            </a:r>
            <a:endParaRPr kumimoji="1" lang="en-US" altLang="ja-JP" dirty="0"/>
          </a:p>
          <a:p>
            <a:r>
              <a:rPr kumimoji="1" lang="ja-JP" altLang="en-US" dirty="0"/>
              <a:t>残響時間が</a:t>
            </a:r>
            <a:r>
              <a:rPr kumimoji="1" lang="en-US" altLang="ja-JP" dirty="0"/>
              <a:t>50</a:t>
            </a:r>
            <a:r>
              <a:rPr kumimoji="1" lang="ja-JP" altLang="en-US" dirty="0"/>
              <a:t>～</a:t>
            </a:r>
            <a:r>
              <a:rPr kumimoji="1" lang="en-US" altLang="ja-JP" dirty="0"/>
              <a:t>200</a:t>
            </a:r>
            <a:r>
              <a:rPr kumimoji="1" lang="ja-JP" altLang="en-US" dirty="0"/>
              <a:t>秒</a:t>
            </a:r>
            <a:endParaRPr kumimoji="1" lang="en-US" altLang="ja-JP" dirty="0"/>
          </a:p>
          <a:p>
            <a:r>
              <a:rPr kumimoji="1" lang="ja-JP" altLang="en-US" dirty="0"/>
              <a:t>本人発話の場所と</a:t>
            </a:r>
            <a:r>
              <a:rPr kumimoji="1" lang="en-US" altLang="ja-JP" dirty="0"/>
              <a:t>ASV</a:t>
            </a:r>
            <a:r>
              <a:rPr kumimoji="1" lang="ja-JP" altLang="en-US" dirty="0"/>
              <a:t>までの距離を</a:t>
            </a:r>
            <a:r>
              <a:rPr kumimoji="1" lang="en-US" altLang="ja-JP" dirty="0"/>
              <a:t>10</a:t>
            </a:r>
            <a:r>
              <a:rPr kumimoji="1" lang="ja-JP" altLang="en-US" dirty="0"/>
              <a:t>～</a:t>
            </a:r>
            <a:r>
              <a:rPr kumimoji="1" lang="en-US" altLang="ja-JP" dirty="0"/>
              <a:t>50</a:t>
            </a:r>
            <a:r>
              <a:rPr kumimoji="1" lang="ja-JP" altLang="en-US" dirty="0"/>
              <a:t>メートル</a:t>
            </a:r>
            <a:endParaRPr kumimoji="1" lang="en-US" altLang="ja-JP" dirty="0"/>
          </a:p>
          <a:p>
            <a:r>
              <a:rPr kumimoji="1" lang="ja-JP" altLang="en-US" dirty="0"/>
              <a:t>サンプリング周波数を</a:t>
            </a:r>
            <a:r>
              <a:rPr kumimoji="1" lang="en-US" altLang="ja-JP" dirty="0"/>
              <a:t>16</a:t>
            </a:r>
            <a:r>
              <a:rPr kumimoji="1" lang="ja-JP" altLang="en-US" dirty="0"/>
              <a:t>キロヘルツ</a:t>
            </a:r>
            <a:endParaRPr kumimoji="1" lang="en-US" altLang="ja-JP" dirty="0"/>
          </a:p>
          <a:p>
            <a:r>
              <a:rPr kumimoji="1" lang="ja-JP" altLang="en-US" dirty="0"/>
              <a:t>量子化ビット数を</a:t>
            </a:r>
            <a:r>
              <a:rPr kumimoji="1" lang="en-US" altLang="ja-JP" dirty="0"/>
              <a:t>16</a:t>
            </a:r>
            <a:r>
              <a:rPr kumimoji="1" lang="ja-JP" altLang="en-US" dirty="0"/>
              <a:t>ビット</a:t>
            </a:r>
            <a:endParaRPr kumimoji="1" lang="en-US" altLang="ja-JP" dirty="0"/>
          </a:p>
          <a:p>
            <a:r>
              <a:rPr kumimoji="1" lang="ja-JP" altLang="en-US" dirty="0"/>
              <a:t>本人発話の場所と攻撃者が録音している、</a:t>
            </a:r>
            <a:endParaRPr kumimoji="1" lang="en-US" altLang="ja-JP" dirty="0"/>
          </a:p>
          <a:p>
            <a:r>
              <a:rPr kumimoji="1" lang="ja-JP" altLang="en-US" dirty="0"/>
              <a:t>録音装置の場所までの距離が</a:t>
            </a:r>
            <a:r>
              <a:rPr kumimoji="1" lang="en-US" altLang="ja-JP" dirty="0"/>
              <a:t>10</a:t>
            </a:r>
            <a:r>
              <a:rPr kumimoji="1" lang="ja-JP" altLang="en-US" dirty="0"/>
              <a:t>～</a:t>
            </a:r>
            <a:r>
              <a:rPr kumimoji="1" lang="en-US" altLang="ja-JP" dirty="0"/>
              <a:t>50</a:t>
            </a:r>
            <a:r>
              <a:rPr kumimoji="1" lang="ja-JP" altLang="en-US" dirty="0"/>
              <a:t>メートルです。</a:t>
            </a:r>
            <a:endParaRPr kumimoji="1" lang="en-US" altLang="ja-JP" dirty="0"/>
          </a:p>
          <a:p>
            <a:r>
              <a:rPr kumimoji="1" lang="ja-JP" altLang="en-US" dirty="0"/>
              <a:t>声の女性、</a:t>
            </a:r>
            <a:r>
              <a:rPr kumimoji="1" lang="en-US" altLang="ja-JP" dirty="0"/>
              <a:t>70</a:t>
            </a:r>
            <a:r>
              <a:rPr kumimoji="1" lang="ja-JP" altLang="en-US" dirty="0"/>
              <a:t>番は低い声の男性、</a:t>
            </a:r>
            <a:r>
              <a:rPr kumimoji="1" lang="en-US" altLang="ja-JP" dirty="0"/>
              <a:t>74</a:t>
            </a:r>
            <a:r>
              <a:rPr kumimoji="1" lang="ja-JP" altLang="en-US" dirty="0"/>
              <a:t>番は高い声の女性です。</a:t>
            </a:r>
            <a:endParaRPr kumimoji="1" lang="en-US" altLang="ja-JP" dirty="0"/>
          </a:p>
        </p:txBody>
      </p:sp>
      <p:sp>
        <p:nvSpPr>
          <p:cNvPr id="4" name="スライド番号プレースホルダー 3"/>
          <p:cNvSpPr>
            <a:spLocks noGrp="1"/>
          </p:cNvSpPr>
          <p:nvPr>
            <p:ph type="sldNum" sz="quarter" idx="5"/>
          </p:nvPr>
        </p:nvSpPr>
        <p:spPr/>
        <p:txBody>
          <a:bodyPr/>
          <a:lstStyle/>
          <a:p>
            <a:pPr>
              <a:defRPr/>
            </a:pPr>
            <a:fld id="{029A83B4-B70A-44A9-B77B-8771B8D93AB2}" type="slidenum">
              <a:rPr lang="ja-JP" altLang="en-US" smtClean="0"/>
              <a:pPr>
                <a:defRPr/>
              </a:pPr>
              <a:t>27</a:t>
            </a:fld>
            <a:endParaRPr lang="ja-JP" altLang="en-US"/>
          </a:p>
        </p:txBody>
      </p:sp>
    </p:spTree>
    <p:extLst>
      <p:ext uri="{BB962C8B-B14F-4D97-AF65-F5344CB8AC3E}">
        <p14:creationId xmlns:p14="http://schemas.microsoft.com/office/powerpoint/2010/main" val="291832311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実験では音声データから室内伝達関数のみを取り出すために</a:t>
            </a:r>
            <a:r>
              <a:rPr kumimoji="1" lang="en-US" altLang="ja-JP" dirty="0"/>
              <a:t>2</a:t>
            </a:r>
            <a:r>
              <a:rPr kumimoji="1" lang="ja-JP" altLang="en-US" dirty="0"/>
              <a:t>つのことを行いました。</a:t>
            </a:r>
            <a:endParaRPr kumimoji="1" lang="en-US" altLang="ja-JP" dirty="0"/>
          </a:p>
          <a:p>
            <a:endParaRPr kumimoji="1" lang="en-US" altLang="ja-JP" dirty="0"/>
          </a:p>
          <a:p>
            <a:r>
              <a:rPr kumimoji="1" lang="ja-JP" altLang="en-US" dirty="0"/>
              <a:t>まずオールパスケプストラム分析を行います。</a:t>
            </a:r>
            <a:endParaRPr kumimoji="1" lang="en-US" altLang="ja-JP" dirty="0"/>
          </a:p>
          <a:p>
            <a:r>
              <a:rPr kumimoji="1" lang="ja-JP" altLang="en-US" dirty="0"/>
              <a:t>なぜケプストラム分析ではなく、オールパスケプストラム分析を行うのかというと、</a:t>
            </a:r>
            <a:endParaRPr kumimoji="1" lang="en-US" altLang="ja-JP" dirty="0"/>
          </a:p>
          <a:p>
            <a:r>
              <a:rPr kumimoji="1" lang="ja-JP" altLang="en-US" dirty="0"/>
              <a:t>ケプストラム分析を行うと、包括部分</a:t>
            </a:r>
            <a:r>
              <a:rPr kumimoji="1" lang="en-US" altLang="ja-JP" dirty="0"/>
              <a:t>(</a:t>
            </a:r>
            <a:r>
              <a:rPr kumimoji="1" lang="ja-JP" altLang="en-US" dirty="0"/>
              <a:t>低ケフレンシー</a:t>
            </a:r>
            <a:r>
              <a:rPr kumimoji="1" lang="en-US" altLang="ja-JP" dirty="0"/>
              <a:t>)</a:t>
            </a:r>
            <a:r>
              <a:rPr kumimoji="1" lang="ja-JP" altLang="en-US" dirty="0"/>
              <a:t>と微細構造部分</a:t>
            </a:r>
            <a:r>
              <a:rPr kumimoji="1" lang="en-US" altLang="ja-JP" dirty="0"/>
              <a:t>(</a:t>
            </a:r>
            <a:r>
              <a:rPr kumimoji="1" lang="ja-JP" altLang="en-US" dirty="0"/>
              <a:t>高ケフレンシー</a:t>
            </a:r>
            <a:r>
              <a:rPr kumimoji="1" lang="en-US" altLang="ja-JP" dirty="0"/>
              <a:t>)</a:t>
            </a:r>
            <a:r>
              <a:rPr kumimoji="1" lang="ja-JP" altLang="en-US" dirty="0"/>
              <a:t>に分離することができます。</a:t>
            </a:r>
            <a:endParaRPr kumimoji="1" lang="en-US" altLang="ja-JP" dirty="0"/>
          </a:p>
          <a:p>
            <a:r>
              <a:rPr kumimoji="1" lang="ja-JP" altLang="en-US" dirty="0"/>
              <a:t>そして低ケフレンシーには音源と室内伝達関数が含まれています。</a:t>
            </a:r>
            <a:endParaRPr kumimoji="1" lang="en-US" altLang="ja-JP" dirty="0"/>
          </a:p>
          <a:p>
            <a:r>
              <a:rPr kumimoji="1" lang="ja-JP" altLang="en-US" dirty="0"/>
              <a:t>しかし、室内伝達関数のみを取り出すためにはさらに低ケフレンシーを分離する必要があり、</a:t>
            </a:r>
            <a:endParaRPr kumimoji="1" lang="en-US" altLang="ja-JP" dirty="0"/>
          </a:p>
          <a:p>
            <a:r>
              <a:rPr kumimoji="1" lang="ja-JP" altLang="en-US" dirty="0"/>
              <a:t>その操作が可能な、オールパスケプストラム分析を使用することがよいと考えました。</a:t>
            </a:r>
            <a:endParaRPr kumimoji="1" lang="en-US" altLang="ja-JP" dirty="0"/>
          </a:p>
          <a:p>
            <a:endParaRPr kumimoji="1" lang="en-US" altLang="ja-JP" dirty="0"/>
          </a:p>
          <a:p>
            <a:r>
              <a:rPr kumimoji="1" lang="ja-JP" altLang="en-US" dirty="0"/>
              <a:t>よってこの時点で音源を取り除くことができ、音声から室内伝達関数と高ケフレンシーの微細構造部分を取り出すことができました。</a:t>
            </a:r>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pPr>
              <a:defRPr/>
            </a:pPr>
            <a:fld id="{029A83B4-B70A-44A9-B77B-8771B8D93AB2}" type="slidenum">
              <a:rPr lang="ja-JP" altLang="en-US" smtClean="0"/>
              <a:pPr>
                <a:defRPr/>
              </a:pPr>
              <a:t>29</a:t>
            </a:fld>
            <a:endParaRPr lang="ja-JP" altLang="en-US"/>
          </a:p>
        </p:txBody>
      </p:sp>
    </p:spTree>
    <p:extLst>
      <p:ext uri="{BB962C8B-B14F-4D97-AF65-F5344CB8AC3E}">
        <p14:creationId xmlns:p14="http://schemas.microsoft.com/office/powerpoint/2010/main" val="262869026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次にリフタリングを行います。</a:t>
            </a:r>
            <a:endParaRPr kumimoji="1" lang="en-US" altLang="ja-JP" dirty="0"/>
          </a:p>
          <a:p>
            <a:r>
              <a:rPr kumimoji="1" lang="ja-JP" altLang="en-US" dirty="0"/>
              <a:t>リフタリングを行うことで高ケフレンシーを取り除くことができます。</a:t>
            </a:r>
            <a:endParaRPr kumimoji="1" lang="en-US" altLang="ja-JP" dirty="0"/>
          </a:p>
          <a:p>
            <a:endParaRPr kumimoji="1" lang="en-US" altLang="ja-JP" dirty="0"/>
          </a:p>
          <a:p>
            <a:r>
              <a:rPr kumimoji="1" lang="ja-JP" altLang="en-US" dirty="0"/>
              <a:t>よって</a:t>
            </a:r>
            <a:r>
              <a:rPr kumimoji="1" lang="en-US" altLang="ja-JP" dirty="0"/>
              <a:t>2</a:t>
            </a:r>
            <a:r>
              <a:rPr kumimoji="1" lang="ja-JP" altLang="en-US" dirty="0"/>
              <a:t>つの作業で室内伝達関数のみを分離することができます。</a:t>
            </a:r>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pPr>
              <a:defRPr/>
            </a:pPr>
            <a:fld id="{029A83B4-B70A-44A9-B77B-8771B8D93AB2}" type="slidenum">
              <a:rPr lang="ja-JP" altLang="en-US" smtClean="0"/>
              <a:pPr>
                <a:defRPr/>
              </a:pPr>
              <a:t>30</a:t>
            </a:fld>
            <a:endParaRPr lang="ja-JP" altLang="en-US"/>
          </a:p>
        </p:txBody>
      </p:sp>
    </p:spTree>
    <p:extLst>
      <p:ext uri="{BB962C8B-B14F-4D97-AF65-F5344CB8AC3E}">
        <p14:creationId xmlns:p14="http://schemas.microsoft.com/office/powerpoint/2010/main" val="36187769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kumimoji="1" lang="ja-JP" altLang="en-US" dirty="0"/>
              <a:t>まず、研究背景です。</a:t>
            </a:r>
            <a:endParaRPr kumimoji="1" lang="en-US" altLang="ja-JP" dirty="0"/>
          </a:p>
          <a:p>
            <a:pPr marL="0" marR="0" lvl="0" indent="0" algn="l" defTabSz="914400" rtl="0" eaLnBrk="1" fontAlgn="base" latinLnBrk="0" hangingPunct="1">
              <a:lnSpc>
                <a:spcPct val="100000"/>
              </a:lnSpc>
              <a:spcBef>
                <a:spcPct val="30000"/>
              </a:spcBef>
              <a:spcAft>
                <a:spcPct val="0"/>
              </a:spcAft>
              <a:buClrTx/>
              <a:buSzTx/>
              <a:buFontTx/>
              <a:buNone/>
              <a:tabLst/>
              <a:defRPr/>
            </a:pPr>
            <a:r>
              <a:rPr kumimoji="1" lang="ja-JP" altLang="en-US" dirty="0"/>
              <a:t>近年、私たちは簡単に音声を録音し、再生することが可能になりました。</a:t>
            </a:r>
            <a:endParaRPr kumimoji="1" lang="en-US" altLang="ja-JP" dirty="0"/>
          </a:p>
          <a:p>
            <a:pPr marL="0" marR="0" lvl="0" indent="0" algn="l" defTabSz="914400" rtl="0" eaLnBrk="1" fontAlgn="base" latinLnBrk="0" hangingPunct="1">
              <a:lnSpc>
                <a:spcPct val="100000"/>
              </a:lnSpc>
              <a:spcBef>
                <a:spcPct val="30000"/>
              </a:spcBef>
              <a:spcAft>
                <a:spcPct val="0"/>
              </a:spcAft>
              <a:buClrTx/>
              <a:buSzTx/>
              <a:buFontTx/>
              <a:buNone/>
              <a:tabLst/>
              <a:defRPr/>
            </a:pPr>
            <a:r>
              <a:rPr kumimoji="1" lang="ja-JP" altLang="en-US" dirty="0"/>
              <a:t>身近なものだと、携帯電話にその機能がついています。</a:t>
            </a:r>
            <a:endParaRPr kumimoji="1" lang="en-US" altLang="ja-JP" dirty="0"/>
          </a:p>
          <a:p>
            <a:pPr marL="0" marR="0" lvl="0" indent="0" algn="l" defTabSz="914400" rtl="0" eaLnBrk="1" fontAlgn="base" latinLnBrk="0" hangingPunct="1">
              <a:lnSpc>
                <a:spcPct val="100000"/>
              </a:lnSpc>
              <a:spcBef>
                <a:spcPct val="30000"/>
              </a:spcBef>
              <a:spcAft>
                <a:spcPct val="0"/>
              </a:spcAft>
              <a:buClrTx/>
              <a:buSzTx/>
              <a:buFontTx/>
              <a:buNone/>
              <a:tabLst/>
              <a:defRPr/>
            </a:pPr>
            <a:endParaRPr kumimoji="1" lang="en-US" altLang="ja-JP" dirty="0"/>
          </a:p>
          <a:p>
            <a:pPr marL="0" marR="0" lvl="0" indent="0" algn="l" defTabSz="914400" rtl="0" eaLnBrk="1" fontAlgn="base" latinLnBrk="0" hangingPunct="1">
              <a:lnSpc>
                <a:spcPct val="100000"/>
              </a:lnSpc>
              <a:spcBef>
                <a:spcPct val="30000"/>
              </a:spcBef>
              <a:spcAft>
                <a:spcPct val="0"/>
              </a:spcAft>
              <a:buClrTx/>
              <a:buSzTx/>
              <a:buFontTx/>
              <a:buNone/>
              <a:tabLst/>
              <a:defRPr/>
            </a:pPr>
            <a:r>
              <a:rPr kumimoji="1" lang="ja-JP" altLang="en-US" dirty="0"/>
              <a:t>しかし、誰でも簡単に音声を録音、再生できるようになったことで、</a:t>
            </a:r>
            <a:endParaRPr kumimoji="1" lang="en-US" altLang="ja-JP" dirty="0"/>
          </a:p>
          <a:p>
            <a:pPr marL="0" marR="0" lvl="0" indent="0" algn="l" defTabSz="914400" rtl="0" eaLnBrk="1" fontAlgn="base" latinLnBrk="0" hangingPunct="1">
              <a:lnSpc>
                <a:spcPct val="100000"/>
              </a:lnSpc>
              <a:spcBef>
                <a:spcPct val="30000"/>
              </a:spcBef>
              <a:spcAft>
                <a:spcPct val="0"/>
              </a:spcAft>
              <a:buClrTx/>
              <a:buSzTx/>
              <a:buFontTx/>
              <a:buNone/>
              <a:tabLst/>
              <a:defRPr/>
            </a:pPr>
            <a:r>
              <a:rPr kumimoji="1" lang="ja-JP" altLang="en-US" dirty="0"/>
              <a:t>ディープフェイク音声や、録音再生音などの詐欺問題も発生しています。</a:t>
            </a:r>
            <a:endParaRPr kumimoji="1" lang="en-US" altLang="ja-JP" dirty="0"/>
          </a:p>
          <a:p>
            <a:pPr marL="0" marR="0" lvl="0" indent="0" algn="l" defTabSz="914400" rtl="0" eaLnBrk="1" fontAlgn="base" latinLnBrk="0" hangingPunct="1">
              <a:lnSpc>
                <a:spcPct val="100000"/>
              </a:lnSpc>
              <a:spcBef>
                <a:spcPct val="30000"/>
              </a:spcBef>
              <a:spcAft>
                <a:spcPct val="0"/>
              </a:spcAft>
              <a:buClrTx/>
              <a:buSzTx/>
              <a:buFontTx/>
              <a:buNone/>
              <a:tabLst/>
              <a:defRPr/>
            </a:pPr>
            <a:r>
              <a:rPr kumimoji="1" lang="ja-JP" altLang="en-US" dirty="0"/>
              <a:t>では、この</a:t>
            </a:r>
            <a:r>
              <a:rPr kumimoji="1" lang="en-US" altLang="ja-JP" dirty="0"/>
              <a:t>2</a:t>
            </a:r>
            <a:r>
              <a:rPr kumimoji="1" lang="ja-JP" altLang="en-US" dirty="0"/>
              <a:t>つの問題がどのようなものなのか、例を出して説明したいと思います。</a:t>
            </a:r>
          </a:p>
          <a:p>
            <a:pPr marL="0" marR="0" lvl="0" indent="0" algn="l" defTabSz="914400" rtl="0" eaLnBrk="1" fontAlgn="base" latinLnBrk="0" hangingPunct="1">
              <a:lnSpc>
                <a:spcPct val="100000"/>
              </a:lnSpc>
              <a:spcBef>
                <a:spcPct val="30000"/>
              </a:spcBef>
              <a:spcAft>
                <a:spcPct val="0"/>
              </a:spcAft>
              <a:buClrTx/>
              <a:buSzTx/>
              <a:buFontTx/>
              <a:buNone/>
              <a:tabLst/>
              <a:defRPr/>
            </a:pPr>
            <a:endParaRPr kumimoji="1" lang="en-US" altLang="ja-JP" dirty="0"/>
          </a:p>
        </p:txBody>
      </p:sp>
      <p:sp>
        <p:nvSpPr>
          <p:cNvPr id="4" name="スライド番号プレースホルダ 3"/>
          <p:cNvSpPr>
            <a:spLocks noGrp="1"/>
          </p:cNvSpPr>
          <p:nvPr>
            <p:ph type="sldNum" sz="quarter" idx="10"/>
          </p:nvPr>
        </p:nvSpPr>
        <p:spPr/>
        <p:txBody>
          <a:bodyPr/>
          <a:lstStyle/>
          <a:p>
            <a:pPr>
              <a:defRPr/>
            </a:pPr>
            <a:fld id="{029A83B4-B70A-44A9-B77B-8771B8D93AB2}" type="slidenum">
              <a:rPr lang="ja-JP" altLang="en-US" smtClean="0"/>
              <a:pPr>
                <a:defRPr/>
              </a:pPr>
              <a:t>3</a:t>
            </a:fld>
            <a:endParaRPr lang="ja-JP"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kumimoji="1" lang="ja-JP" altLang="en-US" dirty="0"/>
              <a:t>まずディープフェイク音声について説明したいと思います。</a:t>
            </a:r>
          </a:p>
          <a:p>
            <a:endParaRPr kumimoji="1" lang="en-US" altLang="ja-JP" dirty="0"/>
          </a:p>
          <a:p>
            <a:r>
              <a:rPr kumimoji="1" lang="ja-JP" altLang="en-US" dirty="0"/>
              <a:t>ディープフェイク音声とは</a:t>
            </a:r>
            <a:endParaRPr kumimoji="1" lang="en-US" altLang="ja-JP" dirty="0"/>
          </a:p>
          <a:p>
            <a:r>
              <a:rPr kumimoji="1" lang="ja-JP" altLang="en-US" dirty="0"/>
              <a:t>話した音声を切り貼りして別の音声を作ることです。</a:t>
            </a:r>
            <a:endParaRPr kumimoji="1" lang="en-US" altLang="ja-JP" dirty="0"/>
          </a:p>
          <a:p>
            <a:endParaRPr kumimoji="1" lang="en-US" altLang="ja-JP" dirty="0"/>
          </a:p>
          <a:p>
            <a:r>
              <a:rPr kumimoji="1" lang="ja-JP" altLang="en-US" dirty="0"/>
              <a:t>例えば、</a:t>
            </a:r>
            <a:r>
              <a:rPr kumimoji="1" lang="en-US" altLang="ja-JP" dirty="0"/>
              <a:t>A</a:t>
            </a:r>
            <a:r>
              <a:rPr kumimoji="1" lang="ja-JP" altLang="en-US" dirty="0"/>
              <a:t>さんが私はりんごが嫌いです。と</a:t>
            </a:r>
            <a:r>
              <a:rPr kumimoji="1" lang="en-US" altLang="ja-JP" dirty="0"/>
              <a:t>B</a:t>
            </a:r>
            <a:r>
              <a:rPr kumimoji="1" lang="ja-JP" altLang="en-US" dirty="0"/>
              <a:t>さんと遊びたいです。と言ったとします。</a:t>
            </a:r>
            <a:endParaRPr kumimoji="1" lang="en-US" altLang="ja-JP" dirty="0"/>
          </a:p>
          <a:p>
            <a:r>
              <a:rPr kumimoji="1" lang="ja-JP" altLang="en-US" dirty="0"/>
              <a:t>すると攻撃者は音声をコンピューターなどで切り貼りすることで実際には言われていない音声を勝手につくることができます。</a:t>
            </a:r>
            <a:endParaRPr kumimoji="1" lang="en-US" altLang="ja-JP" dirty="0"/>
          </a:p>
          <a:p>
            <a:r>
              <a:rPr kumimoji="1" lang="ja-JP" altLang="en-US" dirty="0"/>
              <a:t>今回、攻撃者は図の真ん中の赤い斜線部分で区切ることで左のような</a:t>
            </a:r>
            <a:endParaRPr kumimoji="1" lang="en-US" altLang="ja-JP" dirty="0"/>
          </a:p>
          <a:p>
            <a:r>
              <a:rPr kumimoji="1" lang="ja-JP" altLang="en-US" dirty="0"/>
              <a:t>私は</a:t>
            </a:r>
            <a:r>
              <a:rPr kumimoji="1" lang="en-US" altLang="ja-JP" dirty="0"/>
              <a:t>B</a:t>
            </a:r>
            <a:r>
              <a:rPr kumimoji="1" lang="ja-JP" altLang="en-US" dirty="0"/>
              <a:t>さんが嫌いです。という音声ができました。</a:t>
            </a:r>
            <a:endParaRPr kumimoji="1" lang="en-US" altLang="ja-JP" dirty="0"/>
          </a:p>
          <a:p>
            <a:endParaRPr kumimoji="1" lang="en-US" altLang="ja-JP" dirty="0"/>
          </a:p>
          <a:p>
            <a:r>
              <a:rPr kumimoji="1" lang="ja-JP" altLang="en-US" dirty="0"/>
              <a:t>これはユーチューブの音声など、身近なもので編集することができます。</a:t>
            </a:r>
            <a:endParaRPr kumimoji="1" lang="en-US" altLang="ja-JP" dirty="0"/>
          </a:p>
          <a:p>
            <a:r>
              <a:rPr kumimoji="1" lang="en-US" altLang="ja-JP" dirty="0"/>
              <a:t>---------------------------------------------------------------------</a:t>
            </a:r>
          </a:p>
          <a:p>
            <a:r>
              <a:rPr kumimoji="1" lang="ja-JP" altLang="en-US" dirty="0"/>
              <a:t>ディープニューラルネットワーク</a:t>
            </a:r>
            <a:endParaRPr kumimoji="1" lang="en-US" altLang="ja-JP" dirty="0"/>
          </a:p>
          <a:p>
            <a:r>
              <a:rPr kumimoji="1" lang="en-US" altLang="ja-JP" dirty="0"/>
              <a:t>2016</a:t>
            </a:r>
            <a:r>
              <a:rPr kumimoji="1" lang="ja-JP" altLang="en-US" dirty="0"/>
              <a:t>年ぐらい</a:t>
            </a:r>
            <a:endParaRPr kumimoji="1" lang="en-US" altLang="ja-JP" dirty="0"/>
          </a:p>
        </p:txBody>
      </p:sp>
      <p:sp>
        <p:nvSpPr>
          <p:cNvPr id="4" name="スライド番号プレースホルダー 3"/>
          <p:cNvSpPr>
            <a:spLocks noGrp="1"/>
          </p:cNvSpPr>
          <p:nvPr>
            <p:ph type="sldNum" sz="quarter" idx="5"/>
          </p:nvPr>
        </p:nvSpPr>
        <p:spPr/>
        <p:txBody>
          <a:bodyPr/>
          <a:lstStyle/>
          <a:p>
            <a:pPr>
              <a:defRPr/>
            </a:pPr>
            <a:fld id="{029A83B4-B70A-44A9-B77B-8771B8D93AB2}" type="slidenum">
              <a:rPr lang="ja-JP" altLang="en-US" smtClean="0"/>
              <a:pPr>
                <a:defRPr/>
              </a:pPr>
              <a:t>4</a:t>
            </a:fld>
            <a:endParaRPr lang="ja-JP" altLang="en-US"/>
          </a:p>
        </p:txBody>
      </p:sp>
    </p:spTree>
    <p:extLst>
      <p:ext uri="{BB962C8B-B14F-4D97-AF65-F5344CB8AC3E}">
        <p14:creationId xmlns:p14="http://schemas.microsoft.com/office/powerpoint/2010/main" val="26976993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kumimoji="1" lang="ja-JP" altLang="en-US" dirty="0"/>
              <a:t>次に録音再生音について説明したいと思います。</a:t>
            </a:r>
          </a:p>
          <a:p>
            <a:pPr marL="0" marR="0" lvl="0" indent="0" algn="l" defTabSz="914400" rtl="0" eaLnBrk="1" fontAlgn="base" latinLnBrk="0" hangingPunct="1">
              <a:lnSpc>
                <a:spcPct val="100000"/>
              </a:lnSpc>
              <a:spcBef>
                <a:spcPct val="30000"/>
              </a:spcBef>
              <a:spcAft>
                <a:spcPct val="0"/>
              </a:spcAft>
              <a:buClrTx/>
              <a:buSzTx/>
              <a:buFontTx/>
              <a:buNone/>
              <a:tabLst/>
              <a:defRPr/>
            </a:pPr>
            <a:endParaRPr kumimoji="1" lang="en-US" altLang="ja-JP" dirty="0"/>
          </a:p>
          <a:p>
            <a:pPr marL="0" marR="0" lvl="0" indent="0" algn="l" defTabSz="914400" rtl="0" eaLnBrk="1" fontAlgn="base" latinLnBrk="0" hangingPunct="1">
              <a:lnSpc>
                <a:spcPct val="100000"/>
              </a:lnSpc>
              <a:spcBef>
                <a:spcPct val="30000"/>
              </a:spcBef>
              <a:spcAft>
                <a:spcPct val="0"/>
              </a:spcAft>
              <a:buClrTx/>
              <a:buSzTx/>
              <a:buFontTx/>
              <a:buNone/>
              <a:tabLst/>
              <a:defRPr/>
            </a:pPr>
            <a:r>
              <a:rPr kumimoji="1" lang="ja-JP" altLang="en-US" dirty="0"/>
              <a:t>録音再生音とは、別名で、リプレイ音声と呼ばれています。</a:t>
            </a:r>
            <a:endParaRPr kumimoji="1" lang="en-US" altLang="ja-JP" dirty="0"/>
          </a:p>
          <a:p>
            <a:endParaRPr kumimoji="1" lang="en-US" altLang="ja-JP" dirty="0"/>
          </a:p>
          <a:p>
            <a:r>
              <a:rPr kumimoji="1" lang="ja-JP" altLang="en-US" dirty="0"/>
              <a:t>例えば、</a:t>
            </a:r>
            <a:endParaRPr kumimoji="1" lang="en-US" altLang="ja-JP" dirty="0"/>
          </a:p>
          <a:p>
            <a:r>
              <a:rPr kumimoji="1" lang="en-US" altLang="ja-JP" dirty="0"/>
              <a:t>A</a:t>
            </a:r>
            <a:r>
              <a:rPr kumimoji="1" lang="ja-JP" altLang="en-US" dirty="0"/>
              <a:t>さんが携帯を、自分の声でロック解除と言えば開けれるとします。</a:t>
            </a:r>
            <a:endParaRPr kumimoji="1" lang="en-US" altLang="ja-JP" dirty="0"/>
          </a:p>
          <a:p>
            <a:r>
              <a:rPr kumimoji="1" lang="ja-JP" altLang="en-US" dirty="0"/>
              <a:t>その声を攻撃者が違うところで録音しており、その録音された音声を</a:t>
            </a:r>
            <a:r>
              <a:rPr kumimoji="1" lang="en-US" altLang="ja-JP" dirty="0"/>
              <a:t>A</a:t>
            </a:r>
            <a:r>
              <a:rPr kumimoji="1" lang="ja-JP" altLang="en-US" dirty="0"/>
              <a:t>さんの携帯に再生すると、</a:t>
            </a:r>
            <a:endParaRPr kumimoji="1" lang="en-US" altLang="ja-JP" dirty="0"/>
          </a:p>
          <a:p>
            <a:r>
              <a:rPr kumimoji="1" lang="ja-JP" altLang="en-US" dirty="0"/>
              <a:t>攻撃者は簡単に</a:t>
            </a:r>
            <a:r>
              <a:rPr kumimoji="1" lang="en-US" altLang="ja-JP" dirty="0"/>
              <a:t>A</a:t>
            </a:r>
            <a:r>
              <a:rPr kumimoji="1" lang="ja-JP" altLang="en-US" dirty="0"/>
              <a:t>さんの携帯のロックを解除することができます。</a:t>
            </a:r>
            <a:endParaRPr kumimoji="1" lang="en-US" altLang="ja-JP" dirty="0"/>
          </a:p>
          <a:p>
            <a:endParaRPr kumimoji="1" lang="en-US" altLang="ja-JP" dirty="0"/>
          </a:p>
          <a:p>
            <a:r>
              <a:rPr kumimoji="1" lang="ja-JP" altLang="en-US" dirty="0"/>
              <a:t>このように録音されたものを再生することを録音再生音といいます。</a:t>
            </a:r>
            <a:endParaRPr kumimoji="1" lang="en-US" altLang="ja-JP" dirty="0"/>
          </a:p>
          <a:p>
            <a:endParaRPr kumimoji="1" lang="en-US" altLang="ja-JP" dirty="0"/>
          </a:p>
          <a:p>
            <a:r>
              <a:rPr kumimoji="1" lang="ja-JP" altLang="en-US" dirty="0"/>
              <a:t>今回はこちらの問題に注目して研究を進めていきます。</a:t>
            </a:r>
            <a:endParaRPr kumimoji="1" lang="en-US" altLang="ja-JP" dirty="0"/>
          </a:p>
        </p:txBody>
      </p:sp>
      <p:sp>
        <p:nvSpPr>
          <p:cNvPr id="4" name="スライド番号プレースホルダー 3"/>
          <p:cNvSpPr>
            <a:spLocks noGrp="1"/>
          </p:cNvSpPr>
          <p:nvPr>
            <p:ph type="sldNum" sz="quarter" idx="5"/>
          </p:nvPr>
        </p:nvSpPr>
        <p:spPr/>
        <p:txBody>
          <a:bodyPr/>
          <a:lstStyle/>
          <a:p>
            <a:pPr>
              <a:defRPr/>
            </a:pPr>
            <a:fld id="{029A83B4-B70A-44A9-B77B-8771B8D93AB2}" type="slidenum">
              <a:rPr lang="ja-JP" altLang="en-US" smtClean="0"/>
              <a:pPr>
                <a:defRPr/>
              </a:pPr>
              <a:t>5</a:t>
            </a:fld>
            <a:endParaRPr lang="ja-JP" altLang="en-US"/>
          </a:p>
        </p:txBody>
      </p:sp>
    </p:spTree>
    <p:extLst>
      <p:ext uri="{BB962C8B-B14F-4D97-AF65-F5344CB8AC3E}">
        <p14:creationId xmlns:p14="http://schemas.microsoft.com/office/powerpoint/2010/main" val="30355319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kumimoji="1" lang="ja-JP" altLang="en-US" dirty="0"/>
              <a:t>よって、本研究の目的は、</a:t>
            </a:r>
            <a:endParaRPr kumimoji="1" lang="en-US" altLang="ja-JP" dirty="0"/>
          </a:p>
          <a:p>
            <a:r>
              <a:rPr kumimoji="1" lang="ja-JP" altLang="en-US" dirty="0"/>
              <a:t>録音再生音であることを見破るために</a:t>
            </a:r>
            <a:endParaRPr kumimoji="1" lang="en-US" altLang="ja-JP" dirty="0"/>
          </a:p>
          <a:p>
            <a:r>
              <a:rPr kumimoji="1" lang="ja-JP" altLang="en-US" dirty="0"/>
              <a:t>本人発話か録音再生音を見分けるシステムを構築することです。</a:t>
            </a:r>
            <a:endParaRPr kumimoji="1" lang="en-US" altLang="ja-JP" dirty="0"/>
          </a:p>
        </p:txBody>
      </p:sp>
      <p:sp>
        <p:nvSpPr>
          <p:cNvPr id="4" name="スライド番号プレースホルダー 3"/>
          <p:cNvSpPr>
            <a:spLocks noGrp="1"/>
          </p:cNvSpPr>
          <p:nvPr>
            <p:ph type="sldNum" sz="quarter" idx="5"/>
          </p:nvPr>
        </p:nvSpPr>
        <p:spPr/>
        <p:txBody>
          <a:bodyPr/>
          <a:lstStyle/>
          <a:p>
            <a:pPr>
              <a:defRPr/>
            </a:pPr>
            <a:fld id="{029A83B4-B70A-44A9-B77B-8771B8D93AB2}" type="slidenum">
              <a:rPr lang="ja-JP" altLang="en-US" smtClean="0"/>
              <a:pPr>
                <a:defRPr/>
              </a:pPr>
              <a:t>6</a:t>
            </a:fld>
            <a:endParaRPr lang="ja-JP" altLang="en-US"/>
          </a:p>
        </p:txBody>
      </p:sp>
    </p:spTree>
    <p:extLst>
      <p:ext uri="{BB962C8B-B14F-4D97-AF65-F5344CB8AC3E}">
        <p14:creationId xmlns:p14="http://schemas.microsoft.com/office/powerpoint/2010/main" val="10492319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normAutofit lnSpcReduction="10000"/>
          </a:bodyPr>
          <a:lstStyle/>
          <a:p>
            <a:r>
              <a:rPr kumimoji="1" lang="ja-JP" altLang="en-US" dirty="0"/>
              <a:t>突然ですが、今から</a:t>
            </a:r>
            <a:r>
              <a:rPr kumimoji="1" lang="en-US" altLang="ja-JP" dirty="0"/>
              <a:t>2</a:t>
            </a:r>
            <a:r>
              <a:rPr kumimoji="1" lang="ja-JP" altLang="en-US" dirty="0"/>
              <a:t>つの音声を聞いてもらいます。</a:t>
            </a:r>
            <a:endParaRPr kumimoji="1" lang="en-US" altLang="ja-JP" dirty="0"/>
          </a:p>
          <a:p>
            <a:r>
              <a:rPr kumimoji="1" lang="ja-JP" altLang="en-US" dirty="0"/>
              <a:t>みなさんはこの</a:t>
            </a:r>
            <a:r>
              <a:rPr kumimoji="1" lang="en-US" altLang="ja-JP" dirty="0"/>
              <a:t>2</a:t>
            </a:r>
            <a:r>
              <a:rPr kumimoji="1" lang="ja-JP" altLang="en-US" dirty="0"/>
              <a:t>つの音声を聞き分けることができますか。</a:t>
            </a:r>
            <a:endParaRPr kumimoji="1" lang="en-US" altLang="ja-JP" dirty="0"/>
          </a:p>
          <a:p>
            <a:r>
              <a:rPr kumimoji="1" lang="ja-JP" altLang="en-US" dirty="0"/>
              <a:t>まず</a:t>
            </a:r>
            <a:r>
              <a:rPr kumimoji="1" lang="en-US" altLang="ja-JP" dirty="0"/>
              <a:t>1</a:t>
            </a:r>
            <a:r>
              <a:rPr kumimoji="1" lang="ja-JP" altLang="en-US" dirty="0"/>
              <a:t>つ目の音声です。</a:t>
            </a:r>
            <a:endParaRPr kumimoji="1" lang="en-US" altLang="ja-JP" dirty="0"/>
          </a:p>
          <a:p>
            <a:r>
              <a:rPr kumimoji="1" lang="en-US" altLang="ja-JP" dirty="0"/>
              <a:t>(</a:t>
            </a:r>
            <a:r>
              <a:rPr kumimoji="1" lang="ja-JP" altLang="en-US" dirty="0"/>
              <a:t>音声流す</a:t>
            </a:r>
            <a:r>
              <a:rPr kumimoji="1" lang="en-US" altLang="ja-JP" dirty="0"/>
              <a:t>)</a:t>
            </a:r>
          </a:p>
          <a:p>
            <a:r>
              <a:rPr kumimoji="1" lang="ja-JP" altLang="en-US" dirty="0"/>
              <a:t>次に</a:t>
            </a:r>
            <a:r>
              <a:rPr kumimoji="1" lang="en-US" altLang="ja-JP" dirty="0"/>
              <a:t>2</a:t>
            </a:r>
            <a:r>
              <a:rPr kumimoji="1" lang="ja-JP" altLang="en-US" dirty="0"/>
              <a:t>つ目の音声です。</a:t>
            </a:r>
            <a:endParaRPr kumimoji="1" lang="en-US" altLang="ja-JP" dirty="0"/>
          </a:p>
          <a:p>
            <a:r>
              <a:rPr kumimoji="1" lang="en-US" altLang="ja-JP" dirty="0"/>
              <a:t>(</a:t>
            </a:r>
            <a:r>
              <a:rPr kumimoji="1" lang="ja-JP" altLang="en-US" dirty="0"/>
              <a:t>音声流す</a:t>
            </a:r>
            <a:r>
              <a:rPr kumimoji="1" lang="en-US" altLang="ja-JP" dirty="0"/>
              <a:t>)</a:t>
            </a:r>
          </a:p>
          <a:p>
            <a:endParaRPr kumimoji="1" lang="en-US" altLang="ja-JP" dirty="0"/>
          </a:p>
          <a:p>
            <a:r>
              <a:rPr kumimoji="1" lang="en-US" altLang="ja-JP" dirty="0"/>
              <a:t>1</a:t>
            </a:r>
            <a:r>
              <a:rPr kumimoji="1" lang="ja-JP" altLang="en-US" dirty="0"/>
              <a:t>つ目に流した方が本人発話、</a:t>
            </a:r>
            <a:r>
              <a:rPr kumimoji="1" lang="en-US" altLang="ja-JP" dirty="0"/>
              <a:t>2</a:t>
            </a:r>
            <a:r>
              <a:rPr kumimoji="1" lang="ja-JP" altLang="en-US" dirty="0"/>
              <a:t>つ目に流した方が左の音声を録音した、録音再生音となっています。</a:t>
            </a:r>
            <a:endParaRPr kumimoji="1" lang="en-US" altLang="ja-JP" dirty="0"/>
          </a:p>
          <a:p>
            <a:endParaRPr kumimoji="1" lang="en-US" altLang="ja-JP" dirty="0"/>
          </a:p>
          <a:p>
            <a:r>
              <a:rPr kumimoji="1" lang="ja-JP" altLang="en-US" dirty="0"/>
              <a:t>では、答えが分かったところでもう</a:t>
            </a:r>
            <a:r>
              <a:rPr kumimoji="1" lang="en-US" altLang="ja-JP" dirty="0"/>
              <a:t>1</a:t>
            </a:r>
            <a:r>
              <a:rPr kumimoji="1" lang="ja-JP" altLang="en-US" dirty="0"/>
              <a:t>度聴いてみてください。</a:t>
            </a:r>
            <a:endParaRPr kumimoji="1" lang="en-US" altLang="ja-JP" dirty="0"/>
          </a:p>
          <a:p>
            <a:r>
              <a:rPr kumimoji="1" lang="ja-JP" altLang="en-US" dirty="0"/>
              <a:t>まず本人発話の音声です。</a:t>
            </a:r>
            <a:endParaRPr kumimoji="1" lang="en-US" altLang="ja-JP" dirty="0"/>
          </a:p>
          <a:p>
            <a:r>
              <a:rPr kumimoji="1" lang="en-US" altLang="ja-JP" dirty="0"/>
              <a:t>(</a:t>
            </a:r>
            <a:r>
              <a:rPr kumimoji="1" lang="ja-JP" altLang="en-US" dirty="0"/>
              <a:t>音声流す</a:t>
            </a:r>
            <a:r>
              <a:rPr kumimoji="1" lang="en-US" altLang="ja-JP" dirty="0"/>
              <a:t>)</a:t>
            </a:r>
          </a:p>
          <a:p>
            <a:r>
              <a:rPr kumimoji="1" lang="ja-JP" altLang="en-US" dirty="0"/>
              <a:t>次に録音再生音の音声です。</a:t>
            </a:r>
            <a:endParaRPr kumimoji="1" lang="en-US" altLang="ja-JP" dirty="0"/>
          </a:p>
          <a:p>
            <a:r>
              <a:rPr kumimoji="1" lang="en-US" altLang="ja-JP" dirty="0"/>
              <a:t>(</a:t>
            </a:r>
            <a:r>
              <a:rPr kumimoji="1" lang="ja-JP" altLang="en-US" dirty="0"/>
              <a:t>音声流す</a:t>
            </a:r>
            <a:r>
              <a:rPr kumimoji="1" lang="en-US" altLang="ja-JP" dirty="0"/>
              <a:t>)</a:t>
            </a:r>
          </a:p>
          <a:p>
            <a:endParaRPr kumimoji="1" lang="en-US" altLang="ja-JP" dirty="0"/>
          </a:p>
          <a:p>
            <a:r>
              <a:rPr kumimoji="1" lang="ja-JP" altLang="en-US" dirty="0"/>
              <a:t>どちらの音声が流れるのか分かっていても、判別することができなかったと思います。</a:t>
            </a:r>
            <a:endParaRPr kumimoji="1" lang="en-US" altLang="ja-JP" dirty="0"/>
          </a:p>
          <a:p>
            <a:r>
              <a:rPr kumimoji="1" lang="ja-JP" altLang="en-US" dirty="0"/>
              <a:t>つまり、１つの音声だけを聞いた場合は、もっと判別できなくなってしまいます。</a:t>
            </a:r>
            <a:endParaRPr kumimoji="1" lang="en-US" altLang="ja-JP" dirty="0"/>
          </a:p>
          <a:p>
            <a:endParaRPr kumimoji="1" lang="en-US" altLang="ja-JP" dirty="0"/>
          </a:p>
          <a:p>
            <a:r>
              <a:rPr kumimoji="1" lang="en-US" altLang="ja-JP" dirty="0"/>
              <a:t>(Enter)</a:t>
            </a:r>
          </a:p>
          <a:p>
            <a:r>
              <a:rPr kumimoji="1" lang="ja-JP" altLang="en-US" dirty="0"/>
              <a:t>このように、音声を聞いただけでは、本人発話か録音再生音か、私たち人間が判別することができません。</a:t>
            </a:r>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pPr>
              <a:defRPr/>
            </a:pPr>
            <a:fld id="{029A83B4-B70A-44A9-B77B-8771B8D93AB2}" type="slidenum">
              <a:rPr lang="ja-JP" altLang="en-US" smtClean="0"/>
              <a:pPr>
                <a:defRPr/>
              </a:pPr>
              <a:t>7</a:t>
            </a:fld>
            <a:endParaRPr lang="ja-JP" altLang="en-US"/>
          </a:p>
        </p:txBody>
      </p:sp>
    </p:spTree>
    <p:extLst>
      <p:ext uri="{BB962C8B-B14F-4D97-AF65-F5344CB8AC3E}">
        <p14:creationId xmlns:p14="http://schemas.microsoft.com/office/powerpoint/2010/main" val="11553304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normAutofit/>
          </a:bodyPr>
          <a:lstStyle/>
          <a:p>
            <a:r>
              <a:rPr kumimoji="1" lang="ja-JP" altLang="en-US" dirty="0"/>
              <a:t>では、本人発話と録音再生音は何が違うのか、</a:t>
            </a:r>
            <a:endParaRPr kumimoji="1" lang="en-US" altLang="ja-JP" dirty="0"/>
          </a:p>
          <a:p>
            <a:r>
              <a:rPr kumimoji="1" lang="ja-JP" altLang="en-US" dirty="0"/>
              <a:t>ということで、まずこの</a:t>
            </a:r>
            <a:r>
              <a:rPr kumimoji="1" lang="en-US" altLang="ja-JP" dirty="0"/>
              <a:t>2</a:t>
            </a:r>
            <a:r>
              <a:rPr kumimoji="1" lang="ja-JP" altLang="en-US" dirty="0"/>
              <a:t>つの録音方法について説明します。</a:t>
            </a:r>
            <a:endParaRPr kumimoji="1" lang="en-US" altLang="ja-JP" dirty="0"/>
          </a:p>
          <a:p>
            <a:r>
              <a:rPr kumimoji="1" lang="ja-JP" altLang="en-US" dirty="0"/>
              <a:t>上の図が本人発話である</a:t>
            </a:r>
            <a:r>
              <a:rPr kumimoji="1" lang="en-US" altLang="ja-JP" dirty="0" err="1"/>
              <a:t>bonafide</a:t>
            </a:r>
            <a:r>
              <a:rPr kumimoji="1" lang="ja-JP" altLang="en-US" dirty="0"/>
              <a:t>、下の図が録音再生音である</a:t>
            </a:r>
            <a:r>
              <a:rPr kumimoji="1" lang="en-US" altLang="ja-JP" dirty="0"/>
              <a:t>spoof</a:t>
            </a:r>
            <a:r>
              <a:rPr kumimoji="1" lang="ja-JP" altLang="en-US" dirty="0"/>
              <a:t>です。</a:t>
            </a:r>
            <a:endParaRPr kumimoji="1" lang="en-US" altLang="ja-JP" dirty="0"/>
          </a:p>
          <a:p>
            <a:endParaRPr kumimoji="1" lang="en-US" altLang="ja-JP" dirty="0"/>
          </a:p>
          <a:p>
            <a:r>
              <a:rPr kumimoji="1" lang="ja-JP" altLang="en-US" dirty="0"/>
              <a:t>本人発話の音声は、本人が声を発した際、その声が</a:t>
            </a:r>
            <a:r>
              <a:rPr kumimoji="1" lang="en-US" altLang="ja-JP" dirty="0"/>
              <a:t>ASV</a:t>
            </a:r>
            <a:r>
              <a:rPr kumimoji="1" lang="ja-JP" altLang="en-US" dirty="0"/>
              <a:t>に入力されます。</a:t>
            </a:r>
            <a:endParaRPr kumimoji="1" lang="en-US" altLang="ja-JP" dirty="0"/>
          </a:p>
          <a:p>
            <a:r>
              <a:rPr kumimoji="1" lang="en-US" altLang="ja-JP" dirty="0"/>
              <a:t>ASV</a:t>
            </a:r>
            <a:r>
              <a:rPr kumimoji="1" lang="ja-JP" altLang="en-US" dirty="0"/>
              <a:t>とは音声を読み込む装置で、</a:t>
            </a:r>
            <a:r>
              <a:rPr kumimoji="1" lang="en-US" altLang="ja-JP" dirty="0"/>
              <a:t>Siri</a:t>
            </a:r>
            <a:r>
              <a:rPr kumimoji="1" lang="ja-JP" altLang="en-US" dirty="0"/>
              <a:t>のようなものだと考えてください。</a:t>
            </a:r>
            <a:endParaRPr kumimoji="1" lang="en-US" altLang="ja-JP" dirty="0"/>
          </a:p>
          <a:p>
            <a:endParaRPr kumimoji="1" lang="en-US" altLang="ja-JP" dirty="0"/>
          </a:p>
          <a:p>
            <a:r>
              <a:rPr kumimoji="1" lang="ja-JP" altLang="en-US" dirty="0"/>
              <a:t>録音再生音は、本人が声を発した際、</a:t>
            </a:r>
            <a:r>
              <a:rPr kumimoji="1" lang="en-US" altLang="ja-JP" dirty="0"/>
              <a:t>ASV</a:t>
            </a:r>
            <a:r>
              <a:rPr kumimoji="1" lang="ja-JP" altLang="en-US" dirty="0"/>
              <a:t>と違う場所にある録音装置に入力されます。</a:t>
            </a:r>
            <a:endParaRPr kumimoji="1" lang="en-US" altLang="ja-JP" dirty="0"/>
          </a:p>
          <a:p>
            <a:r>
              <a:rPr kumimoji="1" lang="ja-JP" altLang="en-US" dirty="0"/>
              <a:t>そして録音装置を本人が声を発した場所と同じ位置に移動させ、同じように</a:t>
            </a:r>
            <a:r>
              <a:rPr kumimoji="1" lang="en-US" altLang="ja-JP" dirty="0"/>
              <a:t>ASV</a:t>
            </a:r>
            <a:r>
              <a:rPr kumimoji="1" lang="ja-JP" altLang="en-US" dirty="0"/>
              <a:t>に入力します。</a:t>
            </a:r>
            <a:endParaRPr kumimoji="1" lang="en-US" altLang="ja-JP" dirty="0"/>
          </a:p>
        </p:txBody>
      </p:sp>
      <p:sp>
        <p:nvSpPr>
          <p:cNvPr id="4" name="スライド番号プレースホルダー 3"/>
          <p:cNvSpPr>
            <a:spLocks noGrp="1"/>
          </p:cNvSpPr>
          <p:nvPr>
            <p:ph type="sldNum" sz="quarter" idx="5"/>
          </p:nvPr>
        </p:nvSpPr>
        <p:spPr/>
        <p:txBody>
          <a:bodyPr/>
          <a:lstStyle/>
          <a:p>
            <a:pPr>
              <a:defRPr/>
            </a:pPr>
            <a:fld id="{029A83B4-B70A-44A9-B77B-8771B8D93AB2}" type="slidenum">
              <a:rPr lang="ja-JP" altLang="en-US" smtClean="0"/>
              <a:pPr>
                <a:defRPr/>
              </a:pPr>
              <a:t>8</a:t>
            </a:fld>
            <a:endParaRPr lang="ja-JP" altLang="en-US"/>
          </a:p>
        </p:txBody>
      </p:sp>
    </p:spTree>
    <p:extLst>
      <p:ext uri="{BB962C8B-B14F-4D97-AF65-F5344CB8AC3E}">
        <p14:creationId xmlns:p14="http://schemas.microsoft.com/office/powerpoint/2010/main" val="19315596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normAutofit fontScale="92500" lnSpcReduction="20000"/>
          </a:bodyPr>
          <a:lstStyle/>
          <a:p>
            <a:r>
              <a:rPr kumimoji="1" lang="ja-JP" altLang="en-US" dirty="0"/>
              <a:t>また、音声が</a:t>
            </a:r>
            <a:r>
              <a:rPr kumimoji="1" lang="en-US" altLang="ja-JP" dirty="0"/>
              <a:t>ASV</a:t>
            </a:r>
            <a:r>
              <a:rPr kumimoji="1" lang="ja-JP" altLang="en-US" dirty="0"/>
              <a:t>に入力されるまでについて詳しく説明します。</a:t>
            </a:r>
            <a:endParaRPr kumimoji="1" lang="en-US" altLang="ja-JP" dirty="0"/>
          </a:p>
          <a:p>
            <a:endParaRPr kumimoji="1" lang="en-US" altLang="ja-JP" dirty="0"/>
          </a:p>
          <a:p>
            <a:r>
              <a:rPr kumimoji="1" lang="ja-JP" altLang="en-US" dirty="0"/>
              <a:t>本人発話では声を発した際、その音声が</a:t>
            </a:r>
            <a:r>
              <a:rPr kumimoji="1" lang="en-US" altLang="ja-JP" dirty="0"/>
              <a:t>ASV</a:t>
            </a:r>
            <a:r>
              <a:rPr kumimoji="1" lang="ja-JP" altLang="en-US" dirty="0"/>
              <a:t>に入力されるまでに室内伝達関数が畳み込まれます。</a:t>
            </a:r>
            <a:endParaRPr kumimoji="1" lang="en-US" altLang="ja-JP" dirty="0"/>
          </a:p>
          <a:p>
            <a:r>
              <a:rPr kumimoji="1" lang="ja-JP" altLang="en-US" dirty="0"/>
              <a:t>今回、</a:t>
            </a:r>
            <a:r>
              <a:rPr kumimoji="1" lang="en-US" altLang="ja-JP" dirty="0"/>
              <a:t>H</a:t>
            </a:r>
            <a:r>
              <a:rPr kumimoji="1" lang="ja-JP" altLang="en-US" dirty="0"/>
              <a:t>が室内伝達関数となります。</a:t>
            </a:r>
            <a:endParaRPr kumimoji="1" lang="en-US" altLang="ja-JP" dirty="0"/>
          </a:p>
          <a:p>
            <a:pPr marL="0" marR="0" lvl="0" indent="0" algn="l" defTabSz="914400" rtl="0" eaLnBrk="1" fontAlgn="base" latinLnBrk="0" hangingPunct="1">
              <a:lnSpc>
                <a:spcPct val="100000"/>
              </a:lnSpc>
              <a:spcBef>
                <a:spcPct val="30000"/>
              </a:spcBef>
              <a:spcAft>
                <a:spcPct val="0"/>
              </a:spcAft>
              <a:buClrTx/>
              <a:buSzTx/>
              <a:buFontTx/>
              <a:buNone/>
              <a:tabLst/>
              <a:defRPr/>
            </a:pPr>
            <a:r>
              <a:rPr kumimoji="1" lang="ja-JP" altLang="en-US" dirty="0"/>
              <a:t>畳み込まれる、は音声に上乗せされると考えればよいです。</a:t>
            </a:r>
            <a:endParaRPr kumimoji="1" lang="en-US" altLang="ja-JP" dirty="0"/>
          </a:p>
          <a:p>
            <a:endParaRPr kumimoji="1" lang="en-US" altLang="ja-JP" dirty="0"/>
          </a:p>
          <a:p>
            <a:r>
              <a:rPr kumimoji="1" lang="ja-JP" altLang="en-US" dirty="0"/>
              <a:t>また、録音再生音では声を発した際、まず</a:t>
            </a:r>
            <a:r>
              <a:rPr kumimoji="1" lang="en-US" altLang="ja-JP" dirty="0"/>
              <a:t>ASV</a:t>
            </a:r>
            <a:r>
              <a:rPr kumimoji="1" lang="ja-JP" altLang="en-US" dirty="0"/>
              <a:t>とは別の場所にある録音装置に音声が入力されます。</a:t>
            </a:r>
            <a:endParaRPr kumimoji="1" lang="en-US" altLang="ja-JP" dirty="0"/>
          </a:p>
          <a:p>
            <a:r>
              <a:rPr kumimoji="1" lang="ja-JP" altLang="en-US" dirty="0"/>
              <a:t>この時点では、先ほどとは別の室内伝達関数</a:t>
            </a:r>
            <a:r>
              <a:rPr kumimoji="1" lang="en-US" altLang="ja-JP" dirty="0"/>
              <a:t>P</a:t>
            </a:r>
            <a:r>
              <a:rPr kumimoji="1" lang="ja-JP" altLang="en-US" dirty="0"/>
              <a:t>が畳み込まれます。</a:t>
            </a:r>
            <a:endParaRPr kumimoji="1" lang="en-US" altLang="ja-JP" dirty="0"/>
          </a:p>
          <a:p>
            <a:endParaRPr kumimoji="1" lang="en-US" altLang="ja-JP" dirty="0"/>
          </a:p>
          <a:p>
            <a:r>
              <a:rPr kumimoji="1" lang="ja-JP" altLang="en-US" dirty="0"/>
              <a:t>そして録音装置に入力された音声を移動させ、再生した際、</a:t>
            </a:r>
            <a:r>
              <a:rPr kumimoji="1" lang="en-US" altLang="ja-JP" dirty="0"/>
              <a:t>ASV</a:t>
            </a:r>
            <a:r>
              <a:rPr kumimoji="1" lang="ja-JP" altLang="en-US" dirty="0"/>
              <a:t>に入力されるまでに、本人発話の時と同じ室内伝達関数</a:t>
            </a:r>
            <a:r>
              <a:rPr kumimoji="1" lang="en-US" altLang="ja-JP" dirty="0"/>
              <a:t>H</a:t>
            </a:r>
            <a:r>
              <a:rPr kumimoji="1" lang="ja-JP" altLang="en-US" dirty="0"/>
              <a:t>が畳み込まれます。</a:t>
            </a:r>
            <a:endParaRPr kumimoji="1" lang="en-US" altLang="ja-JP" dirty="0"/>
          </a:p>
          <a:p>
            <a:endParaRPr kumimoji="1" lang="en-US" altLang="ja-JP" dirty="0"/>
          </a:p>
          <a:p>
            <a:r>
              <a:rPr kumimoji="1" lang="ja-JP" altLang="en-US" dirty="0"/>
              <a:t>つまり、本人発話が</a:t>
            </a:r>
            <a:r>
              <a:rPr kumimoji="1" lang="en-US" altLang="ja-JP" dirty="0"/>
              <a:t>H</a:t>
            </a:r>
            <a:r>
              <a:rPr kumimoji="1" lang="ja-JP" altLang="en-US" dirty="0"/>
              <a:t>と</a:t>
            </a:r>
            <a:r>
              <a:rPr kumimoji="1" lang="en-US" altLang="ja-JP" dirty="0"/>
              <a:t>S</a:t>
            </a:r>
            <a:r>
              <a:rPr kumimoji="1" lang="ja-JP" altLang="en-US" dirty="0"/>
              <a:t>の畳み込み、</a:t>
            </a:r>
            <a:endParaRPr kumimoji="1" lang="en-US" altLang="ja-JP" dirty="0"/>
          </a:p>
          <a:p>
            <a:r>
              <a:rPr kumimoji="1" lang="ja-JP" altLang="en-US" dirty="0"/>
              <a:t>録音再生音が</a:t>
            </a:r>
            <a:r>
              <a:rPr kumimoji="1" lang="en-US" altLang="ja-JP" dirty="0"/>
              <a:t>H</a:t>
            </a:r>
            <a:r>
              <a:rPr kumimoji="1" lang="ja-JP" altLang="en-US" dirty="0"/>
              <a:t>と</a:t>
            </a:r>
            <a:r>
              <a:rPr kumimoji="1" lang="en-US" altLang="ja-JP" dirty="0"/>
              <a:t>P</a:t>
            </a:r>
            <a:r>
              <a:rPr kumimoji="1" lang="ja-JP" altLang="en-US" dirty="0"/>
              <a:t>と</a:t>
            </a:r>
            <a:r>
              <a:rPr kumimoji="1" lang="en-US" altLang="ja-JP" dirty="0"/>
              <a:t>S</a:t>
            </a:r>
            <a:r>
              <a:rPr kumimoji="1" lang="ja-JP" altLang="en-US" dirty="0"/>
              <a:t>の畳み込みということになります。</a:t>
            </a:r>
            <a:endParaRPr kumimoji="1" lang="en-US" altLang="ja-JP" dirty="0"/>
          </a:p>
          <a:p>
            <a:endParaRPr kumimoji="1" lang="en-US" altLang="ja-JP" dirty="0"/>
          </a:p>
          <a:p>
            <a:r>
              <a:rPr kumimoji="1" lang="ja-JP" altLang="en-US" dirty="0"/>
              <a:t>今回、使用されている音声</a:t>
            </a:r>
            <a:r>
              <a:rPr kumimoji="1" lang="en-US" altLang="ja-JP" dirty="0"/>
              <a:t>S</a:t>
            </a:r>
            <a:r>
              <a:rPr kumimoji="1" lang="ja-JP" altLang="en-US" dirty="0"/>
              <a:t>は同じなので、</a:t>
            </a:r>
            <a:endParaRPr kumimoji="1" lang="en-US" altLang="ja-JP" dirty="0"/>
          </a:p>
          <a:p>
            <a:r>
              <a:rPr kumimoji="1" lang="ja-JP" altLang="en-US" dirty="0"/>
              <a:t>本人発話の</a:t>
            </a:r>
            <a:r>
              <a:rPr kumimoji="1" lang="en-US" altLang="ja-JP" dirty="0"/>
              <a:t>H</a:t>
            </a:r>
            <a:r>
              <a:rPr kumimoji="1" lang="ja-JP" altLang="en-US" dirty="0"/>
              <a:t>、</a:t>
            </a:r>
            <a:endParaRPr kumimoji="1" lang="en-US" altLang="ja-JP" dirty="0"/>
          </a:p>
          <a:p>
            <a:r>
              <a:rPr kumimoji="1" lang="ja-JP" altLang="en-US" dirty="0"/>
              <a:t>録音再生音の</a:t>
            </a:r>
            <a:r>
              <a:rPr kumimoji="1" lang="en-US" altLang="ja-JP" dirty="0"/>
              <a:t>H</a:t>
            </a:r>
            <a:r>
              <a:rPr kumimoji="1" lang="ja-JP" altLang="en-US" dirty="0"/>
              <a:t>と</a:t>
            </a:r>
            <a:r>
              <a:rPr kumimoji="1" lang="en-US" altLang="ja-JP" dirty="0"/>
              <a:t>P</a:t>
            </a:r>
            <a:r>
              <a:rPr kumimoji="1" lang="ja-JP" altLang="en-US" dirty="0"/>
              <a:t>の畳み込みと、</a:t>
            </a:r>
            <a:endParaRPr kumimoji="1" lang="en-US" altLang="ja-JP" dirty="0"/>
          </a:p>
          <a:p>
            <a:r>
              <a:rPr kumimoji="1" lang="ja-JP" altLang="en-US" dirty="0"/>
              <a:t>室内伝達関数によって変化することが分かります。</a:t>
            </a:r>
            <a:endParaRPr kumimoji="1" lang="en-US" altLang="ja-JP" dirty="0"/>
          </a:p>
          <a:p>
            <a:endParaRPr kumimoji="1" lang="en-US" altLang="ja-JP" dirty="0"/>
          </a:p>
          <a:p>
            <a:r>
              <a:rPr kumimoji="1" lang="ja-JP" altLang="en-US" dirty="0"/>
              <a:t>よって室内伝達関数を比較すれば</a:t>
            </a:r>
            <a:r>
              <a:rPr kumimoji="1" lang="en-US" altLang="ja-JP" dirty="0"/>
              <a:t>ASV</a:t>
            </a:r>
            <a:r>
              <a:rPr kumimoji="1" lang="ja-JP" altLang="en-US" dirty="0"/>
              <a:t>に入力された音声が本人発話か録音再生音か判別できるのではないかと考えました。</a:t>
            </a:r>
            <a:endParaRPr kumimoji="1" lang="en-US" altLang="ja-JP" dirty="0"/>
          </a:p>
        </p:txBody>
      </p:sp>
      <p:sp>
        <p:nvSpPr>
          <p:cNvPr id="4" name="スライド番号プレースホルダー 3"/>
          <p:cNvSpPr>
            <a:spLocks noGrp="1"/>
          </p:cNvSpPr>
          <p:nvPr>
            <p:ph type="sldNum" sz="quarter" idx="5"/>
          </p:nvPr>
        </p:nvSpPr>
        <p:spPr/>
        <p:txBody>
          <a:bodyPr/>
          <a:lstStyle/>
          <a:p>
            <a:pPr>
              <a:defRPr/>
            </a:pPr>
            <a:fld id="{029A83B4-B70A-44A9-B77B-8771B8D93AB2}" type="slidenum">
              <a:rPr lang="ja-JP" altLang="en-US" smtClean="0"/>
              <a:pPr>
                <a:defRPr/>
              </a:pPr>
              <a:t>9</a:t>
            </a:fld>
            <a:endParaRPr lang="ja-JP" altLang="en-US"/>
          </a:p>
        </p:txBody>
      </p:sp>
    </p:spTree>
    <p:extLst>
      <p:ext uri="{BB962C8B-B14F-4D97-AF65-F5344CB8AC3E}">
        <p14:creationId xmlns:p14="http://schemas.microsoft.com/office/powerpoint/2010/main" val="1662433511"/>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8.xml"/><Relationship Id="rId7" Type="http://schemas.openxmlformats.org/officeDocument/2006/relationships/tags" Target="../tags/tag12.xml"/><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tags" Target="../tags/tag11.xml"/><Relationship Id="rId5" Type="http://schemas.openxmlformats.org/officeDocument/2006/relationships/tags" Target="../tags/tag10.xml"/><Relationship Id="rId10" Type="http://schemas.openxmlformats.org/officeDocument/2006/relationships/image" Target="../media/image2.png"/><Relationship Id="rId4" Type="http://schemas.openxmlformats.org/officeDocument/2006/relationships/tags" Target="../tags/tag9.xml"/><Relationship Id="rId9"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tags" Target="../tags/tag13.xml"/><Relationship Id="rId5" Type="http://schemas.openxmlformats.org/officeDocument/2006/relationships/image" Target="../media/image3.png"/><Relationship Id="rId4"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pic>
        <p:nvPicPr>
          <p:cNvPr id="36866" name="図 7" descr="NU学章ロゴ.gif"/>
          <p:cNvPicPr>
            <a:picLocks noChangeAspect="1"/>
          </p:cNvPicPr>
          <p:nvPr>
            <p:custDataLst>
              <p:tags r:id="rId1"/>
            </p:custDataLst>
          </p:nvPr>
        </p:nvPicPr>
        <p:blipFill>
          <a:blip r:embed="rId9" cstate="print"/>
          <a:srcRect/>
          <a:stretch>
            <a:fillRect/>
          </a:stretch>
        </p:blipFill>
        <p:spPr bwMode="auto">
          <a:xfrm>
            <a:off x="215901" y="215901"/>
            <a:ext cx="515510" cy="498948"/>
          </a:xfrm>
          <a:prstGeom prst="rect">
            <a:avLst/>
          </a:prstGeom>
          <a:noFill/>
          <a:ln w="9525">
            <a:noFill/>
            <a:miter lim="800000"/>
            <a:headEnd/>
            <a:tailEnd/>
          </a:ln>
        </p:spPr>
      </p:pic>
      <p:cxnSp>
        <p:nvCxnSpPr>
          <p:cNvPr id="9" name="直線コネクタ 8"/>
          <p:cNvCxnSpPr/>
          <p:nvPr>
            <p:custDataLst>
              <p:tags r:id="rId2"/>
            </p:custDataLst>
          </p:nvPr>
        </p:nvCxnSpPr>
        <p:spPr>
          <a:xfrm>
            <a:off x="215901" y="3573016"/>
            <a:ext cx="8713787" cy="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6868" name="タイトル プレースホルダ 1"/>
          <p:cNvSpPr>
            <a:spLocks noGrp="1"/>
          </p:cNvSpPr>
          <p:nvPr>
            <p:ph type="ctrTitle"/>
            <p:custDataLst>
              <p:tags r:id="rId3"/>
            </p:custDataLst>
          </p:nvPr>
        </p:nvSpPr>
        <p:spPr>
          <a:xfrm>
            <a:off x="731411" y="1700808"/>
            <a:ext cx="7772400" cy="1470025"/>
          </a:xfrm>
        </p:spPr>
        <p:txBody>
          <a:bodyPr/>
          <a:lstStyle>
            <a:lvl1pPr>
              <a:defRPr sz="4000" smtClean="0">
                <a:latin typeface="Calibri" pitchFamily="34" charset="0"/>
                <a:ea typeface="ＭＳ Ｐゴシック" pitchFamily="50" charset="-128"/>
              </a:defRPr>
            </a:lvl1pPr>
          </a:lstStyle>
          <a:p>
            <a:r>
              <a:rPr lang="ja-JP" altLang="en-US" dirty="0"/>
              <a:t>マスタ タイトルの書式設定</a:t>
            </a:r>
          </a:p>
        </p:txBody>
      </p:sp>
      <p:sp>
        <p:nvSpPr>
          <p:cNvPr id="36869" name="テキスト プレースホルダ 2"/>
          <p:cNvSpPr>
            <a:spLocks noGrp="1"/>
          </p:cNvSpPr>
          <p:nvPr>
            <p:ph type="subTitle" idx="1"/>
            <p:custDataLst>
              <p:tags r:id="rId4"/>
            </p:custDataLst>
          </p:nvPr>
        </p:nvSpPr>
        <p:spPr>
          <a:xfrm>
            <a:off x="1371600" y="3886200"/>
            <a:ext cx="6400800" cy="1752600"/>
          </a:xfrm>
        </p:spPr>
        <p:txBody>
          <a:bodyPr/>
          <a:lstStyle>
            <a:lvl1pPr marL="0" indent="0" algn="ctr">
              <a:buFont typeface="Arial" charset="0"/>
              <a:buNone/>
              <a:defRPr smtClean="0">
                <a:latin typeface="Calibri" pitchFamily="34" charset="0"/>
                <a:ea typeface="ＭＳ Ｐゴシック" pitchFamily="50" charset="-128"/>
              </a:defRPr>
            </a:lvl1pPr>
          </a:lstStyle>
          <a:p>
            <a:r>
              <a:rPr lang="ja-JP" altLang="en-US" dirty="0"/>
              <a:t>マスタ サブタイトルの書式設定</a:t>
            </a:r>
          </a:p>
        </p:txBody>
      </p:sp>
      <p:sp>
        <p:nvSpPr>
          <p:cNvPr id="10" name="日付プレースホルダ 2"/>
          <p:cNvSpPr>
            <a:spLocks noGrp="1"/>
          </p:cNvSpPr>
          <p:nvPr>
            <p:ph type="dt" sz="half" idx="2"/>
            <p:custDataLst>
              <p:tags r:id="rId5"/>
            </p:custDataLst>
          </p:nvPr>
        </p:nvSpPr>
        <p:spPr>
          <a:xfrm>
            <a:off x="457200" y="6245225"/>
            <a:ext cx="2133600" cy="476250"/>
          </a:xfrm>
        </p:spPr>
        <p:txBody>
          <a:bodyPr/>
          <a:lstStyle>
            <a:lvl1pPr>
              <a:defRPr/>
            </a:lvl1pPr>
          </a:lstStyle>
          <a:p>
            <a:pPr>
              <a:defRPr/>
            </a:pPr>
            <a:r>
              <a:rPr lang="en-US" altLang="ja-JP" dirty="0"/>
              <a:t>2012/12/27</a:t>
            </a:r>
            <a:endParaRPr lang="ja-JP" altLang="en-US" dirty="0"/>
          </a:p>
        </p:txBody>
      </p:sp>
      <p:sp>
        <p:nvSpPr>
          <p:cNvPr id="12" name="スライド番号プレースホルダ 4"/>
          <p:cNvSpPr>
            <a:spLocks noGrp="1"/>
          </p:cNvSpPr>
          <p:nvPr>
            <p:ph type="sldNum" sz="quarter" idx="4"/>
            <p:custDataLst>
              <p:tags r:id="rId6"/>
            </p:custDataLst>
          </p:nvPr>
        </p:nvSpPr>
        <p:spPr>
          <a:xfrm>
            <a:off x="6553200" y="6245225"/>
            <a:ext cx="2133600" cy="476250"/>
          </a:xfrm>
        </p:spPr>
        <p:txBody>
          <a:bodyPr/>
          <a:lstStyle>
            <a:lvl1pPr>
              <a:defRPr/>
            </a:lvl1pPr>
          </a:lstStyle>
          <a:p>
            <a:pPr>
              <a:defRPr/>
            </a:pPr>
            <a:fld id="{2B506F02-904D-452B-8B09-8616BD62E2CD}" type="slidenum">
              <a:rPr lang="ja-JP" altLang="en-US"/>
              <a:pPr>
                <a:defRPr/>
              </a:pPr>
              <a:t>‹#›</a:t>
            </a:fld>
            <a:endParaRPr lang="ja-JP" altLang="en-US"/>
          </a:p>
        </p:txBody>
      </p:sp>
      <p:pic>
        <p:nvPicPr>
          <p:cNvPr id="36873" name="Picture 9" descr="kiyasulablogo"/>
          <p:cNvPicPr>
            <a:picLocks noChangeAspect="1" noChangeArrowheads="1"/>
          </p:cNvPicPr>
          <p:nvPr userDrawn="1">
            <p:custDataLst>
              <p:tags r:id="rId7"/>
            </p:custDataLst>
          </p:nvPr>
        </p:nvPicPr>
        <p:blipFill>
          <a:blip r:embed="rId10" cstate="print"/>
          <a:srcRect/>
          <a:stretch>
            <a:fillRect/>
          </a:stretch>
        </p:blipFill>
        <p:spPr bwMode="auto">
          <a:xfrm>
            <a:off x="731411" y="292035"/>
            <a:ext cx="1107181" cy="346680"/>
          </a:xfrm>
          <a:prstGeom prst="rect">
            <a:avLst/>
          </a:prstGeom>
          <a:noFill/>
        </p:spPr>
      </p:pic>
    </p:spTree>
  </p:cSld>
  <p:clrMapOvr>
    <a:masterClrMapping/>
  </p:clrMapOvr>
  <p:transition/>
  <p:hf hdr="0"/>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cxnSp>
        <p:nvCxnSpPr>
          <p:cNvPr id="4" name="直線コネクタ 3"/>
          <p:cNvCxnSpPr/>
          <p:nvPr>
            <p:custDataLst>
              <p:tags r:id="rId1"/>
            </p:custDataLst>
          </p:nvPr>
        </p:nvCxnSpPr>
        <p:spPr>
          <a:xfrm>
            <a:off x="179512" y="1268760"/>
            <a:ext cx="8713788" cy="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p:nvPr>
        </p:nvSpPr>
        <p:spPr>
          <a:xfrm>
            <a:off x="468313" y="274638"/>
            <a:ext cx="8218487" cy="850106"/>
          </a:xfrm>
        </p:spPr>
        <p:txBody>
          <a:bodyPr/>
          <a:lstStyle>
            <a:lvl1pPr>
              <a:defRPr sz="3600"/>
            </a:lvl1pPr>
          </a:lstStyle>
          <a:p>
            <a:r>
              <a:rPr lang="ja-JP" altLang="en-US" dirty="0"/>
              <a:t>マスタ タイトルの書式設定</a:t>
            </a:r>
          </a:p>
        </p:txBody>
      </p:sp>
      <p:sp>
        <p:nvSpPr>
          <p:cNvPr id="6" name="日付プレースホルダ 2"/>
          <p:cNvSpPr>
            <a:spLocks noGrp="1"/>
          </p:cNvSpPr>
          <p:nvPr>
            <p:ph type="dt" sz="half" idx="10"/>
            <p:custDataLst>
              <p:tags r:id="rId2"/>
            </p:custDataLst>
          </p:nvPr>
        </p:nvSpPr>
        <p:spPr/>
        <p:txBody>
          <a:bodyPr/>
          <a:lstStyle>
            <a:lvl1pPr>
              <a:defRPr/>
            </a:lvl1pPr>
          </a:lstStyle>
          <a:p>
            <a:pPr>
              <a:defRPr/>
            </a:pPr>
            <a:r>
              <a:rPr lang="en-US" altLang="ja-JP" dirty="0"/>
              <a:t>2012/12/27</a:t>
            </a:r>
          </a:p>
        </p:txBody>
      </p:sp>
      <p:sp>
        <p:nvSpPr>
          <p:cNvPr id="8" name="スライド番号プレースホルダ 4"/>
          <p:cNvSpPr>
            <a:spLocks noGrp="1"/>
          </p:cNvSpPr>
          <p:nvPr>
            <p:ph type="sldNum" sz="quarter" idx="12"/>
            <p:custDataLst>
              <p:tags r:id="rId3"/>
            </p:custDataLst>
          </p:nvPr>
        </p:nvSpPr>
        <p:spPr/>
        <p:txBody>
          <a:bodyPr/>
          <a:lstStyle>
            <a:lvl1pPr>
              <a:defRPr/>
            </a:lvl1pPr>
          </a:lstStyle>
          <a:p>
            <a:pPr>
              <a:defRPr/>
            </a:pPr>
            <a:fld id="{8296DE13-0F0C-4D9A-B375-17F40D9CE168}" type="slidenum">
              <a:rPr lang="ja-JP" altLang="en-US"/>
              <a:pPr>
                <a:defRPr/>
              </a:pPr>
              <a:t>‹#›</a:t>
            </a:fld>
            <a:endParaRPr lang="ja-JP" altLang="en-US"/>
          </a:p>
        </p:txBody>
      </p:sp>
      <p:pic>
        <p:nvPicPr>
          <p:cNvPr id="176130" name="Picture 2"/>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323528" y="6237312"/>
            <a:ext cx="1627187" cy="500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ags" Target="../tags/tag5.xml"/><Relationship Id="rId3" Type="http://schemas.openxmlformats.org/officeDocument/2006/relationships/theme" Target="../theme/theme1.xml"/><Relationship Id="rId7" Type="http://schemas.openxmlformats.org/officeDocument/2006/relationships/tags" Target="../tags/tag4.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ags" Target="../tags/tag3.xml"/><Relationship Id="rId5" Type="http://schemas.openxmlformats.org/officeDocument/2006/relationships/tags" Target="../tags/tag2.xml"/><Relationship Id="rId4" Type="http://schemas.openxmlformats.org/officeDocument/2006/relationships/tags" Target="../tags/tag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a:xfrm>
          <a:off x="0" y="0"/>
          <a:ext cx="0" cy="0"/>
          <a:chOff x="0" y="0"/>
          <a:chExt cx="0" cy="0"/>
        </a:xfrm>
      </p:grpSpPr>
      <p:sp>
        <p:nvSpPr>
          <p:cNvPr id="6149" name="タイトル プレースホルダ 1"/>
          <p:cNvSpPr>
            <a:spLocks noGrp="1"/>
          </p:cNvSpPr>
          <p:nvPr>
            <p:ph type="title"/>
            <p:custDataLst>
              <p:tags r:id="rId4"/>
            </p:custDataLst>
          </p:nvPr>
        </p:nvSpPr>
        <p:spPr bwMode="auto">
          <a:xfrm>
            <a:off x="468313" y="274638"/>
            <a:ext cx="8218487"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ja-JP" altLang="en-US"/>
              <a:t>マスタ タイトルの書式設定</a:t>
            </a:r>
          </a:p>
        </p:txBody>
      </p:sp>
      <p:sp>
        <p:nvSpPr>
          <p:cNvPr id="6150" name="テキスト プレースホルダ 2"/>
          <p:cNvSpPr>
            <a:spLocks noGrp="1"/>
          </p:cNvSpPr>
          <p:nvPr>
            <p:ph type="body" idx="1"/>
            <p:custDataLst>
              <p:tags r:id="rId5"/>
            </p:custDataLst>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10" name="日付プレースホルダ 2"/>
          <p:cNvSpPr>
            <a:spLocks noGrp="1"/>
          </p:cNvSpPr>
          <p:nvPr>
            <p:ph type="dt" sz="half" idx="2"/>
            <p:custDataLst>
              <p:tags r:id="rId6"/>
            </p:custDataLst>
          </p:nvPr>
        </p:nvSpPr>
        <p:spPr>
          <a:xfrm>
            <a:off x="2195513" y="6356350"/>
            <a:ext cx="1008062" cy="365125"/>
          </a:xfrm>
          <a:prstGeom prst="rect">
            <a:avLst/>
          </a:prstGeom>
        </p:spPr>
        <p:txBody>
          <a:bodyPr vert="horz" lIns="91440" tIns="45720" rIns="91440" bIns="45720" rtlCol="0" anchor="ctr"/>
          <a:lstStyle>
            <a:lvl1pPr fontAlgn="auto">
              <a:spcBef>
                <a:spcPts val="0"/>
              </a:spcBef>
              <a:spcAft>
                <a:spcPts val="0"/>
              </a:spcAft>
              <a:defRPr sz="1200">
                <a:solidFill>
                  <a:schemeClr val="tx1">
                    <a:tint val="75000"/>
                  </a:schemeClr>
                </a:solidFill>
                <a:latin typeface="+mn-lt"/>
                <a:ea typeface="+mn-ea"/>
              </a:defRPr>
            </a:lvl1pPr>
          </a:lstStyle>
          <a:p>
            <a:pPr>
              <a:defRPr/>
            </a:pPr>
            <a:fld id="{BE230C67-59DC-4FDC-AD4D-4F53A12E2F88}" type="datetime1">
              <a:rPr lang="ja-JP" altLang="en-US"/>
              <a:pPr>
                <a:defRPr/>
              </a:pPr>
              <a:t>2021/2/26</a:t>
            </a:fld>
            <a:endParaRPr lang="ja-JP" altLang="en-US"/>
          </a:p>
        </p:txBody>
      </p:sp>
      <p:sp>
        <p:nvSpPr>
          <p:cNvPr id="11" name="フッター プレースホルダ 3"/>
          <p:cNvSpPr>
            <a:spLocks noGrp="1"/>
          </p:cNvSpPr>
          <p:nvPr>
            <p:ph type="ftr" sz="quarter" idx="3"/>
            <p:custDataLst>
              <p:tags r:id="rId7"/>
            </p:custDataLst>
          </p:nvPr>
        </p:nvSpPr>
        <p:spPr>
          <a:xfrm>
            <a:off x="3276600" y="6356350"/>
            <a:ext cx="4751388"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ja-JP" altLang="en-US" dirty="0"/>
          </a:p>
        </p:txBody>
      </p:sp>
      <p:sp>
        <p:nvSpPr>
          <p:cNvPr id="12" name="スライド番号プレースホルダ 4"/>
          <p:cNvSpPr>
            <a:spLocks noGrp="1"/>
          </p:cNvSpPr>
          <p:nvPr>
            <p:ph type="sldNum" sz="quarter" idx="4"/>
            <p:custDataLst>
              <p:tags r:id="rId8"/>
            </p:custDataLst>
          </p:nvPr>
        </p:nvSpPr>
        <p:spPr>
          <a:xfrm>
            <a:off x="8101013" y="6356350"/>
            <a:ext cx="585787"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defRPr>
            </a:lvl1pPr>
          </a:lstStyle>
          <a:p>
            <a:pPr>
              <a:defRPr/>
            </a:pPr>
            <a:fld id="{F9F1B833-35F0-4566-B817-7265CB839D6E}" type="slidenum">
              <a:rPr lang="ja-JP" altLang="en-US"/>
              <a:pPr>
                <a:defRPr/>
              </a:pPr>
              <a:t>‹#›</a:t>
            </a:fld>
            <a:endParaRPr lang="ja-JP" altLang="en-US"/>
          </a:p>
        </p:txBody>
      </p:sp>
    </p:spTree>
  </p:cSld>
  <p:clrMap bg1="lt1" tx1="dk1" bg2="lt2" tx2="dk2" accent1="accent1" accent2="accent2" accent3="accent3" accent4="accent4" accent5="accent5" accent6="accent6" hlink="hlink" folHlink="folHlink"/>
  <p:sldLayoutIdLst>
    <p:sldLayoutId id="2147483660" r:id="rId1"/>
    <p:sldLayoutId id="2147483662" r:id="rId2"/>
  </p:sldLayoutIdLst>
  <p:hf hdr="0"/>
  <p:txStyles>
    <p:titleStyle>
      <a:lvl1pPr algn="ctr" rtl="0" eaLnBrk="1" fontAlgn="base" hangingPunct="1">
        <a:spcBef>
          <a:spcPct val="0"/>
        </a:spcBef>
        <a:spcAft>
          <a:spcPct val="0"/>
        </a:spcAft>
        <a:defRPr kumimoji="1" sz="4400" kern="1200">
          <a:solidFill>
            <a:schemeClr val="tx1"/>
          </a:solidFill>
          <a:latin typeface="+mj-lt"/>
          <a:ea typeface="+mj-ea"/>
          <a:cs typeface="+mj-cs"/>
        </a:defRPr>
      </a:lvl1pPr>
      <a:lvl2pPr algn="ctr" rtl="0" eaLnBrk="1" fontAlgn="base" hangingPunct="1">
        <a:spcBef>
          <a:spcPct val="0"/>
        </a:spcBef>
        <a:spcAft>
          <a:spcPct val="0"/>
        </a:spcAft>
        <a:defRPr kumimoji="1" sz="4400">
          <a:solidFill>
            <a:schemeClr val="tx1"/>
          </a:solidFill>
          <a:latin typeface="Calibri" pitchFamily="34" charset="0"/>
          <a:ea typeface="ＭＳ Ｐゴシック" pitchFamily="50" charset="-128"/>
        </a:defRPr>
      </a:lvl2pPr>
      <a:lvl3pPr algn="ctr" rtl="0" eaLnBrk="1" fontAlgn="base" hangingPunct="1">
        <a:spcBef>
          <a:spcPct val="0"/>
        </a:spcBef>
        <a:spcAft>
          <a:spcPct val="0"/>
        </a:spcAft>
        <a:defRPr kumimoji="1" sz="4400">
          <a:solidFill>
            <a:schemeClr val="tx1"/>
          </a:solidFill>
          <a:latin typeface="Calibri" pitchFamily="34" charset="0"/>
          <a:ea typeface="ＭＳ Ｐゴシック" pitchFamily="50" charset="-128"/>
        </a:defRPr>
      </a:lvl3pPr>
      <a:lvl4pPr algn="ctr" rtl="0" eaLnBrk="1" fontAlgn="base" hangingPunct="1">
        <a:spcBef>
          <a:spcPct val="0"/>
        </a:spcBef>
        <a:spcAft>
          <a:spcPct val="0"/>
        </a:spcAft>
        <a:defRPr kumimoji="1" sz="4400">
          <a:solidFill>
            <a:schemeClr val="tx1"/>
          </a:solidFill>
          <a:latin typeface="Calibri" pitchFamily="34" charset="0"/>
          <a:ea typeface="ＭＳ Ｐゴシック" pitchFamily="50" charset="-128"/>
        </a:defRPr>
      </a:lvl4pPr>
      <a:lvl5pPr algn="ctr" rtl="0" eaLnBrk="1" fontAlgn="base" hangingPunct="1">
        <a:spcBef>
          <a:spcPct val="0"/>
        </a:spcBef>
        <a:spcAft>
          <a:spcPct val="0"/>
        </a:spcAft>
        <a:defRPr kumimoji="1" sz="4400">
          <a:solidFill>
            <a:schemeClr val="tx1"/>
          </a:solidFill>
          <a:latin typeface="Calibri" pitchFamily="34" charset="0"/>
          <a:ea typeface="ＭＳ Ｐゴシック" pitchFamily="50" charset="-128"/>
        </a:defRPr>
      </a:lvl5pPr>
      <a:lvl6pPr marL="457200" algn="ctr" rtl="0" eaLnBrk="1" fontAlgn="base" hangingPunct="1">
        <a:spcBef>
          <a:spcPct val="0"/>
        </a:spcBef>
        <a:spcAft>
          <a:spcPct val="0"/>
        </a:spcAft>
        <a:defRPr kumimoji="1" sz="4400">
          <a:solidFill>
            <a:schemeClr val="tx1"/>
          </a:solidFill>
          <a:latin typeface="Calibri" pitchFamily="34" charset="0"/>
          <a:ea typeface="ＭＳ Ｐゴシック" pitchFamily="50" charset="-128"/>
        </a:defRPr>
      </a:lvl6pPr>
      <a:lvl7pPr marL="914400" algn="ctr" rtl="0" eaLnBrk="1" fontAlgn="base" hangingPunct="1">
        <a:spcBef>
          <a:spcPct val="0"/>
        </a:spcBef>
        <a:spcAft>
          <a:spcPct val="0"/>
        </a:spcAft>
        <a:defRPr kumimoji="1" sz="4400">
          <a:solidFill>
            <a:schemeClr val="tx1"/>
          </a:solidFill>
          <a:latin typeface="Calibri" pitchFamily="34" charset="0"/>
          <a:ea typeface="ＭＳ Ｐゴシック" pitchFamily="50" charset="-128"/>
        </a:defRPr>
      </a:lvl7pPr>
      <a:lvl8pPr marL="1371600" algn="ctr" rtl="0" eaLnBrk="1" fontAlgn="base" hangingPunct="1">
        <a:spcBef>
          <a:spcPct val="0"/>
        </a:spcBef>
        <a:spcAft>
          <a:spcPct val="0"/>
        </a:spcAft>
        <a:defRPr kumimoji="1" sz="4400">
          <a:solidFill>
            <a:schemeClr val="tx1"/>
          </a:solidFill>
          <a:latin typeface="Calibri" pitchFamily="34" charset="0"/>
          <a:ea typeface="ＭＳ Ｐゴシック" pitchFamily="50" charset="-128"/>
        </a:defRPr>
      </a:lvl8pPr>
      <a:lvl9pPr marL="1828800" algn="ctr" rtl="0" eaLnBrk="1" fontAlgn="base" hangingPunct="1">
        <a:spcBef>
          <a:spcPct val="0"/>
        </a:spcBef>
        <a:spcAft>
          <a:spcPct val="0"/>
        </a:spcAft>
        <a:defRPr kumimoji="1" sz="4400">
          <a:solidFill>
            <a:schemeClr val="tx1"/>
          </a:solidFill>
          <a:latin typeface="Calibri" pitchFamily="34" charset="0"/>
          <a:ea typeface="ＭＳ Ｐゴシック" pitchFamily="50" charset="-128"/>
        </a:defRPr>
      </a:lvl9pPr>
    </p:titleStyle>
    <p:bodyStyle>
      <a:lvl1pPr marL="342900" indent="-342900" algn="l" rtl="0" eaLnBrk="1" fontAlgn="base" hangingPunct="1">
        <a:spcBef>
          <a:spcPct val="20000"/>
        </a:spcBef>
        <a:spcAft>
          <a:spcPct val="0"/>
        </a:spcAft>
        <a:buFont typeface="Arial" charset="0"/>
        <a:buChar char="•"/>
        <a:defRPr kumimoji="1"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kumimoji="1"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kumimoji="1"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kumimoji="1"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8.emf"/></Relationships>
</file>

<file path=ppt/slides/_rels/slide28.xml.rels><?xml version="1.0" encoding="UTF-8" standalone="yes"?>
<Relationships xmlns="http://schemas.openxmlformats.org/package/2006/relationships"><Relationship Id="rId8" Type="http://schemas.openxmlformats.org/officeDocument/2006/relationships/image" Target="../media/image35.png"/><Relationship Id="rId13" Type="http://schemas.openxmlformats.org/officeDocument/2006/relationships/image" Target="../media/image39.png"/><Relationship Id="rId3" Type="http://schemas.openxmlformats.org/officeDocument/2006/relationships/image" Target="../media/image30.svg"/><Relationship Id="rId7" Type="http://schemas.openxmlformats.org/officeDocument/2006/relationships/image" Target="../media/image34.png"/><Relationship Id="rId12" Type="http://schemas.openxmlformats.org/officeDocument/2006/relationships/image" Target="../media/image38.png"/><Relationship Id="rId2" Type="http://schemas.openxmlformats.org/officeDocument/2006/relationships/image" Target="../media/image29.png"/><Relationship Id="rId16" Type="http://schemas.openxmlformats.org/officeDocument/2006/relationships/image" Target="../media/image42.png"/><Relationship Id="rId1" Type="http://schemas.openxmlformats.org/officeDocument/2006/relationships/slideLayout" Target="../slideLayouts/slideLayout2.xml"/><Relationship Id="rId6" Type="http://schemas.openxmlformats.org/officeDocument/2006/relationships/image" Target="../media/image33.png"/><Relationship Id="rId11" Type="http://schemas.openxmlformats.org/officeDocument/2006/relationships/image" Target="../media/image4.png"/><Relationship Id="rId5" Type="http://schemas.openxmlformats.org/officeDocument/2006/relationships/image" Target="../media/image32.svg"/><Relationship Id="rId15" Type="http://schemas.openxmlformats.org/officeDocument/2006/relationships/image" Target="../media/image41.png"/><Relationship Id="rId10" Type="http://schemas.openxmlformats.org/officeDocument/2006/relationships/image" Target="../media/image37.png"/><Relationship Id="rId4" Type="http://schemas.openxmlformats.org/officeDocument/2006/relationships/image" Target="../media/image31.png"/><Relationship Id="rId9" Type="http://schemas.openxmlformats.org/officeDocument/2006/relationships/image" Target="../media/image36.png"/><Relationship Id="rId14" Type="http://schemas.openxmlformats.org/officeDocument/2006/relationships/image" Target="../media/image40.png"/></Relationships>
</file>

<file path=ppt/slides/_rels/slide2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microsoft.com/office/2007/relationships/media" Target="../media/media2.flac"/><Relationship Id="rId7" Type="http://schemas.openxmlformats.org/officeDocument/2006/relationships/image" Target="../media/image7.png"/><Relationship Id="rId2" Type="http://schemas.openxmlformats.org/officeDocument/2006/relationships/audio" Target="../media/media1.flac"/><Relationship Id="rId1" Type="http://schemas.microsoft.com/office/2007/relationships/media" Target="../media/media1.flac"/><Relationship Id="rId6" Type="http://schemas.openxmlformats.org/officeDocument/2006/relationships/notesSlide" Target="../notesSlides/notesSlide7.xml"/><Relationship Id="rId5" Type="http://schemas.openxmlformats.org/officeDocument/2006/relationships/slideLayout" Target="../slideLayouts/slideLayout2.xml"/><Relationship Id="rId4" Type="http://schemas.openxmlformats.org/officeDocument/2006/relationships/audio" Target="../media/media2.flac"/></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fontScale="90000"/>
          </a:bodyPr>
          <a:lstStyle/>
          <a:p>
            <a:r>
              <a:rPr kumimoji="1" lang="ja-JP" altLang="en-US" sz="3600" dirty="0"/>
              <a:t>伝達関数に着目した</a:t>
            </a:r>
            <a:br>
              <a:rPr kumimoji="1" lang="en-US" altLang="ja-JP" sz="3600" dirty="0"/>
            </a:br>
            <a:r>
              <a:rPr kumimoji="1" lang="ja-JP" altLang="en-US" sz="3600" dirty="0"/>
              <a:t>本人発話と録音再生音の判別方法の検討</a:t>
            </a:r>
          </a:p>
        </p:txBody>
      </p:sp>
      <p:sp>
        <p:nvSpPr>
          <p:cNvPr id="3" name="サブタイトル 2"/>
          <p:cNvSpPr>
            <a:spLocks noGrp="1"/>
          </p:cNvSpPr>
          <p:nvPr>
            <p:ph type="subTitle" idx="1"/>
          </p:nvPr>
        </p:nvSpPr>
        <p:spPr/>
        <p:txBody>
          <a:bodyPr/>
          <a:lstStyle/>
          <a:p>
            <a:r>
              <a:rPr kumimoji="1" lang="ja-JP" altLang="en-US" dirty="0">
                <a:solidFill>
                  <a:schemeClr val="tx1"/>
                </a:solidFill>
              </a:rPr>
              <a:t>令和</a:t>
            </a:r>
            <a:r>
              <a:rPr kumimoji="1" lang="en-US" altLang="ja-JP" dirty="0">
                <a:solidFill>
                  <a:schemeClr val="tx1"/>
                </a:solidFill>
              </a:rPr>
              <a:t>3</a:t>
            </a:r>
            <a:r>
              <a:rPr kumimoji="1" lang="ja-JP" altLang="en-US" dirty="0">
                <a:solidFill>
                  <a:schemeClr val="tx1"/>
                </a:solidFill>
              </a:rPr>
              <a:t>年　</a:t>
            </a:r>
            <a:r>
              <a:rPr kumimoji="1" lang="en-US" altLang="ja-JP" dirty="0">
                <a:solidFill>
                  <a:schemeClr val="tx1"/>
                </a:solidFill>
              </a:rPr>
              <a:t>2</a:t>
            </a:r>
            <a:r>
              <a:rPr kumimoji="1" lang="ja-JP" altLang="en-US" dirty="0">
                <a:solidFill>
                  <a:schemeClr val="tx1"/>
                </a:solidFill>
              </a:rPr>
              <a:t>月</a:t>
            </a:r>
            <a:r>
              <a:rPr kumimoji="1" lang="en-US" altLang="ja-JP" dirty="0">
                <a:solidFill>
                  <a:schemeClr val="tx1"/>
                </a:solidFill>
              </a:rPr>
              <a:t>19</a:t>
            </a:r>
            <a:r>
              <a:rPr kumimoji="1" lang="ja-JP" altLang="en-US" dirty="0">
                <a:solidFill>
                  <a:schemeClr val="tx1"/>
                </a:solidFill>
              </a:rPr>
              <a:t>日</a:t>
            </a:r>
            <a:endParaRPr kumimoji="1" lang="en-US" altLang="ja-JP" dirty="0">
              <a:solidFill>
                <a:schemeClr val="tx1"/>
              </a:solidFill>
            </a:endParaRPr>
          </a:p>
          <a:p>
            <a:r>
              <a:rPr kumimoji="1" lang="ja-JP" altLang="en-US" dirty="0">
                <a:solidFill>
                  <a:schemeClr val="tx1"/>
                </a:solidFill>
              </a:rPr>
              <a:t>喜安研究室</a:t>
            </a:r>
            <a:endParaRPr kumimoji="1" lang="en-US" altLang="ja-JP" dirty="0">
              <a:solidFill>
                <a:schemeClr val="tx1"/>
              </a:solidFill>
            </a:endParaRPr>
          </a:p>
          <a:p>
            <a:r>
              <a:rPr kumimoji="1" lang="en-US" altLang="ja-JP" dirty="0">
                <a:solidFill>
                  <a:schemeClr val="tx1"/>
                </a:solidFill>
              </a:rPr>
              <a:t>35317017</a:t>
            </a:r>
            <a:r>
              <a:rPr kumimoji="1" lang="ja-JP" altLang="en-US" dirty="0">
                <a:solidFill>
                  <a:schemeClr val="tx1"/>
                </a:solidFill>
              </a:rPr>
              <a:t>　白石　朱理</a:t>
            </a:r>
          </a:p>
        </p:txBody>
      </p:sp>
    </p:spTree>
    <p:extLst>
      <p:ext uri="{BB962C8B-B14F-4D97-AF65-F5344CB8AC3E}">
        <p14:creationId xmlns:p14="http://schemas.microsoft.com/office/powerpoint/2010/main" val="2719789841"/>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A1FFC47-1838-4EB2-BC75-2B1D3DE7B69F}"/>
              </a:ext>
            </a:extLst>
          </p:cNvPr>
          <p:cNvSpPr>
            <a:spLocks noGrp="1"/>
          </p:cNvSpPr>
          <p:nvPr>
            <p:ph type="title"/>
          </p:nvPr>
        </p:nvSpPr>
        <p:spPr/>
        <p:txBody>
          <a:bodyPr/>
          <a:lstStyle/>
          <a:p>
            <a:pPr algn="l"/>
            <a:r>
              <a:rPr kumimoji="1" lang="en-US" altLang="ja-JP" dirty="0"/>
              <a:t>(</a:t>
            </a:r>
            <a:r>
              <a:rPr kumimoji="1" lang="ja-JP" altLang="en-US" dirty="0"/>
              <a:t>室内</a:t>
            </a:r>
            <a:r>
              <a:rPr kumimoji="1" lang="en-US" altLang="ja-JP" dirty="0"/>
              <a:t>)</a:t>
            </a:r>
            <a:r>
              <a:rPr kumimoji="1" lang="ja-JP" altLang="en-US" dirty="0"/>
              <a:t>伝達関数について</a:t>
            </a:r>
          </a:p>
        </p:txBody>
      </p:sp>
      <p:sp>
        <p:nvSpPr>
          <p:cNvPr id="4" name="スライド番号プレースホルダー 3">
            <a:extLst>
              <a:ext uri="{FF2B5EF4-FFF2-40B4-BE49-F238E27FC236}">
                <a16:creationId xmlns:a16="http://schemas.microsoft.com/office/drawing/2014/main" id="{44034246-1784-4137-B3C9-0E4907323497}"/>
              </a:ext>
            </a:extLst>
          </p:cNvPr>
          <p:cNvSpPr>
            <a:spLocks noGrp="1"/>
          </p:cNvSpPr>
          <p:nvPr>
            <p:ph type="sldNum" sz="quarter" idx="12"/>
          </p:nvPr>
        </p:nvSpPr>
        <p:spPr/>
        <p:txBody>
          <a:bodyPr/>
          <a:lstStyle/>
          <a:p>
            <a:pPr>
              <a:defRPr/>
            </a:pPr>
            <a:fld id="{8296DE13-0F0C-4D9A-B375-17F40D9CE168}" type="slidenum">
              <a:rPr lang="ja-JP" altLang="en-US" smtClean="0"/>
              <a:pPr>
                <a:defRPr/>
              </a:pPr>
              <a:t>10</a:t>
            </a:fld>
            <a:endParaRPr lang="ja-JP" altLang="en-US"/>
          </a:p>
        </p:txBody>
      </p:sp>
      <p:grpSp>
        <p:nvGrpSpPr>
          <p:cNvPr id="3" name="グループ化 2">
            <a:extLst>
              <a:ext uri="{FF2B5EF4-FFF2-40B4-BE49-F238E27FC236}">
                <a16:creationId xmlns:a16="http://schemas.microsoft.com/office/drawing/2014/main" id="{784E6348-D984-4A08-A448-1F33A478E850}"/>
              </a:ext>
            </a:extLst>
          </p:cNvPr>
          <p:cNvGrpSpPr/>
          <p:nvPr/>
        </p:nvGrpSpPr>
        <p:grpSpPr>
          <a:xfrm>
            <a:off x="611560" y="1566433"/>
            <a:ext cx="5306548" cy="1718551"/>
            <a:chOff x="755576" y="1710448"/>
            <a:chExt cx="5306548" cy="1718551"/>
          </a:xfrm>
        </p:grpSpPr>
        <p:sp>
          <p:nvSpPr>
            <p:cNvPr id="31" name="テキスト ボックス 30">
              <a:extLst>
                <a:ext uri="{FF2B5EF4-FFF2-40B4-BE49-F238E27FC236}">
                  <a16:creationId xmlns:a16="http://schemas.microsoft.com/office/drawing/2014/main" id="{0E90D875-35EE-4AF7-826C-9221938D6BB9}"/>
                </a:ext>
              </a:extLst>
            </p:cNvPr>
            <p:cNvSpPr txBox="1"/>
            <p:nvPr/>
          </p:nvSpPr>
          <p:spPr>
            <a:xfrm>
              <a:off x="755576" y="2150082"/>
              <a:ext cx="1723549" cy="335231"/>
            </a:xfrm>
            <a:prstGeom prst="rect">
              <a:avLst/>
            </a:prstGeom>
            <a:noFill/>
          </p:spPr>
          <p:txBody>
            <a:bodyPr wrap="none" rtlCol="0">
              <a:spAutoFit/>
            </a:bodyPr>
            <a:lstStyle/>
            <a:p>
              <a:r>
                <a:rPr kumimoji="1" lang="ja-JP" altLang="en-US" sz="2000" dirty="0"/>
                <a:t>室内伝達関数</a:t>
              </a:r>
            </a:p>
          </p:txBody>
        </p:sp>
        <p:sp>
          <p:nvSpPr>
            <p:cNvPr id="32" name="テキスト ボックス 31">
              <a:extLst>
                <a:ext uri="{FF2B5EF4-FFF2-40B4-BE49-F238E27FC236}">
                  <a16:creationId xmlns:a16="http://schemas.microsoft.com/office/drawing/2014/main" id="{E35E7ADA-2871-4DD7-B019-65B33FB38A6B}"/>
                </a:ext>
              </a:extLst>
            </p:cNvPr>
            <p:cNvSpPr txBox="1"/>
            <p:nvPr/>
          </p:nvSpPr>
          <p:spPr>
            <a:xfrm>
              <a:off x="3157162" y="1767414"/>
              <a:ext cx="1595309" cy="335231"/>
            </a:xfrm>
            <a:prstGeom prst="rect">
              <a:avLst/>
            </a:prstGeom>
            <a:noFill/>
          </p:spPr>
          <p:txBody>
            <a:bodyPr wrap="none" rtlCol="0">
              <a:spAutoFit/>
            </a:bodyPr>
            <a:lstStyle/>
            <a:p>
              <a:r>
                <a:rPr kumimoji="1" lang="ja-JP" altLang="en-US" sz="2000" dirty="0"/>
                <a:t>・部屋の環境</a:t>
              </a:r>
            </a:p>
          </p:txBody>
        </p:sp>
        <p:sp>
          <p:nvSpPr>
            <p:cNvPr id="33" name="テキスト ボックス 32">
              <a:extLst>
                <a:ext uri="{FF2B5EF4-FFF2-40B4-BE49-F238E27FC236}">
                  <a16:creationId xmlns:a16="http://schemas.microsoft.com/office/drawing/2014/main" id="{B142FAA2-D4A5-416F-B0E9-780505919AE4}"/>
                </a:ext>
              </a:extLst>
            </p:cNvPr>
            <p:cNvSpPr txBox="1"/>
            <p:nvPr/>
          </p:nvSpPr>
          <p:spPr>
            <a:xfrm>
              <a:off x="3157162" y="2189874"/>
              <a:ext cx="1595309" cy="335231"/>
            </a:xfrm>
            <a:prstGeom prst="rect">
              <a:avLst/>
            </a:prstGeom>
            <a:noFill/>
          </p:spPr>
          <p:txBody>
            <a:bodyPr wrap="none" rtlCol="0">
              <a:spAutoFit/>
            </a:bodyPr>
            <a:lstStyle/>
            <a:p>
              <a:r>
                <a:rPr kumimoji="1" lang="ja-JP" altLang="en-US" sz="2000" dirty="0"/>
                <a:t>・周囲の雑音</a:t>
              </a:r>
            </a:p>
          </p:txBody>
        </p:sp>
        <p:sp>
          <p:nvSpPr>
            <p:cNvPr id="34" name="テキスト ボックス 33">
              <a:extLst>
                <a:ext uri="{FF2B5EF4-FFF2-40B4-BE49-F238E27FC236}">
                  <a16:creationId xmlns:a16="http://schemas.microsoft.com/office/drawing/2014/main" id="{2F05A99B-83DA-46E6-A5CD-A3BD79DE8D89}"/>
                </a:ext>
              </a:extLst>
            </p:cNvPr>
            <p:cNvSpPr txBox="1"/>
            <p:nvPr/>
          </p:nvSpPr>
          <p:spPr>
            <a:xfrm>
              <a:off x="3157162" y="2572541"/>
              <a:ext cx="2058577" cy="335231"/>
            </a:xfrm>
            <a:prstGeom prst="rect">
              <a:avLst/>
            </a:prstGeom>
            <a:noFill/>
          </p:spPr>
          <p:txBody>
            <a:bodyPr wrap="none" rtlCol="0">
              <a:spAutoFit/>
            </a:bodyPr>
            <a:lstStyle/>
            <a:p>
              <a:r>
                <a:rPr kumimoji="1" lang="ja-JP" altLang="en-US" sz="2000" dirty="0"/>
                <a:t>・音源からの距離</a:t>
              </a:r>
            </a:p>
          </p:txBody>
        </p:sp>
        <p:sp>
          <p:nvSpPr>
            <p:cNvPr id="35" name="左中かっこ 34">
              <a:extLst>
                <a:ext uri="{FF2B5EF4-FFF2-40B4-BE49-F238E27FC236}">
                  <a16:creationId xmlns:a16="http://schemas.microsoft.com/office/drawing/2014/main" id="{9C0CBB51-63F9-4A91-969F-BF320685F5FD}"/>
                </a:ext>
              </a:extLst>
            </p:cNvPr>
            <p:cNvSpPr/>
            <p:nvPr/>
          </p:nvSpPr>
          <p:spPr>
            <a:xfrm>
              <a:off x="2540753" y="1710448"/>
              <a:ext cx="395173" cy="1718551"/>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E749D210-D178-4D80-8690-D45CEAD867EC}"/>
                </a:ext>
              </a:extLst>
            </p:cNvPr>
            <p:cNvSpPr txBox="1"/>
            <p:nvPr/>
          </p:nvSpPr>
          <p:spPr>
            <a:xfrm>
              <a:off x="3157162" y="3005317"/>
              <a:ext cx="2904962" cy="400110"/>
            </a:xfrm>
            <a:prstGeom prst="rect">
              <a:avLst/>
            </a:prstGeom>
            <a:noFill/>
          </p:spPr>
          <p:txBody>
            <a:bodyPr wrap="none" rtlCol="0">
              <a:spAutoFit/>
            </a:bodyPr>
            <a:lstStyle/>
            <a:p>
              <a:r>
                <a:rPr kumimoji="1" lang="ja-JP" altLang="en-US" sz="2000" dirty="0"/>
                <a:t>・</a:t>
              </a:r>
              <a:r>
                <a:rPr kumimoji="1" lang="en-US" altLang="ja-JP" sz="2000" dirty="0"/>
                <a:t>A</a:t>
              </a:r>
              <a:r>
                <a:rPr kumimoji="1" lang="ja-JP" altLang="en-US" sz="2000" dirty="0"/>
                <a:t>と</a:t>
              </a:r>
              <a:r>
                <a:rPr kumimoji="1" lang="en-US" altLang="ja-JP" sz="2000" dirty="0"/>
                <a:t>B</a:t>
              </a:r>
              <a:r>
                <a:rPr kumimoji="1" lang="ja-JP" altLang="en-US" sz="2000" dirty="0"/>
                <a:t>の録音装置の品質</a:t>
              </a:r>
            </a:p>
          </p:txBody>
        </p:sp>
      </p:grpSp>
      <p:grpSp>
        <p:nvGrpSpPr>
          <p:cNvPr id="21" name="グループ化 20">
            <a:extLst>
              <a:ext uri="{FF2B5EF4-FFF2-40B4-BE49-F238E27FC236}">
                <a16:creationId xmlns:a16="http://schemas.microsoft.com/office/drawing/2014/main" id="{E931AC72-B4F9-4BF2-AF5E-4C70A91CA59C}"/>
              </a:ext>
            </a:extLst>
          </p:cNvPr>
          <p:cNvGrpSpPr/>
          <p:nvPr/>
        </p:nvGrpSpPr>
        <p:grpSpPr>
          <a:xfrm>
            <a:off x="1980333" y="3437222"/>
            <a:ext cx="6120680" cy="2942323"/>
            <a:chOff x="1980333" y="3437222"/>
            <a:chExt cx="6120680" cy="2942323"/>
          </a:xfrm>
        </p:grpSpPr>
        <p:grpSp>
          <p:nvGrpSpPr>
            <p:cNvPr id="6" name="グループ化 5">
              <a:extLst>
                <a:ext uri="{FF2B5EF4-FFF2-40B4-BE49-F238E27FC236}">
                  <a16:creationId xmlns:a16="http://schemas.microsoft.com/office/drawing/2014/main" id="{869ACA90-9B56-45BD-A6B5-7F8475A298C8}"/>
                </a:ext>
              </a:extLst>
            </p:cNvPr>
            <p:cNvGrpSpPr/>
            <p:nvPr/>
          </p:nvGrpSpPr>
          <p:grpSpPr>
            <a:xfrm>
              <a:off x="1980333" y="3437222"/>
              <a:ext cx="6120680" cy="2942323"/>
              <a:chOff x="-2052736" y="1772816"/>
              <a:chExt cx="7560840" cy="3940939"/>
            </a:xfrm>
          </p:grpSpPr>
          <p:sp>
            <p:nvSpPr>
              <p:cNvPr id="5" name="正方形/長方形 4">
                <a:extLst>
                  <a:ext uri="{FF2B5EF4-FFF2-40B4-BE49-F238E27FC236}">
                    <a16:creationId xmlns:a16="http://schemas.microsoft.com/office/drawing/2014/main" id="{B904514C-18BA-4756-9476-16FDED0B12D5}"/>
                  </a:ext>
                </a:extLst>
              </p:cNvPr>
              <p:cNvSpPr/>
              <p:nvPr/>
            </p:nvSpPr>
            <p:spPr>
              <a:xfrm>
                <a:off x="-2052736" y="1772816"/>
                <a:ext cx="7560840" cy="3940939"/>
              </a:xfrm>
              <a:prstGeom prst="rect">
                <a:avLst/>
              </a:prstGeom>
              <a:pattFill prst="wdUpDiag">
                <a:fgClr>
                  <a:schemeClr val="bg1"/>
                </a:fgClr>
                <a:bgClr>
                  <a:schemeClr val="tx1"/>
                </a:bgClr>
              </a:pattFill>
              <a:ln w="19050" cmpd="sng">
                <a:solidFill>
                  <a:schemeClr val="tx1"/>
                </a:solidFill>
                <a:prstDash val="solid"/>
                <a:extLst>
                  <a:ext uri="{C807C97D-BFC1-408E-A445-0C87EB9F89A2}">
                    <ask:lineSketchStyleProps xmlns:ask="http://schemas.microsoft.com/office/drawing/2018/sketchyshapes" sd="1219033472">
                      <a:custGeom>
                        <a:avLst/>
                        <a:gdLst>
                          <a:gd name="connsiteX0" fmla="*/ 0 w 5328592"/>
                          <a:gd name="connsiteY0" fmla="*/ 0 h 2949999"/>
                          <a:gd name="connsiteX1" fmla="*/ 5328592 w 5328592"/>
                          <a:gd name="connsiteY1" fmla="*/ 0 h 2949999"/>
                          <a:gd name="connsiteX2" fmla="*/ 5328592 w 5328592"/>
                          <a:gd name="connsiteY2" fmla="*/ 2949999 h 2949999"/>
                          <a:gd name="connsiteX3" fmla="*/ 0 w 5328592"/>
                          <a:gd name="connsiteY3" fmla="*/ 2949999 h 2949999"/>
                          <a:gd name="connsiteX4" fmla="*/ 0 w 5328592"/>
                          <a:gd name="connsiteY4" fmla="*/ 0 h 29499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28592" h="2949999" fill="none" extrusionOk="0">
                            <a:moveTo>
                              <a:pt x="0" y="0"/>
                            </a:moveTo>
                            <a:cubicBezTo>
                              <a:pt x="1372667" y="-49533"/>
                              <a:pt x="3381481" y="-14809"/>
                              <a:pt x="5328592" y="0"/>
                            </a:cubicBezTo>
                            <a:cubicBezTo>
                              <a:pt x="5416231" y="811384"/>
                              <a:pt x="5255913" y="1557222"/>
                              <a:pt x="5328592" y="2949999"/>
                            </a:cubicBezTo>
                            <a:cubicBezTo>
                              <a:pt x="3101000" y="2901768"/>
                              <a:pt x="1534318" y="3034454"/>
                              <a:pt x="0" y="2949999"/>
                            </a:cubicBezTo>
                            <a:cubicBezTo>
                              <a:pt x="-38581" y="1797204"/>
                              <a:pt x="63341" y="1127974"/>
                              <a:pt x="0" y="0"/>
                            </a:cubicBezTo>
                            <a:close/>
                          </a:path>
                          <a:path w="5328592" h="2949999" stroke="0" extrusionOk="0">
                            <a:moveTo>
                              <a:pt x="0" y="0"/>
                            </a:moveTo>
                            <a:cubicBezTo>
                              <a:pt x="1804342" y="118645"/>
                              <a:pt x="4447088" y="116012"/>
                              <a:pt x="5328592" y="0"/>
                            </a:cubicBezTo>
                            <a:cubicBezTo>
                              <a:pt x="5195710" y="367151"/>
                              <a:pt x="5413543" y="2176915"/>
                              <a:pt x="5328592" y="2949999"/>
                            </a:cubicBezTo>
                            <a:cubicBezTo>
                              <a:pt x="4680719" y="3084599"/>
                              <a:pt x="952853" y="2792803"/>
                              <a:pt x="0" y="2949999"/>
                            </a:cubicBezTo>
                            <a:cubicBezTo>
                              <a:pt x="-20187" y="1852728"/>
                              <a:pt x="-152480" y="402633"/>
                              <a:pt x="0" y="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pic>
            <p:nvPicPr>
              <p:cNvPr id="37" name="図 36">
                <a:extLst>
                  <a:ext uri="{FF2B5EF4-FFF2-40B4-BE49-F238E27FC236}">
                    <a16:creationId xmlns:a16="http://schemas.microsoft.com/office/drawing/2014/main" id="{5E2CA9CA-C67B-4ABC-92BB-932090EA2F95}"/>
                  </a:ext>
                </a:extLst>
              </p:cNvPr>
              <p:cNvPicPr>
                <a:picLocks noChangeAspect="1"/>
              </p:cNvPicPr>
              <p:nvPr/>
            </p:nvPicPr>
            <p:blipFill>
              <a:blip r:embed="rId3"/>
              <a:stretch>
                <a:fillRect/>
              </a:stretch>
            </p:blipFill>
            <p:spPr>
              <a:xfrm>
                <a:off x="-1904581" y="1928540"/>
                <a:ext cx="7264530" cy="3629489"/>
              </a:xfrm>
              <a:prstGeom prst="rect">
                <a:avLst/>
              </a:prstGeom>
              <a:solidFill>
                <a:schemeClr val="bg1"/>
              </a:solidFill>
            </p:spPr>
          </p:pic>
        </p:grpSp>
        <p:cxnSp>
          <p:nvCxnSpPr>
            <p:cNvPr id="8" name="直線コネクタ 7">
              <a:extLst>
                <a:ext uri="{FF2B5EF4-FFF2-40B4-BE49-F238E27FC236}">
                  <a16:creationId xmlns:a16="http://schemas.microsoft.com/office/drawing/2014/main" id="{62F174EF-B38A-465C-B503-FB6659D3B146}"/>
                </a:ext>
              </a:extLst>
            </p:cNvPr>
            <p:cNvCxnSpPr>
              <a:cxnSpLocks/>
            </p:cNvCxnSpPr>
            <p:nvPr/>
          </p:nvCxnSpPr>
          <p:spPr>
            <a:xfrm flipV="1">
              <a:off x="3347864" y="3573017"/>
              <a:ext cx="1944216" cy="669332"/>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4661E022-D01D-4ECB-A32B-42354446FAF8}"/>
                </a:ext>
              </a:extLst>
            </p:cNvPr>
            <p:cNvCxnSpPr>
              <a:cxnSpLocks/>
            </p:cNvCxnSpPr>
            <p:nvPr/>
          </p:nvCxnSpPr>
          <p:spPr>
            <a:xfrm>
              <a:off x="3347864" y="4317544"/>
              <a:ext cx="576064" cy="193632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5" name="直線矢印コネクタ 14">
              <a:extLst>
                <a:ext uri="{FF2B5EF4-FFF2-40B4-BE49-F238E27FC236}">
                  <a16:creationId xmlns:a16="http://schemas.microsoft.com/office/drawing/2014/main" id="{69664B6A-CD52-485B-9739-BFC9289C962F}"/>
                </a:ext>
              </a:extLst>
            </p:cNvPr>
            <p:cNvCxnSpPr/>
            <p:nvPr/>
          </p:nvCxnSpPr>
          <p:spPr>
            <a:xfrm>
              <a:off x="5292080" y="3573017"/>
              <a:ext cx="936104" cy="744527"/>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線矢印コネクタ 23">
              <a:extLst>
                <a:ext uri="{FF2B5EF4-FFF2-40B4-BE49-F238E27FC236}">
                  <a16:creationId xmlns:a16="http://schemas.microsoft.com/office/drawing/2014/main" id="{28671092-2C4B-4F01-8427-85AEFBFD2650}"/>
                </a:ext>
              </a:extLst>
            </p:cNvPr>
            <p:cNvCxnSpPr>
              <a:cxnSpLocks/>
            </p:cNvCxnSpPr>
            <p:nvPr/>
          </p:nvCxnSpPr>
          <p:spPr>
            <a:xfrm flipV="1">
              <a:off x="3923928" y="5366612"/>
              <a:ext cx="864096" cy="887254"/>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22" name="テキスト ボックス 21">
            <a:extLst>
              <a:ext uri="{FF2B5EF4-FFF2-40B4-BE49-F238E27FC236}">
                <a16:creationId xmlns:a16="http://schemas.microsoft.com/office/drawing/2014/main" id="{95180D2C-E145-464D-BA2B-8C3DE890DB4A}"/>
              </a:ext>
            </a:extLst>
          </p:cNvPr>
          <p:cNvSpPr txBox="1"/>
          <p:nvPr/>
        </p:nvSpPr>
        <p:spPr>
          <a:xfrm>
            <a:off x="5077478" y="4279919"/>
            <a:ext cx="723275" cy="307777"/>
          </a:xfrm>
          <a:prstGeom prst="rect">
            <a:avLst/>
          </a:prstGeom>
          <a:noFill/>
        </p:spPr>
        <p:txBody>
          <a:bodyPr wrap="none" rtlCol="0">
            <a:spAutoFit/>
          </a:bodyPr>
          <a:lstStyle/>
          <a:p>
            <a:r>
              <a:rPr kumimoji="1" lang="ja-JP" altLang="en-US" sz="1400" dirty="0"/>
              <a:t>直接音</a:t>
            </a:r>
          </a:p>
        </p:txBody>
      </p:sp>
      <p:sp>
        <p:nvSpPr>
          <p:cNvPr id="30" name="テキスト ボックス 29">
            <a:extLst>
              <a:ext uri="{FF2B5EF4-FFF2-40B4-BE49-F238E27FC236}">
                <a16:creationId xmlns:a16="http://schemas.microsoft.com/office/drawing/2014/main" id="{C6F18095-D4F2-48CE-A8C3-DAEDE6F8620E}"/>
              </a:ext>
            </a:extLst>
          </p:cNvPr>
          <p:cNvSpPr txBox="1"/>
          <p:nvPr/>
        </p:nvSpPr>
        <p:spPr>
          <a:xfrm>
            <a:off x="3994338" y="4616753"/>
            <a:ext cx="723275" cy="307777"/>
          </a:xfrm>
          <a:prstGeom prst="rect">
            <a:avLst/>
          </a:prstGeom>
          <a:noFill/>
        </p:spPr>
        <p:txBody>
          <a:bodyPr wrap="none" rtlCol="0">
            <a:spAutoFit/>
          </a:bodyPr>
          <a:lstStyle/>
          <a:p>
            <a:r>
              <a:rPr kumimoji="1" lang="ja-JP" altLang="en-US" sz="1400" dirty="0"/>
              <a:t>直接音</a:t>
            </a:r>
          </a:p>
        </p:txBody>
      </p:sp>
      <p:sp>
        <p:nvSpPr>
          <p:cNvPr id="23" name="テキスト ボックス 22">
            <a:extLst>
              <a:ext uri="{FF2B5EF4-FFF2-40B4-BE49-F238E27FC236}">
                <a16:creationId xmlns:a16="http://schemas.microsoft.com/office/drawing/2014/main" id="{89A6328B-B13C-43F4-8FC8-1FF5A91A0265}"/>
              </a:ext>
            </a:extLst>
          </p:cNvPr>
          <p:cNvSpPr txBox="1"/>
          <p:nvPr/>
        </p:nvSpPr>
        <p:spPr>
          <a:xfrm>
            <a:off x="3346703" y="5792200"/>
            <a:ext cx="1353256" cy="307777"/>
          </a:xfrm>
          <a:prstGeom prst="rect">
            <a:avLst/>
          </a:prstGeom>
          <a:noFill/>
        </p:spPr>
        <p:txBody>
          <a:bodyPr wrap="none" rtlCol="0">
            <a:spAutoFit/>
          </a:bodyPr>
          <a:lstStyle/>
          <a:p>
            <a:r>
              <a:rPr kumimoji="1" lang="en-US" altLang="ja-JP" sz="1400" dirty="0"/>
              <a:t>1</a:t>
            </a:r>
            <a:r>
              <a:rPr kumimoji="1" lang="ja-JP" altLang="en-US" sz="1400" dirty="0"/>
              <a:t>つ目の反射音</a:t>
            </a:r>
          </a:p>
        </p:txBody>
      </p:sp>
      <p:sp>
        <p:nvSpPr>
          <p:cNvPr id="36" name="テキスト ボックス 35">
            <a:extLst>
              <a:ext uri="{FF2B5EF4-FFF2-40B4-BE49-F238E27FC236}">
                <a16:creationId xmlns:a16="http://schemas.microsoft.com/office/drawing/2014/main" id="{E86D9B40-4911-4FF7-88DA-B83A46288B85}"/>
              </a:ext>
            </a:extLst>
          </p:cNvPr>
          <p:cNvSpPr txBox="1"/>
          <p:nvPr/>
        </p:nvSpPr>
        <p:spPr>
          <a:xfrm>
            <a:off x="4615452" y="3582736"/>
            <a:ext cx="1353256" cy="307777"/>
          </a:xfrm>
          <a:prstGeom prst="rect">
            <a:avLst/>
          </a:prstGeom>
          <a:noFill/>
        </p:spPr>
        <p:txBody>
          <a:bodyPr wrap="none" rtlCol="0">
            <a:spAutoFit/>
          </a:bodyPr>
          <a:lstStyle/>
          <a:p>
            <a:r>
              <a:rPr kumimoji="1" lang="en-US" altLang="ja-JP" sz="1400" dirty="0"/>
              <a:t>1</a:t>
            </a:r>
            <a:r>
              <a:rPr kumimoji="1" lang="ja-JP" altLang="en-US" sz="1400" dirty="0"/>
              <a:t>つ目の反射音</a:t>
            </a:r>
          </a:p>
        </p:txBody>
      </p:sp>
    </p:spTree>
    <p:extLst>
      <p:ext uri="{BB962C8B-B14F-4D97-AF65-F5344CB8AC3E}">
        <p14:creationId xmlns:p14="http://schemas.microsoft.com/office/powerpoint/2010/main" val="11045926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DEB35DE-61D9-4EF9-97F5-576EC3FFFAE0}"/>
              </a:ext>
            </a:extLst>
          </p:cNvPr>
          <p:cNvSpPr>
            <a:spLocks noGrp="1"/>
          </p:cNvSpPr>
          <p:nvPr>
            <p:ph type="title"/>
          </p:nvPr>
        </p:nvSpPr>
        <p:spPr/>
        <p:txBody>
          <a:bodyPr/>
          <a:lstStyle/>
          <a:p>
            <a:pPr algn="l"/>
            <a:r>
              <a:rPr kumimoji="1" lang="ja-JP" altLang="en-US" dirty="0"/>
              <a:t>もし室内伝達関数のみ分離できたら</a:t>
            </a:r>
            <a:r>
              <a:rPr kumimoji="1" lang="en-US" altLang="ja-JP" dirty="0"/>
              <a:t>…</a:t>
            </a:r>
            <a:endParaRPr kumimoji="1" lang="ja-JP" altLang="en-US" dirty="0"/>
          </a:p>
        </p:txBody>
      </p:sp>
      <p:sp>
        <p:nvSpPr>
          <p:cNvPr id="4" name="スライド番号プレースホルダー 3">
            <a:extLst>
              <a:ext uri="{FF2B5EF4-FFF2-40B4-BE49-F238E27FC236}">
                <a16:creationId xmlns:a16="http://schemas.microsoft.com/office/drawing/2014/main" id="{0B21C031-7879-4DA5-A4F8-18CDCCA5AACF}"/>
              </a:ext>
            </a:extLst>
          </p:cNvPr>
          <p:cNvSpPr>
            <a:spLocks noGrp="1"/>
          </p:cNvSpPr>
          <p:nvPr>
            <p:ph type="sldNum" sz="quarter" idx="12"/>
          </p:nvPr>
        </p:nvSpPr>
        <p:spPr/>
        <p:txBody>
          <a:bodyPr/>
          <a:lstStyle/>
          <a:p>
            <a:pPr>
              <a:defRPr/>
            </a:pPr>
            <a:fld id="{8296DE13-0F0C-4D9A-B375-17F40D9CE168}" type="slidenum">
              <a:rPr lang="ja-JP" altLang="en-US" smtClean="0"/>
              <a:pPr>
                <a:defRPr/>
              </a:pPr>
              <a:t>11</a:t>
            </a:fld>
            <a:endParaRPr lang="ja-JP" altLang="en-US"/>
          </a:p>
        </p:txBody>
      </p:sp>
      <p:pic>
        <p:nvPicPr>
          <p:cNvPr id="28" name="図 27">
            <a:extLst>
              <a:ext uri="{FF2B5EF4-FFF2-40B4-BE49-F238E27FC236}">
                <a16:creationId xmlns:a16="http://schemas.microsoft.com/office/drawing/2014/main" id="{F6A7930B-4F9A-4881-BF04-BBF04C0C2D6E}"/>
              </a:ext>
            </a:extLst>
          </p:cNvPr>
          <p:cNvPicPr>
            <a:picLocks noChangeAspect="1"/>
          </p:cNvPicPr>
          <p:nvPr/>
        </p:nvPicPr>
        <p:blipFill>
          <a:blip r:embed="rId3"/>
          <a:stretch>
            <a:fillRect/>
          </a:stretch>
        </p:blipFill>
        <p:spPr>
          <a:xfrm>
            <a:off x="185553" y="1686934"/>
            <a:ext cx="8501247" cy="5035533"/>
          </a:xfrm>
          <a:prstGeom prst="rect">
            <a:avLst/>
          </a:prstGeom>
        </p:spPr>
      </p:pic>
      <p:grpSp>
        <p:nvGrpSpPr>
          <p:cNvPr id="45" name="グループ化 44">
            <a:extLst>
              <a:ext uri="{FF2B5EF4-FFF2-40B4-BE49-F238E27FC236}">
                <a16:creationId xmlns:a16="http://schemas.microsoft.com/office/drawing/2014/main" id="{11A5FBF5-2DD7-4C1D-AB84-35B22D083B64}"/>
              </a:ext>
            </a:extLst>
          </p:cNvPr>
          <p:cNvGrpSpPr/>
          <p:nvPr/>
        </p:nvGrpSpPr>
        <p:grpSpPr>
          <a:xfrm>
            <a:off x="7122393" y="2168860"/>
            <a:ext cx="1134229" cy="2700300"/>
            <a:chOff x="6822147" y="2132856"/>
            <a:chExt cx="1134229" cy="2700300"/>
          </a:xfrm>
        </p:grpSpPr>
        <p:grpSp>
          <p:nvGrpSpPr>
            <p:cNvPr id="42" name="グループ化 41">
              <a:extLst>
                <a:ext uri="{FF2B5EF4-FFF2-40B4-BE49-F238E27FC236}">
                  <a16:creationId xmlns:a16="http://schemas.microsoft.com/office/drawing/2014/main" id="{7DB5F73E-E6C5-4702-B5CD-D296E9B174F6}"/>
                </a:ext>
              </a:extLst>
            </p:cNvPr>
            <p:cNvGrpSpPr/>
            <p:nvPr/>
          </p:nvGrpSpPr>
          <p:grpSpPr>
            <a:xfrm>
              <a:off x="7109405" y="2132856"/>
              <a:ext cx="846971" cy="2700300"/>
              <a:chOff x="7109405" y="2132856"/>
              <a:chExt cx="846971" cy="2700300"/>
            </a:xfrm>
          </p:grpSpPr>
          <p:cxnSp>
            <p:nvCxnSpPr>
              <p:cNvPr id="30" name="直線矢印コネクタ 29">
                <a:extLst>
                  <a:ext uri="{FF2B5EF4-FFF2-40B4-BE49-F238E27FC236}">
                    <a16:creationId xmlns:a16="http://schemas.microsoft.com/office/drawing/2014/main" id="{99A1D9BC-3E5A-489C-BC79-51704197CD73}"/>
                  </a:ext>
                </a:extLst>
              </p:cNvPr>
              <p:cNvCxnSpPr>
                <a:cxnSpLocks/>
              </p:cNvCxnSpPr>
              <p:nvPr/>
            </p:nvCxnSpPr>
            <p:spPr>
              <a:xfrm>
                <a:off x="7308304" y="2132856"/>
                <a:ext cx="648072" cy="0"/>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37" name="直線矢印コネクタ 36">
                <a:extLst>
                  <a:ext uri="{FF2B5EF4-FFF2-40B4-BE49-F238E27FC236}">
                    <a16:creationId xmlns:a16="http://schemas.microsoft.com/office/drawing/2014/main" id="{89E141F3-B90A-445E-871B-AFCB9C5378D4}"/>
                  </a:ext>
                </a:extLst>
              </p:cNvPr>
              <p:cNvCxnSpPr>
                <a:cxnSpLocks/>
              </p:cNvCxnSpPr>
              <p:nvPr/>
            </p:nvCxnSpPr>
            <p:spPr>
              <a:xfrm>
                <a:off x="7109405" y="3687965"/>
                <a:ext cx="198899" cy="209087"/>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40" name="直線矢印コネクタ 39">
                <a:extLst>
                  <a:ext uri="{FF2B5EF4-FFF2-40B4-BE49-F238E27FC236}">
                    <a16:creationId xmlns:a16="http://schemas.microsoft.com/office/drawing/2014/main" id="{9F91F1F5-B25B-4DA0-A45B-E0349FE0D946}"/>
                  </a:ext>
                </a:extLst>
              </p:cNvPr>
              <p:cNvCxnSpPr>
                <a:cxnSpLocks/>
              </p:cNvCxnSpPr>
              <p:nvPr/>
            </p:nvCxnSpPr>
            <p:spPr>
              <a:xfrm>
                <a:off x="7272300" y="4833156"/>
                <a:ext cx="684076" cy="0"/>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grpSp>
        <p:sp>
          <p:nvSpPr>
            <p:cNvPr id="44" name="テキスト ボックス 43">
              <a:extLst>
                <a:ext uri="{FF2B5EF4-FFF2-40B4-BE49-F238E27FC236}">
                  <a16:creationId xmlns:a16="http://schemas.microsoft.com/office/drawing/2014/main" id="{5E05A7B9-AAC8-406B-A840-AA4B6326C4AC}"/>
                </a:ext>
              </a:extLst>
            </p:cNvPr>
            <p:cNvSpPr txBox="1"/>
            <p:nvPr/>
          </p:nvSpPr>
          <p:spPr>
            <a:xfrm>
              <a:off x="6822147" y="4497408"/>
              <a:ext cx="287258" cy="276999"/>
            </a:xfrm>
            <a:prstGeom prst="rect">
              <a:avLst/>
            </a:prstGeom>
            <a:noFill/>
          </p:spPr>
          <p:txBody>
            <a:bodyPr wrap="none" rtlCol="0">
              <a:spAutoFit/>
            </a:bodyPr>
            <a:lstStyle/>
            <a:p>
              <a:r>
                <a:rPr kumimoji="1" lang="en-US" altLang="ja-JP" sz="1200" dirty="0"/>
                <a:t>P</a:t>
              </a:r>
              <a:endParaRPr kumimoji="1" lang="ja-JP" altLang="en-US" sz="1200" dirty="0"/>
            </a:p>
          </p:txBody>
        </p:sp>
      </p:grpSp>
    </p:spTree>
    <p:extLst>
      <p:ext uri="{BB962C8B-B14F-4D97-AF65-F5344CB8AC3E}">
        <p14:creationId xmlns:p14="http://schemas.microsoft.com/office/powerpoint/2010/main" val="19428439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付プレースホルダー 2">
            <a:extLst>
              <a:ext uri="{FF2B5EF4-FFF2-40B4-BE49-F238E27FC236}">
                <a16:creationId xmlns:a16="http://schemas.microsoft.com/office/drawing/2014/main" id="{D4F32751-5195-4C11-883A-E08BC4D9734F}"/>
              </a:ext>
            </a:extLst>
          </p:cNvPr>
          <p:cNvSpPr>
            <a:spLocks noGrp="1"/>
          </p:cNvSpPr>
          <p:nvPr>
            <p:ph type="dt" sz="half" idx="10"/>
          </p:nvPr>
        </p:nvSpPr>
        <p:spPr/>
        <p:txBody>
          <a:bodyPr/>
          <a:lstStyle/>
          <a:p>
            <a:pPr>
              <a:defRPr/>
            </a:pPr>
            <a:r>
              <a:rPr lang="en-US" altLang="ja-JP"/>
              <a:t>2012/12/27</a:t>
            </a:r>
            <a:endParaRPr lang="en-US" altLang="ja-JP" dirty="0"/>
          </a:p>
        </p:txBody>
      </p:sp>
      <p:sp>
        <p:nvSpPr>
          <p:cNvPr id="4" name="スライド番号プレースホルダー 3">
            <a:extLst>
              <a:ext uri="{FF2B5EF4-FFF2-40B4-BE49-F238E27FC236}">
                <a16:creationId xmlns:a16="http://schemas.microsoft.com/office/drawing/2014/main" id="{4DF397D2-04D9-4F4C-8B0B-AE4EEFD058DB}"/>
              </a:ext>
            </a:extLst>
          </p:cNvPr>
          <p:cNvSpPr>
            <a:spLocks noGrp="1"/>
          </p:cNvSpPr>
          <p:nvPr>
            <p:ph type="sldNum" sz="quarter" idx="12"/>
          </p:nvPr>
        </p:nvSpPr>
        <p:spPr/>
        <p:txBody>
          <a:bodyPr/>
          <a:lstStyle/>
          <a:p>
            <a:pPr>
              <a:defRPr/>
            </a:pPr>
            <a:fld id="{8296DE13-0F0C-4D9A-B375-17F40D9CE168}" type="slidenum">
              <a:rPr lang="ja-JP" altLang="en-US" smtClean="0"/>
              <a:pPr>
                <a:defRPr/>
              </a:pPr>
              <a:t>12</a:t>
            </a:fld>
            <a:endParaRPr lang="ja-JP" altLang="en-US"/>
          </a:p>
        </p:txBody>
      </p:sp>
      <p:sp>
        <p:nvSpPr>
          <p:cNvPr id="6" name="タイトル 1">
            <a:extLst>
              <a:ext uri="{FF2B5EF4-FFF2-40B4-BE49-F238E27FC236}">
                <a16:creationId xmlns:a16="http://schemas.microsoft.com/office/drawing/2014/main" id="{ACEBF5F8-F4B5-45E1-A1D4-E575E90B9851}"/>
              </a:ext>
            </a:extLst>
          </p:cNvPr>
          <p:cNvSpPr>
            <a:spLocks noGrp="1"/>
          </p:cNvSpPr>
          <p:nvPr>
            <p:ph type="title"/>
          </p:nvPr>
        </p:nvSpPr>
        <p:spPr>
          <a:xfrm>
            <a:off x="468313" y="274638"/>
            <a:ext cx="8218487" cy="850900"/>
          </a:xfrm>
        </p:spPr>
        <p:txBody>
          <a:bodyPr/>
          <a:lstStyle/>
          <a:p>
            <a:pPr algn="l"/>
            <a:r>
              <a:rPr kumimoji="1" lang="ja-JP" altLang="en-US" dirty="0"/>
              <a:t>もし室内伝達関数のみ分離できたら</a:t>
            </a:r>
            <a:r>
              <a:rPr kumimoji="1" lang="en-US" altLang="ja-JP" dirty="0"/>
              <a:t>…</a:t>
            </a:r>
            <a:endParaRPr kumimoji="1" lang="ja-JP" altLang="en-US" dirty="0"/>
          </a:p>
        </p:txBody>
      </p:sp>
      <p:grpSp>
        <p:nvGrpSpPr>
          <p:cNvPr id="22" name="グループ化 21">
            <a:extLst>
              <a:ext uri="{FF2B5EF4-FFF2-40B4-BE49-F238E27FC236}">
                <a16:creationId xmlns:a16="http://schemas.microsoft.com/office/drawing/2014/main" id="{4E153838-74FB-4ACF-93B6-D028CFC134D6}"/>
              </a:ext>
            </a:extLst>
          </p:cNvPr>
          <p:cNvGrpSpPr/>
          <p:nvPr/>
        </p:nvGrpSpPr>
        <p:grpSpPr>
          <a:xfrm>
            <a:off x="197741" y="3605316"/>
            <a:ext cx="8748518" cy="1763736"/>
            <a:chOff x="107504" y="3657136"/>
            <a:chExt cx="8748518" cy="1763736"/>
          </a:xfrm>
        </p:grpSpPr>
        <p:pic>
          <p:nvPicPr>
            <p:cNvPr id="7" name="図 6">
              <a:extLst>
                <a:ext uri="{FF2B5EF4-FFF2-40B4-BE49-F238E27FC236}">
                  <a16:creationId xmlns:a16="http://schemas.microsoft.com/office/drawing/2014/main" id="{8B36840A-29C4-40CA-B700-FB0586981890}"/>
                </a:ext>
              </a:extLst>
            </p:cNvPr>
            <p:cNvPicPr>
              <a:picLocks noChangeAspect="1"/>
            </p:cNvPicPr>
            <p:nvPr/>
          </p:nvPicPr>
          <p:blipFill>
            <a:blip r:embed="rId3"/>
            <a:stretch>
              <a:fillRect/>
            </a:stretch>
          </p:blipFill>
          <p:spPr>
            <a:xfrm rot="16200000">
              <a:off x="4440718" y="4072724"/>
              <a:ext cx="529636" cy="448844"/>
            </a:xfrm>
            <a:prstGeom prst="rect">
              <a:avLst/>
            </a:prstGeom>
          </p:spPr>
        </p:pic>
        <p:grpSp>
          <p:nvGrpSpPr>
            <p:cNvPr id="20" name="グループ化 19">
              <a:extLst>
                <a:ext uri="{FF2B5EF4-FFF2-40B4-BE49-F238E27FC236}">
                  <a16:creationId xmlns:a16="http://schemas.microsoft.com/office/drawing/2014/main" id="{179F025E-A32F-43EC-837C-6B11426D795F}"/>
                </a:ext>
              </a:extLst>
            </p:cNvPr>
            <p:cNvGrpSpPr/>
            <p:nvPr/>
          </p:nvGrpSpPr>
          <p:grpSpPr>
            <a:xfrm>
              <a:off x="107504" y="3657136"/>
              <a:ext cx="8748518" cy="1763736"/>
              <a:chOff x="197741" y="2769582"/>
              <a:chExt cx="8748518" cy="1763736"/>
            </a:xfrm>
          </p:grpSpPr>
          <p:sp>
            <p:nvSpPr>
              <p:cNvPr id="8" name="テキスト ボックス 7">
                <a:extLst>
                  <a:ext uri="{FF2B5EF4-FFF2-40B4-BE49-F238E27FC236}">
                    <a16:creationId xmlns:a16="http://schemas.microsoft.com/office/drawing/2014/main" id="{F53659FC-8409-4272-BBA1-A2E6EF67B07C}"/>
                  </a:ext>
                </a:extLst>
              </p:cNvPr>
              <p:cNvSpPr txBox="1"/>
              <p:nvPr/>
            </p:nvSpPr>
            <p:spPr>
              <a:xfrm>
                <a:off x="1475656" y="4124004"/>
                <a:ext cx="3005951" cy="400110"/>
              </a:xfrm>
              <a:prstGeom prst="rect">
                <a:avLst/>
              </a:prstGeom>
              <a:noFill/>
            </p:spPr>
            <p:txBody>
              <a:bodyPr wrap="none" rtlCol="0">
                <a:spAutoFit/>
              </a:bodyPr>
              <a:lstStyle/>
              <a:p>
                <a:r>
                  <a:rPr kumimoji="1" lang="ja-JP" altLang="en-US" sz="2000" dirty="0"/>
                  <a:t>室内伝達関数の時間波形</a:t>
                </a:r>
              </a:p>
            </p:txBody>
          </p:sp>
          <p:sp>
            <p:nvSpPr>
              <p:cNvPr id="9" name="テキスト ボックス 8">
                <a:extLst>
                  <a:ext uri="{FF2B5EF4-FFF2-40B4-BE49-F238E27FC236}">
                    <a16:creationId xmlns:a16="http://schemas.microsoft.com/office/drawing/2014/main" id="{D76E22EA-6A5A-4A51-9124-E111902F54E3}"/>
                  </a:ext>
                </a:extLst>
              </p:cNvPr>
              <p:cNvSpPr txBox="1"/>
              <p:nvPr/>
            </p:nvSpPr>
            <p:spPr>
              <a:xfrm>
                <a:off x="5387846" y="4133208"/>
                <a:ext cx="3299301" cy="400110"/>
              </a:xfrm>
              <a:prstGeom prst="rect">
                <a:avLst/>
              </a:prstGeom>
              <a:noFill/>
            </p:spPr>
            <p:txBody>
              <a:bodyPr wrap="none" rtlCol="0">
                <a:spAutoFit/>
              </a:bodyPr>
              <a:lstStyle/>
              <a:p>
                <a:r>
                  <a:rPr kumimoji="1" lang="ja-JP" altLang="en-US" sz="2000" dirty="0"/>
                  <a:t>室内伝達関数のケプストラム</a:t>
                </a:r>
              </a:p>
            </p:txBody>
          </p:sp>
          <p:grpSp>
            <p:nvGrpSpPr>
              <p:cNvPr id="13" name="グループ化 12">
                <a:extLst>
                  <a:ext uri="{FF2B5EF4-FFF2-40B4-BE49-F238E27FC236}">
                    <a16:creationId xmlns:a16="http://schemas.microsoft.com/office/drawing/2014/main" id="{4D3AD531-B3EB-47C3-89BD-2A68B3E2D278}"/>
                  </a:ext>
                </a:extLst>
              </p:cNvPr>
              <p:cNvGrpSpPr/>
              <p:nvPr/>
            </p:nvGrpSpPr>
            <p:grpSpPr>
              <a:xfrm>
                <a:off x="197741" y="2769582"/>
                <a:ext cx="8748518" cy="1452010"/>
                <a:chOff x="197741" y="2769582"/>
                <a:chExt cx="8748518" cy="1452010"/>
              </a:xfrm>
            </p:grpSpPr>
            <p:pic>
              <p:nvPicPr>
                <p:cNvPr id="5" name="図 4">
                  <a:extLst>
                    <a:ext uri="{FF2B5EF4-FFF2-40B4-BE49-F238E27FC236}">
                      <a16:creationId xmlns:a16="http://schemas.microsoft.com/office/drawing/2014/main" id="{DF77DB60-19BA-41F1-927D-593EBEFECD5A}"/>
                    </a:ext>
                  </a:extLst>
                </p:cNvPr>
                <p:cNvPicPr>
                  <a:picLocks noChangeAspect="1"/>
                </p:cNvPicPr>
                <p:nvPr/>
              </p:nvPicPr>
              <p:blipFill>
                <a:blip r:embed="rId4"/>
                <a:stretch>
                  <a:fillRect/>
                </a:stretch>
              </p:blipFill>
              <p:spPr>
                <a:xfrm>
                  <a:off x="197741" y="2831584"/>
                  <a:ext cx="8748518" cy="1390008"/>
                </a:xfrm>
                <a:prstGeom prst="rect">
                  <a:avLst/>
                </a:prstGeom>
              </p:spPr>
            </p:pic>
            <p:sp>
              <p:nvSpPr>
                <p:cNvPr id="10" name="テキスト ボックス 9">
                  <a:extLst>
                    <a:ext uri="{FF2B5EF4-FFF2-40B4-BE49-F238E27FC236}">
                      <a16:creationId xmlns:a16="http://schemas.microsoft.com/office/drawing/2014/main" id="{81230423-7286-4815-86A0-86C99B734C6E}"/>
                    </a:ext>
                  </a:extLst>
                </p:cNvPr>
                <p:cNvSpPr txBox="1"/>
                <p:nvPr/>
              </p:nvSpPr>
              <p:spPr>
                <a:xfrm rot="16200000">
                  <a:off x="546031" y="2979129"/>
                  <a:ext cx="757647" cy="338554"/>
                </a:xfrm>
                <a:prstGeom prst="rect">
                  <a:avLst/>
                </a:prstGeom>
                <a:noFill/>
              </p:spPr>
              <p:txBody>
                <a:bodyPr wrap="square" rtlCol="0">
                  <a:spAutoFit/>
                </a:bodyPr>
                <a:lstStyle/>
                <a:p>
                  <a:r>
                    <a:rPr kumimoji="1" lang="ja-JP" altLang="en-US" sz="1600" dirty="0"/>
                    <a:t>振幅</a:t>
                  </a:r>
                </a:p>
              </p:txBody>
            </p:sp>
            <p:sp>
              <p:nvSpPr>
                <p:cNvPr id="11" name="テキスト ボックス 10">
                  <a:extLst>
                    <a:ext uri="{FF2B5EF4-FFF2-40B4-BE49-F238E27FC236}">
                      <a16:creationId xmlns:a16="http://schemas.microsoft.com/office/drawing/2014/main" id="{DF7D00CA-16A6-4AE1-B498-3ECB83DEE8C1}"/>
                    </a:ext>
                  </a:extLst>
                </p:cNvPr>
                <p:cNvSpPr txBox="1"/>
                <p:nvPr/>
              </p:nvSpPr>
              <p:spPr>
                <a:xfrm>
                  <a:off x="4213492" y="3784838"/>
                  <a:ext cx="458780" cy="338554"/>
                </a:xfrm>
                <a:prstGeom prst="rect">
                  <a:avLst/>
                </a:prstGeom>
                <a:noFill/>
              </p:spPr>
              <p:txBody>
                <a:bodyPr wrap="none" rtlCol="0">
                  <a:spAutoFit/>
                </a:bodyPr>
                <a:lstStyle/>
                <a:p>
                  <a:r>
                    <a:rPr kumimoji="1" lang="en-US" altLang="ja-JP" sz="1600" dirty="0"/>
                    <a:t>(S)</a:t>
                  </a:r>
                  <a:endParaRPr kumimoji="1" lang="ja-JP" altLang="en-US" sz="1600" dirty="0"/>
                </a:p>
              </p:txBody>
            </p:sp>
            <p:sp>
              <p:nvSpPr>
                <p:cNvPr id="12" name="テキスト ボックス 11">
                  <a:extLst>
                    <a:ext uri="{FF2B5EF4-FFF2-40B4-BE49-F238E27FC236}">
                      <a16:creationId xmlns:a16="http://schemas.microsoft.com/office/drawing/2014/main" id="{62F0DA65-DD0F-4E19-9F27-DECCF8DC760B}"/>
                    </a:ext>
                  </a:extLst>
                </p:cNvPr>
                <p:cNvSpPr txBox="1"/>
                <p:nvPr/>
              </p:nvSpPr>
              <p:spPr>
                <a:xfrm>
                  <a:off x="8359701" y="3794654"/>
                  <a:ext cx="458780" cy="338554"/>
                </a:xfrm>
                <a:prstGeom prst="rect">
                  <a:avLst/>
                </a:prstGeom>
                <a:noFill/>
              </p:spPr>
              <p:txBody>
                <a:bodyPr wrap="none" rtlCol="0">
                  <a:spAutoFit/>
                </a:bodyPr>
                <a:lstStyle/>
                <a:p>
                  <a:r>
                    <a:rPr kumimoji="1" lang="en-US" altLang="ja-JP" sz="1600" dirty="0"/>
                    <a:t>(S)</a:t>
                  </a:r>
                  <a:endParaRPr kumimoji="1" lang="ja-JP" altLang="en-US" sz="1600" dirty="0"/>
                </a:p>
              </p:txBody>
            </p:sp>
          </p:grpSp>
        </p:grpSp>
      </p:grpSp>
      <p:pic>
        <p:nvPicPr>
          <p:cNvPr id="19" name="図 18">
            <a:extLst>
              <a:ext uri="{FF2B5EF4-FFF2-40B4-BE49-F238E27FC236}">
                <a16:creationId xmlns:a16="http://schemas.microsoft.com/office/drawing/2014/main" id="{DFA48F34-4FC5-411A-8576-6A0802B465A1}"/>
              </a:ext>
            </a:extLst>
          </p:cNvPr>
          <p:cNvPicPr>
            <a:picLocks noChangeAspect="1"/>
          </p:cNvPicPr>
          <p:nvPr/>
        </p:nvPicPr>
        <p:blipFill>
          <a:blip r:embed="rId5"/>
          <a:stretch>
            <a:fillRect/>
          </a:stretch>
        </p:blipFill>
        <p:spPr>
          <a:xfrm>
            <a:off x="6589102" y="1488948"/>
            <a:ext cx="2229379" cy="1690328"/>
          </a:xfrm>
          <a:prstGeom prst="rect">
            <a:avLst/>
          </a:prstGeom>
        </p:spPr>
      </p:pic>
    </p:spTree>
    <p:extLst>
      <p:ext uri="{BB962C8B-B14F-4D97-AF65-F5344CB8AC3E}">
        <p14:creationId xmlns:p14="http://schemas.microsoft.com/office/powerpoint/2010/main" val="26756693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1CD37A6-7B52-4F00-88D3-6DB2A0BF4CBC}"/>
              </a:ext>
            </a:extLst>
          </p:cNvPr>
          <p:cNvSpPr>
            <a:spLocks noGrp="1"/>
          </p:cNvSpPr>
          <p:nvPr>
            <p:ph type="title"/>
          </p:nvPr>
        </p:nvSpPr>
        <p:spPr/>
        <p:txBody>
          <a:bodyPr/>
          <a:lstStyle/>
          <a:p>
            <a:pPr algn="l"/>
            <a:r>
              <a:rPr kumimoji="1" lang="ja-JP" altLang="en-US" dirty="0"/>
              <a:t>実験方法</a:t>
            </a:r>
          </a:p>
        </p:txBody>
      </p:sp>
      <p:sp>
        <p:nvSpPr>
          <p:cNvPr id="4" name="スライド番号プレースホルダー 3">
            <a:extLst>
              <a:ext uri="{FF2B5EF4-FFF2-40B4-BE49-F238E27FC236}">
                <a16:creationId xmlns:a16="http://schemas.microsoft.com/office/drawing/2014/main" id="{970755FA-A37D-4689-B582-1A69F3847AB7}"/>
              </a:ext>
            </a:extLst>
          </p:cNvPr>
          <p:cNvSpPr>
            <a:spLocks noGrp="1"/>
          </p:cNvSpPr>
          <p:nvPr>
            <p:ph type="sldNum" sz="quarter" idx="12"/>
          </p:nvPr>
        </p:nvSpPr>
        <p:spPr/>
        <p:txBody>
          <a:bodyPr/>
          <a:lstStyle/>
          <a:p>
            <a:pPr>
              <a:defRPr/>
            </a:pPr>
            <a:fld id="{8296DE13-0F0C-4D9A-B375-17F40D9CE168}" type="slidenum">
              <a:rPr lang="ja-JP" altLang="en-US" smtClean="0"/>
              <a:pPr>
                <a:defRPr/>
              </a:pPr>
              <a:t>13</a:t>
            </a:fld>
            <a:endParaRPr lang="ja-JP" altLang="en-US"/>
          </a:p>
        </p:txBody>
      </p:sp>
      <p:sp>
        <p:nvSpPr>
          <p:cNvPr id="5" name="テキスト ボックス 4">
            <a:extLst>
              <a:ext uri="{FF2B5EF4-FFF2-40B4-BE49-F238E27FC236}">
                <a16:creationId xmlns:a16="http://schemas.microsoft.com/office/drawing/2014/main" id="{C9AB0AD5-E254-460D-956C-9A985AAE6DC1}"/>
              </a:ext>
            </a:extLst>
          </p:cNvPr>
          <p:cNvSpPr txBox="1"/>
          <p:nvPr/>
        </p:nvSpPr>
        <p:spPr>
          <a:xfrm>
            <a:off x="755576" y="2716782"/>
            <a:ext cx="4932548" cy="1292662"/>
          </a:xfrm>
          <a:prstGeom prst="rect">
            <a:avLst/>
          </a:prstGeom>
          <a:noFill/>
        </p:spPr>
        <p:txBody>
          <a:bodyPr wrap="square" rtlCol="0">
            <a:spAutoFit/>
          </a:bodyPr>
          <a:lstStyle/>
          <a:p>
            <a:r>
              <a:rPr lang="ja-JP" altLang="en-US" sz="2000" dirty="0"/>
              <a:t>音声から室内伝達関数を分離するために</a:t>
            </a:r>
            <a:endParaRPr lang="en-US" altLang="ja-JP" sz="2000" dirty="0"/>
          </a:p>
          <a:p>
            <a:r>
              <a:rPr lang="ja-JP" altLang="en-US" sz="2000" dirty="0"/>
              <a:t>ケプストラム分析を行う</a:t>
            </a:r>
            <a:endParaRPr lang="en-US" altLang="ja-JP" sz="2000" dirty="0"/>
          </a:p>
          <a:p>
            <a:endParaRPr lang="en-US" altLang="ja-JP" sz="2000" dirty="0"/>
          </a:p>
          <a:p>
            <a:endParaRPr kumimoji="1" lang="ja-JP" altLang="en-US" dirty="0"/>
          </a:p>
        </p:txBody>
      </p:sp>
      <p:sp>
        <p:nvSpPr>
          <p:cNvPr id="6" name="テキスト ボックス 5">
            <a:extLst>
              <a:ext uri="{FF2B5EF4-FFF2-40B4-BE49-F238E27FC236}">
                <a16:creationId xmlns:a16="http://schemas.microsoft.com/office/drawing/2014/main" id="{71878299-BA0A-44F5-9C16-3F0C569596EB}"/>
              </a:ext>
            </a:extLst>
          </p:cNvPr>
          <p:cNvSpPr txBox="1"/>
          <p:nvPr/>
        </p:nvSpPr>
        <p:spPr>
          <a:xfrm>
            <a:off x="468313" y="2105561"/>
            <a:ext cx="1296144" cy="523220"/>
          </a:xfrm>
          <a:prstGeom prst="rect">
            <a:avLst/>
          </a:prstGeom>
          <a:noFill/>
        </p:spPr>
        <p:txBody>
          <a:bodyPr wrap="square" rtlCol="0">
            <a:spAutoFit/>
          </a:bodyPr>
          <a:lstStyle/>
          <a:p>
            <a:r>
              <a:rPr kumimoji="1" lang="ja-JP" altLang="en-US" sz="2800" dirty="0"/>
              <a:t>・ 実験</a:t>
            </a:r>
          </a:p>
        </p:txBody>
      </p:sp>
      <p:sp>
        <p:nvSpPr>
          <p:cNvPr id="7" name="テキスト ボックス 6">
            <a:extLst>
              <a:ext uri="{FF2B5EF4-FFF2-40B4-BE49-F238E27FC236}">
                <a16:creationId xmlns:a16="http://schemas.microsoft.com/office/drawing/2014/main" id="{40D02D21-CB46-45A8-91E5-B09F19ED64CA}"/>
              </a:ext>
            </a:extLst>
          </p:cNvPr>
          <p:cNvSpPr txBox="1"/>
          <p:nvPr/>
        </p:nvSpPr>
        <p:spPr>
          <a:xfrm>
            <a:off x="468313" y="4658431"/>
            <a:ext cx="1944216" cy="523220"/>
          </a:xfrm>
          <a:prstGeom prst="rect">
            <a:avLst/>
          </a:prstGeom>
          <a:noFill/>
        </p:spPr>
        <p:txBody>
          <a:bodyPr wrap="square" rtlCol="0">
            <a:spAutoFit/>
          </a:bodyPr>
          <a:lstStyle/>
          <a:p>
            <a:r>
              <a:rPr kumimoji="1" lang="ja-JP" altLang="en-US" sz="2800" dirty="0"/>
              <a:t>・ 使用音声</a:t>
            </a:r>
          </a:p>
        </p:txBody>
      </p:sp>
      <p:sp>
        <p:nvSpPr>
          <p:cNvPr id="8" name="テキスト ボックス 7">
            <a:extLst>
              <a:ext uri="{FF2B5EF4-FFF2-40B4-BE49-F238E27FC236}">
                <a16:creationId xmlns:a16="http://schemas.microsoft.com/office/drawing/2014/main" id="{3F50273D-A31F-451C-B17E-ADEB47CD05C6}"/>
              </a:ext>
            </a:extLst>
          </p:cNvPr>
          <p:cNvSpPr txBox="1"/>
          <p:nvPr/>
        </p:nvSpPr>
        <p:spPr>
          <a:xfrm>
            <a:off x="827584" y="5201372"/>
            <a:ext cx="3969356" cy="677108"/>
          </a:xfrm>
          <a:prstGeom prst="rect">
            <a:avLst/>
          </a:prstGeom>
          <a:noFill/>
        </p:spPr>
        <p:txBody>
          <a:bodyPr wrap="none" rtlCol="0">
            <a:spAutoFit/>
          </a:bodyPr>
          <a:lstStyle/>
          <a:p>
            <a:r>
              <a:rPr kumimoji="1" lang="en-US" altLang="ja-JP" sz="2000" dirty="0"/>
              <a:t>2019</a:t>
            </a:r>
            <a:r>
              <a:rPr kumimoji="1" lang="ja-JP" altLang="en-US" sz="2000" dirty="0"/>
              <a:t>年度の</a:t>
            </a:r>
            <a:r>
              <a:rPr kumimoji="1" lang="en-US" altLang="ja-JP" sz="2000" dirty="0"/>
              <a:t>ASV spoof</a:t>
            </a:r>
            <a:r>
              <a:rPr kumimoji="1" lang="ja-JP" altLang="en-US" sz="2000" dirty="0"/>
              <a:t>大会のもの</a:t>
            </a:r>
            <a:endParaRPr kumimoji="1" lang="en-US" altLang="ja-JP" sz="2000" dirty="0"/>
          </a:p>
          <a:p>
            <a:r>
              <a:rPr lang="en-US" altLang="ja-JP" dirty="0"/>
              <a:t>(https://www.asvspoof.org/)</a:t>
            </a:r>
            <a:endParaRPr kumimoji="1" lang="ja-JP" altLang="en-US" dirty="0"/>
          </a:p>
        </p:txBody>
      </p:sp>
      <p:sp>
        <p:nvSpPr>
          <p:cNvPr id="3" name="テキスト ボックス 2">
            <a:extLst>
              <a:ext uri="{FF2B5EF4-FFF2-40B4-BE49-F238E27FC236}">
                <a16:creationId xmlns:a16="http://schemas.microsoft.com/office/drawing/2014/main" id="{B41B9815-93A4-45A4-8245-B14677E46EE0}"/>
              </a:ext>
            </a:extLst>
          </p:cNvPr>
          <p:cNvSpPr txBox="1"/>
          <p:nvPr/>
        </p:nvSpPr>
        <p:spPr>
          <a:xfrm>
            <a:off x="2123728" y="3508929"/>
            <a:ext cx="4969630" cy="646331"/>
          </a:xfrm>
          <a:prstGeom prst="rect">
            <a:avLst/>
          </a:prstGeom>
          <a:noFill/>
        </p:spPr>
        <p:txBody>
          <a:bodyPr wrap="none" rtlCol="0">
            <a:spAutoFit/>
          </a:bodyPr>
          <a:lstStyle/>
          <a:p>
            <a:r>
              <a:rPr lang="ja-JP" altLang="en-US" dirty="0"/>
              <a:t>周波数スペクトル上の包絡部分</a:t>
            </a:r>
            <a:r>
              <a:rPr lang="en-US" altLang="ja-JP" dirty="0"/>
              <a:t>(</a:t>
            </a:r>
            <a:r>
              <a:rPr lang="ja-JP" altLang="en-US" dirty="0">
                <a:solidFill>
                  <a:srgbClr val="FF0000"/>
                </a:solidFill>
              </a:rPr>
              <a:t>室内伝達関数</a:t>
            </a:r>
            <a:r>
              <a:rPr lang="en-US" altLang="ja-JP" dirty="0"/>
              <a:t>)</a:t>
            </a:r>
            <a:r>
              <a:rPr lang="ja-JP" altLang="en-US" dirty="0"/>
              <a:t>と</a:t>
            </a:r>
            <a:endParaRPr lang="en-US" altLang="ja-JP" dirty="0"/>
          </a:p>
          <a:p>
            <a:r>
              <a:rPr lang="ja-JP" altLang="en-US" dirty="0"/>
              <a:t>微細構造部分</a:t>
            </a:r>
            <a:r>
              <a:rPr lang="en-US" altLang="ja-JP" dirty="0">
                <a:solidFill>
                  <a:srgbClr val="FF0000"/>
                </a:solidFill>
              </a:rPr>
              <a:t>(</a:t>
            </a:r>
            <a:r>
              <a:rPr lang="ja-JP" altLang="en-US" dirty="0">
                <a:solidFill>
                  <a:srgbClr val="FF0000"/>
                </a:solidFill>
              </a:rPr>
              <a:t>音源</a:t>
            </a:r>
            <a:r>
              <a:rPr lang="en-US" altLang="ja-JP" dirty="0"/>
              <a:t>)</a:t>
            </a:r>
            <a:r>
              <a:rPr lang="ja-JP" altLang="en-US" dirty="0"/>
              <a:t>を分離できる</a:t>
            </a:r>
            <a:endParaRPr kumimoji="1" lang="ja-JP" altLang="en-US" dirty="0"/>
          </a:p>
        </p:txBody>
      </p:sp>
      <p:cxnSp>
        <p:nvCxnSpPr>
          <p:cNvPr id="11" name="直線矢印コネクタ 10">
            <a:extLst>
              <a:ext uri="{FF2B5EF4-FFF2-40B4-BE49-F238E27FC236}">
                <a16:creationId xmlns:a16="http://schemas.microsoft.com/office/drawing/2014/main" id="{FD40E6DC-0B35-48AD-B854-29C4C9D0B834}"/>
              </a:ext>
            </a:extLst>
          </p:cNvPr>
          <p:cNvCxnSpPr/>
          <p:nvPr/>
        </p:nvCxnSpPr>
        <p:spPr>
          <a:xfrm>
            <a:off x="1259632" y="3810255"/>
            <a:ext cx="68330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905976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9452DA4-59DA-4A3E-B3B8-42EC10CB04C5}"/>
              </a:ext>
            </a:extLst>
          </p:cNvPr>
          <p:cNvSpPr>
            <a:spLocks noGrp="1"/>
          </p:cNvSpPr>
          <p:nvPr>
            <p:ph type="title"/>
          </p:nvPr>
        </p:nvSpPr>
        <p:spPr/>
        <p:txBody>
          <a:bodyPr/>
          <a:lstStyle/>
          <a:p>
            <a:pPr algn="l"/>
            <a:r>
              <a:rPr kumimoji="1" lang="ja-JP" altLang="en-US" dirty="0"/>
              <a:t>実験結果</a:t>
            </a:r>
            <a:r>
              <a:rPr kumimoji="1" lang="en-US" altLang="ja-JP" dirty="0"/>
              <a:t>(1/2)</a:t>
            </a:r>
            <a:endParaRPr kumimoji="1" lang="ja-JP" altLang="en-US" dirty="0"/>
          </a:p>
        </p:txBody>
      </p:sp>
      <p:sp>
        <p:nvSpPr>
          <p:cNvPr id="4" name="スライド番号プレースホルダー 3">
            <a:extLst>
              <a:ext uri="{FF2B5EF4-FFF2-40B4-BE49-F238E27FC236}">
                <a16:creationId xmlns:a16="http://schemas.microsoft.com/office/drawing/2014/main" id="{30E01440-A9F3-4A67-B225-BB9CB4876907}"/>
              </a:ext>
            </a:extLst>
          </p:cNvPr>
          <p:cNvSpPr>
            <a:spLocks noGrp="1"/>
          </p:cNvSpPr>
          <p:nvPr>
            <p:ph type="sldNum" sz="quarter" idx="12"/>
          </p:nvPr>
        </p:nvSpPr>
        <p:spPr/>
        <p:txBody>
          <a:bodyPr/>
          <a:lstStyle/>
          <a:p>
            <a:pPr>
              <a:defRPr/>
            </a:pPr>
            <a:fld id="{8296DE13-0F0C-4D9A-B375-17F40D9CE168}" type="slidenum">
              <a:rPr lang="ja-JP" altLang="en-US" smtClean="0"/>
              <a:pPr>
                <a:defRPr/>
              </a:pPr>
              <a:t>14</a:t>
            </a:fld>
            <a:endParaRPr lang="ja-JP" altLang="en-US"/>
          </a:p>
        </p:txBody>
      </p:sp>
      <p:sp>
        <p:nvSpPr>
          <p:cNvPr id="8" name="テキスト ボックス 7">
            <a:extLst>
              <a:ext uri="{FF2B5EF4-FFF2-40B4-BE49-F238E27FC236}">
                <a16:creationId xmlns:a16="http://schemas.microsoft.com/office/drawing/2014/main" id="{E8DE93C3-2BB5-49FB-AADF-0604179373F2}"/>
              </a:ext>
            </a:extLst>
          </p:cNvPr>
          <p:cNvSpPr txBox="1"/>
          <p:nvPr/>
        </p:nvSpPr>
        <p:spPr>
          <a:xfrm>
            <a:off x="5310712" y="2852936"/>
            <a:ext cx="3646880" cy="707886"/>
          </a:xfrm>
          <a:prstGeom prst="rect">
            <a:avLst/>
          </a:prstGeom>
          <a:noFill/>
        </p:spPr>
        <p:txBody>
          <a:bodyPr wrap="square" rtlCol="0">
            <a:spAutoFit/>
          </a:bodyPr>
          <a:lstStyle/>
          <a:p>
            <a:r>
              <a:rPr lang="ja-JP" altLang="en-US" dirty="0"/>
              <a:t>・　</a:t>
            </a:r>
            <a:r>
              <a:rPr lang="ja-JP" altLang="en-US" sz="2000" dirty="0"/>
              <a:t>本人発話のピーク数が</a:t>
            </a:r>
            <a:endParaRPr lang="en-US" altLang="ja-JP" sz="2000" dirty="0"/>
          </a:p>
          <a:p>
            <a:r>
              <a:rPr lang="ja-JP" altLang="en-US" sz="2000" dirty="0"/>
              <a:t>　　一番小さくなった</a:t>
            </a:r>
            <a:endParaRPr kumimoji="1" lang="en-US" altLang="ja-JP" dirty="0"/>
          </a:p>
        </p:txBody>
      </p:sp>
      <p:sp>
        <p:nvSpPr>
          <p:cNvPr id="9" name="テキスト ボックス 8">
            <a:extLst>
              <a:ext uri="{FF2B5EF4-FFF2-40B4-BE49-F238E27FC236}">
                <a16:creationId xmlns:a16="http://schemas.microsoft.com/office/drawing/2014/main" id="{49D04BDE-45DB-4DA7-8950-4CBFD75B0EF1}"/>
              </a:ext>
            </a:extLst>
          </p:cNvPr>
          <p:cNvSpPr txBox="1"/>
          <p:nvPr/>
        </p:nvSpPr>
        <p:spPr>
          <a:xfrm>
            <a:off x="5310712" y="3839910"/>
            <a:ext cx="2621230" cy="677108"/>
          </a:xfrm>
          <a:prstGeom prst="rect">
            <a:avLst/>
          </a:prstGeom>
          <a:noFill/>
        </p:spPr>
        <p:txBody>
          <a:bodyPr wrap="none" rtlCol="0">
            <a:spAutoFit/>
          </a:bodyPr>
          <a:lstStyle/>
          <a:p>
            <a:r>
              <a:rPr kumimoji="1" lang="ja-JP" altLang="en-US" dirty="0"/>
              <a:t>・　録音品質とピーク数は</a:t>
            </a:r>
            <a:endParaRPr kumimoji="1" lang="en-US" altLang="ja-JP" dirty="0"/>
          </a:p>
          <a:p>
            <a:r>
              <a:rPr lang="ja-JP" altLang="en-US" dirty="0"/>
              <a:t>　　</a:t>
            </a:r>
            <a:r>
              <a:rPr kumimoji="1" lang="ja-JP" altLang="en-US" dirty="0"/>
              <a:t>比例関係にない</a:t>
            </a:r>
            <a:endParaRPr kumimoji="1" lang="ja-JP" altLang="en-US" sz="2000" dirty="0"/>
          </a:p>
        </p:txBody>
      </p:sp>
      <p:sp>
        <p:nvSpPr>
          <p:cNvPr id="21" name="テキスト ボックス 20">
            <a:extLst>
              <a:ext uri="{FF2B5EF4-FFF2-40B4-BE49-F238E27FC236}">
                <a16:creationId xmlns:a16="http://schemas.microsoft.com/office/drawing/2014/main" id="{7E887483-A9DC-41E0-B769-E60D560D29EF}"/>
              </a:ext>
            </a:extLst>
          </p:cNvPr>
          <p:cNvSpPr txBox="1"/>
          <p:nvPr/>
        </p:nvSpPr>
        <p:spPr>
          <a:xfrm>
            <a:off x="1115616" y="5687868"/>
            <a:ext cx="4046154" cy="400110"/>
          </a:xfrm>
          <a:prstGeom prst="rect">
            <a:avLst/>
          </a:prstGeom>
          <a:noFill/>
        </p:spPr>
        <p:txBody>
          <a:bodyPr wrap="square" rtlCol="0">
            <a:spAutoFit/>
          </a:bodyPr>
          <a:lstStyle/>
          <a:p>
            <a:r>
              <a:rPr kumimoji="1" lang="en-US" altLang="ja-JP" sz="2000" dirty="0"/>
              <a:t>No.70(</a:t>
            </a:r>
            <a:r>
              <a:rPr kumimoji="1" lang="ja-JP" altLang="en-US" sz="2000" dirty="0"/>
              <a:t>低い声の男性</a:t>
            </a:r>
            <a:r>
              <a:rPr kumimoji="1" lang="en-US" altLang="ja-JP" sz="2000" dirty="0"/>
              <a:t>)</a:t>
            </a:r>
            <a:r>
              <a:rPr lang="ja-JP" altLang="en-US" sz="2000" dirty="0"/>
              <a:t>のピーク数</a:t>
            </a:r>
            <a:endParaRPr kumimoji="1" lang="ja-JP" altLang="en-US" sz="2000" dirty="0"/>
          </a:p>
        </p:txBody>
      </p:sp>
      <p:pic>
        <p:nvPicPr>
          <p:cNvPr id="22" name="図 21">
            <a:extLst>
              <a:ext uri="{FF2B5EF4-FFF2-40B4-BE49-F238E27FC236}">
                <a16:creationId xmlns:a16="http://schemas.microsoft.com/office/drawing/2014/main" id="{6BB37237-6BF8-439D-921F-2BC552D9A43D}"/>
              </a:ext>
            </a:extLst>
          </p:cNvPr>
          <p:cNvPicPr>
            <a:picLocks noChangeAspect="1"/>
          </p:cNvPicPr>
          <p:nvPr/>
        </p:nvPicPr>
        <p:blipFill>
          <a:blip r:embed="rId3"/>
          <a:stretch>
            <a:fillRect/>
          </a:stretch>
        </p:blipFill>
        <p:spPr>
          <a:xfrm>
            <a:off x="179512" y="1947647"/>
            <a:ext cx="4890507" cy="3784526"/>
          </a:xfrm>
          <a:prstGeom prst="rect">
            <a:avLst/>
          </a:prstGeom>
        </p:spPr>
      </p:pic>
    </p:spTree>
    <p:extLst>
      <p:ext uri="{BB962C8B-B14F-4D97-AF65-F5344CB8AC3E}">
        <p14:creationId xmlns:p14="http://schemas.microsoft.com/office/powerpoint/2010/main" val="22862240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BB4D69C-1A32-4651-853F-D4D082057A2A}"/>
              </a:ext>
            </a:extLst>
          </p:cNvPr>
          <p:cNvSpPr>
            <a:spLocks noGrp="1"/>
          </p:cNvSpPr>
          <p:nvPr>
            <p:ph type="title"/>
          </p:nvPr>
        </p:nvSpPr>
        <p:spPr/>
        <p:txBody>
          <a:bodyPr/>
          <a:lstStyle/>
          <a:p>
            <a:pPr algn="l"/>
            <a:r>
              <a:rPr kumimoji="1" lang="ja-JP" altLang="en-US" dirty="0"/>
              <a:t>実験結果</a:t>
            </a:r>
            <a:r>
              <a:rPr kumimoji="1" lang="en-US" altLang="ja-JP" dirty="0"/>
              <a:t>(2/2)</a:t>
            </a:r>
            <a:endParaRPr kumimoji="1" lang="ja-JP" altLang="en-US" dirty="0"/>
          </a:p>
        </p:txBody>
      </p:sp>
      <p:sp>
        <p:nvSpPr>
          <p:cNvPr id="4" name="スライド番号プレースホルダー 3">
            <a:extLst>
              <a:ext uri="{FF2B5EF4-FFF2-40B4-BE49-F238E27FC236}">
                <a16:creationId xmlns:a16="http://schemas.microsoft.com/office/drawing/2014/main" id="{AC4882A7-DE9B-4FB2-B04E-5ACF3F548D6B}"/>
              </a:ext>
            </a:extLst>
          </p:cNvPr>
          <p:cNvSpPr>
            <a:spLocks noGrp="1"/>
          </p:cNvSpPr>
          <p:nvPr>
            <p:ph type="sldNum" sz="quarter" idx="12"/>
          </p:nvPr>
        </p:nvSpPr>
        <p:spPr/>
        <p:txBody>
          <a:bodyPr/>
          <a:lstStyle/>
          <a:p>
            <a:pPr>
              <a:defRPr/>
            </a:pPr>
            <a:fld id="{8296DE13-0F0C-4D9A-B375-17F40D9CE168}" type="slidenum">
              <a:rPr lang="ja-JP" altLang="en-US" smtClean="0"/>
              <a:pPr>
                <a:defRPr/>
              </a:pPr>
              <a:t>15</a:t>
            </a:fld>
            <a:endParaRPr lang="ja-JP" altLang="en-US"/>
          </a:p>
        </p:txBody>
      </p:sp>
      <p:sp>
        <p:nvSpPr>
          <p:cNvPr id="7" name="テキスト ボックス 6">
            <a:extLst>
              <a:ext uri="{FF2B5EF4-FFF2-40B4-BE49-F238E27FC236}">
                <a16:creationId xmlns:a16="http://schemas.microsoft.com/office/drawing/2014/main" id="{696CA8AF-CD8B-42B5-904D-BD63410C138E}"/>
              </a:ext>
            </a:extLst>
          </p:cNvPr>
          <p:cNvSpPr txBox="1"/>
          <p:nvPr/>
        </p:nvSpPr>
        <p:spPr>
          <a:xfrm>
            <a:off x="5039920" y="3032661"/>
            <a:ext cx="3646880" cy="646331"/>
          </a:xfrm>
          <a:prstGeom prst="rect">
            <a:avLst/>
          </a:prstGeom>
          <a:noFill/>
        </p:spPr>
        <p:txBody>
          <a:bodyPr wrap="square" rtlCol="0">
            <a:spAutoFit/>
          </a:bodyPr>
          <a:lstStyle/>
          <a:p>
            <a:r>
              <a:rPr lang="ja-JP" altLang="en-US" dirty="0"/>
              <a:t>・　本人発話は録音再生音の</a:t>
            </a:r>
            <a:r>
              <a:rPr lang="en-US" altLang="ja-JP" dirty="0"/>
              <a:t>high</a:t>
            </a:r>
          </a:p>
          <a:p>
            <a:r>
              <a:rPr lang="ja-JP" altLang="en-US" dirty="0"/>
              <a:t>　　より、ピーク数が小さくなった</a:t>
            </a:r>
            <a:endParaRPr kumimoji="1" lang="en-US" altLang="ja-JP" dirty="0"/>
          </a:p>
        </p:txBody>
      </p:sp>
      <p:sp>
        <p:nvSpPr>
          <p:cNvPr id="8" name="テキスト ボックス 7">
            <a:extLst>
              <a:ext uri="{FF2B5EF4-FFF2-40B4-BE49-F238E27FC236}">
                <a16:creationId xmlns:a16="http://schemas.microsoft.com/office/drawing/2014/main" id="{AB256727-0435-48D5-8C46-2F96EDECC4E4}"/>
              </a:ext>
            </a:extLst>
          </p:cNvPr>
          <p:cNvSpPr txBox="1"/>
          <p:nvPr/>
        </p:nvSpPr>
        <p:spPr>
          <a:xfrm>
            <a:off x="5056223" y="4221088"/>
            <a:ext cx="3621504" cy="677108"/>
          </a:xfrm>
          <a:prstGeom prst="rect">
            <a:avLst/>
          </a:prstGeom>
          <a:noFill/>
        </p:spPr>
        <p:txBody>
          <a:bodyPr wrap="none" rtlCol="0">
            <a:spAutoFit/>
          </a:bodyPr>
          <a:lstStyle/>
          <a:p>
            <a:r>
              <a:rPr kumimoji="1" lang="ja-JP" altLang="en-US" dirty="0"/>
              <a:t>・　必ずしも本人発話のピーク数が</a:t>
            </a:r>
            <a:endParaRPr kumimoji="1" lang="en-US" altLang="ja-JP" dirty="0"/>
          </a:p>
          <a:p>
            <a:r>
              <a:rPr lang="ja-JP" altLang="en-US" dirty="0"/>
              <a:t>　　</a:t>
            </a:r>
            <a:r>
              <a:rPr kumimoji="1" lang="ja-JP" altLang="en-US" dirty="0"/>
              <a:t>小さくなるとは限らなかった</a:t>
            </a:r>
            <a:endParaRPr kumimoji="1" lang="ja-JP" altLang="en-US" sz="2000" dirty="0"/>
          </a:p>
        </p:txBody>
      </p:sp>
      <p:pic>
        <p:nvPicPr>
          <p:cNvPr id="21" name="図 20">
            <a:extLst>
              <a:ext uri="{FF2B5EF4-FFF2-40B4-BE49-F238E27FC236}">
                <a16:creationId xmlns:a16="http://schemas.microsoft.com/office/drawing/2014/main" id="{75B46673-9417-4FDF-98DC-EC47D55FA322}"/>
              </a:ext>
            </a:extLst>
          </p:cNvPr>
          <p:cNvPicPr>
            <a:picLocks noChangeAspect="1"/>
          </p:cNvPicPr>
          <p:nvPr/>
        </p:nvPicPr>
        <p:blipFill>
          <a:blip r:embed="rId3"/>
          <a:stretch>
            <a:fillRect/>
          </a:stretch>
        </p:blipFill>
        <p:spPr>
          <a:xfrm>
            <a:off x="107504" y="2112866"/>
            <a:ext cx="4824536" cy="3705027"/>
          </a:xfrm>
          <a:prstGeom prst="rect">
            <a:avLst/>
          </a:prstGeom>
        </p:spPr>
      </p:pic>
      <p:sp>
        <p:nvSpPr>
          <p:cNvPr id="22" name="テキスト ボックス 21">
            <a:extLst>
              <a:ext uri="{FF2B5EF4-FFF2-40B4-BE49-F238E27FC236}">
                <a16:creationId xmlns:a16="http://schemas.microsoft.com/office/drawing/2014/main" id="{83B70326-0D2A-411C-A70C-33107D1BC371}"/>
              </a:ext>
            </a:extLst>
          </p:cNvPr>
          <p:cNvSpPr txBox="1"/>
          <p:nvPr/>
        </p:nvSpPr>
        <p:spPr>
          <a:xfrm>
            <a:off x="1037378" y="5789933"/>
            <a:ext cx="3751348" cy="400110"/>
          </a:xfrm>
          <a:prstGeom prst="rect">
            <a:avLst/>
          </a:prstGeom>
          <a:noFill/>
        </p:spPr>
        <p:txBody>
          <a:bodyPr wrap="none" rtlCol="0">
            <a:spAutoFit/>
          </a:bodyPr>
          <a:lstStyle/>
          <a:p>
            <a:r>
              <a:rPr kumimoji="1" lang="en-US" altLang="ja-JP" sz="2000" dirty="0"/>
              <a:t>No.74(</a:t>
            </a:r>
            <a:r>
              <a:rPr kumimoji="1" lang="ja-JP" altLang="en-US" sz="2000" dirty="0"/>
              <a:t>高い声の女性</a:t>
            </a:r>
            <a:r>
              <a:rPr kumimoji="1" lang="en-US" altLang="ja-JP" sz="2000" dirty="0"/>
              <a:t>)</a:t>
            </a:r>
            <a:r>
              <a:rPr kumimoji="1" lang="ja-JP" altLang="en-US" sz="2000" dirty="0"/>
              <a:t>のピーク数</a:t>
            </a:r>
          </a:p>
        </p:txBody>
      </p:sp>
    </p:spTree>
    <p:extLst>
      <p:ext uri="{BB962C8B-B14F-4D97-AF65-F5344CB8AC3E}">
        <p14:creationId xmlns:p14="http://schemas.microsoft.com/office/powerpoint/2010/main" val="19492181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CFB22B4-731F-495D-9AF6-D44AD2951D36}"/>
              </a:ext>
            </a:extLst>
          </p:cNvPr>
          <p:cNvSpPr>
            <a:spLocks noGrp="1"/>
          </p:cNvSpPr>
          <p:nvPr>
            <p:ph type="title"/>
          </p:nvPr>
        </p:nvSpPr>
        <p:spPr/>
        <p:txBody>
          <a:bodyPr/>
          <a:lstStyle/>
          <a:p>
            <a:pPr algn="l"/>
            <a:r>
              <a:rPr kumimoji="1" lang="ja-JP" altLang="en-US" dirty="0"/>
              <a:t>まとめ</a:t>
            </a:r>
          </a:p>
        </p:txBody>
      </p:sp>
      <p:sp>
        <p:nvSpPr>
          <p:cNvPr id="4" name="スライド番号プレースホルダー 3">
            <a:extLst>
              <a:ext uri="{FF2B5EF4-FFF2-40B4-BE49-F238E27FC236}">
                <a16:creationId xmlns:a16="http://schemas.microsoft.com/office/drawing/2014/main" id="{AADDF765-C6EA-4641-B80A-E3C11A1EFE35}"/>
              </a:ext>
            </a:extLst>
          </p:cNvPr>
          <p:cNvSpPr>
            <a:spLocks noGrp="1"/>
          </p:cNvSpPr>
          <p:nvPr>
            <p:ph type="sldNum" sz="quarter" idx="12"/>
          </p:nvPr>
        </p:nvSpPr>
        <p:spPr/>
        <p:txBody>
          <a:bodyPr/>
          <a:lstStyle/>
          <a:p>
            <a:pPr>
              <a:defRPr/>
            </a:pPr>
            <a:fld id="{8296DE13-0F0C-4D9A-B375-17F40D9CE168}" type="slidenum">
              <a:rPr lang="ja-JP" altLang="en-US" smtClean="0"/>
              <a:pPr>
                <a:defRPr/>
              </a:pPr>
              <a:t>16</a:t>
            </a:fld>
            <a:endParaRPr lang="ja-JP" altLang="en-US"/>
          </a:p>
        </p:txBody>
      </p:sp>
      <p:sp>
        <p:nvSpPr>
          <p:cNvPr id="3" name="正方形/長方形 2">
            <a:extLst>
              <a:ext uri="{FF2B5EF4-FFF2-40B4-BE49-F238E27FC236}">
                <a16:creationId xmlns:a16="http://schemas.microsoft.com/office/drawing/2014/main" id="{662D44BE-A4BD-441E-A3B5-66FD73FD01AD}"/>
              </a:ext>
            </a:extLst>
          </p:cNvPr>
          <p:cNvSpPr/>
          <p:nvPr/>
        </p:nvSpPr>
        <p:spPr>
          <a:xfrm>
            <a:off x="430411" y="1986853"/>
            <a:ext cx="8218487" cy="707886"/>
          </a:xfrm>
          <a:prstGeom prst="rect">
            <a:avLst/>
          </a:prstGeom>
        </p:spPr>
        <p:txBody>
          <a:bodyPr wrap="square">
            <a:spAutoFit/>
          </a:bodyPr>
          <a:lstStyle/>
          <a:p>
            <a:r>
              <a:rPr lang="ja-JP" altLang="en-US" sz="2000" dirty="0">
                <a:solidFill>
                  <a:schemeClr val="accent1"/>
                </a:solidFill>
              </a:rPr>
              <a:t>・</a:t>
            </a:r>
            <a:r>
              <a:rPr lang="ja-JP" altLang="en-US" sz="2000" dirty="0"/>
              <a:t> 詐欺問題を解決するために</a:t>
            </a:r>
            <a:endParaRPr lang="en-US" altLang="ja-JP" sz="2000" dirty="0"/>
          </a:p>
          <a:p>
            <a:r>
              <a:rPr lang="ja-JP" altLang="en-US" sz="2000" dirty="0"/>
              <a:t>　本人発話と録音再生音の判別方法の検討をした</a:t>
            </a:r>
          </a:p>
        </p:txBody>
      </p:sp>
      <p:sp>
        <p:nvSpPr>
          <p:cNvPr id="10" name="テキスト ボックス 9">
            <a:extLst>
              <a:ext uri="{FF2B5EF4-FFF2-40B4-BE49-F238E27FC236}">
                <a16:creationId xmlns:a16="http://schemas.microsoft.com/office/drawing/2014/main" id="{70ACFC49-A671-4780-9418-530C8DDE431C}"/>
              </a:ext>
            </a:extLst>
          </p:cNvPr>
          <p:cNvSpPr txBox="1"/>
          <p:nvPr/>
        </p:nvSpPr>
        <p:spPr>
          <a:xfrm>
            <a:off x="430411" y="3556848"/>
            <a:ext cx="7406195" cy="400110"/>
          </a:xfrm>
          <a:prstGeom prst="rect">
            <a:avLst/>
          </a:prstGeom>
          <a:noFill/>
        </p:spPr>
        <p:txBody>
          <a:bodyPr wrap="none" rtlCol="0">
            <a:spAutoFit/>
          </a:bodyPr>
          <a:lstStyle/>
          <a:p>
            <a:r>
              <a:rPr kumimoji="1" lang="ja-JP" altLang="en-US" sz="2000" dirty="0">
                <a:solidFill>
                  <a:schemeClr val="accent1"/>
                </a:solidFill>
              </a:rPr>
              <a:t>・ </a:t>
            </a:r>
            <a:r>
              <a:rPr kumimoji="1" lang="ja-JP" altLang="en-US" sz="2000" dirty="0"/>
              <a:t>実験結果</a:t>
            </a:r>
            <a:r>
              <a:rPr lang="ja-JP" altLang="en-US" sz="2000" dirty="0"/>
              <a:t>はほぼ期待した結果となったが、まだ改善の余地がある</a:t>
            </a:r>
            <a:endParaRPr kumimoji="1" lang="ja-JP" altLang="en-US" sz="2000" dirty="0"/>
          </a:p>
        </p:txBody>
      </p:sp>
      <p:sp>
        <p:nvSpPr>
          <p:cNvPr id="13" name="テキスト ボックス 12">
            <a:extLst>
              <a:ext uri="{FF2B5EF4-FFF2-40B4-BE49-F238E27FC236}">
                <a16:creationId xmlns:a16="http://schemas.microsoft.com/office/drawing/2014/main" id="{54869019-7180-4A3E-8BCF-505D844762F6}"/>
              </a:ext>
            </a:extLst>
          </p:cNvPr>
          <p:cNvSpPr txBox="1"/>
          <p:nvPr/>
        </p:nvSpPr>
        <p:spPr>
          <a:xfrm>
            <a:off x="418307" y="4761823"/>
            <a:ext cx="8218488" cy="677108"/>
          </a:xfrm>
          <a:prstGeom prst="rect">
            <a:avLst/>
          </a:prstGeom>
          <a:noFill/>
        </p:spPr>
        <p:txBody>
          <a:bodyPr wrap="square" rtlCol="0">
            <a:spAutoFit/>
          </a:bodyPr>
          <a:lstStyle/>
          <a:p>
            <a:r>
              <a:rPr lang="ja-JP" altLang="en-US" sz="2000" dirty="0">
                <a:solidFill>
                  <a:schemeClr val="accent1"/>
                </a:solidFill>
              </a:rPr>
              <a:t>・ </a:t>
            </a:r>
            <a:r>
              <a:rPr kumimoji="1" lang="ja-JP" altLang="en-US" sz="2000" dirty="0"/>
              <a:t>今後の課題</a:t>
            </a:r>
            <a:r>
              <a:rPr lang="ja-JP" altLang="en-US" sz="2000" dirty="0"/>
              <a:t>として、最終的には</a:t>
            </a:r>
            <a:r>
              <a:rPr lang="en-US" altLang="ja-JP" sz="2000" dirty="0"/>
              <a:t>1</a:t>
            </a:r>
            <a:r>
              <a:rPr lang="ja-JP" altLang="en-US" sz="2000" dirty="0"/>
              <a:t>つの音声だけで判別したい</a:t>
            </a:r>
            <a:endParaRPr kumimoji="1" lang="en-US" altLang="ja-JP" sz="2000" dirty="0"/>
          </a:p>
          <a:p>
            <a:endParaRPr kumimoji="1" lang="ja-JP" altLang="en-US" dirty="0"/>
          </a:p>
        </p:txBody>
      </p:sp>
      <p:sp>
        <p:nvSpPr>
          <p:cNvPr id="16" name="テキスト ボックス 15">
            <a:extLst>
              <a:ext uri="{FF2B5EF4-FFF2-40B4-BE49-F238E27FC236}">
                <a16:creationId xmlns:a16="http://schemas.microsoft.com/office/drawing/2014/main" id="{A8ECA7F6-A0B0-49AC-BC9D-76B9B2F127AF}"/>
              </a:ext>
            </a:extLst>
          </p:cNvPr>
          <p:cNvSpPr txBox="1"/>
          <p:nvPr/>
        </p:nvSpPr>
        <p:spPr>
          <a:xfrm>
            <a:off x="445989" y="2899932"/>
            <a:ext cx="5796780" cy="400110"/>
          </a:xfrm>
          <a:prstGeom prst="rect">
            <a:avLst/>
          </a:prstGeom>
          <a:noFill/>
        </p:spPr>
        <p:txBody>
          <a:bodyPr wrap="none" rtlCol="0">
            <a:spAutoFit/>
          </a:bodyPr>
          <a:lstStyle/>
          <a:p>
            <a:r>
              <a:rPr lang="ja-JP" altLang="en-US" sz="2000" dirty="0">
                <a:solidFill>
                  <a:schemeClr val="accent1"/>
                </a:solidFill>
              </a:rPr>
              <a:t>・ </a:t>
            </a:r>
            <a:r>
              <a:rPr lang="ja-JP" altLang="en-US" sz="2000" dirty="0"/>
              <a:t>室内伝達関数に着目し、ケプストラム分析を行った</a:t>
            </a:r>
            <a:endParaRPr kumimoji="1" lang="en-US" altLang="ja-JP" sz="2000" dirty="0"/>
          </a:p>
        </p:txBody>
      </p:sp>
      <p:sp>
        <p:nvSpPr>
          <p:cNvPr id="11" name="テキスト ボックス 10">
            <a:extLst>
              <a:ext uri="{FF2B5EF4-FFF2-40B4-BE49-F238E27FC236}">
                <a16:creationId xmlns:a16="http://schemas.microsoft.com/office/drawing/2014/main" id="{2C34DF19-9E02-4DFE-95FC-92046A06BA82}"/>
              </a:ext>
            </a:extLst>
          </p:cNvPr>
          <p:cNvSpPr txBox="1"/>
          <p:nvPr/>
        </p:nvSpPr>
        <p:spPr>
          <a:xfrm>
            <a:off x="418307" y="5375975"/>
            <a:ext cx="4960012" cy="400110"/>
          </a:xfrm>
          <a:prstGeom prst="rect">
            <a:avLst/>
          </a:prstGeom>
          <a:noFill/>
        </p:spPr>
        <p:txBody>
          <a:bodyPr wrap="none" rtlCol="0">
            <a:spAutoFit/>
          </a:bodyPr>
          <a:lstStyle/>
          <a:p>
            <a:r>
              <a:rPr kumimoji="1" lang="ja-JP" altLang="en-US" sz="2000" dirty="0">
                <a:solidFill>
                  <a:schemeClr val="accent1"/>
                </a:solidFill>
              </a:rPr>
              <a:t>・ </a:t>
            </a:r>
            <a:r>
              <a:rPr lang="ja-JP" altLang="en-US" sz="2000" dirty="0"/>
              <a:t>室内伝達関数を正しく分離する必要がある</a:t>
            </a:r>
            <a:endParaRPr kumimoji="1" lang="ja-JP" altLang="en-US" sz="2000" dirty="0"/>
          </a:p>
        </p:txBody>
      </p:sp>
    </p:spTree>
    <p:extLst>
      <p:ext uri="{BB962C8B-B14F-4D97-AF65-F5344CB8AC3E}">
        <p14:creationId xmlns:p14="http://schemas.microsoft.com/office/powerpoint/2010/main" val="6481965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CE96E2-2337-4472-908C-A6341A6779F3}"/>
              </a:ext>
            </a:extLst>
          </p:cNvPr>
          <p:cNvSpPr>
            <a:spLocks noGrp="1"/>
          </p:cNvSpPr>
          <p:nvPr>
            <p:ph type="ctrTitle"/>
          </p:nvPr>
        </p:nvSpPr>
        <p:spPr>
          <a:xfrm>
            <a:off x="685800" y="2420888"/>
            <a:ext cx="7772400" cy="1470025"/>
          </a:xfrm>
        </p:spPr>
        <p:txBody>
          <a:bodyPr/>
          <a:lstStyle/>
          <a:p>
            <a:r>
              <a:rPr kumimoji="1" lang="ja-JP" altLang="en-US" dirty="0"/>
              <a:t>ご清聴ありがとうございました。</a:t>
            </a:r>
          </a:p>
        </p:txBody>
      </p:sp>
      <p:sp>
        <p:nvSpPr>
          <p:cNvPr id="4" name="字幕 2">
            <a:extLst>
              <a:ext uri="{FF2B5EF4-FFF2-40B4-BE49-F238E27FC236}">
                <a16:creationId xmlns:a16="http://schemas.microsoft.com/office/drawing/2014/main" id="{E500037B-79DA-4AA6-B50E-B5804DC7637D}"/>
              </a:ext>
            </a:extLst>
          </p:cNvPr>
          <p:cNvSpPr>
            <a:spLocks noGrp="1"/>
          </p:cNvSpPr>
          <p:nvPr>
            <p:ph type="subTitle" idx="1"/>
          </p:nvPr>
        </p:nvSpPr>
        <p:spPr>
          <a:xfrm>
            <a:off x="1259632" y="3717032"/>
            <a:ext cx="6400800" cy="1752600"/>
          </a:xfrm>
        </p:spPr>
        <p:txBody>
          <a:bodyPr/>
          <a:lstStyle/>
          <a:p>
            <a:r>
              <a:rPr lang="en-US" altLang="ja-JP" dirty="0"/>
              <a:t>Thank you for listening.</a:t>
            </a:r>
          </a:p>
        </p:txBody>
      </p:sp>
    </p:spTree>
    <p:extLst>
      <p:ext uri="{BB962C8B-B14F-4D97-AF65-F5344CB8AC3E}">
        <p14:creationId xmlns:p14="http://schemas.microsoft.com/office/powerpoint/2010/main" val="2638795260"/>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862BA36-DC0A-495F-8B30-B52265902B8B}"/>
              </a:ext>
            </a:extLst>
          </p:cNvPr>
          <p:cNvSpPr>
            <a:spLocks noGrp="1"/>
          </p:cNvSpPr>
          <p:nvPr>
            <p:ph type="title"/>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3E864342-8699-4F45-805C-3BC2AC1D0508}"/>
              </a:ext>
            </a:extLst>
          </p:cNvPr>
          <p:cNvSpPr>
            <a:spLocks noGrp="1"/>
          </p:cNvSpPr>
          <p:nvPr>
            <p:ph type="sldNum" sz="quarter" idx="12"/>
          </p:nvPr>
        </p:nvSpPr>
        <p:spPr/>
        <p:txBody>
          <a:bodyPr/>
          <a:lstStyle/>
          <a:p>
            <a:pPr>
              <a:defRPr/>
            </a:pPr>
            <a:fld id="{8296DE13-0F0C-4D9A-B375-17F40D9CE168}" type="slidenum">
              <a:rPr lang="ja-JP" altLang="en-US" smtClean="0"/>
              <a:pPr>
                <a:defRPr/>
              </a:pPr>
              <a:t>18</a:t>
            </a:fld>
            <a:endParaRPr lang="ja-JP" altLang="en-US"/>
          </a:p>
        </p:txBody>
      </p:sp>
    </p:spTree>
    <p:extLst>
      <p:ext uri="{BB962C8B-B14F-4D97-AF65-F5344CB8AC3E}">
        <p14:creationId xmlns:p14="http://schemas.microsoft.com/office/powerpoint/2010/main" val="12971429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D70655F-D38E-4F8E-BABF-EC6C42B2A8C3}"/>
              </a:ext>
            </a:extLst>
          </p:cNvPr>
          <p:cNvSpPr>
            <a:spLocks noGrp="1"/>
          </p:cNvSpPr>
          <p:nvPr>
            <p:ph type="title"/>
          </p:nvPr>
        </p:nvSpPr>
        <p:spPr/>
        <p:txBody>
          <a:bodyPr/>
          <a:lstStyle/>
          <a:p>
            <a:pPr algn="l"/>
            <a:r>
              <a:rPr lang="ja-JP" altLang="en-US" dirty="0"/>
              <a:t>エコーの状態</a:t>
            </a:r>
            <a:endParaRPr kumimoji="1" lang="ja-JP" altLang="en-US" dirty="0"/>
          </a:p>
        </p:txBody>
      </p:sp>
      <p:sp>
        <p:nvSpPr>
          <p:cNvPr id="4" name="スライド番号プレースホルダー 3">
            <a:extLst>
              <a:ext uri="{FF2B5EF4-FFF2-40B4-BE49-F238E27FC236}">
                <a16:creationId xmlns:a16="http://schemas.microsoft.com/office/drawing/2014/main" id="{EF560094-C7DB-4C94-B163-79E921B41E6C}"/>
              </a:ext>
            </a:extLst>
          </p:cNvPr>
          <p:cNvSpPr>
            <a:spLocks noGrp="1"/>
          </p:cNvSpPr>
          <p:nvPr>
            <p:ph type="sldNum" sz="quarter" idx="12"/>
          </p:nvPr>
        </p:nvSpPr>
        <p:spPr/>
        <p:txBody>
          <a:bodyPr/>
          <a:lstStyle/>
          <a:p>
            <a:pPr>
              <a:defRPr/>
            </a:pPr>
            <a:fld id="{8296DE13-0F0C-4D9A-B375-17F40D9CE168}" type="slidenum">
              <a:rPr lang="ja-JP" altLang="en-US" smtClean="0"/>
              <a:pPr>
                <a:defRPr/>
              </a:pPr>
              <a:t>19</a:t>
            </a:fld>
            <a:endParaRPr lang="ja-JP" altLang="en-US"/>
          </a:p>
        </p:txBody>
      </p:sp>
      <p:pic>
        <p:nvPicPr>
          <p:cNvPr id="5" name="図 4">
            <a:extLst>
              <a:ext uri="{FF2B5EF4-FFF2-40B4-BE49-F238E27FC236}">
                <a16:creationId xmlns:a16="http://schemas.microsoft.com/office/drawing/2014/main" id="{E4CE6E70-112D-4463-987C-171A0E0CE1AB}"/>
              </a:ext>
            </a:extLst>
          </p:cNvPr>
          <p:cNvPicPr>
            <a:picLocks noChangeAspect="1"/>
          </p:cNvPicPr>
          <p:nvPr/>
        </p:nvPicPr>
        <p:blipFill>
          <a:blip r:embed="rId2"/>
          <a:stretch>
            <a:fillRect/>
          </a:stretch>
        </p:blipFill>
        <p:spPr>
          <a:xfrm>
            <a:off x="925513" y="2132856"/>
            <a:ext cx="7308304" cy="3243793"/>
          </a:xfrm>
          <a:prstGeom prst="rect">
            <a:avLst/>
          </a:prstGeom>
        </p:spPr>
      </p:pic>
    </p:spTree>
    <p:extLst>
      <p:ext uri="{BB962C8B-B14F-4D97-AF65-F5344CB8AC3E}">
        <p14:creationId xmlns:p14="http://schemas.microsoft.com/office/powerpoint/2010/main" val="10024489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ACB1174-2028-49AA-A6D1-C08F53E018B1}"/>
              </a:ext>
            </a:extLst>
          </p:cNvPr>
          <p:cNvSpPr>
            <a:spLocks noGrp="1"/>
          </p:cNvSpPr>
          <p:nvPr>
            <p:ph type="title"/>
          </p:nvPr>
        </p:nvSpPr>
        <p:spPr/>
        <p:txBody>
          <a:bodyPr/>
          <a:lstStyle/>
          <a:p>
            <a:pPr algn="l"/>
            <a:r>
              <a:rPr kumimoji="1" lang="ja-JP" altLang="en-US" dirty="0"/>
              <a:t>発表内容</a:t>
            </a:r>
          </a:p>
        </p:txBody>
      </p:sp>
      <p:sp>
        <p:nvSpPr>
          <p:cNvPr id="4" name="スライド番号プレースホルダー 3">
            <a:extLst>
              <a:ext uri="{FF2B5EF4-FFF2-40B4-BE49-F238E27FC236}">
                <a16:creationId xmlns:a16="http://schemas.microsoft.com/office/drawing/2014/main" id="{EAB674BC-EB6F-4D55-9E89-9DF675497117}"/>
              </a:ext>
            </a:extLst>
          </p:cNvPr>
          <p:cNvSpPr>
            <a:spLocks noGrp="1"/>
          </p:cNvSpPr>
          <p:nvPr>
            <p:ph type="sldNum" sz="quarter" idx="12"/>
          </p:nvPr>
        </p:nvSpPr>
        <p:spPr/>
        <p:txBody>
          <a:bodyPr/>
          <a:lstStyle/>
          <a:p>
            <a:pPr>
              <a:defRPr/>
            </a:pPr>
            <a:fld id="{8296DE13-0F0C-4D9A-B375-17F40D9CE168}" type="slidenum">
              <a:rPr lang="ja-JP" altLang="en-US" smtClean="0"/>
              <a:pPr>
                <a:defRPr/>
              </a:pPr>
              <a:t>2</a:t>
            </a:fld>
            <a:endParaRPr lang="ja-JP" altLang="en-US"/>
          </a:p>
        </p:txBody>
      </p:sp>
      <p:sp>
        <p:nvSpPr>
          <p:cNvPr id="6" name="テキスト ボックス 5">
            <a:extLst>
              <a:ext uri="{FF2B5EF4-FFF2-40B4-BE49-F238E27FC236}">
                <a16:creationId xmlns:a16="http://schemas.microsoft.com/office/drawing/2014/main" id="{E8270071-5A21-4DEA-BDB3-E78AD8D8561E}"/>
              </a:ext>
            </a:extLst>
          </p:cNvPr>
          <p:cNvSpPr txBox="1"/>
          <p:nvPr/>
        </p:nvSpPr>
        <p:spPr>
          <a:xfrm>
            <a:off x="1619672" y="1772816"/>
            <a:ext cx="5575871" cy="5170646"/>
          </a:xfrm>
          <a:prstGeom prst="rect">
            <a:avLst/>
          </a:prstGeom>
          <a:noFill/>
        </p:spPr>
        <p:txBody>
          <a:bodyPr wrap="square" rtlCol="0">
            <a:spAutoFit/>
          </a:bodyPr>
          <a:lstStyle/>
          <a:p>
            <a:pPr marL="342900" indent="-342900">
              <a:buAutoNum type="arabicPeriod"/>
            </a:pPr>
            <a:r>
              <a:rPr lang="ja-JP" altLang="en-US" sz="2000" dirty="0"/>
              <a:t>研究背景</a:t>
            </a:r>
            <a:endParaRPr lang="en-US" altLang="ja-JP" sz="2000" dirty="0"/>
          </a:p>
          <a:p>
            <a:pPr marL="342900" indent="-342900">
              <a:buAutoNum type="arabicPeriod"/>
            </a:pPr>
            <a:endParaRPr lang="en-US" altLang="ja-JP" sz="2000" dirty="0"/>
          </a:p>
          <a:p>
            <a:pPr marL="342900" indent="-342900">
              <a:buAutoNum type="arabicPeriod"/>
            </a:pPr>
            <a:r>
              <a:rPr lang="ja-JP" altLang="en-US" sz="2000" dirty="0"/>
              <a:t>研究目的</a:t>
            </a:r>
            <a:endParaRPr lang="en-US" altLang="ja-JP" sz="2000" dirty="0"/>
          </a:p>
          <a:p>
            <a:pPr marL="342900" indent="-342900">
              <a:buAutoNum type="arabicPeriod"/>
            </a:pPr>
            <a:endParaRPr lang="en-US" altLang="ja-JP" sz="2000" dirty="0"/>
          </a:p>
          <a:p>
            <a:pPr marL="342900" indent="-342900">
              <a:buAutoNum type="arabicPeriod"/>
            </a:pPr>
            <a:r>
              <a:rPr lang="ja-JP" altLang="en-US" sz="2000" dirty="0"/>
              <a:t>音声の仕組み</a:t>
            </a:r>
            <a:endParaRPr lang="en-US" altLang="ja-JP" sz="2000" dirty="0"/>
          </a:p>
          <a:p>
            <a:pPr marL="342900" indent="-342900">
              <a:buAutoNum type="arabicPeriod"/>
            </a:pPr>
            <a:endParaRPr lang="en-US" altLang="ja-JP" sz="2000" dirty="0"/>
          </a:p>
          <a:p>
            <a:pPr marL="342900" indent="-342900">
              <a:buAutoNum type="arabicPeriod"/>
            </a:pPr>
            <a:r>
              <a:rPr lang="ja-JP" altLang="en-US" sz="2000" dirty="0"/>
              <a:t>伝達関数について</a:t>
            </a:r>
            <a:endParaRPr lang="en-US" altLang="ja-JP" sz="2000" dirty="0"/>
          </a:p>
          <a:p>
            <a:pPr marL="342900" indent="-342900">
              <a:buAutoNum type="arabicPeriod"/>
            </a:pPr>
            <a:endParaRPr lang="en-US" altLang="ja-JP" sz="2000" dirty="0"/>
          </a:p>
          <a:p>
            <a:pPr marL="342900" indent="-342900">
              <a:buAutoNum type="arabicPeriod"/>
            </a:pPr>
            <a:r>
              <a:rPr lang="ja-JP" altLang="en-US" sz="2000" dirty="0"/>
              <a:t>実験方法</a:t>
            </a:r>
            <a:endParaRPr lang="en-US" altLang="ja-JP" sz="2000" dirty="0"/>
          </a:p>
          <a:p>
            <a:pPr marL="342900" indent="-342900">
              <a:buAutoNum type="arabicPeriod"/>
            </a:pPr>
            <a:endParaRPr lang="en-US" altLang="ja-JP" sz="2000" dirty="0"/>
          </a:p>
          <a:p>
            <a:pPr marL="342900" indent="-342900">
              <a:buAutoNum type="arabicPeriod"/>
            </a:pPr>
            <a:r>
              <a:rPr lang="ja-JP" altLang="en-US" sz="2000" dirty="0"/>
              <a:t>実験結果</a:t>
            </a:r>
            <a:endParaRPr lang="en-US" altLang="ja-JP" sz="2000" dirty="0"/>
          </a:p>
          <a:p>
            <a:pPr marL="342900" indent="-342900">
              <a:buAutoNum type="arabicPeriod"/>
            </a:pPr>
            <a:endParaRPr lang="en-US" altLang="ja-JP" sz="2000" dirty="0"/>
          </a:p>
          <a:p>
            <a:pPr marL="342900" indent="-342900">
              <a:buFontTx/>
              <a:buAutoNum type="arabicPeriod"/>
            </a:pPr>
            <a:r>
              <a:rPr lang="ja-JP" altLang="en-US" sz="2000" dirty="0"/>
              <a:t>まとめ</a:t>
            </a:r>
            <a:endParaRPr lang="en-US" altLang="ja-JP" sz="2000" dirty="0"/>
          </a:p>
          <a:p>
            <a:pPr marL="342900" indent="-342900">
              <a:buAutoNum type="arabicPeriod"/>
            </a:pPr>
            <a:endParaRPr lang="en-US" altLang="ja-JP" sz="2400" dirty="0"/>
          </a:p>
          <a:p>
            <a:pPr marL="342900" indent="-342900">
              <a:buAutoNum type="arabicPeriod"/>
            </a:pPr>
            <a:endParaRPr lang="en-US" altLang="ja-JP" sz="2400" dirty="0"/>
          </a:p>
          <a:p>
            <a:pPr marL="342900" indent="-342900">
              <a:buAutoNum type="arabicPeriod"/>
            </a:pPr>
            <a:endParaRPr lang="en-US" altLang="ja-JP" dirty="0"/>
          </a:p>
        </p:txBody>
      </p:sp>
    </p:spTree>
    <p:extLst>
      <p:ext uri="{BB962C8B-B14F-4D97-AF65-F5344CB8AC3E}">
        <p14:creationId xmlns:p14="http://schemas.microsoft.com/office/powerpoint/2010/main" val="14447441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855789A-CA12-454C-8A3E-C3FA3D8C5D62}"/>
              </a:ext>
            </a:extLst>
          </p:cNvPr>
          <p:cNvSpPr>
            <a:spLocks noGrp="1"/>
          </p:cNvSpPr>
          <p:nvPr>
            <p:ph type="title"/>
          </p:nvPr>
        </p:nvSpPr>
        <p:spPr/>
        <p:txBody>
          <a:bodyPr/>
          <a:lstStyle/>
          <a:p>
            <a:pPr algn="l"/>
            <a:r>
              <a:rPr kumimoji="1" lang="ja-JP" altLang="en-US" dirty="0"/>
              <a:t>室内伝達関数の分離</a:t>
            </a:r>
          </a:p>
        </p:txBody>
      </p:sp>
      <p:sp>
        <p:nvSpPr>
          <p:cNvPr id="3" name="日付プレースホルダー 2">
            <a:extLst>
              <a:ext uri="{FF2B5EF4-FFF2-40B4-BE49-F238E27FC236}">
                <a16:creationId xmlns:a16="http://schemas.microsoft.com/office/drawing/2014/main" id="{9252164E-859D-49DE-99AC-431BDB362648}"/>
              </a:ext>
            </a:extLst>
          </p:cNvPr>
          <p:cNvSpPr>
            <a:spLocks noGrp="1"/>
          </p:cNvSpPr>
          <p:nvPr>
            <p:ph type="dt" sz="half" idx="10"/>
          </p:nvPr>
        </p:nvSpPr>
        <p:spPr/>
        <p:txBody>
          <a:bodyPr/>
          <a:lstStyle/>
          <a:p>
            <a:pPr>
              <a:defRPr/>
            </a:pPr>
            <a:r>
              <a:rPr lang="en-US" altLang="ja-JP"/>
              <a:t>2012/12/27</a:t>
            </a:r>
            <a:endParaRPr lang="en-US" altLang="ja-JP" dirty="0"/>
          </a:p>
        </p:txBody>
      </p:sp>
      <p:sp>
        <p:nvSpPr>
          <p:cNvPr id="4" name="スライド番号プレースホルダー 3">
            <a:extLst>
              <a:ext uri="{FF2B5EF4-FFF2-40B4-BE49-F238E27FC236}">
                <a16:creationId xmlns:a16="http://schemas.microsoft.com/office/drawing/2014/main" id="{B68344AF-2B85-41A6-A3B5-464B265761B1}"/>
              </a:ext>
            </a:extLst>
          </p:cNvPr>
          <p:cNvSpPr>
            <a:spLocks noGrp="1"/>
          </p:cNvSpPr>
          <p:nvPr>
            <p:ph type="sldNum" sz="quarter" idx="12"/>
          </p:nvPr>
        </p:nvSpPr>
        <p:spPr/>
        <p:txBody>
          <a:bodyPr/>
          <a:lstStyle/>
          <a:p>
            <a:pPr>
              <a:defRPr/>
            </a:pPr>
            <a:fld id="{8296DE13-0F0C-4D9A-B375-17F40D9CE168}" type="slidenum">
              <a:rPr lang="ja-JP" altLang="en-US" smtClean="0"/>
              <a:pPr>
                <a:defRPr/>
              </a:pPr>
              <a:t>20</a:t>
            </a:fld>
            <a:endParaRPr lang="ja-JP" altLang="en-US"/>
          </a:p>
        </p:txBody>
      </p:sp>
      <p:grpSp>
        <p:nvGrpSpPr>
          <p:cNvPr id="23" name="グループ化 22">
            <a:extLst>
              <a:ext uri="{FF2B5EF4-FFF2-40B4-BE49-F238E27FC236}">
                <a16:creationId xmlns:a16="http://schemas.microsoft.com/office/drawing/2014/main" id="{10BBDCCB-5A19-4136-96C7-228DD4A8DA60}"/>
              </a:ext>
            </a:extLst>
          </p:cNvPr>
          <p:cNvGrpSpPr/>
          <p:nvPr/>
        </p:nvGrpSpPr>
        <p:grpSpPr>
          <a:xfrm>
            <a:off x="508857" y="2275228"/>
            <a:ext cx="8149765" cy="2930638"/>
            <a:chOff x="742714" y="1639346"/>
            <a:chExt cx="8149765" cy="2930638"/>
          </a:xfrm>
        </p:grpSpPr>
        <p:grpSp>
          <p:nvGrpSpPr>
            <p:cNvPr id="15" name="グループ化 14">
              <a:extLst>
                <a:ext uri="{FF2B5EF4-FFF2-40B4-BE49-F238E27FC236}">
                  <a16:creationId xmlns:a16="http://schemas.microsoft.com/office/drawing/2014/main" id="{3453262A-FED4-4264-AAA3-1457D97A017F}"/>
                </a:ext>
              </a:extLst>
            </p:cNvPr>
            <p:cNvGrpSpPr/>
            <p:nvPr/>
          </p:nvGrpSpPr>
          <p:grpSpPr>
            <a:xfrm>
              <a:off x="742714" y="2915275"/>
              <a:ext cx="8149765" cy="1362252"/>
              <a:chOff x="742715" y="3206387"/>
              <a:chExt cx="8302164" cy="1362252"/>
            </a:xfrm>
          </p:grpSpPr>
          <p:grpSp>
            <p:nvGrpSpPr>
              <p:cNvPr id="11" name="グループ化 10">
                <a:extLst>
                  <a:ext uri="{FF2B5EF4-FFF2-40B4-BE49-F238E27FC236}">
                    <a16:creationId xmlns:a16="http://schemas.microsoft.com/office/drawing/2014/main" id="{D740CE63-182E-4C80-A83A-4AF13D6858E0}"/>
                  </a:ext>
                </a:extLst>
              </p:cNvPr>
              <p:cNvGrpSpPr/>
              <p:nvPr/>
            </p:nvGrpSpPr>
            <p:grpSpPr>
              <a:xfrm>
                <a:off x="742715" y="3206387"/>
                <a:ext cx="4909405" cy="1362252"/>
                <a:chOff x="971327" y="2933328"/>
                <a:chExt cx="5976937" cy="1935832"/>
              </a:xfrm>
            </p:grpSpPr>
            <p:sp>
              <p:nvSpPr>
                <p:cNvPr id="6" name="正方形/長方形 5">
                  <a:extLst>
                    <a:ext uri="{FF2B5EF4-FFF2-40B4-BE49-F238E27FC236}">
                      <a16:creationId xmlns:a16="http://schemas.microsoft.com/office/drawing/2014/main" id="{DEAD6F37-6D60-46D3-8AFF-A7F97F13A32F}"/>
                    </a:ext>
                  </a:extLst>
                </p:cNvPr>
                <p:cNvSpPr/>
                <p:nvPr/>
              </p:nvSpPr>
              <p:spPr>
                <a:xfrm>
                  <a:off x="971327" y="2933328"/>
                  <a:ext cx="5976937" cy="1935832"/>
                </a:xfrm>
                <a:prstGeom prst="rect">
                  <a:avLst/>
                </a:prstGeom>
                <a:no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cxnSp>
              <p:nvCxnSpPr>
                <p:cNvPr id="8" name="直線コネクタ 7">
                  <a:extLst>
                    <a:ext uri="{FF2B5EF4-FFF2-40B4-BE49-F238E27FC236}">
                      <a16:creationId xmlns:a16="http://schemas.microsoft.com/office/drawing/2014/main" id="{12E91564-9AE4-4AFD-8FAC-DC2C9E0C2275}"/>
                    </a:ext>
                  </a:extLst>
                </p:cNvPr>
                <p:cNvCxnSpPr>
                  <a:cxnSpLocks/>
                </p:cNvCxnSpPr>
                <p:nvPr/>
              </p:nvCxnSpPr>
              <p:spPr>
                <a:xfrm flipV="1">
                  <a:off x="971327" y="2933328"/>
                  <a:ext cx="5976937" cy="1935832"/>
                </a:xfrm>
                <a:prstGeom prst="line">
                  <a:avLst/>
                </a:prstGeom>
              </p:spPr>
              <p:style>
                <a:lnRef idx="1">
                  <a:schemeClr val="dk1"/>
                </a:lnRef>
                <a:fillRef idx="0">
                  <a:schemeClr val="dk1"/>
                </a:fillRef>
                <a:effectRef idx="0">
                  <a:schemeClr val="dk1"/>
                </a:effectRef>
                <a:fontRef idx="minor">
                  <a:schemeClr val="tx1"/>
                </a:fontRef>
              </p:style>
            </p:cxnSp>
            <p:sp>
              <p:nvSpPr>
                <p:cNvPr id="9" name="テキスト ボックス 8">
                  <a:extLst>
                    <a:ext uri="{FF2B5EF4-FFF2-40B4-BE49-F238E27FC236}">
                      <a16:creationId xmlns:a16="http://schemas.microsoft.com/office/drawing/2014/main" id="{DFF477BC-D745-4632-B9F4-18A3E6C1F5C4}"/>
                    </a:ext>
                  </a:extLst>
                </p:cNvPr>
                <p:cNvSpPr txBox="1"/>
                <p:nvPr/>
              </p:nvSpPr>
              <p:spPr>
                <a:xfrm>
                  <a:off x="1426915" y="3334253"/>
                  <a:ext cx="1893467" cy="400110"/>
                </a:xfrm>
                <a:prstGeom prst="rect">
                  <a:avLst/>
                </a:prstGeom>
                <a:noFill/>
              </p:spPr>
              <p:txBody>
                <a:bodyPr wrap="none" rtlCol="0">
                  <a:spAutoFit/>
                </a:bodyPr>
                <a:lstStyle/>
                <a:p>
                  <a:r>
                    <a:rPr kumimoji="1" lang="ja-JP" altLang="en-US" sz="2000" dirty="0"/>
                    <a:t>最小位相</a:t>
                  </a:r>
                  <a:r>
                    <a:rPr kumimoji="1" lang="en-US" altLang="ja-JP" sz="2000" dirty="0"/>
                    <a:t>(</a:t>
                  </a:r>
                  <a:r>
                    <a:rPr kumimoji="1" lang="ja-JP" altLang="en-US" sz="2000" dirty="0"/>
                    <a:t>音源</a:t>
                  </a:r>
                  <a:r>
                    <a:rPr kumimoji="1" lang="en-US" altLang="ja-JP" sz="2000" dirty="0"/>
                    <a:t>)</a:t>
                  </a:r>
                  <a:endParaRPr kumimoji="1" lang="ja-JP" altLang="en-US" sz="2000" dirty="0"/>
                </a:p>
              </p:txBody>
            </p:sp>
            <p:sp>
              <p:nvSpPr>
                <p:cNvPr id="10" name="テキスト ボックス 9">
                  <a:extLst>
                    <a:ext uri="{FF2B5EF4-FFF2-40B4-BE49-F238E27FC236}">
                      <a16:creationId xmlns:a16="http://schemas.microsoft.com/office/drawing/2014/main" id="{C422AC46-B23A-4155-BF93-BF5B4ED17743}"/>
                    </a:ext>
                  </a:extLst>
                </p:cNvPr>
                <p:cNvSpPr txBox="1"/>
                <p:nvPr/>
              </p:nvSpPr>
              <p:spPr>
                <a:xfrm>
                  <a:off x="4398946" y="3920316"/>
                  <a:ext cx="1723548" cy="400110"/>
                </a:xfrm>
                <a:prstGeom prst="rect">
                  <a:avLst/>
                </a:prstGeom>
                <a:noFill/>
              </p:spPr>
              <p:txBody>
                <a:bodyPr wrap="none" rtlCol="0">
                  <a:spAutoFit/>
                </a:bodyPr>
                <a:lstStyle/>
                <a:p>
                  <a:r>
                    <a:rPr kumimoji="1" lang="ja-JP" altLang="en-US" sz="2000" dirty="0"/>
                    <a:t>室内伝達関数</a:t>
                  </a:r>
                </a:p>
              </p:txBody>
            </p:sp>
          </p:grpSp>
          <p:sp>
            <p:nvSpPr>
              <p:cNvPr id="14" name="正方形/長方形 13">
                <a:extLst>
                  <a:ext uri="{FF2B5EF4-FFF2-40B4-BE49-F238E27FC236}">
                    <a16:creationId xmlns:a16="http://schemas.microsoft.com/office/drawing/2014/main" id="{6DBDF104-9820-4743-B5E7-7BC2DB770C3F}"/>
                  </a:ext>
                </a:extLst>
              </p:cNvPr>
              <p:cNvSpPr/>
              <p:nvPr/>
            </p:nvSpPr>
            <p:spPr>
              <a:xfrm rot="10800000" flipV="1">
                <a:off x="5652120" y="3206387"/>
                <a:ext cx="3392759" cy="1362252"/>
              </a:xfrm>
              <a:prstGeom prst="rect">
                <a:avLst/>
              </a:prstGeom>
              <a:no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tx1"/>
                    </a:solidFill>
                  </a:rPr>
                  <a:t>微細構造</a:t>
                </a:r>
              </a:p>
            </p:txBody>
          </p:sp>
        </p:grpSp>
        <p:grpSp>
          <p:nvGrpSpPr>
            <p:cNvPr id="18" name="グループ化 17">
              <a:extLst>
                <a:ext uri="{FF2B5EF4-FFF2-40B4-BE49-F238E27FC236}">
                  <a16:creationId xmlns:a16="http://schemas.microsoft.com/office/drawing/2014/main" id="{B511223D-D4F2-48B3-8F94-CF32E7BFB3D3}"/>
                </a:ext>
              </a:extLst>
            </p:cNvPr>
            <p:cNvGrpSpPr/>
            <p:nvPr/>
          </p:nvGrpSpPr>
          <p:grpSpPr>
            <a:xfrm>
              <a:off x="742714" y="1639346"/>
              <a:ext cx="8149765" cy="1135682"/>
              <a:chOff x="742714" y="1639346"/>
              <a:chExt cx="8149765" cy="1135682"/>
            </a:xfrm>
          </p:grpSpPr>
          <p:sp>
            <p:nvSpPr>
              <p:cNvPr id="5" name="正方形/長方形 4">
                <a:extLst>
                  <a:ext uri="{FF2B5EF4-FFF2-40B4-BE49-F238E27FC236}">
                    <a16:creationId xmlns:a16="http://schemas.microsoft.com/office/drawing/2014/main" id="{72E65BD1-0C97-49AB-952A-F20476D63232}"/>
                  </a:ext>
                </a:extLst>
              </p:cNvPr>
              <p:cNvSpPr/>
              <p:nvPr/>
            </p:nvSpPr>
            <p:spPr>
              <a:xfrm>
                <a:off x="742714" y="1639346"/>
                <a:ext cx="8149765" cy="648072"/>
              </a:xfrm>
              <a:prstGeom prst="rect">
                <a:avLst/>
              </a:prstGeom>
              <a:no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tx1"/>
                    </a:solidFill>
                  </a:rPr>
                  <a:t>音声</a:t>
                </a:r>
              </a:p>
            </p:txBody>
          </p:sp>
          <p:cxnSp>
            <p:nvCxnSpPr>
              <p:cNvPr id="17" name="直線矢印コネクタ 16">
                <a:extLst>
                  <a:ext uri="{FF2B5EF4-FFF2-40B4-BE49-F238E27FC236}">
                    <a16:creationId xmlns:a16="http://schemas.microsoft.com/office/drawing/2014/main" id="{6B18AFC9-7256-48B7-BB38-CBF0C4A9452B}"/>
                  </a:ext>
                </a:extLst>
              </p:cNvPr>
              <p:cNvCxnSpPr/>
              <p:nvPr/>
            </p:nvCxnSpPr>
            <p:spPr>
              <a:xfrm>
                <a:off x="4817596" y="2492896"/>
                <a:ext cx="0" cy="2821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
          <p:nvSpPr>
            <p:cNvPr id="20" name="テキスト ボックス 19">
              <a:extLst>
                <a:ext uri="{FF2B5EF4-FFF2-40B4-BE49-F238E27FC236}">
                  <a16:creationId xmlns:a16="http://schemas.microsoft.com/office/drawing/2014/main" id="{4452BFBB-C3B4-407B-B7DB-3617E671A082}"/>
                </a:ext>
              </a:extLst>
            </p:cNvPr>
            <p:cNvSpPr txBox="1"/>
            <p:nvPr/>
          </p:nvSpPr>
          <p:spPr>
            <a:xfrm>
              <a:off x="4817596" y="2428813"/>
              <a:ext cx="1834156" cy="369332"/>
            </a:xfrm>
            <a:prstGeom prst="rect">
              <a:avLst/>
            </a:prstGeom>
            <a:noFill/>
          </p:spPr>
          <p:txBody>
            <a:bodyPr wrap="none" rtlCol="0">
              <a:spAutoFit/>
            </a:bodyPr>
            <a:lstStyle/>
            <a:p>
              <a:r>
                <a:rPr kumimoji="1" lang="ja-JP" altLang="en-US" dirty="0"/>
                <a:t>ケプストラム分析</a:t>
              </a:r>
            </a:p>
          </p:txBody>
        </p:sp>
        <p:cxnSp>
          <p:nvCxnSpPr>
            <p:cNvPr id="22" name="直線コネクタ 21">
              <a:extLst>
                <a:ext uri="{FF2B5EF4-FFF2-40B4-BE49-F238E27FC236}">
                  <a16:creationId xmlns:a16="http://schemas.microsoft.com/office/drawing/2014/main" id="{C33CE82B-1CD5-4BFC-BCEF-C50BCC36407A}"/>
                </a:ext>
              </a:extLst>
            </p:cNvPr>
            <p:cNvCxnSpPr/>
            <p:nvPr/>
          </p:nvCxnSpPr>
          <p:spPr>
            <a:xfrm>
              <a:off x="3506449" y="2622818"/>
              <a:ext cx="0" cy="1947166"/>
            </a:xfrm>
            <a:prstGeom prst="line">
              <a:avLst/>
            </a:prstGeom>
            <a:ln w="19050"/>
          </p:spPr>
          <p:style>
            <a:lnRef idx="1">
              <a:schemeClr val="accent2"/>
            </a:lnRef>
            <a:fillRef idx="0">
              <a:schemeClr val="accent2"/>
            </a:fillRef>
            <a:effectRef idx="0">
              <a:schemeClr val="accent2"/>
            </a:effectRef>
            <a:fontRef idx="minor">
              <a:schemeClr val="tx1"/>
            </a:fontRef>
          </p:style>
        </p:cxnSp>
      </p:grpSp>
    </p:spTree>
    <p:extLst>
      <p:ext uri="{BB962C8B-B14F-4D97-AF65-F5344CB8AC3E}">
        <p14:creationId xmlns:p14="http://schemas.microsoft.com/office/powerpoint/2010/main" val="23025118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付プレースホルダー 2">
            <a:extLst>
              <a:ext uri="{FF2B5EF4-FFF2-40B4-BE49-F238E27FC236}">
                <a16:creationId xmlns:a16="http://schemas.microsoft.com/office/drawing/2014/main" id="{B98600E5-15FC-44A3-9CF6-7CD89C7EBD38}"/>
              </a:ext>
            </a:extLst>
          </p:cNvPr>
          <p:cNvSpPr>
            <a:spLocks noGrp="1"/>
          </p:cNvSpPr>
          <p:nvPr>
            <p:ph type="dt" sz="half" idx="10"/>
          </p:nvPr>
        </p:nvSpPr>
        <p:spPr/>
        <p:txBody>
          <a:bodyPr/>
          <a:lstStyle/>
          <a:p>
            <a:pPr>
              <a:defRPr/>
            </a:pPr>
            <a:r>
              <a:rPr lang="en-US" altLang="ja-JP"/>
              <a:t>2012/12/27</a:t>
            </a:r>
            <a:endParaRPr lang="en-US" altLang="ja-JP" dirty="0"/>
          </a:p>
        </p:txBody>
      </p:sp>
      <p:sp>
        <p:nvSpPr>
          <p:cNvPr id="4" name="スライド番号プレースホルダー 3">
            <a:extLst>
              <a:ext uri="{FF2B5EF4-FFF2-40B4-BE49-F238E27FC236}">
                <a16:creationId xmlns:a16="http://schemas.microsoft.com/office/drawing/2014/main" id="{D779E91C-CDC0-467A-A74B-ACD1206EC362}"/>
              </a:ext>
            </a:extLst>
          </p:cNvPr>
          <p:cNvSpPr>
            <a:spLocks noGrp="1"/>
          </p:cNvSpPr>
          <p:nvPr>
            <p:ph type="sldNum" sz="quarter" idx="12"/>
          </p:nvPr>
        </p:nvSpPr>
        <p:spPr/>
        <p:txBody>
          <a:bodyPr/>
          <a:lstStyle/>
          <a:p>
            <a:pPr>
              <a:defRPr/>
            </a:pPr>
            <a:fld id="{8296DE13-0F0C-4D9A-B375-17F40D9CE168}" type="slidenum">
              <a:rPr lang="ja-JP" altLang="en-US" smtClean="0"/>
              <a:pPr>
                <a:defRPr/>
              </a:pPr>
              <a:t>21</a:t>
            </a:fld>
            <a:endParaRPr lang="ja-JP" altLang="en-US"/>
          </a:p>
        </p:txBody>
      </p:sp>
      <p:pic>
        <p:nvPicPr>
          <p:cNvPr id="5" name="図 4">
            <a:extLst>
              <a:ext uri="{FF2B5EF4-FFF2-40B4-BE49-F238E27FC236}">
                <a16:creationId xmlns:a16="http://schemas.microsoft.com/office/drawing/2014/main" id="{C438C809-F36F-4295-A119-372832277147}"/>
              </a:ext>
            </a:extLst>
          </p:cNvPr>
          <p:cNvPicPr>
            <a:picLocks noChangeAspect="1"/>
          </p:cNvPicPr>
          <p:nvPr/>
        </p:nvPicPr>
        <p:blipFill>
          <a:blip r:embed="rId3"/>
          <a:stretch>
            <a:fillRect/>
          </a:stretch>
        </p:blipFill>
        <p:spPr>
          <a:xfrm>
            <a:off x="323528" y="1412776"/>
            <a:ext cx="6739320" cy="3401152"/>
          </a:xfrm>
          <a:prstGeom prst="rect">
            <a:avLst/>
          </a:prstGeom>
        </p:spPr>
      </p:pic>
      <p:pic>
        <p:nvPicPr>
          <p:cNvPr id="7" name="図 6">
            <a:extLst>
              <a:ext uri="{FF2B5EF4-FFF2-40B4-BE49-F238E27FC236}">
                <a16:creationId xmlns:a16="http://schemas.microsoft.com/office/drawing/2014/main" id="{59EF250A-A43C-4B57-AF2E-74D464D97D4C}"/>
              </a:ext>
            </a:extLst>
          </p:cNvPr>
          <p:cNvPicPr>
            <a:picLocks noChangeAspect="1"/>
          </p:cNvPicPr>
          <p:nvPr/>
        </p:nvPicPr>
        <p:blipFill>
          <a:blip r:embed="rId4"/>
          <a:stretch>
            <a:fillRect/>
          </a:stretch>
        </p:blipFill>
        <p:spPr>
          <a:xfrm>
            <a:off x="3157669" y="4813928"/>
            <a:ext cx="5090601" cy="1542422"/>
          </a:xfrm>
          <a:prstGeom prst="rect">
            <a:avLst/>
          </a:prstGeom>
        </p:spPr>
      </p:pic>
    </p:spTree>
    <p:extLst>
      <p:ext uri="{BB962C8B-B14F-4D97-AF65-F5344CB8AC3E}">
        <p14:creationId xmlns:p14="http://schemas.microsoft.com/office/powerpoint/2010/main" val="19884943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743130-B779-4793-BF99-D6EEF8165A39}"/>
              </a:ext>
            </a:extLst>
          </p:cNvPr>
          <p:cNvSpPr>
            <a:spLocks noGrp="1"/>
          </p:cNvSpPr>
          <p:nvPr>
            <p:ph type="title"/>
          </p:nvPr>
        </p:nvSpPr>
        <p:spPr/>
        <p:txBody>
          <a:bodyPr/>
          <a:lstStyle/>
          <a:p>
            <a:pPr algn="l"/>
            <a:r>
              <a:rPr kumimoji="1" lang="ja-JP" altLang="en-US" dirty="0"/>
              <a:t>ケプストラム分析とは</a:t>
            </a:r>
          </a:p>
        </p:txBody>
      </p:sp>
      <p:sp>
        <p:nvSpPr>
          <p:cNvPr id="4" name="スライド番号プレースホルダー 3">
            <a:extLst>
              <a:ext uri="{FF2B5EF4-FFF2-40B4-BE49-F238E27FC236}">
                <a16:creationId xmlns:a16="http://schemas.microsoft.com/office/drawing/2014/main" id="{23290D8C-F4EE-4EA1-B288-622E07906236}"/>
              </a:ext>
            </a:extLst>
          </p:cNvPr>
          <p:cNvSpPr>
            <a:spLocks noGrp="1"/>
          </p:cNvSpPr>
          <p:nvPr>
            <p:ph type="sldNum" sz="quarter" idx="12"/>
          </p:nvPr>
        </p:nvSpPr>
        <p:spPr/>
        <p:txBody>
          <a:bodyPr/>
          <a:lstStyle/>
          <a:p>
            <a:pPr>
              <a:defRPr/>
            </a:pPr>
            <a:fld id="{8296DE13-0F0C-4D9A-B375-17F40D9CE168}" type="slidenum">
              <a:rPr lang="ja-JP" altLang="en-US" smtClean="0"/>
              <a:pPr>
                <a:defRPr/>
              </a:pPr>
              <a:t>22</a:t>
            </a:fld>
            <a:endParaRPr lang="ja-JP" altLang="en-US"/>
          </a:p>
        </p:txBody>
      </p:sp>
      <p:sp>
        <p:nvSpPr>
          <p:cNvPr id="6" name="テキスト ボックス 5">
            <a:extLst>
              <a:ext uri="{FF2B5EF4-FFF2-40B4-BE49-F238E27FC236}">
                <a16:creationId xmlns:a16="http://schemas.microsoft.com/office/drawing/2014/main" id="{06162A40-A3A8-4BF7-B681-C11D570D5B8D}"/>
              </a:ext>
            </a:extLst>
          </p:cNvPr>
          <p:cNvSpPr txBox="1"/>
          <p:nvPr/>
        </p:nvSpPr>
        <p:spPr>
          <a:xfrm>
            <a:off x="1403648" y="2132856"/>
            <a:ext cx="1752403" cy="369332"/>
          </a:xfrm>
          <a:prstGeom prst="rect">
            <a:avLst/>
          </a:prstGeom>
          <a:noFill/>
        </p:spPr>
        <p:txBody>
          <a:bodyPr wrap="none" rtlCol="0">
            <a:spAutoFit/>
          </a:bodyPr>
          <a:lstStyle/>
          <a:p>
            <a:r>
              <a:rPr kumimoji="1" lang="ja-JP" altLang="en-US" dirty="0"/>
              <a:t>音声</a:t>
            </a:r>
            <a:r>
              <a:rPr kumimoji="1" lang="en-US" altLang="ja-JP" dirty="0"/>
              <a:t>y(t)</a:t>
            </a:r>
            <a:r>
              <a:rPr kumimoji="1" lang="ja-JP" altLang="en-US" dirty="0"/>
              <a:t>とすると</a:t>
            </a:r>
          </a:p>
        </p:txBody>
      </p:sp>
      <p:sp>
        <p:nvSpPr>
          <p:cNvPr id="7" name="テキスト ボックス 6">
            <a:extLst>
              <a:ext uri="{FF2B5EF4-FFF2-40B4-BE49-F238E27FC236}">
                <a16:creationId xmlns:a16="http://schemas.microsoft.com/office/drawing/2014/main" id="{5CAB0E01-5DCF-40D2-9A5A-F851ACBA89E9}"/>
              </a:ext>
            </a:extLst>
          </p:cNvPr>
          <p:cNvSpPr txBox="1"/>
          <p:nvPr/>
        </p:nvSpPr>
        <p:spPr>
          <a:xfrm>
            <a:off x="1425149" y="2708920"/>
            <a:ext cx="7416824" cy="1754326"/>
          </a:xfrm>
          <a:prstGeom prst="rect">
            <a:avLst/>
          </a:prstGeom>
          <a:noFill/>
        </p:spPr>
        <p:txBody>
          <a:bodyPr wrap="square" rtlCol="0">
            <a:spAutoFit/>
          </a:bodyPr>
          <a:lstStyle/>
          <a:p>
            <a:r>
              <a:rPr kumimoji="1" lang="en-US" altLang="ja-JP" dirty="0"/>
              <a:t>y(t) = s(t) * h(t)                            </a:t>
            </a:r>
            <a:r>
              <a:rPr kumimoji="1" lang="ja-JP" altLang="en-US" dirty="0"/>
              <a:t>　　　　・・・</a:t>
            </a:r>
            <a:r>
              <a:rPr kumimoji="1" lang="en-US" altLang="ja-JP" dirty="0"/>
              <a:t>(1)</a:t>
            </a:r>
          </a:p>
          <a:p>
            <a:endParaRPr kumimoji="1" lang="en-US" altLang="ja-JP" dirty="0"/>
          </a:p>
          <a:p>
            <a:r>
              <a:rPr lang="en-US" altLang="ja-JP" dirty="0"/>
              <a:t>Y(ω) = S(ω)</a:t>
            </a:r>
            <a:r>
              <a:rPr lang="ja-JP" altLang="en-US" dirty="0"/>
              <a:t> ・ </a:t>
            </a:r>
            <a:r>
              <a:rPr lang="en-US" altLang="ja-JP" dirty="0"/>
              <a:t>H(ω)</a:t>
            </a:r>
            <a:r>
              <a:rPr lang="ja-JP" altLang="en-US" dirty="0"/>
              <a:t>　　　　　　　　　　　  　・・・</a:t>
            </a:r>
            <a:r>
              <a:rPr lang="en-US" altLang="ja-JP" dirty="0"/>
              <a:t>(2)</a:t>
            </a:r>
          </a:p>
          <a:p>
            <a:endParaRPr lang="en-US" altLang="ja-JP" dirty="0"/>
          </a:p>
          <a:p>
            <a:r>
              <a:rPr lang="en-US" altLang="ja-JP" dirty="0" err="1"/>
              <a:t>log|Y</a:t>
            </a:r>
            <a:r>
              <a:rPr lang="en-US" altLang="ja-JP" dirty="0"/>
              <a:t>(ω)| =  </a:t>
            </a:r>
            <a:r>
              <a:rPr lang="en-US" altLang="ja-JP" dirty="0" err="1"/>
              <a:t>log|S</a:t>
            </a:r>
            <a:r>
              <a:rPr lang="en-US" altLang="ja-JP" dirty="0"/>
              <a:t>(ω)|</a:t>
            </a:r>
            <a:r>
              <a:rPr lang="ja-JP" altLang="en-US" dirty="0"/>
              <a:t> </a:t>
            </a:r>
            <a:r>
              <a:rPr lang="en-US" altLang="ja-JP" dirty="0"/>
              <a:t>+</a:t>
            </a:r>
            <a:r>
              <a:rPr lang="ja-JP" altLang="en-US" dirty="0"/>
              <a:t> </a:t>
            </a:r>
            <a:r>
              <a:rPr lang="en-US" altLang="ja-JP" dirty="0" err="1"/>
              <a:t>log|H</a:t>
            </a:r>
            <a:r>
              <a:rPr lang="en-US" altLang="ja-JP" dirty="0"/>
              <a:t>(ω)|</a:t>
            </a:r>
            <a:r>
              <a:rPr lang="ja-JP" altLang="en-US" dirty="0"/>
              <a:t>　　　　・・・</a:t>
            </a:r>
            <a:r>
              <a:rPr lang="en-US" altLang="ja-JP" dirty="0"/>
              <a:t>(3)</a:t>
            </a:r>
          </a:p>
          <a:p>
            <a:endParaRPr kumimoji="1" lang="ja-JP" altLang="en-US" dirty="0"/>
          </a:p>
        </p:txBody>
      </p:sp>
    </p:spTree>
    <p:extLst>
      <p:ext uri="{BB962C8B-B14F-4D97-AF65-F5344CB8AC3E}">
        <p14:creationId xmlns:p14="http://schemas.microsoft.com/office/powerpoint/2010/main" val="11307347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02DFCE9-3C69-4587-B4FD-234B4249C161}"/>
              </a:ext>
            </a:extLst>
          </p:cNvPr>
          <p:cNvSpPr>
            <a:spLocks noGrp="1"/>
          </p:cNvSpPr>
          <p:nvPr>
            <p:ph type="title"/>
          </p:nvPr>
        </p:nvSpPr>
        <p:spPr/>
        <p:txBody>
          <a:bodyPr/>
          <a:lstStyle/>
          <a:p>
            <a:endParaRPr kumimoji="1" lang="ja-JP" altLang="en-US" dirty="0"/>
          </a:p>
        </p:txBody>
      </p:sp>
      <p:sp>
        <p:nvSpPr>
          <p:cNvPr id="4" name="スライド番号プレースホルダー 3">
            <a:extLst>
              <a:ext uri="{FF2B5EF4-FFF2-40B4-BE49-F238E27FC236}">
                <a16:creationId xmlns:a16="http://schemas.microsoft.com/office/drawing/2014/main" id="{4F7C09C0-55FE-4587-A19F-9B0177F649CA}"/>
              </a:ext>
            </a:extLst>
          </p:cNvPr>
          <p:cNvSpPr>
            <a:spLocks noGrp="1"/>
          </p:cNvSpPr>
          <p:nvPr>
            <p:ph type="sldNum" sz="quarter" idx="12"/>
          </p:nvPr>
        </p:nvSpPr>
        <p:spPr/>
        <p:txBody>
          <a:bodyPr/>
          <a:lstStyle/>
          <a:p>
            <a:pPr>
              <a:defRPr/>
            </a:pPr>
            <a:fld id="{8296DE13-0F0C-4D9A-B375-17F40D9CE168}" type="slidenum">
              <a:rPr lang="ja-JP" altLang="en-US" smtClean="0"/>
              <a:pPr>
                <a:defRPr/>
              </a:pPr>
              <a:t>23</a:t>
            </a:fld>
            <a:endParaRPr lang="ja-JP" altLang="en-US"/>
          </a:p>
        </p:txBody>
      </p:sp>
      <p:grpSp>
        <p:nvGrpSpPr>
          <p:cNvPr id="174" name="グループ化 173">
            <a:extLst>
              <a:ext uri="{FF2B5EF4-FFF2-40B4-BE49-F238E27FC236}">
                <a16:creationId xmlns:a16="http://schemas.microsoft.com/office/drawing/2014/main" id="{32FFA7AC-6F19-44D0-8946-ED51DD082F69}"/>
              </a:ext>
            </a:extLst>
          </p:cNvPr>
          <p:cNvGrpSpPr/>
          <p:nvPr/>
        </p:nvGrpSpPr>
        <p:grpSpPr>
          <a:xfrm>
            <a:off x="-2412776" y="1654774"/>
            <a:ext cx="11378437" cy="4918344"/>
            <a:chOff x="-2755153" y="431702"/>
            <a:chExt cx="11378437" cy="4918344"/>
          </a:xfrm>
        </p:grpSpPr>
        <p:grpSp>
          <p:nvGrpSpPr>
            <p:cNvPr id="169" name="グループ化 168">
              <a:extLst>
                <a:ext uri="{FF2B5EF4-FFF2-40B4-BE49-F238E27FC236}">
                  <a16:creationId xmlns:a16="http://schemas.microsoft.com/office/drawing/2014/main" id="{6D7CF848-978C-40E3-90D3-4B57D675F871}"/>
                </a:ext>
              </a:extLst>
            </p:cNvPr>
            <p:cNvGrpSpPr/>
            <p:nvPr/>
          </p:nvGrpSpPr>
          <p:grpSpPr>
            <a:xfrm>
              <a:off x="-2722336" y="431702"/>
              <a:ext cx="10703607" cy="2268880"/>
              <a:chOff x="-2302888" y="346464"/>
              <a:chExt cx="10703607" cy="2268880"/>
            </a:xfrm>
          </p:grpSpPr>
          <p:grpSp>
            <p:nvGrpSpPr>
              <p:cNvPr id="101" name="グループ化 100">
                <a:extLst>
                  <a:ext uri="{FF2B5EF4-FFF2-40B4-BE49-F238E27FC236}">
                    <a16:creationId xmlns:a16="http://schemas.microsoft.com/office/drawing/2014/main" id="{ADE3ED12-A41C-49F4-9B8B-8098A9C3B702}"/>
                  </a:ext>
                </a:extLst>
              </p:cNvPr>
              <p:cNvGrpSpPr/>
              <p:nvPr/>
            </p:nvGrpSpPr>
            <p:grpSpPr>
              <a:xfrm>
                <a:off x="-1838516" y="346464"/>
                <a:ext cx="9549345" cy="2048039"/>
                <a:chOff x="-1961215" y="1378797"/>
                <a:chExt cx="9549345" cy="2048039"/>
              </a:xfrm>
            </p:grpSpPr>
            <p:sp>
              <p:nvSpPr>
                <p:cNvPr id="94" name="テキスト ボックス 93">
                  <a:extLst>
                    <a:ext uri="{FF2B5EF4-FFF2-40B4-BE49-F238E27FC236}">
                      <a16:creationId xmlns:a16="http://schemas.microsoft.com/office/drawing/2014/main" id="{0EE3E604-B8A8-4A14-8526-C45536E1EF22}"/>
                    </a:ext>
                  </a:extLst>
                </p:cNvPr>
                <p:cNvSpPr txBox="1"/>
                <p:nvPr/>
              </p:nvSpPr>
              <p:spPr>
                <a:xfrm>
                  <a:off x="7223928" y="2360746"/>
                  <a:ext cx="364202" cy="523220"/>
                </a:xfrm>
                <a:prstGeom prst="rect">
                  <a:avLst/>
                </a:prstGeom>
                <a:noFill/>
              </p:spPr>
              <p:txBody>
                <a:bodyPr wrap="none" rtlCol="0">
                  <a:spAutoFit/>
                </a:bodyPr>
                <a:lstStyle/>
                <a:p>
                  <a:r>
                    <a:rPr kumimoji="1" lang="en-US" altLang="ja-JP" sz="2800" dirty="0"/>
                    <a:t>z</a:t>
                  </a:r>
                  <a:endParaRPr kumimoji="1" lang="ja-JP" altLang="en-US" sz="2800" dirty="0"/>
                </a:p>
              </p:txBody>
            </p:sp>
            <p:grpSp>
              <p:nvGrpSpPr>
                <p:cNvPr id="100" name="グループ化 99">
                  <a:extLst>
                    <a:ext uri="{FF2B5EF4-FFF2-40B4-BE49-F238E27FC236}">
                      <a16:creationId xmlns:a16="http://schemas.microsoft.com/office/drawing/2014/main" id="{551EE806-7BB0-40AA-BAD9-7C7D60177515}"/>
                    </a:ext>
                  </a:extLst>
                </p:cNvPr>
                <p:cNvGrpSpPr/>
                <p:nvPr/>
              </p:nvGrpSpPr>
              <p:grpSpPr>
                <a:xfrm>
                  <a:off x="-1961215" y="1378797"/>
                  <a:ext cx="9038454" cy="2048039"/>
                  <a:chOff x="-1961215" y="1378797"/>
                  <a:chExt cx="9038454" cy="2048039"/>
                </a:xfrm>
              </p:grpSpPr>
              <p:grpSp>
                <p:nvGrpSpPr>
                  <p:cNvPr id="61" name="グループ化 60">
                    <a:extLst>
                      <a:ext uri="{FF2B5EF4-FFF2-40B4-BE49-F238E27FC236}">
                        <a16:creationId xmlns:a16="http://schemas.microsoft.com/office/drawing/2014/main" id="{1B4DA2A4-A65A-46C6-8C4A-A2F012878BA0}"/>
                      </a:ext>
                    </a:extLst>
                  </p:cNvPr>
                  <p:cNvGrpSpPr/>
                  <p:nvPr/>
                </p:nvGrpSpPr>
                <p:grpSpPr>
                  <a:xfrm>
                    <a:off x="-1961215" y="1378797"/>
                    <a:ext cx="3716814" cy="2048039"/>
                    <a:chOff x="104111" y="2030993"/>
                    <a:chExt cx="3716814" cy="2048039"/>
                  </a:xfrm>
                </p:grpSpPr>
                <p:grpSp>
                  <p:nvGrpSpPr>
                    <p:cNvPr id="54" name="グループ化 53">
                      <a:extLst>
                        <a:ext uri="{FF2B5EF4-FFF2-40B4-BE49-F238E27FC236}">
                          <a16:creationId xmlns:a16="http://schemas.microsoft.com/office/drawing/2014/main" id="{D8A44914-5267-4E8F-A82E-96A02766060D}"/>
                        </a:ext>
                      </a:extLst>
                    </p:cNvPr>
                    <p:cNvGrpSpPr/>
                    <p:nvPr/>
                  </p:nvGrpSpPr>
                  <p:grpSpPr>
                    <a:xfrm>
                      <a:off x="1481455" y="2030993"/>
                      <a:ext cx="2339470" cy="2048039"/>
                      <a:chOff x="972274" y="2026781"/>
                      <a:chExt cx="2339470" cy="2048039"/>
                    </a:xfrm>
                  </p:grpSpPr>
                  <p:grpSp>
                    <p:nvGrpSpPr>
                      <p:cNvPr id="51" name="グループ化 50">
                        <a:extLst>
                          <a:ext uri="{FF2B5EF4-FFF2-40B4-BE49-F238E27FC236}">
                            <a16:creationId xmlns:a16="http://schemas.microsoft.com/office/drawing/2014/main" id="{C7DE41DD-9B6F-4BE0-A249-3A96692D0F5B}"/>
                          </a:ext>
                        </a:extLst>
                      </p:cNvPr>
                      <p:cNvGrpSpPr/>
                      <p:nvPr/>
                    </p:nvGrpSpPr>
                    <p:grpSpPr>
                      <a:xfrm>
                        <a:off x="972274" y="2490644"/>
                        <a:ext cx="2339470" cy="1584176"/>
                        <a:chOff x="972274" y="2490644"/>
                        <a:chExt cx="2339470" cy="1584176"/>
                      </a:xfrm>
                    </p:grpSpPr>
                    <p:grpSp>
                      <p:nvGrpSpPr>
                        <p:cNvPr id="33" name="グループ化 32">
                          <a:extLst>
                            <a:ext uri="{FF2B5EF4-FFF2-40B4-BE49-F238E27FC236}">
                              <a16:creationId xmlns:a16="http://schemas.microsoft.com/office/drawing/2014/main" id="{AB934C64-193D-4451-9577-3A5C9AECB7F7}"/>
                            </a:ext>
                          </a:extLst>
                        </p:cNvPr>
                        <p:cNvGrpSpPr/>
                        <p:nvPr/>
                      </p:nvGrpSpPr>
                      <p:grpSpPr>
                        <a:xfrm>
                          <a:off x="1045711" y="2596654"/>
                          <a:ext cx="2085159" cy="1433305"/>
                          <a:chOff x="1045711" y="2596654"/>
                          <a:chExt cx="2085159" cy="1433305"/>
                        </a:xfrm>
                      </p:grpSpPr>
                      <p:sp>
                        <p:nvSpPr>
                          <p:cNvPr id="20" name="テキスト ボックス 19">
                            <a:extLst>
                              <a:ext uri="{FF2B5EF4-FFF2-40B4-BE49-F238E27FC236}">
                                <a16:creationId xmlns:a16="http://schemas.microsoft.com/office/drawing/2014/main" id="{02D2A774-CE92-4F1E-B9E7-6E7B02E9C5F8}"/>
                              </a:ext>
                            </a:extLst>
                          </p:cNvPr>
                          <p:cNvSpPr txBox="1"/>
                          <p:nvPr/>
                        </p:nvSpPr>
                        <p:spPr>
                          <a:xfrm>
                            <a:off x="1131538" y="3547248"/>
                            <a:ext cx="263214" cy="261610"/>
                          </a:xfrm>
                          <a:prstGeom prst="rect">
                            <a:avLst/>
                          </a:prstGeom>
                          <a:noFill/>
                        </p:spPr>
                        <p:txBody>
                          <a:bodyPr wrap="none" rtlCol="0">
                            <a:spAutoFit/>
                          </a:bodyPr>
                          <a:lstStyle/>
                          <a:p>
                            <a:r>
                              <a:rPr kumimoji="1" lang="en-US" altLang="ja-JP" sz="1100" dirty="0"/>
                              <a:t>0</a:t>
                            </a:r>
                            <a:endParaRPr kumimoji="1" lang="ja-JP" altLang="en-US" sz="1100" dirty="0"/>
                          </a:p>
                        </p:txBody>
                      </p:sp>
                      <p:sp>
                        <p:nvSpPr>
                          <p:cNvPr id="21" name="テキスト ボックス 20">
                            <a:extLst>
                              <a:ext uri="{FF2B5EF4-FFF2-40B4-BE49-F238E27FC236}">
                                <a16:creationId xmlns:a16="http://schemas.microsoft.com/office/drawing/2014/main" id="{22533A62-CA42-4A1C-AFC9-8FE91FCE39F4}"/>
                              </a:ext>
                            </a:extLst>
                          </p:cNvPr>
                          <p:cNvSpPr txBox="1"/>
                          <p:nvPr/>
                        </p:nvSpPr>
                        <p:spPr>
                          <a:xfrm>
                            <a:off x="1956079" y="3547248"/>
                            <a:ext cx="341760" cy="261610"/>
                          </a:xfrm>
                          <a:prstGeom prst="rect">
                            <a:avLst/>
                          </a:prstGeom>
                          <a:noFill/>
                        </p:spPr>
                        <p:txBody>
                          <a:bodyPr wrap="none" rtlCol="0">
                            <a:spAutoFit/>
                          </a:bodyPr>
                          <a:lstStyle/>
                          <a:p>
                            <a:r>
                              <a:rPr kumimoji="1" lang="en-US" altLang="ja-JP" sz="1100" dirty="0"/>
                              <a:t>10</a:t>
                            </a:r>
                            <a:endParaRPr kumimoji="1" lang="ja-JP" altLang="en-US" sz="1100" dirty="0"/>
                          </a:p>
                        </p:txBody>
                      </p:sp>
                      <p:grpSp>
                        <p:nvGrpSpPr>
                          <p:cNvPr id="22" name="グループ化 21">
                            <a:extLst>
                              <a:ext uri="{FF2B5EF4-FFF2-40B4-BE49-F238E27FC236}">
                                <a16:creationId xmlns:a16="http://schemas.microsoft.com/office/drawing/2014/main" id="{48D00BB1-A2DD-4A71-8053-7D465294719D}"/>
                              </a:ext>
                            </a:extLst>
                          </p:cNvPr>
                          <p:cNvGrpSpPr/>
                          <p:nvPr/>
                        </p:nvGrpSpPr>
                        <p:grpSpPr>
                          <a:xfrm>
                            <a:off x="1045711" y="2596654"/>
                            <a:ext cx="2085159" cy="1433305"/>
                            <a:chOff x="6015854" y="4227943"/>
                            <a:chExt cx="1424064" cy="995068"/>
                          </a:xfrm>
                        </p:grpSpPr>
                        <p:grpSp>
                          <p:nvGrpSpPr>
                            <p:cNvPr id="23" name="グループ化 22">
                              <a:extLst>
                                <a:ext uri="{FF2B5EF4-FFF2-40B4-BE49-F238E27FC236}">
                                  <a16:creationId xmlns:a16="http://schemas.microsoft.com/office/drawing/2014/main" id="{7CA6B8C2-8207-4DE5-9809-41D5C254CD1C}"/>
                                </a:ext>
                              </a:extLst>
                            </p:cNvPr>
                            <p:cNvGrpSpPr/>
                            <p:nvPr/>
                          </p:nvGrpSpPr>
                          <p:grpSpPr>
                            <a:xfrm>
                              <a:off x="6015854" y="4227943"/>
                              <a:ext cx="1424064" cy="995068"/>
                              <a:chOff x="4152550" y="1247951"/>
                              <a:chExt cx="1396610" cy="1111361"/>
                            </a:xfrm>
                          </p:grpSpPr>
                          <p:cxnSp>
                            <p:nvCxnSpPr>
                              <p:cNvPr id="27" name="直線矢印コネクタ 26">
                                <a:extLst>
                                  <a:ext uri="{FF2B5EF4-FFF2-40B4-BE49-F238E27FC236}">
                                    <a16:creationId xmlns:a16="http://schemas.microsoft.com/office/drawing/2014/main" id="{80AD23A7-6961-4D44-8C84-EACC03D793EF}"/>
                                  </a:ext>
                                </a:extLst>
                              </p:cNvPr>
                              <p:cNvCxnSpPr/>
                              <p:nvPr/>
                            </p:nvCxnSpPr>
                            <p:spPr>
                              <a:xfrm flipV="1">
                                <a:off x="4357814" y="1247951"/>
                                <a:ext cx="0" cy="111136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線矢印コネクタ 27">
                                <a:extLst>
                                  <a:ext uri="{FF2B5EF4-FFF2-40B4-BE49-F238E27FC236}">
                                    <a16:creationId xmlns:a16="http://schemas.microsoft.com/office/drawing/2014/main" id="{320BED51-B28E-4EA0-81D3-42D0BD7D6E8B}"/>
                                  </a:ext>
                                </a:extLst>
                              </p:cNvPr>
                              <p:cNvCxnSpPr>
                                <a:cxnSpLocks/>
                              </p:cNvCxnSpPr>
                              <p:nvPr/>
                            </p:nvCxnSpPr>
                            <p:spPr>
                              <a:xfrm flipV="1">
                                <a:off x="4152550" y="2026451"/>
                                <a:ext cx="1396610" cy="434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30BDC519-D42C-496A-B1D8-BC55BFA6F120}"/>
                                  </a:ext>
                                </a:extLst>
                              </p:cNvPr>
                              <p:cNvCxnSpPr/>
                              <p:nvPr/>
                            </p:nvCxnSpPr>
                            <p:spPr>
                              <a:xfrm flipV="1">
                                <a:off x="4870972" y="1793147"/>
                                <a:ext cx="0" cy="2376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C9750DD8-9A1A-4DCC-BCE4-BF640972563A}"/>
                                  </a:ext>
                                </a:extLst>
                              </p:cNvPr>
                              <p:cNvCxnSpPr>
                                <a:cxnSpLocks/>
                              </p:cNvCxnSpPr>
                              <p:nvPr/>
                            </p:nvCxnSpPr>
                            <p:spPr>
                              <a:xfrm flipH="1">
                                <a:off x="4357814" y="1793146"/>
                                <a:ext cx="315314" cy="2"/>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1" name="テキスト ボックス 30">
                                <a:extLst>
                                  <a:ext uri="{FF2B5EF4-FFF2-40B4-BE49-F238E27FC236}">
                                    <a16:creationId xmlns:a16="http://schemas.microsoft.com/office/drawing/2014/main" id="{893CF8CD-9E63-454C-9179-98A1E892FB35}"/>
                                  </a:ext>
                                </a:extLst>
                              </p:cNvPr>
                              <p:cNvSpPr txBox="1"/>
                              <p:nvPr/>
                            </p:nvSpPr>
                            <p:spPr>
                              <a:xfrm>
                                <a:off x="4165917" y="1664927"/>
                                <a:ext cx="198849" cy="238645"/>
                              </a:xfrm>
                              <a:prstGeom prst="rect">
                                <a:avLst/>
                              </a:prstGeom>
                              <a:noFill/>
                            </p:spPr>
                            <p:txBody>
                              <a:bodyPr wrap="square" rtlCol="0">
                                <a:spAutoFit/>
                              </a:bodyPr>
                              <a:lstStyle/>
                              <a:p>
                                <a:r>
                                  <a:rPr lang="en-US" altLang="ja-JP" sz="1400" dirty="0"/>
                                  <a:t>α</a:t>
                                </a:r>
                                <a:endParaRPr kumimoji="1" lang="ja-JP" altLang="en-US" sz="1400" dirty="0"/>
                              </a:p>
                            </p:txBody>
                          </p:sp>
                          <p:sp>
                            <p:nvSpPr>
                              <p:cNvPr id="32" name="テキスト ボックス 31">
                                <a:extLst>
                                  <a:ext uri="{FF2B5EF4-FFF2-40B4-BE49-F238E27FC236}">
                                    <a16:creationId xmlns:a16="http://schemas.microsoft.com/office/drawing/2014/main" id="{662F001C-10CE-460C-BF9F-023DA1B6D3D2}"/>
                                  </a:ext>
                                </a:extLst>
                              </p:cNvPr>
                              <p:cNvSpPr txBox="1"/>
                              <p:nvPr/>
                            </p:nvSpPr>
                            <p:spPr>
                              <a:xfrm>
                                <a:off x="4152550" y="1280269"/>
                                <a:ext cx="211067" cy="256439"/>
                              </a:xfrm>
                              <a:prstGeom prst="rect">
                                <a:avLst/>
                              </a:prstGeom>
                              <a:noFill/>
                            </p:spPr>
                            <p:txBody>
                              <a:bodyPr wrap="none" rtlCol="0">
                                <a:spAutoFit/>
                              </a:bodyPr>
                              <a:lstStyle/>
                              <a:p>
                                <a:r>
                                  <a:rPr kumimoji="1" lang="en-US" altLang="ja-JP" sz="1400" dirty="0"/>
                                  <a:t>1</a:t>
                                </a:r>
                                <a:endParaRPr kumimoji="1" lang="ja-JP" altLang="en-US" sz="1400" dirty="0"/>
                              </a:p>
                            </p:txBody>
                          </p:sp>
                        </p:grpSp>
                        <p:sp>
                          <p:nvSpPr>
                            <p:cNvPr id="24" name="楕円 23">
                              <a:extLst>
                                <a:ext uri="{FF2B5EF4-FFF2-40B4-BE49-F238E27FC236}">
                                  <a16:creationId xmlns:a16="http://schemas.microsoft.com/office/drawing/2014/main" id="{472C5761-C3C2-4EE0-874D-E18551042F2E}"/>
                                </a:ext>
                              </a:extLst>
                            </p:cNvPr>
                            <p:cNvSpPr/>
                            <p:nvPr/>
                          </p:nvSpPr>
                          <p:spPr>
                            <a:xfrm flipH="1">
                              <a:off x="6732493" y="4704251"/>
                              <a:ext cx="46476" cy="4149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楕円 24">
                              <a:extLst>
                                <a:ext uri="{FF2B5EF4-FFF2-40B4-BE49-F238E27FC236}">
                                  <a16:creationId xmlns:a16="http://schemas.microsoft.com/office/drawing/2014/main" id="{1684BFD1-01F9-4FA5-8438-3453473AE2E3}"/>
                                </a:ext>
                              </a:extLst>
                            </p:cNvPr>
                            <p:cNvSpPr/>
                            <p:nvPr/>
                          </p:nvSpPr>
                          <p:spPr>
                            <a:xfrm flipH="1">
                              <a:off x="6209192" y="4448770"/>
                              <a:ext cx="46476" cy="4149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6" name="直線コネクタ 25">
                              <a:extLst>
                                <a:ext uri="{FF2B5EF4-FFF2-40B4-BE49-F238E27FC236}">
                                  <a16:creationId xmlns:a16="http://schemas.microsoft.com/office/drawing/2014/main" id="{C41A2451-DCD5-4C20-8245-C21711E10E9F}"/>
                                </a:ext>
                              </a:extLst>
                            </p:cNvPr>
                            <p:cNvCxnSpPr>
                              <a:cxnSpLocks/>
                            </p:cNvCxnSpPr>
                            <p:nvPr/>
                          </p:nvCxnSpPr>
                          <p:spPr>
                            <a:xfrm>
                              <a:off x="6231583" y="4450930"/>
                              <a:ext cx="0" cy="4653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49" name="正方形/長方形 48">
                          <a:extLst>
                            <a:ext uri="{FF2B5EF4-FFF2-40B4-BE49-F238E27FC236}">
                              <a16:creationId xmlns:a16="http://schemas.microsoft.com/office/drawing/2014/main" id="{4A213876-2F6A-4867-AF05-C341D4A312E1}"/>
                            </a:ext>
                          </a:extLst>
                        </p:cNvPr>
                        <p:cNvSpPr/>
                        <p:nvPr/>
                      </p:nvSpPr>
                      <p:spPr>
                        <a:xfrm>
                          <a:off x="972274" y="2490644"/>
                          <a:ext cx="2339470" cy="1584176"/>
                        </a:xfrm>
                        <a:prstGeom prst="rect">
                          <a:avLst/>
                        </a:prstGeom>
                        <a:no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grpSp>
                  <p:sp>
                    <p:nvSpPr>
                      <p:cNvPr id="53" name="テキスト ボックス 52">
                        <a:extLst>
                          <a:ext uri="{FF2B5EF4-FFF2-40B4-BE49-F238E27FC236}">
                            <a16:creationId xmlns:a16="http://schemas.microsoft.com/office/drawing/2014/main" id="{2CECB004-25C8-48FE-9E0C-A1087F724F7F}"/>
                          </a:ext>
                        </a:extLst>
                      </p:cNvPr>
                      <p:cNvSpPr txBox="1"/>
                      <p:nvPr/>
                    </p:nvSpPr>
                    <p:spPr>
                      <a:xfrm>
                        <a:off x="1940912" y="2026781"/>
                        <a:ext cx="444352" cy="523220"/>
                      </a:xfrm>
                      <a:prstGeom prst="rect">
                        <a:avLst/>
                      </a:prstGeom>
                      <a:noFill/>
                    </p:spPr>
                    <p:txBody>
                      <a:bodyPr wrap="none" rtlCol="0">
                        <a:spAutoFit/>
                      </a:bodyPr>
                      <a:lstStyle/>
                      <a:p>
                        <a:r>
                          <a:rPr lang="en-US" altLang="ja-JP" sz="2800" dirty="0"/>
                          <a:t>H</a:t>
                        </a:r>
                        <a:endParaRPr kumimoji="1" lang="ja-JP" altLang="en-US" sz="2800" dirty="0"/>
                      </a:p>
                    </p:txBody>
                  </p:sp>
                </p:grpSp>
                <p:sp>
                  <p:nvSpPr>
                    <p:cNvPr id="58" name="テキスト ボックス 57">
                      <a:extLst>
                        <a:ext uri="{FF2B5EF4-FFF2-40B4-BE49-F238E27FC236}">
                          <a16:creationId xmlns:a16="http://schemas.microsoft.com/office/drawing/2014/main" id="{11DE15AF-C59B-4AE2-9164-EF28D792FA83}"/>
                        </a:ext>
                      </a:extLst>
                    </p:cNvPr>
                    <p:cNvSpPr txBox="1"/>
                    <p:nvPr/>
                  </p:nvSpPr>
                  <p:spPr>
                    <a:xfrm>
                      <a:off x="104111" y="3006052"/>
                      <a:ext cx="364202" cy="523220"/>
                    </a:xfrm>
                    <a:prstGeom prst="rect">
                      <a:avLst/>
                    </a:prstGeom>
                    <a:noFill/>
                  </p:spPr>
                  <p:txBody>
                    <a:bodyPr wrap="none" rtlCol="0">
                      <a:spAutoFit/>
                    </a:bodyPr>
                    <a:lstStyle/>
                    <a:p>
                      <a:r>
                        <a:rPr lang="en-US" altLang="ja-JP" sz="2800" dirty="0"/>
                        <a:t>x</a:t>
                      </a:r>
                      <a:endParaRPr kumimoji="1" lang="ja-JP" altLang="en-US" sz="2800" dirty="0"/>
                    </a:p>
                  </p:txBody>
                </p:sp>
                <p:cxnSp>
                  <p:nvCxnSpPr>
                    <p:cNvPr id="60" name="直線矢印コネクタ 59">
                      <a:extLst>
                        <a:ext uri="{FF2B5EF4-FFF2-40B4-BE49-F238E27FC236}">
                          <a16:creationId xmlns:a16="http://schemas.microsoft.com/office/drawing/2014/main" id="{2BCF0B72-72A5-4D0A-8B44-D00FECADB98B}"/>
                        </a:ext>
                      </a:extLst>
                    </p:cNvPr>
                    <p:cNvCxnSpPr/>
                    <p:nvPr/>
                  </p:nvCxnSpPr>
                  <p:spPr>
                    <a:xfrm>
                      <a:off x="611560" y="3286944"/>
                      <a:ext cx="70384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cxnSp>
                <p:nvCxnSpPr>
                  <p:cNvPr id="95" name="直線矢印コネクタ 94">
                    <a:extLst>
                      <a:ext uri="{FF2B5EF4-FFF2-40B4-BE49-F238E27FC236}">
                        <a16:creationId xmlns:a16="http://schemas.microsoft.com/office/drawing/2014/main" id="{773B5332-E27C-4E35-962F-B64EA666311B}"/>
                      </a:ext>
                    </a:extLst>
                  </p:cNvPr>
                  <p:cNvCxnSpPr>
                    <a:cxnSpLocks/>
                  </p:cNvCxnSpPr>
                  <p:nvPr/>
                </p:nvCxnSpPr>
                <p:spPr>
                  <a:xfrm>
                    <a:off x="1917093" y="2634748"/>
                    <a:ext cx="5160146" cy="784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grpSp>
            <p:nvGrpSpPr>
              <p:cNvPr id="168" name="グループ化 167">
                <a:extLst>
                  <a:ext uri="{FF2B5EF4-FFF2-40B4-BE49-F238E27FC236}">
                    <a16:creationId xmlns:a16="http://schemas.microsoft.com/office/drawing/2014/main" id="{A02CDCC9-64D4-432C-B43E-3654C34A8741}"/>
                  </a:ext>
                </a:extLst>
              </p:cNvPr>
              <p:cNvGrpSpPr/>
              <p:nvPr/>
            </p:nvGrpSpPr>
            <p:grpSpPr>
              <a:xfrm>
                <a:off x="-2302888" y="1695889"/>
                <a:ext cx="10703607" cy="659823"/>
                <a:chOff x="-2302888" y="1695889"/>
                <a:chExt cx="10703607" cy="659823"/>
              </a:xfrm>
            </p:grpSpPr>
            <p:grpSp>
              <p:nvGrpSpPr>
                <p:cNvPr id="124" name="グループ化 123">
                  <a:extLst>
                    <a:ext uri="{FF2B5EF4-FFF2-40B4-BE49-F238E27FC236}">
                      <a16:creationId xmlns:a16="http://schemas.microsoft.com/office/drawing/2014/main" id="{E9E94CB4-133B-4A31-A334-C809A5C389A8}"/>
                    </a:ext>
                  </a:extLst>
                </p:cNvPr>
                <p:cNvGrpSpPr/>
                <p:nvPr/>
              </p:nvGrpSpPr>
              <p:grpSpPr>
                <a:xfrm>
                  <a:off x="-2302888" y="1761881"/>
                  <a:ext cx="1207710" cy="593831"/>
                  <a:chOff x="-1836666" y="3230520"/>
                  <a:chExt cx="1207710" cy="593831"/>
                </a:xfrm>
              </p:grpSpPr>
              <p:grpSp>
                <p:nvGrpSpPr>
                  <p:cNvPr id="105" name="グループ化 104">
                    <a:extLst>
                      <a:ext uri="{FF2B5EF4-FFF2-40B4-BE49-F238E27FC236}">
                        <a16:creationId xmlns:a16="http://schemas.microsoft.com/office/drawing/2014/main" id="{230619C3-3EBA-4FB1-871B-BE745FDA0C9D}"/>
                      </a:ext>
                    </a:extLst>
                  </p:cNvPr>
                  <p:cNvGrpSpPr/>
                  <p:nvPr/>
                </p:nvGrpSpPr>
                <p:grpSpPr>
                  <a:xfrm>
                    <a:off x="-1836666" y="3441866"/>
                    <a:ext cx="1207710" cy="382485"/>
                    <a:chOff x="-394611" y="3864039"/>
                    <a:chExt cx="1207710" cy="382485"/>
                  </a:xfrm>
                </p:grpSpPr>
                <p:cxnSp>
                  <p:nvCxnSpPr>
                    <p:cNvPr id="103" name="直線コネクタ 102">
                      <a:extLst>
                        <a:ext uri="{FF2B5EF4-FFF2-40B4-BE49-F238E27FC236}">
                          <a16:creationId xmlns:a16="http://schemas.microsoft.com/office/drawing/2014/main" id="{75D4ED09-5C64-49CB-BA19-015F994EFE52}"/>
                        </a:ext>
                      </a:extLst>
                    </p:cNvPr>
                    <p:cNvCxnSpPr>
                      <a:cxnSpLocks/>
                    </p:cNvCxnSpPr>
                    <p:nvPr/>
                  </p:nvCxnSpPr>
                  <p:spPr>
                    <a:xfrm flipV="1">
                      <a:off x="-394611" y="4243868"/>
                      <a:ext cx="1207710" cy="2346"/>
                    </a:xfrm>
                    <a:prstGeom prst="line">
                      <a:avLst/>
                    </a:prstGeom>
                    <a:ln w="19050"/>
                  </p:spPr>
                  <p:style>
                    <a:lnRef idx="1">
                      <a:schemeClr val="dk1"/>
                    </a:lnRef>
                    <a:fillRef idx="0">
                      <a:schemeClr val="dk1"/>
                    </a:fillRef>
                    <a:effectRef idx="0">
                      <a:schemeClr val="dk1"/>
                    </a:effectRef>
                    <a:fontRef idx="minor">
                      <a:schemeClr val="tx1"/>
                    </a:fontRef>
                  </p:style>
                </p:cxnSp>
                <p:sp>
                  <p:nvSpPr>
                    <p:cNvPr id="104" name="二等辺三角形 103">
                      <a:extLst>
                        <a:ext uri="{FF2B5EF4-FFF2-40B4-BE49-F238E27FC236}">
                          <a16:creationId xmlns:a16="http://schemas.microsoft.com/office/drawing/2014/main" id="{1C24A1D0-CC25-4C64-8B9B-1F05470C769D}"/>
                        </a:ext>
                      </a:extLst>
                    </p:cNvPr>
                    <p:cNvSpPr/>
                    <p:nvPr/>
                  </p:nvSpPr>
                  <p:spPr>
                    <a:xfrm>
                      <a:off x="88761" y="3864039"/>
                      <a:ext cx="364202" cy="382485"/>
                    </a:xfrm>
                    <a:prstGeom prst="triangle">
                      <a:avLst/>
                    </a:prstGeom>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solidFill>
                          <a:schemeClr val="tx1"/>
                        </a:solidFill>
                      </a:endParaRPr>
                    </a:p>
                  </p:txBody>
                </p:sp>
              </p:grpSp>
              <p:sp>
                <p:nvSpPr>
                  <p:cNvPr id="119" name="テキスト ボックス 118">
                    <a:extLst>
                      <a:ext uri="{FF2B5EF4-FFF2-40B4-BE49-F238E27FC236}">
                        <a16:creationId xmlns:a16="http://schemas.microsoft.com/office/drawing/2014/main" id="{F282D043-0183-4286-A01E-1C7E8CB773A3}"/>
                      </a:ext>
                    </a:extLst>
                  </p:cNvPr>
                  <p:cNvSpPr txBox="1"/>
                  <p:nvPr/>
                </p:nvSpPr>
                <p:spPr>
                  <a:xfrm>
                    <a:off x="-1172217" y="3230520"/>
                    <a:ext cx="300082" cy="369332"/>
                  </a:xfrm>
                  <a:prstGeom prst="rect">
                    <a:avLst/>
                  </a:prstGeom>
                  <a:noFill/>
                </p:spPr>
                <p:txBody>
                  <a:bodyPr wrap="none" rtlCol="0">
                    <a:spAutoFit/>
                  </a:bodyPr>
                  <a:lstStyle/>
                  <a:p>
                    <a:r>
                      <a:rPr kumimoji="1" lang="en-US" altLang="ja-JP" dirty="0"/>
                      <a:t>v</a:t>
                    </a:r>
                    <a:endParaRPr kumimoji="1" lang="ja-JP" altLang="en-US" dirty="0"/>
                  </a:p>
                </p:txBody>
              </p:sp>
            </p:grpSp>
            <p:grpSp>
              <p:nvGrpSpPr>
                <p:cNvPr id="123" name="グループ化 122">
                  <a:extLst>
                    <a:ext uri="{FF2B5EF4-FFF2-40B4-BE49-F238E27FC236}">
                      <a16:creationId xmlns:a16="http://schemas.microsoft.com/office/drawing/2014/main" id="{2696AA33-C746-4C20-8C9F-80FDEABC3EAB}"/>
                    </a:ext>
                  </a:extLst>
                </p:cNvPr>
                <p:cNvGrpSpPr/>
                <p:nvPr/>
              </p:nvGrpSpPr>
              <p:grpSpPr>
                <a:xfrm>
                  <a:off x="6418496" y="1695889"/>
                  <a:ext cx="1982223" cy="603693"/>
                  <a:chOff x="213513" y="3267580"/>
                  <a:chExt cx="1982223" cy="603693"/>
                </a:xfrm>
              </p:grpSpPr>
              <p:grpSp>
                <p:nvGrpSpPr>
                  <p:cNvPr id="111" name="グループ化 110">
                    <a:extLst>
                      <a:ext uri="{FF2B5EF4-FFF2-40B4-BE49-F238E27FC236}">
                        <a16:creationId xmlns:a16="http://schemas.microsoft.com/office/drawing/2014/main" id="{49C51ADF-C438-4588-A46D-1C9ABDB4DD98}"/>
                      </a:ext>
                    </a:extLst>
                  </p:cNvPr>
                  <p:cNvGrpSpPr/>
                  <p:nvPr/>
                </p:nvGrpSpPr>
                <p:grpSpPr>
                  <a:xfrm>
                    <a:off x="213513" y="3462792"/>
                    <a:ext cx="1982223" cy="408481"/>
                    <a:chOff x="-394611" y="3864039"/>
                    <a:chExt cx="1982223" cy="408481"/>
                  </a:xfrm>
                </p:grpSpPr>
                <p:cxnSp>
                  <p:nvCxnSpPr>
                    <p:cNvPr id="112" name="直線コネクタ 111">
                      <a:extLst>
                        <a:ext uri="{FF2B5EF4-FFF2-40B4-BE49-F238E27FC236}">
                          <a16:creationId xmlns:a16="http://schemas.microsoft.com/office/drawing/2014/main" id="{877117CA-B66E-4EF6-A179-0EBC03D17D3A}"/>
                        </a:ext>
                      </a:extLst>
                    </p:cNvPr>
                    <p:cNvCxnSpPr>
                      <a:cxnSpLocks/>
                    </p:cNvCxnSpPr>
                    <p:nvPr/>
                  </p:nvCxnSpPr>
                  <p:spPr>
                    <a:xfrm>
                      <a:off x="-394611" y="4246214"/>
                      <a:ext cx="1982223" cy="26306"/>
                    </a:xfrm>
                    <a:prstGeom prst="line">
                      <a:avLst/>
                    </a:prstGeom>
                    <a:ln w="19050"/>
                  </p:spPr>
                  <p:style>
                    <a:lnRef idx="1">
                      <a:schemeClr val="dk1"/>
                    </a:lnRef>
                    <a:fillRef idx="0">
                      <a:schemeClr val="dk1"/>
                    </a:fillRef>
                    <a:effectRef idx="0">
                      <a:schemeClr val="dk1"/>
                    </a:effectRef>
                    <a:fontRef idx="minor">
                      <a:schemeClr val="tx1"/>
                    </a:fontRef>
                  </p:style>
                </p:cxnSp>
                <p:sp>
                  <p:nvSpPr>
                    <p:cNvPr id="113" name="二等辺三角形 112">
                      <a:extLst>
                        <a:ext uri="{FF2B5EF4-FFF2-40B4-BE49-F238E27FC236}">
                          <a16:creationId xmlns:a16="http://schemas.microsoft.com/office/drawing/2014/main" id="{52889528-15F7-42F0-A079-416C6667046B}"/>
                        </a:ext>
                      </a:extLst>
                    </p:cNvPr>
                    <p:cNvSpPr/>
                    <p:nvPr/>
                  </p:nvSpPr>
                  <p:spPr>
                    <a:xfrm>
                      <a:off x="88761" y="3864039"/>
                      <a:ext cx="364202" cy="382485"/>
                    </a:xfrm>
                    <a:prstGeom prst="triangle">
                      <a:avLst/>
                    </a:prstGeom>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solidFill>
                          <a:schemeClr val="tx1"/>
                        </a:solidFill>
                      </a:endParaRPr>
                    </a:p>
                  </p:txBody>
                </p:sp>
              </p:grpSp>
              <p:sp>
                <p:nvSpPr>
                  <p:cNvPr id="118" name="二等辺三角形 117">
                    <a:extLst>
                      <a:ext uri="{FF2B5EF4-FFF2-40B4-BE49-F238E27FC236}">
                        <a16:creationId xmlns:a16="http://schemas.microsoft.com/office/drawing/2014/main" id="{1AE2AF33-F168-4148-B93F-1A6DA94FEEA4}"/>
                      </a:ext>
                    </a:extLst>
                  </p:cNvPr>
                  <p:cNvSpPr/>
                  <p:nvPr/>
                </p:nvSpPr>
                <p:spPr>
                  <a:xfrm>
                    <a:off x="1446310" y="3629643"/>
                    <a:ext cx="310516" cy="215633"/>
                  </a:xfrm>
                  <a:prstGeom prst="triangle">
                    <a:avLst/>
                  </a:prstGeom>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solidFill>
                        <a:schemeClr val="tx1"/>
                      </a:solidFill>
                    </a:endParaRPr>
                  </a:p>
                </p:txBody>
              </p:sp>
              <p:sp>
                <p:nvSpPr>
                  <p:cNvPr id="121" name="テキスト ボックス 120">
                    <a:extLst>
                      <a:ext uri="{FF2B5EF4-FFF2-40B4-BE49-F238E27FC236}">
                        <a16:creationId xmlns:a16="http://schemas.microsoft.com/office/drawing/2014/main" id="{3A086328-949F-467E-A0D2-57484348F5E7}"/>
                      </a:ext>
                    </a:extLst>
                  </p:cNvPr>
                  <p:cNvSpPr txBox="1"/>
                  <p:nvPr/>
                </p:nvSpPr>
                <p:spPr>
                  <a:xfrm>
                    <a:off x="931070" y="3267580"/>
                    <a:ext cx="300082" cy="369332"/>
                  </a:xfrm>
                  <a:prstGeom prst="rect">
                    <a:avLst/>
                  </a:prstGeom>
                  <a:noFill/>
                </p:spPr>
                <p:txBody>
                  <a:bodyPr wrap="none" rtlCol="0">
                    <a:spAutoFit/>
                  </a:bodyPr>
                  <a:lstStyle/>
                  <a:p>
                    <a:r>
                      <a:rPr kumimoji="1" lang="en-US" altLang="ja-JP" dirty="0"/>
                      <a:t>v</a:t>
                    </a:r>
                    <a:endParaRPr kumimoji="1" lang="ja-JP" altLang="en-US" dirty="0"/>
                  </a:p>
                </p:txBody>
              </p:sp>
              <p:sp>
                <p:nvSpPr>
                  <p:cNvPr id="122" name="テキスト ボックス 121">
                    <a:extLst>
                      <a:ext uri="{FF2B5EF4-FFF2-40B4-BE49-F238E27FC236}">
                        <a16:creationId xmlns:a16="http://schemas.microsoft.com/office/drawing/2014/main" id="{78508C16-FBA6-4EB1-9082-31FFB0B5C210}"/>
                      </a:ext>
                    </a:extLst>
                  </p:cNvPr>
                  <p:cNvSpPr txBox="1"/>
                  <p:nvPr/>
                </p:nvSpPr>
                <p:spPr>
                  <a:xfrm>
                    <a:off x="1616375" y="3403622"/>
                    <a:ext cx="433132" cy="369332"/>
                  </a:xfrm>
                  <a:prstGeom prst="rect">
                    <a:avLst/>
                  </a:prstGeom>
                  <a:noFill/>
                </p:spPr>
                <p:txBody>
                  <a:bodyPr wrap="none" rtlCol="0">
                    <a:spAutoFit/>
                  </a:bodyPr>
                  <a:lstStyle/>
                  <a:p>
                    <a:r>
                      <a:rPr kumimoji="1" lang="en-US" altLang="ja-JP" dirty="0"/>
                      <a:t>αv</a:t>
                    </a:r>
                    <a:endParaRPr kumimoji="1" lang="ja-JP" altLang="en-US" dirty="0"/>
                  </a:p>
                </p:txBody>
              </p:sp>
            </p:grpSp>
          </p:grpSp>
          <p:sp>
            <p:nvSpPr>
              <p:cNvPr id="160" name="テキスト ボックス 159">
                <a:extLst>
                  <a:ext uri="{FF2B5EF4-FFF2-40B4-BE49-F238E27FC236}">
                    <a16:creationId xmlns:a16="http://schemas.microsoft.com/office/drawing/2014/main" id="{90DE2AA5-A8F4-4D9C-BD93-A6839B26FF7D}"/>
                  </a:ext>
                </a:extLst>
              </p:cNvPr>
              <p:cNvSpPr txBox="1"/>
              <p:nvPr/>
            </p:nvSpPr>
            <p:spPr>
              <a:xfrm>
                <a:off x="6949156" y="2330298"/>
                <a:ext cx="269626" cy="276999"/>
              </a:xfrm>
              <a:prstGeom prst="rect">
                <a:avLst/>
              </a:prstGeom>
              <a:noFill/>
            </p:spPr>
            <p:txBody>
              <a:bodyPr wrap="none" rtlCol="0">
                <a:spAutoFit/>
              </a:bodyPr>
              <a:lstStyle/>
              <a:p>
                <a:r>
                  <a:rPr kumimoji="1" lang="en-US" altLang="ja-JP" sz="1200" dirty="0"/>
                  <a:t>0</a:t>
                </a:r>
                <a:endParaRPr kumimoji="1" lang="ja-JP" altLang="en-US" sz="1200" dirty="0"/>
              </a:p>
            </p:txBody>
          </p:sp>
          <p:sp>
            <p:nvSpPr>
              <p:cNvPr id="163" name="テキスト ボックス 162">
                <a:extLst>
                  <a:ext uri="{FF2B5EF4-FFF2-40B4-BE49-F238E27FC236}">
                    <a16:creationId xmlns:a16="http://schemas.microsoft.com/office/drawing/2014/main" id="{29452016-6CA4-4822-B0E5-45648462F87B}"/>
                  </a:ext>
                </a:extLst>
              </p:cNvPr>
              <p:cNvSpPr txBox="1"/>
              <p:nvPr/>
            </p:nvSpPr>
            <p:spPr>
              <a:xfrm>
                <a:off x="7629259" y="2338345"/>
                <a:ext cx="354584" cy="276999"/>
              </a:xfrm>
              <a:prstGeom prst="rect">
                <a:avLst/>
              </a:prstGeom>
              <a:noFill/>
            </p:spPr>
            <p:txBody>
              <a:bodyPr wrap="none" rtlCol="0">
                <a:spAutoFit/>
              </a:bodyPr>
              <a:lstStyle/>
              <a:p>
                <a:r>
                  <a:rPr kumimoji="1" lang="en-US" altLang="ja-JP" sz="1200" dirty="0"/>
                  <a:t>10</a:t>
                </a:r>
                <a:endParaRPr kumimoji="1" lang="ja-JP" altLang="en-US" sz="1200" dirty="0"/>
              </a:p>
            </p:txBody>
          </p:sp>
        </p:grpSp>
        <p:grpSp>
          <p:nvGrpSpPr>
            <p:cNvPr id="173" name="グループ化 172">
              <a:extLst>
                <a:ext uri="{FF2B5EF4-FFF2-40B4-BE49-F238E27FC236}">
                  <a16:creationId xmlns:a16="http://schemas.microsoft.com/office/drawing/2014/main" id="{958D94B5-1662-4FDA-9382-6B18C2C92B06}"/>
                </a:ext>
              </a:extLst>
            </p:cNvPr>
            <p:cNvGrpSpPr/>
            <p:nvPr/>
          </p:nvGrpSpPr>
          <p:grpSpPr>
            <a:xfrm>
              <a:off x="-2755153" y="2853591"/>
              <a:ext cx="11378437" cy="2496455"/>
              <a:chOff x="-2572972" y="2909998"/>
              <a:chExt cx="11378437" cy="2496455"/>
            </a:xfrm>
          </p:grpSpPr>
          <p:grpSp>
            <p:nvGrpSpPr>
              <p:cNvPr id="93" name="グループ化 92">
                <a:extLst>
                  <a:ext uri="{FF2B5EF4-FFF2-40B4-BE49-F238E27FC236}">
                    <a16:creationId xmlns:a16="http://schemas.microsoft.com/office/drawing/2014/main" id="{A646E03C-4A2E-4487-8726-3DEABF847F0C}"/>
                  </a:ext>
                </a:extLst>
              </p:cNvPr>
              <p:cNvGrpSpPr/>
              <p:nvPr/>
            </p:nvGrpSpPr>
            <p:grpSpPr>
              <a:xfrm>
                <a:off x="-2128249" y="2909998"/>
                <a:ext cx="9547089" cy="2125681"/>
                <a:chOff x="-1958959" y="3354641"/>
                <a:chExt cx="9547089" cy="2125681"/>
              </a:xfrm>
            </p:grpSpPr>
            <p:grpSp>
              <p:nvGrpSpPr>
                <p:cNvPr id="90" name="グループ化 89">
                  <a:extLst>
                    <a:ext uri="{FF2B5EF4-FFF2-40B4-BE49-F238E27FC236}">
                      <a16:creationId xmlns:a16="http://schemas.microsoft.com/office/drawing/2014/main" id="{53B4C49A-C098-46D3-919D-524FD67C6102}"/>
                    </a:ext>
                  </a:extLst>
                </p:cNvPr>
                <p:cNvGrpSpPr/>
                <p:nvPr/>
              </p:nvGrpSpPr>
              <p:grpSpPr>
                <a:xfrm>
                  <a:off x="-1958959" y="3354641"/>
                  <a:ext cx="8117335" cy="2125681"/>
                  <a:chOff x="-748365" y="3273069"/>
                  <a:chExt cx="8117335" cy="2125681"/>
                </a:xfrm>
              </p:grpSpPr>
              <p:grpSp>
                <p:nvGrpSpPr>
                  <p:cNvPr id="56" name="グループ化 55">
                    <a:extLst>
                      <a:ext uri="{FF2B5EF4-FFF2-40B4-BE49-F238E27FC236}">
                        <a16:creationId xmlns:a16="http://schemas.microsoft.com/office/drawing/2014/main" id="{5E17E6BD-DB4C-48D9-AF24-9B5D8C6B72D6}"/>
                      </a:ext>
                    </a:extLst>
                  </p:cNvPr>
                  <p:cNvGrpSpPr/>
                  <p:nvPr/>
                </p:nvGrpSpPr>
                <p:grpSpPr>
                  <a:xfrm>
                    <a:off x="5029500" y="3273069"/>
                    <a:ext cx="2339470" cy="2080820"/>
                    <a:chOff x="3800817" y="1994000"/>
                    <a:chExt cx="2339470" cy="2080820"/>
                  </a:xfrm>
                </p:grpSpPr>
                <p:grpSp>
                  <p:nvGrpSpPr>
                    <p:cNvPr id="52" name="グループ化 51">
                      <a:extLst>
                        <a:ext uri="{FF2B5EF4-FFF2-40B4-BE49-F238E27FC236}">
                          <a16:creationId xmlns:a16="http://schemas.microsoft.com/office/drawing/2014/main" id="{21E9FE23-5B1D-455C-9EAE-1AF98C45BDDE}"/>
                        </a:ext>
                      </a:extLst>
                    </p:cNvPr>
                    <p:cNvGrpSpPr/>
                    <p:nvPr/>
                  </p:nvGrpSpPr>
                  <p:grpSpPr>
                    <a:xfrm>
                      <a:off x="3800817" y="2490644"/>
                      <a:ext cx="2339470" cy="1584176"/>
                      <a:chOff x="3800817" y="2490644"/>
                      <a:chExt cx="2339470" cy="1584176"/>
                    </a:xfrm>
                  </p:grpSpPr>
                  <p:grpSp>
                    <p:nvGrpSpPr>
                      <p:cNvPr id="34" name="グループ化 33">
                        <a:extLst>
                          <a:ext uri="{FF2B5EF4-FFF2-40B4-BE49-F238E27FC236}">
                            <a16:creationId xmlns:a16="http://schemas.microsoft.com/office/drawing/2014/main" id="{2A2BA5B4-4A90-49CD-B2D1-2EBE03BFEBFA}"/>
                          </a:ext>
                        </a:extLst>
                      </p:cNvPr>
                      <p:cNvGrpSpPr/>
                      <p:nvPr/>
                    </p:nvGrpSpPr>
                    <p:grpSpPr>
                      <a:xfrm>
                        <a:off x="3927973" y="2596654"/>
                        <a:ext cx="2085159" cy="1433305"/>
                        <a:chOff x="1045711" y="2596654"/>
                        <a:chExt cx="2085159" cy="1433305"/>
                      </a:xfrm>
                    </p:grpSpPr>
                    <p:sp>
                      <p:nvSpPr>
                        <p:cNvPr id="35" name="テキスト ボックス 34">
                          <a:extLst>
                            <a:ext uri="{FF2B5EF4-FFF2-40B4-BE49-F238E27FC236}">
                              <a16:creationId xmlns:a16="http://schemas.microsoft.com/office/drawing/2014/main" id="{828E4CF9-B389-45B6-9F8F-B3C84E330A58}"/>
                            </a:ext>
                          </a:extLst>
                        </p:cNvPr>
                        <p:cNvSpPr txBox="1"/>
                        <p:nvPr/>
                      </p:nvSpPr>
                      <p:spPr>
                        <a:xfrm>
                          <a:off x="1133744" y="3396442"/>
                          <a:ext cx="263214" cy="261610"/>
                        </a:xfrm>
                        <a:prstGeom prst="rect">
                          <a:avLst/>
                        </a:prstGeom>
                        <a:noFill/>
                      </p:spPr>
                      <p:txBody>
                        <a:bodyPr wrap="none" rtlCol="0">
                          <a:spAutoFit/>
                        </a:bodyPr>
                        <a:lstStyle/>
                        <a:p>
                          <a:r>
                            <a:rPr kumimoji="1" lang="en-US" altLang="ja-JP" sz="1100" dirty="0"/>
                            <a:t>0</a:t>
                          </a:r>
                          <a:endParaRPr kumimoji="1" lang="ja-JP" altLang="en-US" sz="1100" dirty="0"/>
                        </a:p>
                      </p:txBody>
                    </p:sp>
                    <p:sp>
                      <p:nvSpPr>
                        <p:cNvPr id="36" name="テキスト ボックス 35">
                          <a:extLst>
                            <a:ext uri="{FF2B5EF4-FFF2-40B4-BE49-F238E27FC236}">
                              <a16:creationId xmlns:a16="http://schemas.microsoft.com/office/drawing/2014/main" id="{2C1B9EE1-39F7-4E8F-B26F-A41F99DEA94A}"/>
                            </a:ext>
                          </a:extLst>
                        </p:cNvPr>
                        <p:cNvSpPr txBox="1"/>
                        <p:nvPr/>
                      </p:nvSpPr>
                      <p:spPr>
                        <a:xfrm>
                          <a:off x="2207647" y="3284265"/>
                          <a:ext cx="341760" cy="261610"/>
                        </a:xfrm>
                        <a:prstGeom prst="rect">
                          <a:avLst/>
                        </a:prstGeom>
                        <a:noFill/>
                      </p:spPr>
                      <p:txBody>
                        <a:bodyPr wrap="none" rtlCol="0">
                          <a:spAutoFit/>
                        </a:bodyPr>
                        <a:lstStyle/>
                        <a:p>
                          <a:r>
                            <a:rPr kumimoji="1" lang="en-US" altLang="ja-JP" sz="1100" dirty="0"/>
                            <a:t>20</a:t>
                          </a:r>
                          <a:endParaRPr kumimoji="1" lang="ja-JP" altLang="en-US" sz="1100" dirty="0"/>
                        </a:p>
                      </p:txBody>
                    </p:sp>
                    <p:grpSp>
                      <p:nvGrpSpPr>
                        <p:cNvPr id="37" name="グループ化 36">
                          <a:extLst>
                            <a:ext uri="{FF2B5EF4-FFF2-40B4-BE49-F238E27FC236}">
                              <a16:creationId xmlns:a16="http://schemas.microsoft.com/office/drawing/2014/main" id="{62547A83-0A07-4723-80AF-AF7ACAE0DFE5}"/>
                            </a:ext>
                          </a:extLst>
                        </p:cNvPr>
                        <p:cNvGrpSpPr/>
                        <p:nvPr/>
                      </p:nvGrpSpPr>
                      <p:grpSpPr>
                        <a:xfrm>
                          <a:off x="1045711" y="2596654"/>
                          <a:ext cx="2085159" cy="1433305"/>
                          <a:chOff x="6015854" y="4227943"/>
                          <a:chExt cx="1424064" cy="995068"/>
                        </a:xfrm>
                      </p:grpSpPr>
                      <p:grpSp>
                        <p:nvGrpSpPr>
                          <p:cNvPr id="38" name="グループ化 37">
                            <a:extLst>
                              <a:ext uri="{FF2B5EF4-FFF2-40B4-BE49-F238E27FC236}">
                                <a16:creationId xmlns:a16="http://schemas.microsoft.com/office/drawing/2014/main" id="{99628E2F-E272-47BA-AD12-C96481D108F1}"/>
                              </a:ext>
                            </a:extLst>
                          </p:cNvPr>
                          <p:cNvGrpSpPr/>
                          <p:nvPr/>
                        </p:nvGrpSpPr>
                        <p:grpSpPr>
                          <a:xfrm>
                            <a:off x="6015854" y="4227943"/>
                            <a:ext cx="1424064" cy="995068"/>
                            <a:chOff x="4152550" y="1247951"/>
                            <a:chExt cx="1396610" cy="1111361"/>
                          </a:xfrm>
                        </p:grpSpPr>
                        <p:cxnSp>
                          <p:nvCxnSpPr>
                            <p:cNvPr id="42" name="直線矢印コネクタ 41">
                              <a:extLst>
                                <a:ext uri="{FF2B5EF4-FFF2-40B4-BE49-F238E27FC236}">
                                  <a16:creationId xmlns:a16="http://schemas.microsoft.com/office/drawing/2014/main" id="{C1A2E4C2-E314-4A4B-89A3-49AFD4F2FAAA}"/>
                                </a:ext>
                              </a:extLst>
                            </p:cNvPr>
                            <p:cNvCxnSpPr/>
                            <p:nvPr/>
                          </p:nvCxnSpPr>
                          <p:spPr>
                            <a:xfrm flipV="1">
                              <a:off x="4357814" y="1247951"/>
                              <a:ext cx="0" cy="111136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直線矢印コネクタ 42">
                              <a:extLst>
                                <a:ext uri="{FF2B5EF4-FFF2-40B4-BE49-F238E27FC236}">
                                  <a16:creationId xmlns:a16="http://schemas.microsoft.com/office/drawing/2014/main" id="{304146E5-D174-40EF-BF80-43A5B7EE4EDE}"/>
                                </a:ext>
                              </a:extLst>
                            </p:cNvPr>
                            <p:cNvCxnSpPr>
                              <a:cxnSpLocks/>
                            </p:cNvCxnSpPr>
                            <p:nvPr/>
                          </p:nvCxnSpPr>
                          <p:spPr>
                            <a:xfrm flipV="1">
                              <a:off x="4152550" y="2026451"/>
                              <a:ext cx="1396610" cy="434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id="{9DD28273-380E-42F0-87C6-4EEF2DED499A}"/>
                                </a:ext>
                              </a:extLst>
                            </p:cNvPr>
                            <p:cNvCxnSpPr>
                              <a:cxnSpLocks/>
                            </p:cNvCxnSpPr>
                            <p:nvPr/>
                          </p:nvCxnSpPr>
                          <p:spPr>
                            <a:xfrm flipV="1">
                              <a:off x="5152438" y="2025387"/>
                              <a:ext cx="0" cy="924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直線コネクタ 44">
                              <a:extLst>
                                <a:ext uri="{FF2B5EF4-FFF2-40B4-BE49-F238E27FC236}">
                                  <a16:creationId xmlns:a16="http://schemas.microsoft.com/office/drawing/2014/main" id="{BDBDD624-C758-4950-9780-DB386AF68475}"/>
                                </a:ext>
                              </a:extLst>
                            </p:cNvPr>
                            <p:cNvCxnSpPr>
                              <a:cxnSpLocks/>
                            </p:cNvCxnSpPr>
                            <p:nvPr/>
                          </p:nvCxnSpPr>
                          <p:spPr>
                            <a:xfrm flipH="1">
                              <a:off x="4350153" y="2137801"/>
                              <a:ext cx="315314" cy="2"/>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46" name="テキスト ボックス 45">
                              <a:extLst>
                                <a:ext uri="{FF2B5EF4-FFF2-40B4-BE49-F238E27FC236}">
                                  <a16:creationId xmlns:a16="http://schemas.microsoft.com/office/drawing/2014/main" id="{38584310-8F81-405B-84F7-86208D1D80C3}"/>
                                </a:ext>
                              </a:extLst>
                            </p:cNvPr>
                            <p:cNvSpPr txBox="1"/>
                            <p:nvPr/>
                          </p:nvSpPr>
                          <p:spPr>
                            <a:xfrm>
                              <a:off x="4193714" y="2026176"/>
                              <a:ext cx="198849" cy="238645"/>
                            </a:xfrm>
                            <a:prstGeom prst="rect">
                              <a:avLst/>
                            </a:prstGeom>
                            <a:noFill/>
                          </p:spPr>
                          <p:txBody>
                            <a:bodyPr wrap="square" rtlCol="0">
                              <a:spAutoFit/>
                            </a:bodyPr>
                            <a:lstStyle/>
                            <a:p>
                              <a:r>
                                <a:rPr lang="en-US" altLang="ja-JP" sz="1400" dirty="0"/>
                                <a:t>β</a:t>
                              </a:r>
                              <a:endParaRPr kumimoji="1" lang="ja-JP" altLang="en-US" sz="1400" dirty="0"/>
                            </a:p>
                          </p:txBody>
                        </p:sp>
                        <p:sp>
                          <p:nvSpPr>
                            <p:cNvPr id="47" name="テキスト ボックス 46">
                              <a:extLst>
                                <a:ext uri="{FF2B5EF4-FFF2-40B4-BE49-F238E27FC236}">
                                  <a16:creationId xmlns:a16="http://schemas.microsoft.com/office/drawing/2014/main" id="{94255D4D-8131-4C9A-AC2E-006E35AACB0A}"/>
                                </a:ext>
                              </a:extLst>
                            </p:cNvPr>
                            <p:cNvSpPr txBox="1"/>
                            <p:nvPr/>
                          </p:nvSpPr>
                          <p:spPr>
                            <a:xfrm>
                              <a:off x="4152550" y="1280269"/>
                              <a:ext cx="211067" cy="256439"/>
                            </a:xfrm>
                            <a:prstGeom prst="rect">
                              <a:avLst/>
                            </a:prstGeom>
                            <a:noFill/>
                          </p:spPr>
                          <p:txBody>
                            <a:bodyPr wrap="none" rtlCol="0">
                              <a:spAutoFit/>
                            </a:bodyPr>
                            <a:lstStyle/>
                            <a:p>
                              <a:r>
                                <a:rPr kumimoji="1" lang="en-US" altLang="ja-JP" sz="1400" dirty="0"/>
                                <a:t>1</a:t>
                              </a:r>
                              <a:endParaRPr kumimoji="1" lang="ja-JP" altLang="en-US" sz="1400" dirty="0"/>
                            </a:p>
                          </p:txBody>
                        </p:sp>
                      </p:grpSp>
                      <p:sp>
                        <p:nvSpPr>
                          <p:cNvPr id="39" name="楕円 38">
                            <a:extLst>
                              <a:ext uri="{FF2B5EF4-FFF2-40B4-BE49-F238E27FC236}">
                                <a16:creationId xmlns:a16="http://schemas.microsoft.com/office/drawing/2014/main" id="{D67AC17F-C0B7-4A67-9746-B479E74C9A14}"/>
                              </a:ext>
                            </a:extLst>
                          </p:cNvPr>
                          <p:cNvSpPr/>
                          <p:nvPr/>
                        </p:nvSpPr>
                        <p:spPr>
                          <a:xfrm rot="459481" flipH="1">
                            <a:off x="7020382" y="4990965"/>
                            <a:ext cx="31224" cy="3174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楕円 39">
                            <a:extLst>
                              <a:ext uri="{FF2B5EF4-FFF2-40B4-BE49-F238E27FC236}">
                                <a16:creationId xmlns:a16="http://schemas.microsoft.com/office/drawing/2014/main" id="{3566A1D4-21F3-44D6-ABC1-B396E1BE9C67}"/>
                              </a:ext>
                            </a:extLst>
                          </p:cNvPr>
                          <p:cNvSpPr/>
                          <p:nvPr/>
                        </p:nvSpPr>
                        <p:spPr>
                          <a:xfrm flipH="1">
                            <a:off x="6209192" y="4448770"/>
                            <a:ext cx="46476" cy="4149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1" name="直線コネクタ 40">
                            <a:extLst>
                              <a:ext uri="{FF2B5EF4-FFF2-40B4-BE49-F238E27FC236}">
                                <a16:creationId xmlns:a16="http://schemas.microsoft.com/office/drawing/2014/main" id="{C6FB86FE-A0BA-47E4-91F2-9E0A06B5139B}"/>
                              </a:ext>
                            </a:extLst>
                          </p:cNvPr>
                          <p:cNvCxnSpPr>
                            <a:cxnSpLocks/>
                          </p:cNvCxnSpPr>
                          <p:nvPr/>
                        </p:nvCxnSpPr>
                        <p:spPr>
                          <a:xfrm>
                            <a:off x="6231583" y="4450930"/>
                            <a:ext cx="0" cy="4653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50" name="正方形/長方形 49">
                        <a:extLst>
                          <a:ext uri="{FF2B5EF4-FFF2-40B4-BE49-F238E27FC236}">
                            <a16:creationId xmlns:a16="http://schemas.microsoft.com/office/drawing/2014/main" id="{2E49693A-89E8-4742-9626-C01EB915A10D}"/>
                          </a:ext>
                        </a:extLst>
                      </p:cNvPr>
                      <p:cNvSpPr/>
                      <p:nvPr/>
                    </p:nvSpPr>
                    <p:spPr>
                      <a:xfrm>
                        <a:off x="3800817" y="2490644"/>
                        <a:ext cx="2339470" cy="1584176"/>
                      </a:xfrm>
                      <a:prstGeom prst="rect">
                        <a:avLst/>
                      </a:prstGeom>
                      <a:no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grpSp>
                <p:sp>
                  <p:nvSpPr>
                    <p:cNvPr id="55" name="テキスト ボックス 54">
                      <a:extLst>
                        <a:ext uri="{FF2B5EF4-FFF2-40B4-BE49-F238E27FC236}">
                          <a16:creationId xmlns:a16="http://schemas.microsoft.com/office/drawing/2014/main" id="{6B87EFDF-FD9B-4B0C-982F-3FA411D89911}"/>
                        </a:ext>
                      </a:extLst>
                    </p:cNvPr>
                    <p:cNvSpPr txBox="1"/>
                    <p:nvPr/>
                  </p:nvSpPr>
                  <p:spPr>
                    <a:xfrm>
                      <a:off x="4748376" y="1994000"/>
                      <a:ext cx="423514" cy="523220"/>
                    </a:xfrm>
                    <a:prstGeom prst="rect">
                      <a:avLst/>
                    </a:prstGeom>
                    <a:noFill/>
                  </p:spPr>
                  <p:txBody>
                    <a:bodyPr wrap="none" rtlCol="0">
                      <a:spAutoFit/>
                    </a:bodyPr>
                    <a:lstStyle/>
                    <a:p>
                      <a:r>
                        <a:rPr kumimoji="1" lang="en-US" altLang="ja-JP" sz="2800" dirty="0"/>
                        <a:t>P</a:t>
                      </a:r>
                      <a:endParaRPr kumimoji="1" lang="ja-JP" altLang="en-US" sz="2800" dirty="0"/>
                    </a:p>
                  </p:txBody>
                </p:sp>
              </p:grpSp>
              <p:grpSp>
                <p:nvGrpSpPr>
                  <p:cNvPr id="89" name="グループ化 88">
                    <a:extLst>
                      <a:ext uri="{FF2B5EF4-FFF2-40B4-BE49-F238E27FC236}">
                        <a16:creationId xmlns:a16="http://schemas.microsoft.com/office/drawing/2014/main" id="{885D0010-A7D3-4A27-B674-0FE3745337C1}"/>
                      </a:ext>
                    </a:extLst>
                  </p:cNvPr>
                  <p:cNvGrpSpPr/>
                  <p:nvPr/>
                </p:nvGrpSpPr>
                <p:grpSpPr>
                  <a:xfrm>
                    <a:off x="-748365" y="3350711"/>
                    <a:ext cx="5615401" cy="2048039"/>
                    <a:chOff x="-748365" y="3350711"/>
                    <a:chExt cx="5615401" cy="2048039"/>
                  </a:xfrm>
                </p:grpSpPr>
                <p:grpSp>
                  <p:nvGrpSpPr>
                    <p:cNvPr id="62" name="グループ化 61">
                      <a:extLst>
                        <a:ext uri="{FF2B5EF4-FFF2-40B4-BE49-F238E27FC236}">
                          <a16:creationId xmlns:a16="http://schemas.microsoft.com/office/drawing/2014/main" id="{0904F320-B02D-4C54-807D-3A1A24DE59BA}"/>
                        </a:ext>
                      </a:extLst>
                    </p:cNvPr>
                    <p:cNvGrpSpPr/>
                    <p:nvPr/>
                  </p:nvGrpSpPr>
                  <p:grpSpPr>
                    <a:xfrm>
                      <a:off x="-748365" y="3350711"/>
                      <a:ext cx="3716814" cy="2048039"/>
                      <a:chOff x="104111" y="2030993"/>
                      <a:chExt cx="3716814" cy="2048039"/>
                    </a:xfrm>
                  </p:grpSpPr>
                  <p:grpSp>
                    <p:nvGrpSpPr>
                      <p:cNvPr id="63" name="グループ化 62">
                        <a:extLst>
                          <a:ext uri="{FF2B5EF4-FFF2-40B4-BE49-F238E27FC236}">
                            <a16:creationId xmlns:a16="http://schemas.microsoft.com/office/drawing/2014/main" id="{099A2BBD-6956-45AC-966E-2ED5D711A9EB}"/>
                          </a:ext>
                        </a:extLst>
                      </p:cNvPr>
                      <p:cNvGrpSpPr/>
                      <p:nvPr/>
                    </p:nvGrpSpPr>
                    <p:grpSpPr>
                      <a:xfrm>
                        <a:off x="1481455" y="2030993"/>
                        <a:ext cx="2339470" cy="2048039"/>
                        <a:chOff x="972274" y="2026781"/>
                        <a:chExt cx="2339470" cy="2048039"/>
                      </a:xfrm>
                    </p:grpSpPr>
                    <p:grpSp>
                      <p:nvGrpSpPr>
                        <p:cNvPr id="66" name="グループ化 65">
                          <a:extLst>
                            <a:ext uri="{FF2B5EF4-FFF2-40B4-BE49-F238E27FC236}">
                              <a16:creationId xmlns:a16="http://schemas.microsoft.com/office/drawing/2014/main" id="{AE8EA72C-A82C-4AD2-8D83-0200980F8777}"/>
                            </a:ext>
                          </a:extLst>
                        </p:cNvPr>
                        <p:cNvGrpSpPr/>
                        <p:nvPr/>
                      </p:nvGrpSpPr>
                      <p:grpSpPr>
                        <a:xfrm>
                          <a:off x="972274" y="2490644"/>
                          <a:ext cx="2339470" cy="1584176"/>
                          <a:chOff x="972274" y="2490644"/>
                          <a:chExt cx="2339470" cy="1584176"/>
                        </a:xfrm>
                      </p:grpSpPr>
                      <p:grpSp>
                        <p:nvGrpSpPr>
                          <p:cNvPr id="68" name="グループ化 67">
                            <a:extLst>
                              <a:ext uri="{FF2B5EF4-FFF2-40B4-BE49-F238E27FC236}">
                                <a16:creationId xmlns:a16="http://schemas.microsoft.com/office/drawing/2014/main" id="{EFA3394F-38BC-4DFA-977F-4492FFF4C4AB}"/>
                              </a:ext>
                            </a:extLst>
                          </p:cNvPr>
                          <p:cNvGrpSpPr/>
                          <p:nvPr/>
                        </p:nvGrpSpPr>
                        <p:grpSpPr>
                          <a:xfrm>
                            <a:off x="1045711" y="2596654"/>
                            <a:ext cx="2085159" cy="1433305"/>
                            <a:chOff x="1045711" y="2596654"/>
                            <a:chExt cx="2085159" cy="1433305"/>
                          </a:xfrm>
                        </p:grpSpPr>
                        <p:sp>
                          <p:nvSpPr>
                            <p:cNvPr id="70" name="テキスト ボックス 69">
                              <a:extLst>
                                <a:ext uri="{FF2B5EF4-FFF2-40B4-BE49-F238E27FC236}">
                                  <a16:creationId xmlns:a16="http://schemas.microsoft.com/office/drawing/2014/main" id="{1B9FF054-5888-4266-AB17-64589EF31A7F}"/>
                                </a:ext>
                              </a:extLst>
                            </p:cNvPr>
                            <p:cNvSpPr txBox="1"/>
                            <p:nvPr/>
                          </p:nvSpPr>
                          <p:spPr>
                            <a:xfrm>
                              <a:off x="1131538" y="3547248"/>
                              <a:ext cx="263214" cy="261610"/>
                            </a:xfrm>
                            <a:prstGeom prst="rect">
                              <a:avLst/>
                            </a:prstGeom>
                            <a:noFill/>
                          </p:spPr>
                          <p:txBody>
                            <a:bodyPr wrap="none" rtlCol="0">
                              <a:spAutoFit/>
                            </a:bodyPr>
                            <a:lstStyle/>
                            <a:p>
                              <a:r>
                                <a:rPr kumimoji="1" lang="en-US" altLang="ja-JP" sz="1100" dirty="0"/>
                                <a:t>0</a:t>
                              </a:r>
                              <a:endParaRPr kumimoji="1" lang="ja-JP" altLang="en-US" sz="1100" dirty="0"/>
                            </a:p>
                          </p:txBody>
                        </p:sp>
                        <p:sp>
                          <p:nvSpPr>
                            <p:cNvPr id="71" name="テキスト ボックス 70">
                              <a:extLst>
                                <a:ext uri="{FF2B5EF4-FFF2-40B4-BE49-F238E27FC236}">
                                  <a16:creationId xmlns:a16="http://schemas.microsoft.com/office/drawing/2014/main" id="{1AC0C455-AB1B-4D08-BE99-2C87DF56309E}"/>
                                </a:ext>
                              </a:extLst>
                            </p:cNvPr>
                            <p:cNvSpPr txBox="1"/>
                            <p:nvPr/>
                          </p:nvSpPr>
                          <p:spPr>
                            <a:xfrm>
                              <a:off x="1956079" y="3547248"/>
                              <a:ext cx="341760" cy="261610"/>
                            </a:xfrm>
                            <a:prstGeom prst="rect">
                              <a:avLst/>
                            </a:prstGeom>
                            <a:noFill/>
                          </p:spPr>
                          <p:txBody>
                            <a:bodyPr wrap="none" rtlCol="0">
                              <a:spAutoFit/>
                            </a:bodyPr>
                            <a:lstStyle/>
                            <a:p>
                              <a:r>
                                <a:rPr kumimoji="1" lang="en-US" altLang="ja-JP" sz="1100" dirty="0"/>
                                <a:t>10</a:t>
                              </a:r>
                              <a:endParaRPr kumimoji="1" lang="ja-JP" altLang="en-US" sz="1100" dirty="0"/>
                            </a:p>
                          </p:txBody>
                        </p:sp>
                        <p:grpSp>
                          <p:nvGrpSpPr>
                            <p:cNvPr id="72" name="グループ化 71">
                              <a:extLst>
                                <a:ext uri="{FF2B5EF4-FFF2-40B4-BE49-F238E27FC236}">
                                  <a16:creationId xmlns:a16="http://schemas.microsoft.com/office/drawing/2014/main" id="{16612A83-E070-4881-8583-8F7657A9A281}"/>
                                </a:ext>
                              </a:extLst>
                            </p:cNvPr>
                            <p:cNvGrpSpPr/>
                            <p:nvPr/>
                          </p:nvGrpSpPr>
                          <p:grpSpPr>
                            <a:xfrm>
                              <a:off x="1045711" y="2596654"/>
                              <a:ext cx="2085159" cy="1433305"/>
                              <a:chOff x="6015854" y="4227943"/>
                              <a:chExt cx="1424064" cy="995068"/>
                            </a:xfrm>
                          </p:grpSpPr>
                          <p:grpSp>
                            <p:nvGrpSpPr>
                              <p:cNvPr id="73" name="グループ化 72">
                                <a:extLst>
                                  <a:ext uri="{FF2B5EF4-FFF2-40B4-BE49-F238E27FC236}">
                                    <a16:creationId xmlns:a16="http://schemas.microsoft.com/office/drawing/2014/main" id="{9A761F78-F680-4D3A-BF2E-DFE4FEB061C9}"/>
                                  </a:ext>
                                </a:extLst>
                              </p:cNvPr>
                              <p:cNvGrpSpPr/>
                              <p:nvPr/>
                            </p:nvGrpSpPr>
                            <p:grpSpPr>
                              <a:xfrm>
                                <a:off x="6015854" y="4227943"/>
                                <a:ext cx="1424064" cy="995068"/>
                                <a:chOff x="4152550" y="1247951"/>
                                <a:chExt cx="1396610" cy="1111361"/>
                              </a:xfrm>
                            </p:grpSpPr>
                            <p:cxnSp>
                              <p:nvCxnSpPr>
                                <p:cNvPr id="77" name="直線矢印コネクタ 76">
                                  <a:extLst>
                                    <a:ext uri="{FF2B5EF4-FFF2-40B4-BE49-F238E27FC236}">
                                      <a16:creationId xmlns:a16="http://schemas.microsoft.com/office/drawing/2014/main" id="{C9F5A252-1976-450F-812A-B143C80C648B}"/>
                                    </a:ext>
                                  </a:extLst>
                                </p:cNvPr>
                                <p:cNvCxnSpPr/>
                                <p:nvPr/>
                              </p:nvCxnSpPr>
                              <p:spPr>
                                <a:xfrm flipV="1">
                                  <a:off x="4357814" y="1247951"/>
                                  <a:ext cx="0" cy="111136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直線矢印コネクタ 77">
                                  <a:extLst>
                                    <a:ext uri="{FF2B5EF4-FFF2-40B4-BE49-F238E27FC236}">
                                      <a16:creationId xmlns:a16="http://schemas.microsoft.com/office/drawing/2014/main" id="{56654635-52AD-435F-9E68-4C6549F57620}"/>
                                    </a:ext>
                                  </a:extLst>
                                </p:cNvPr>
                                <p:cNvCxnSpPr>
                                  <a:cxnSpLocks/>
                                </p:cNvCxnSpPr>
                                <p:nvPr/>
                              </p:nvCxnSpPr>
                              <p:spPr>
                                <a:xfrm flipV="1">
                                  <a:off x="4152550" y="2026451"/>
                                  <a:ext cx="1396610" cy="434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直線コネクタ 78">
                                  <a:extLst>
                                    <a:ext uri="{FF2B5EF4-FFF2-40B4-BE49-F238E27FC236}">
                                      <a16:creationId xmlns:a16="http://schemas.microsoft.com/office/drawing/2014/main" id="{A4C16723-9B45-4DF5-9107-51D20C8D71A9}"/>
                                    </a:ext>
                                  </a:extLst>
                                </p:cNvPr>
                                <p:cNvCxnSpPr/>
                                <p:nvPr/>
                              </p:nvCxnSpPr>
                              <p:spPr>
                                <a:xfrm flipV="1">
                                  <a:off x="4870972" y="1793147"/>
                                  <a:ext cx="0" cy="2376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直線コネクタ 79">
                                  <a:extLst>
                                    <a:ext uri="{FF2B5EF4-FFF2-40B4-BE49-F238E27FC236}">
                                      <a16:creationId xmlns:a16="http://schemas.microsoft.com/office/drawing/2014/main" id="{3DB0679A-9916-429E-9096-A890B1F60467}"/>
                                    </a:ext>
                                  </a:extLst>
                                </p:cNvPr>
                                <p:cNvCxnSpPr>
                                  <a:cxnSpLocks/>
                                </p:cNvCxnSpPr>
                                <p:nvPr/>
                              </p:nvCxnSpPr>
                              <p:spPr>
                                <a:xfrm flipH="1">
                                  <a:off x="4357814" y="1793146"/>
                                  <a:ext cx="315314" cy="2"/>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81" name="テキスト ボックス 80">
                                  <a:extLst>
                                    <a:ext uri="{FF2B5EF4-FFF2-40B4-BE49-F238E27FC236}">
                                      <a16:creationId xmlns:a16="http://schemas.microsoft.com/office/drawing/2014/main" id="{3128A3B7-AD1A-438A-8FF9-47AB38AD958E}"/>
                                    </a:ext>
                                  </a:extLst>
                                </p:cNvPr>
                                <p:cNvSpPr txBox="1"/>
                                <p:nvPr/>
                              </p:nvSpPr>
                              <p:spPr>
                                <a:xfrm>
                                  <a:off x="4165917" y="1664927"/>
                                  <a:ext cx="198849" cy="238645"/>
                                </a:xfrm>
                                <a:prstGeom prst="rect">
                                  <a:avLst/>
                                </a:prstGeom>
                                <a:noFill/>
                              </p:spPr>
                              <p:txBody>
                                <a:bodyPr wrap="square" rtlCol="0">
                                  <a:spAutoFit/>
                                </a:bodyPr>
                                <a:lstStyle/>
                                <a:p>
                                  <a:r>
                                    <a:rPr lang="en-US" altLang="ja-JP" sz="1400" dirty="0"/>
                                    <a:t>α</a:t>
                                  </a:r>
                                  <a:endParaRPr kumimoji="1" lang="ja-JP" altLang="en-US" sz="1400" dirty="0"/>
                                </a:p>
                              </p:txBody>
                            </p:sp>
                            <p:sp>
                              <p:nvSpPr>
                                <p:cNvPr id="82" name="テキスト ボックス 81">
                                  <a:extLst>
                                    <a:ext uri="{FF2B5EF4-FFF2-40B4-BE49-F238E27FC236}">
                                      <a16:creationId xmlns:a16="http://schemas.microsoft.com/office/drawing/2014/main" id="{D6942B0B-8FD8-4257-884D-9B5464F73428}"/>
                                    </a:ext>
                                  </a:extLst>
                                </p:cNvPr>
                                <p:cNvSpPr txBox="1"/>
                                <p:nvPr/>
                              </p:nvSpPr>
                              <p:spPr>
                                <a:xfrm>
                                  <a:off x="4152550" y="1280269"/>
                                  <a:ext cx="211067" cy="256439"/>
                                </a:xfrm>
                                <a:prstGeom prst="rect">
                                  <a:avLst/>
                                </a:prstGeom>
                                <a:noFill/>
                              </p:spPr>
                              <p:txBody>
                                <a:bodyPr wrap="none" rtlCol="0">
                                  <a:spAutoFit/>
                                </a:bodyPr>
                                <a:lstStyle/>
                                <a:p>
                                  <a:r>
                                    <a:rPr kumimoji="1" lang="en-US" altLang="ja-JP" sz="1400" dirty="0"/>
                                    <a:t>1</a:t>
                                  </a:r>
                                  <a:endParaRPr kumimoji="1" lang="ja-JP" altLang="en-US" sz="1400" dirty="0"/>
                                </a:p>
                              </p:txBody>
                            </p:sp>
                          </p:grpSp>
                          <p:sp>
                            <p:nvSpPr>
                              <p:cNvPr id="74" name="楕円 73">
                                <a:extLst>
                                  <a:ext uri="{FF2B5EF4-FFF2-40B4-BE49-F238E27FC236}">
                                    <a16:creationId xmlns:a16="http://schemas.microsoft.com/office/drawing/2014/main" id="{DA2CD405-A51F-4D34-9556-2A98EA95AD5F}"/>
                                  </a:ext>
                                </a:extLst>
                              </p:cNvPr>
                              <p:cNvSpPr/>
                              <p:nvPr/>
                            </p:nvSpPr>
                            <p:spPr>
                              <a:xfrm flipH="1">
                                <a:off x="6732493" y="4704251"/>
                                <a:ext cx="46476" cy="4149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楕円 74">
                                <a:extLst>
                                  <a:ext uri="{FF2B5EF4-FFF2-40B4-BE49-F238E27FC236}">
                                    <a16:creationId xmlns:a16="http://schemas.microsoft.com/office/drawing/2014/main" id="{24270EEE-67ED-420C-BCBC-D95B1AD689B5}"/>
                                  </a:ext>
                                </a:extLst>
                              </p:cNvPr>
                              <p:cNvSpPr/>
                              <p:nvPr/>
                            </p:nvSpPr>
                            <p:spPr>
                              <a:xfrm flipH="1">
                                <a:off x="6209192" y="4448770"/>
                                <a:ext cx="46476" cy="4149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6" name="直線コネクタ 75">
                                <a:extLst>
                                  <a:ext uri="{FF2B5EF4-FFF2-40B4-BE49-F238E27FC236}">
                                    <a16:creationId xmlns:a16="http://schemas.microsoft.com/office/drawing/2014/main" id="{AA098547-EDF0-4E27-A18D-DED2443E4750}"/>
                                  </a:ext>
                                </a:extLst>
                              </p:cNvPr>
                              <p:cNvCxnSpPr>
                                <a:cxnSpLocks/>
                              </p:cNvCxnSpPr>
                              <p:nvPr/>
                            </p:nvCxnSpPr>
                            <p:spPr>
                              <a:xfrm>
                                <a:off x="6231583" y="4450930"/>
                                <a:ext cx="0" cy="4653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69" name="正方形/長方形 68">
                            <a:extLst>
                              <a:ext uri="{FF2B5EF4-FFF2-40B4-BE49-F238E27FC236}">
                                <a16:creationId xmlns:a16="http://schemas.microsoft.com/office/drawing/2014/main" id="{1C73AC3F-00CC-48B1-A833-806A008F25C7}"/>
                              </a:ext>
                            </a:extLst>
                          </p:cNvPr>
                          <p:cNvSpPr/>
                          <p:nvPr/>
                        </p:nvSpPr>
                        <p:spPr>
                          <a:xfrm>
                            <a:off x="972274" y="2490644"/>
                            <a:ext cx="2339470" cy="1584176"/>
                          </a:xfrm>
                          <a:prstGeom prst="rect">
                            <a:avLst/>
                          </a:prstGeom>
                          <a:no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grpSp>
                    <p:sp>
                      <p:nvSpPr>
                        <p:cNvPr id="67" name="テキスト ボックス 66">
                          <a:extLst>
                            <a:ext uri="{FF2B5EF4-FFF2-40B4-BE49-F238E27FC236}">
                              <a16:creationId xmlns:a16="http://schemas.microsoft.com/office/drawing/2014/main" id="{B36FCA5E-78F0-4C0F-8CF8-0F5BA7146367}"/>
                            </a:ext>
                          </a:extLst>
                        </p:cNvPr>
                        <p:cNvSpPr txBox="1"/>
                        <p:nvPr/>
                      </p:nvSpPr>
                      <p:spPr>
                        <a:xfrm>
                          <a:off x="1940912" y="2026781"/>
                          <a:ext cx="444352" cy="523220"/>
                        </a:xfrm>
                        <a:prstGeom prst="rect">
                          <a:avLst/>
                        </a:prstGeom>
                        <a:noFill/>
                      </p:spPr>
                      <p:txBody>
                        <a:bodyPr wrap="none" rtlCol="0">
                          <a:spAutoFit/>
                        </a:bodyPr>
                        <a:lstStyle/>
                        <a:p>
                          <a:r>
                            <a:rPr lang="en-US" altLang="ja-JP" sz="2800" dirty="0"/>
                            <a:t>H</a:t>
                          </a:r>
                          <a:endParaRPr kumimoji="1" lang="ja-JP" altLang="en-US" sz="2800" dirty="0"/>
                        </a:p>
                      </p:txBody>
                    </p:sp>
                  </p:grpSp>
                  <p:sp>
                    <p:nvSpPr>
                      <p:cNvPr id="64" name="テキスト ボックス 63">
                        <a:extLst>
                          <a:ext uri="{FF2B5EF4-FFF2-40B4-BE49-F238E27FC236}">
                            <a16:creationId xmlns:a16="http://schemas.microsoft.com/office/drawing/2014/main" id="{0020DEDD-6B94-45EF-BCCD-9424EDF081B6}"/>
                          </a:ext>
                        </a:extLst>
                      </p:cNvPr>
                      <p:cNvSpPr txBox="1"/>
                      <p:nvPr/>
                    </p:nvSpPr>
                    <p:spPr>
                      <a:xfrm>
                        <a:off x="104111" y="3006052"/>
                        <a:ext cx="364202" cy="523220"/>
                      </a:xfrm>
                      <a:prstGeom prst="rect">
                        <a:avLst/>
                      </a:prstGeom>
                      <a:noFill/>
                    </p:spPr>
                    <p:txBody>
                      <a:bodyPr wrap="none" rtlCol="0">
                        <a:spAutoFit/>
                      </a:bodyPr>
                      <a:lstStyle/>
                      <a:p>
                        <a:r>
                          <a:rPr kumimoji="1" lang="en-US" altLang="ja-JP" sz="2800" dirty="0"/>
                          <a:t>x</a:t>
                        </a:r>
                        <a:endParaRPr kumimoji="1" lang="ja-JP" altLang="en-US" sz="2800" dirty="0"/>
                      </a:p>
                    </p:txBody>
                  </p:sp>
                  <p:cxnSp>
                    <p:nvCxnSpPr>
                      <p:cNvPr id="65" name="直線矢印コネクタ 64">
                        <a:extLst>
                          <a:ext uri="{FF2B5EF4-FFF2-40B4-BE49-F238E27FC236}">
                            <a16:creationId xmlns:a16="http://schemas.microsoft.com/office/drawing/2014/main" id="{56284B9F-FE7A-4C5D-A114-2BDCBBEB3774}"/>
                          </a:ext>
                        </a:extLst>
                      </p:cNvPr>
                      <p:cNvCxnSpPr/>
                      <p:nvPr/>
                    </p:nvCxnSpPr>
                    <p:spPr>
                      <a:xfrm>
                        <a:off x="611560" y="3286944"/>
                        <a:ext cx="70384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
                  <p:nvSpPr>
                    <p:cNvPr id="83" name="テキスト ボックス 82">
                      <a:extLst>
                        <a:ext uri="{FF2B5EF4-FFF2-40B4-BE49-F238E27FC236}">
                          <a16:creationId xmlns:a16="http://schemas.microsoft.com/office/drawing/2014/main" id="{0FE1D240-2BDE-4733-BA39-888925740D6F}"/>
                        </a:ext>
                      </a:extLst>
                    </p:cNvPr>
                    <p:cNvSpPr txBox="1"/>
                    <p:nvPr/>
                  </p:nvSpPr>
                  <p:spPr>
                    <a:xfrm>
                      <a:off x="3840070" y="4298078"/>
                      <a:ext cx="364202" cy="523220"/>
                    </a:xfrm>
                    <a:prstGeom prst="rect">
                      <a:avLst/>
                    </a:prstGeom>
                    <a:noFill/>
                  </p:spPr>
                  <p:txBody>
                    <a:bodyPr wrap="square" rtlCol="0">
                      <a:spAutoFit/>
                    </a:bodyPr>
                    <a:lstStyle/>
                    <a:p>
                      <a:r>
                        <a:rPr lang="en-US" altLang="ja-JP" sz="2800" dirty="0"/>
                        <a:t>y</a:t>
                      </a:r>
                      <a:endParaRPr kumimoji="1" lang="ja-JP" altLang="en-US" sz="2800" dirty="0"/>
                    </a:p>
                  </p:txBody>
                </p:sp>
                <p:cxnSp>
                  <p:nvCxnSpPr>
                    <p:cNvPr id="85" name="直線矢印コネクタ 84">
                      <a:extLst>
                        <a:ext uri="{FF2B5EF4-FFF2-40B4-BE49-F238E27FC236}">
                          <a16:creationId xmlns:a16="http://schemas.microsoft.com/office/drawing/2014/main" id="{26C4DB77-A09E-44DA-AFC6-AB8EE6C2A8E5}"/>
                        </a:ext>
                      </a:extLst>
                    </p:cNvPr>
                    <p:cNvCxnSpPr>
                      <a:cxnSpLocks/>
                    </p:cNvCxnSpPr>
                    <p:nvPr/>
                  </p:nvCxnSpPr>
                  <p:spPr>
                    <a:xfrm>
                      <a:off x="3127687" y="4586906"/>
                      <a:ext cx="590073" cy="47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8" name="直線矢印コネクタ 87">
                      <a:extLst>
                        <a:ext uri="{FF2B5EF4-FFF2-40B4-BE49-F238E27FC236}">
                          <a16:creationId xmlns:a16="http://schemas.microsoft.com/office/drawing/2014/main" id="{9D1C902C-689E-4AB5-AB3F-D301FF2079FD}"/>
                        </a:ext>
                      </a:extLst>
                    </p:cNvPr>
                    <p:cNvCxnSpPr>
                      <a:cxnSpLocks/>
                    </p:cNvCxnSpPr>
                    <p:nvPr/>
                  </p:nvCxnSpPr>
                  <p:spPr>
                    <a:xfrm>
                      <a:off x="4276963" y="4586906"/>
                      <a:ext cx="590073" cy="47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sp>
              <p:nvSpPr>
                <p:cNvPr id="91" name="テキスト ボックス 90">
                  <a:extLst>
                    <a:ext uri="{FF2B5EF4-FFF2-40B4-BE49-F238E27FC236}">
                      <a16:creationId xmlns:a16="http://schemas.microsoft.com/office/drawing/2014/main" id="{CEAE7ED7-C4D4-43C4-90F7-E174EF5189C1}"/>
                    </a:ext>
                  </a:extLst>
                </p:cNvPr>
                <p:cNvSpPr txBox="1"/>
                <p:nvPr/>
              </p:nvSpPr>
              <p:spPr>
                <a:xfrm>
                  <a:off x="7223928" y="4379650"/>
                  <a:ext cx="364202" cy="523220"/>
                </a:xfrm>
                <a:prstGeom prst="rect">
                  <a:avLst/>
                </a:prstGeom>
                <a:noFill/>
              </p:spPr>
              <p:txBody>
                <a:bodyPr wrap="none" rtlCol="0">
                  <a:spAutoFit/>
                </a:bodyPr>
                <a:lstStyle/>
                <a:p>
                  <a:r>
                    <a:rPr kumimoji="1" lang="en-US" altLang="ja-JP" sz="2800" dirty="0"/>
                    <a:t>z</a:t>
                  </a:r>
                  <a:endParaRPr kumimoji="1" lang="ja-JP" altLang="en-US" sz="2800" dirty="0"/>
                </a:p>
              </p:txBody>
            </p:sp>
            <p:cxnSp>
              <p:nvCxnSpPr>
                <p:cNvPr id="92" name="直線矢印コネクタ 91">
                  <a:extLst>
                    <a:ext uri="{FF2B5EF4-FFF2-40B4-BE49-F238E27FC236}">
                      <a16:creationId xmlns:a16="http://schemas.microsoft.com/office/drawing/2014/main" id="{974FB098-1B57-404E-83E0-BBA649FF29A2}"/>
                    </a:ext>
                  </a:extLst>
                </p:cNvPr>
                <p:cNvCxnSpPr>
                  <a:cxnSpLocks/>
                </p:cNvCxnSpPr>
                <p:nvPr/>
              </p:nvCxnSpPr>
              <p:spPr>
                <a:xfrm>
                  <a:off x="6487166" y="4643189"/>
                  <a:ext cx="590073" cy="47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nvGrpSpPr>
              <p:cNvPr id="133" name="グループ化 132">
                <a:extLst>
                  <a:ext uri="{FF2B5EF4-FFF2-40B4-BE49-F238E27FC236}">
                    <a16:creationId xmlns:a16="http://schemas.microsoft.com/office/drawing/2014/main" id="{82287556-DF9C-4169-B363-C2AD017F930F}"/>
                  </a:ext>
                </a:extLst>
              </p:cNvPr>
              <p:cNvGrpSpPr/>
              <p:nvPr/>
            </p:nvGrpSpPr>
            <p:grpSpPr>
              <a:xfrm>
                <a:off x="-2572972" y="4441848"/>
                <a:ext cx="1207710" cy="593831"/>
                <a:chOff x="-1836666" y="3230520"/>
                <a:chExt cx="1207710" cy="593831"/>
              </a:xfrm>
            </p:grpSpPr>
            <p:grpSp>
              <p:nvGrpSpPr>
                <p:cNvPr id="134" name="グループ化 133">
                  <a:extLst>
                    <a:ext uri="{FF2B5EF4-FFF2-40B4-BE49-F238E27FC236}">
                      <a16:creationId xmlns:a16="http://schemas.microsoft.com/office/drawing/2014/main" id="{D8D7100D-1D2B-4745-962A-5C2559CCD14E}"/>
                    </a:ext>
                  </a:extLst>
                </p:cNvPr>
                <p:cNvGrpSpPr/>
                <p:nvPr/>
              </p:nvGrpSpPr>
              <p:grpSpPr>
                <a:xfrm>
                  <a:off x="-1836666" y="3441866"/>
                  <a:ext cx="1207710" cy="382485"/>
                  <a:chOff x="-394611" y="3864039"/>
                  <a:chExt cx="1207710" cy="382485"/>
                </a:xfrm>
              </p:grpSpPr>
              <p:cxnSp>
                <p:nvCxnSpPr>
                  <p:cNvPr id="136" name="直線コネクタ 135">
                    <a:extLst>
                      <a:ext uri="{FF2B5EF4-FFF2-40B4-BE49-F238E27FC236}">
                        <a16:creationId xmlns:a16="http://schemas.microsoft.com/office/drawing/2014/main" id="{29899029-438B-40CA-A7E8-233D18E37D8D}"/>
                      </a:ext>
                    </a:extLst>
                  </p:cNvPr>
                  <p:cNvCxnSpPr>
                    <a:cxnSpLocks/>
                  </p:cNvCxnSpPr>
                  <p:nvPr/>
                </p:nvCxnSpPr>
                <p:spPr>
                  <a:xfrm flipV="1">
                    <a:off x="-394611" y="4243868"/>
                    <a:ext cx="1207710" cy="2346"/>
                  </a:xfrm>
                  <a:prstGeom prst="line">
                    <a:avLst/>
                  </a:prstGeom>
                  <a:ln w="19050"/>
                </p:spPr>
                <p:style>
                  <a:lnRef idx="1">
                    <a:schemeClr val="dk1"/>
                  </a:lnRef>
                  <a:fillRef idx="0">
                    <a:schemeClr val="dk1"/>
                  </a:fillRef>
                  <a:effectRef idx="0">
                    <a:schemeClr val="dk1"/>
                  </a:effectRef>
                  <a:fontRef idx="minor">
                    <a:schemeClr val="tx1"/>
                  </a:fontRef>
                </p:style>
              </p:cxnSp>
              <p:sp>
                <p:nvSpPr>
                  <p:cNvPr id="137" name="二等辺三角形 136">
                    <a:extLst>
                      <a:ext uri="{FF2B5EF4-FFF2-40B4-BE49-F238E27FC236}">
                        <a16:creationId xmlns:a16="http://schemas.microsoft.com/office/drawing/2014/main" id="{C362CF40-DBC2-4E6A-A76E-729343F6C47F}"/>
                      </a:ext>
                    </a:extLst>
                  </p:cNvPr>
                  <p:cNvSpPr/>
                  <p:nvPr/>
                </p:nvSpPr>
                <p:spPr>
                  <a:xfrm>
                    <a:off x="88761" y="3864039"/>
                    <a:ext cx="364202" cy="382485"/>
                  </a:xfrm>
                  <a:prstGeom prst="triangle">
                    <a:avLst/>
                  </a:prstGeom>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solidFill>
                        <a:schemeClr val="tx1"/>
                      </a:solidFill>
                    </a:endParaRPr>
                  </a:p>
                </p:txBody>
              </p:sp>
            </p:grpSp>
            <p:sp>
              <p:nvSpPr>
                <p:cNvPr id="135" name="テキスト ボックス 134">
                  <a:extLst>
                    <a:ext uri="{FF2B5EF4-FFF2-40B4-BE49-F238E27FC236}">
                      <a16:creationId xmlns:a16="http://schemas.microsoft.com/office/drawing/2014/main" id="{16ED240A-5500-4134-BB1E-DA9803999DAB}"/>
                    </a:ext>
                  </a:extLst>
                </p:cNvPr>
                <p:cNvSpPr txBox="1"/>
                <p:nvPr/>
              </p:nvSpPr>
              <p:spPr>
                <a:xfrm>
                  <a:off x="-1172217" y="3230520"/>
                  <a:ext cx="300082" cy="369332"/>
                </a:xfrm>
                <a:prstGeom prst="rect">
                  <a:avLst/>
                </a:prstGeom>
                <a:noFill/>
              </p:spPr>
              <p:txBody>
                <a:bodyPr wrap="none" rtlCol="0">
                  <a:spAutoFit/>
                </a:bodyPr>
                <a:lstStyle/>
                <a:p>
                  <a:r>
                    <a:rPr kumimoji="1" lang="en-US" altLang="ja-JP" dirty="0"/>
                    <a:t>v</a:t>
                  </a:r>
                  <a:endParaRPr kumimoji="1" lang="ja-JP" altLang="en-US" dirty="0"/>
                </a:p>
              </p:txBody>
            </p:sp>
          </p:grpSp>
          <p:grpSp>
            <p:nvGrpSpPr>
              <p:cNvPr id="140" name="グループ化 139">
                <a:extLst>
                  <a:ext uri="{FF2B5EF4-FFF2-40B4-BE49-F238E27FC236}">
                    <a16:creationId xmlns:a16="http://schemas.microsoft.com/office/drawing/2014/main" id="{8C45DAEE-4D4D-4071-A756-9D5D7118AE4D}"/>
                  </a:ext>
                </a:extLst>
              </p:cNvPr>
              <p:cNvGrpSpPr/>
              <p:nvPr/>
            </p:nvGrpSpPr>
            <p:grpSpPr>
              <a:xfrm>
                <a:off x="1670613" y="4395465"/>
                <a:ext cx="1912582" cy="595353"/>
                <a:chOff x="213513" y="3267580"/>
                <a:chExt cx="1912582" cy="595353"/>
              </a:xfrm>
            </p:grpSpPr>
            <p:grpSp>
              <p:nvGrpSpPr>
                <p:cNvPr id="141" name="グループ化 140">
                  <a:extLst>
                    <a:ext uri="{FF2B5EF4-FFF2-40B4-BE49-F238E27FC236}">
                      <a16:creationId xmlns:a16="http://schemas.microsoft.com/office/drawing/2014/main" id="{E8DFF9FF-09A5-46FC-892A-E1CA641A089E}"/>
                    </a:ext>
                  </a:extLst>
                </p:cNvPr>
                <p:cNvGrpSpPr/>
                <p:nvPr/>
              </p:nvGrpSpPr>
              <p:grpSpPr>
                <a:xfrm>
                  <a:off x="213513" y="3462792"/>
                  <a:ext cx="1835994" cy="400141"/>
                  <a:chOff x="-394611" y="3864039"/>
                  <a:chExt cx="1835994" cy="400141"/>
                </a:xfrm>
              </p:grpSpPr>
              <p:cxnSp>
                <p:nvCxnSpPr>
                  <p:cNvPr id="145" name="直線コネクタ 144">
                    <a:extLst>
                      <a:ext uri="{FF2B5EF4-FFF2-40B4-BE49-F238E27FC236}">
                        <a16:creationId xmlns:a16="http://schemas.microsoft.com/office/drawing/2014/main" id="{080228E1-2684-45F0-A92F-B0DFFC1B5955}"/>
                      </a:ext>
                    </a:extLst>
                  </p:cNvPr>
                  <p:cNvCxnSpPr>
                    <a:cxnSpLocks/>
                  </p:cNvCxnSpPr>
                  <p:nvPr/>
                </p:nvCxnSpPr>
                <p:spPr>
                  <a:xfrm>
                    <a:off x="-394611" y="4246214"/>
                    <a:ext cx="1835994" cy="17966"/>
                  </a:xfrm>
                  <a:prstGeom prst="line">
                    <a:avLst/>
                  </a:prstGeom>
                  <a:ln w="19050"/>
                </p:spPr>
                <p:style>
                  <a:lnRef idx="1">
                    <a:schemeClr val="dk1"/>
                  </a:lnRef>
                  <a:fillRef idx="0">
                    <a:schemeClr val="dk1"/>
                  </a:fillRef>
                  <a:effectRef idx="0">
                    <a:schemeClr val="dk1"/>
                  </a:effectRef>
                  <a:fontRef idx="minor">
                    <a:schemeClr val="tx1"/>
                  </a:fontRef>
                </p:style>
              </p:cxnSp>
              <p:sp>
                <p:nvSpPr>
                  <p:cNvPr id="146" name="二等辺三角形 145">
                    <a:extLst>
                      <a:ext uri="{FF2B5EF4-FFF2-40B4-BE49-F238E27FC236}">
                        <a16:creationId xmlns:a16="http://schemas.microsoft.com/office/drawing/2014/main" id="{7A415A12-7CC2-4F7B-A4EA-7968D9040646}"/>
                      </a:ext>
                    </a:extLst>
                  </p:cNvPr>
                  <p:cNvSpPr/>
                  <p:nvPr/>
                </p:nvSpPr>
                <p:spPr>
                  <a:xfrm>
                    <a:off x="88761" y="3864039"/>
                    <a:ext cx="364202" cy="382485"/>
                  </a:xfrm>
                  <a:prstGeom prst="triangle">
                    <a:avLst/>
                  </a:prstGeom>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solidFill>
                        <a:schemeClr val="tx1"/>
                      </a:solidFill>
                    </a:endParaRPr>
                  </a:p>
                </p:txBody>
              </p:sp>
            </p:grpSp>
            <p:sp>
              <p:nvSpPr>
                <p:cNvPr id="142" name="二等辺三角形 141">
                  <a:extLst>
                    <a:ext uri="{FF2B5EF4-FFF2-40B4-BE49-F238E27FC236}">
                      <a16:creationId xmlns:a16="http://schemas.microsoft.com/office/drawing/2014/main" id="{410125AF-3591-493E-A017-FCC673C6D9D6}"/>
                    </a:ext>
                  </a:extLst>
                </p:cNvPr>
                <p:cNvSpPr/>
                <p:nvPr/>
              </p:nvSpPr>
              <p:spPr>
                <a:xfrm>
                  <a:off x="1446310" y="3629643"/>
                  <a:ext cx="310516" cy="215633"/>
                </a:xfrm>
                <a:prstGeom prst="triangle">
                  <a:avLst/>
                </a:prstGeom>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solidFill>
                      <a:schemeClr val="tx1"/>
                    </a:solidFill>
                  </a:endParaRPr>
                </a:p>
              </p:txBody>
            </p:sp>
            <p:sp>
              <p:nvSpPr>
                <p:cNvPr id="143" name="テキスト ボックス 142">
                  <a:extLst>
                    <a:ext uri="{FF2B5EF4-FFF2-40B4-BE49-F238E27FC236}">
                      <a16:creationId xmlns:a16="http://schemas.microsoft.com/office/drawing/2014/main" id="{AC820062-9ADA-4DBD-BD4E-C54A97098A5F}"/>
                    </a:ext>
                  </a:extLst>
                </p:cNvPr>
                <p:cNvSpPr txBox="1"/>
                <p:nvPr/>
              </p:nvSpPr>
              <p:spPr>
                <a:xfrm>
                  <a:off x="931070" y="3267580"/>
                  <a:ext cx="300082" cy="369332"/>
                </a:xfrm>
                <a:prstGeom prst="rect">
                  <a:avLst/>
                </a:prstGeom>
                <a:noFill/>
              </p:spPr>
              <p:txBody>
                <a:bodyPr wrap="none" rtlCol="0">
                  <a:spAutoFit/>
                </a:bodyPr>
                <a:lstStyle/>
                <a:p>
                  <a:r>
                    <a:rPr kumimoji="1" lang="en-US" altLang="ja-JP" dirty="0"/>
                    <a:t>v</a:t>
                  </a:r>
                  <a:endParaRPr kumimoji="1" lang="ja-JP" altLang="en-US" dirty="0"/>
                </a:p>
              </p:txBody>
            </p:sp>
            <p:sp>
              <p:nvSpPr>
                <p:cNvPr id="144" name="テキスト ボックス 143">
                  <a:extLst>
                    <a:ext uri="{FF2B5EF4-FFF2-40B4-BE49-F238E27FC236}">
                      <a16:creationId xmlns:a16="http://schemas.microsoft.com/office/drawing/2014/main" id="{C052F627-0B5F-4138-9434-F5C9FFF669B2}"/>
                    </a:ext>
                  </a:extLst>
                </p:cNvPr>
                <p:cNvSpPr txBox="1"/>
                <p:nvPr/>
              </p:nvSpPr>
              <p:spPr>
                <a:xfrm>
                  <a:off x="1692963" y="3426383"/>
                  <a:ext cx="433132" cy="369332"/>
                </a:xfrm>
                <a:prstGeom prst="rect">
                  <a:avLst/>
                </a:prstGeom>
                <a:noFill/>
              </p:spPr>
              <p:txBody>
                <a:bodyPr wrap="none" rtlCol="0">
                  <a:spAutoFit/>
                </a:bodyPr>
                <a:lstStyle/>
                <a:p>
                  <a:r>
                    <a:rPr kumimoji="1" lang="en-US" altLang="ja-JP" dirty="0"/>
                    <a:t>αv</a:t>
                  </a:r>
                  <a:endParaRPr kumimoji="1" lang="ja-JP" altLang="en-US" dirty="0"/>
                </a:p>
              </p:txBody>
            </p:sp>
          </p:grpSp>
          <p:sp>
            <p:nvSpPr>
              <p:cNvPr id="161" name="テキスト ボックス 160">
                <a:extLst>
                  <a:ext uri="{FF2B5EF4-FFF2-40B4-BE49-F238E27FC236}">
                    <a16:creationId xmlns:a16="http://schemas.microsoft.com/office/drawing/2014/main" id="{4794AB75-2863-4248-9AEA-EE430E491776}"/>
                  </a:ext>
                </a:extLst>
              </p:cNvPr>
              <p:cNvSpPr txBox="1"/>
              <p:nvPr/>
            </p:nvSpPr>
            <p:spPr>
              <a:xfrm>
                <a:off x="2228980" y="5006598"/>
                <a:ext cx="269626" cy="276999"/>
              </a:xfrm>
              <a:prstGeom prst="rect">
                <a:avLst/>
              </a:prstGeom>
              <a:noFill/>
            </p:spPr>
            <p:txBody>
              <a:bodyPr wrap="none" rtlCol="0">
                <a:spAutoFit/>
              </a:bodyPr>
              <a:lstStyle/>
              <a:p>
                <a:r>
                  <a:rPr kumimoji="1" lang="en-US" altLang="ja-JP" sz="1200" dirty="0"/>
                  <a:t>0</a:t>
                </a:r>
                <a:endParaRPr kumimoji="1" lang="ja-JP" altLang="en-US" sz="1200" dirty="0"/>
              </a:p>
            </p:txBody>
          </p:sp>
          <p:sp>
            <p:nvSpPr>
              <p:cNvPr id="164" name="テキスト ボックス 163">
                <a:extLst>
                  <a:ext uri="{FF2B5EF4-FFF2-40B4-BE49-F238E27FC236}">
                    <a16:creationId xmlns:a16="http://schemas.microsoft.com/office/drawing/2014/main" id="{7E25B397-B6A1-404B-98C1-7874B30BCD70}"/>
                  </a:ext>
                </a:extLst>
              </p:cNvPr>
              <p:cNvSpPr txBox="1"/>
              <p:nvPr/>
            </p:nvSpPr>
            <p:spPr>
              <a:xfrm>
                <a:off x="2897079" y="5006598"/>
                <a:ext cx="354584" cy="276999"/>
              </a:xfrm>
              <a:prstGeom prst="rect">
                <a:avLst/>
              </a:prstGeom>
              <a:noFill/>
            </p:spPr>
            <p:txBody>
              <a:bodyPr wrap="none" rtlCol="0">
                <a:spAutoFit/>
              </a:bodyPr>
              <a:lstStyle/>
              <a:p>
                <a:r>
                  <a:rPr kumimoji="1" lang="en-US" altLang="ja-JP" sz="1200" dirty="0"/>
                  <a:t>10</a:t>
                </a:r>
                <a:endParaRPr kumimoji="1" lang="ja-JP" altLang="en-US" sz="1200" dirty="0"/>
              </a:p>
            </p:txBody>
          </p:sp>
          <p:grpSp>
            <p:nvGrpSpPr>
              <p:cNvPr id="172" name="グループ化 171">
                <a:extLst>
                  <a:ext uri="{FF2B5EF4-FFF2-40B4-BE49-F238E27FC236}">
                    <a16:creationId xmlns:a16="http://schemas.microsoft.com/office/drawing/2014/main" id="{85A59584-985F-4CA9-BE69-D534F2517592}"/>
                  </a:ext>
                </a:extLst>
              </p:cNvPr>
              <p:cNvGrpSpPr/>
              <p:nvPr/>
            </p:nvGrpSpPr>
            <p:grpSpPr>
              <a:xfrm>
                <a:off x="6141309" y="4403057"/>
                <a:ext cx="2664156" cy="1003396"/>
                <a:chOff x="6479844" y="4355517"/>
                <a:chExt cx="2664156" cy="1003396"/>
              </a:xfrm>
            </p:grpSpPr>
            <p:sp>
              <p:nvSpPr>
                <p:cNvPr id="159" name="テキスト ボックス 158">
                  <a:extLst>
                    <a:ext uri="{FF2B5EF4-FFF2-40B4-BE49-F238E27FC236}">
                      <a16:creationId xmlns:a16="http://schemas.microsoft.com/office/drawing/2014/main" id="{2A1AD804-D933-4A21-960B-4627F8E0D701}"/>
                    </a:ext>
                  </a:extLst>
                </p:cNvPr>
                <p:cNvSpPr txBox="1"/>
                <p:nvPr/>
              </p:nvSpPr>
              <p:spPr>
                <a:xfrm>
                  <a:off x="8583659" y="5020359"/>
                  <a:ext cx="524503" cy="338554"/>
                </a:xfrm>
                <a:prstGeom prst="rect">
                  <a:avLst/>
                </a:prstGeom>
                <a:noFill/>
              </p:spPr>
              <p:txBody>
                <a:bodyPr wrap="none" rtlCol="0">
                  <a:spAutoFit/>
                </a:bodyPr>
                <a:lstStyle/>
                <a:p>
                  <a:r>
                    <a:rPr kumimoji="1" lang="en-US" altLang="ja-JP" sz="1600" dirty="0"/>
                    <a:t>βαv</a:t>
                  </a:r>
                  <a:endParaRPr kumimoji="1" lang="ja-JP" altLang="en-US" sz="1600" dirty="0"/>
                </a:p>
              </p:txBody>
            </p:sp>
            <p:grpSp>
              <p:nvGrpSpPr>
                <p:cNvPr id="171" name="グループ化 170">
                  <a:extLst>
                    <a:ext uri="{FF2B5EF4-FFF2-40B4-BE49-F238E27FC236}">
                      <a16:creationId xmlns:a16="http://schemas.microsoft.com/office/drawing/2014/main" id="{192C72DD-44A0-485A-869F-A1D6AC148840}"/>
                    </a:ext>
                  </a:extLst>
                </p:cNvPr>
                <p:cNvGrpSpPr/>
                <p:nvPr/>
              </p:nvGrpSpPr>
              <p:grpSpPr>
                <a:xfrm>
                  <a:off x="6479844" y="4355517"/>
                  <a:ext cx="2664156" cy="1003396"/>
                  <a:chOff x="6479844" y="4355517"/>
                  <a:chExt cx="2664156" cy="1003396"/>
                </a:xfrm>
              </p:grpSpPr>
              <p:grpSp>
                <p:nvGrpSpPr>
                  <p:cNvPr id="148" name="グループ化 147">
                    <a:extLst>
                      <a:ext uri="{FF2B5EF4-FFF2-40B4-BE49-F238E27FC236}">
                        <a16:creationId xmlns:a16="http://schemas.microsoft.com/office/drawing/2014/main" id="{7403456A-36F3-487A-BDAB-D322B5EE5A86}"/>
                      </a:ext>
                    </a:extLst>
                  </p:cNvPr>
                  <p:cNvGrpSpPr/>
                  <p:nvPr/>
                </p:nvGrpSpPr>
                <p:grpSpPr>
                  <a:xfrm>
                    <a:off x="6479844" y="4355517"/>
                    <a:ext cx="2664156" cy="590440"/>
                    <a:chOff x="213513" y="3267580"/>
                    <a:chExt cx="2664156" cy="590440"/>
                  </a:xfrm>
                </p:grpSpPr>
                <p:grpSp>
                  <p:nvGrpSpPr>
                    <p:cNvPr id="149" name="グループ化 148">
                      <a:extLst>
                        <a:ext uri="{FF2B5EF4-FFF2-40B4-BE49-F238E27FC236}">
                          <a16:creationId xmlns:a16="http://schemas.microsoft.com/office/drawing/2014/main" id="{C4BE4676-BD1C-4FF5-B81D-6E506D905DC0}"/>
                        </a:ext>
                      </a:extLst>
                    </p:cNvPr>
                    <p:cNvGrpSpPr/>
                    <p:nvPr/>
                  </p:nvGrpSpPr>
                  <p:grpSpPr>
                    <a:xfrm>
                      <a:off x="213513" y="3462792"/>
                      <a:ext cx="2664156" cy="395228"/>
                      <a:chOff x="-394611" y="3864039"/>
                      <a:chExt cx="2664156" cy="395228"/>
                    </a:xfrm>
                  </p:grpSpPr>
                  <p:cxnSp>
                    <p:nvCxnSpPr>
                      <p:cNvPr id="153" name="直線コネクタ 152">
                        <a:extLst>
                          <a:ext uri="{FF2B5EF4-FFF2-40B4-BE49-F238E27FC236}">
                            <a16:creationId xmlns:a16="http://schemas.microsoft.com/office/drawing/2014/main" id="{3B0C2F17-EA02-4580-8E0A-B2FA9CEB8818}"/>
                          </a:ext>
                        </a:extLst>
                      </p:cNvPr>
                      <p:cNvCxnSpPr>
                        <a:cxnSpLocks/>
                      </p:cNvCxnSpPr>
                      <p:nvPr/>
                    </p:nvCxnSpPr>
                    <p:spPr>
                      <a:xfrm>
                        <a:off x="-394611" y="4246214"/>
                        <a:ext cx="2664156" cy="13053"/>
                      </a:xfrm>
                      <a:prstGeom prst="line">
                        <a:avLst/>
                      </a:prstGeom>
                      <a:ln w="19050"/>
                    </p:spPr>
                    <p:style>
                      <a:lnRef idx="1">
                        <a:schemeClr val="dk1"/>
                      </a:lnRef>
                      <a:fillRef idx="0">
                        <a:schemeClr val="dk1"/>
                      </a:fillRef>
                      <a:effectRef idx="0">
                        <a:schemeClr val="dk1"/>
                      </a:effectRef>
                      <a:fontRef idx="minor">
                        <a:schemeClr val="tx1"/>
                      </a:fontRef>
                    </p:style>
                  </p:cxnSp>
                  <p:sp>
                    <p:nvSpPr>
                      <p:cNvPr id="154" name="二等辺三角形 153">
                        <a:extLst>
                          <a:ext uri="{FF2B5EF4-FFF2-40B4-BE49-F238E27FC236}">
                            <a16:creationId xmlns:a16="http://schemas.microsoft.com/office/drawing/2014/main" id="{5ADBC2B2-6FC3-42D2-A8EC-B352CA7E97FF}"/>
                          </a:ext>
                        </a:extLst>
                      </p:cNvPr>
                      <p:cNvSpPr/>
                      <p:nvPr/>
                    </p:nvSpPr>
                    <p:spPr>
                      <a:xfrm>
                        <a:off x="88761" y="3864039"/>
                        <a:ext cx="364202" cy="382485"/>
                      </a:xfrm>
                      <a:prstGeom prst="triangle">
                        <a:avLst/>
                      </a:prstGeom>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solidFill>
                            <a:schemeClr val="tx1"/>
                          </a:solidFill>
                        </a:endParaRPr>
                      </a:p>
                    </p:txBody>
                  </p:sp>
                </p:grpSp>
                <p:sp>
                  <p:nvSpPr>
                    <p:cNvPr id="150" name="二等辺三角形 149">
                      <a:extLst>
                        <a:ext uri="{FF2B5EF4-FFF2-40B4-BE49-F238E27FC236}">
                          <a16:creationId xmlns:a16="http://schemas.microsoft.com/office/drawing/2014/main" id="{AF8603B4-9E8F-446D-89F8-25EAB0DD4EF5}"/>
                        </a:ext>
                      </a:extLst>
                    </p:cNvPr>
                    <p:cNvSpPr/>
                    <p:nvPr/>
                  </p:nvSpPr>
                  <p:spPr>
                    <a:xfrm>
                      <a:off x="1446310" y="3629643"/>
                      <a:ext cx="310516" cy="215633"/>
                    </a:xfrm>
                    <a:prstGeom prst="triangle">
                      <a:avLst/>
                    </a:prstGeom>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solidFill>
                          <a:schemeClr val="tx1"/>
                        </a:solidFill>
                      </a:endParaRPr>
                    </a:p>
                  </p:txBody>
                </p:sp>
                <p:sp>
                  <p:nvSpPr>
                    <p:cNvPr id="151" name="テキスト ボックス 150">
                      <a:extLst>
                        <a:ext uri="{FF2B5EF4-FFF2-40B4-BE49-F238E27FC236}">
                          <a16:creationId xmlns:a16="http://schemas.microsoft.com/office/drawing/2014/main" id="{65071562-C874-4FF4-803A-AC0DB391E32B}"/>
                        </a:ext>
                      </a:extLst>
                    </p:cNvPr>
                    <p:cNvSpPr txBox="1"/>
                    <p:nvPr/>
                  </p:nvSpPr>
                  <p:spPr>
                    <a:xfrm>
                      <a:off x="931070" y="3267580"/>
                      <a:ext cx="300082" cy="369332"/>
                    </a:xfrm>
                    <a:prstGeom prst="rect">
                      <a:avLst/>
                    </a:prstGeom>
                    <a:noFill/>
                  </p:spPr>
                  <p:txBody>
                    <a:bodyPr wrap="none" rtlCol="0">
                      <a:spAutoFit/>
                    </a:bodyPr>
                    <a:lstStyle/>
                    <a:p>
                      <a:r>
                        <a:rPr kumimoji="1" lang="en-US" altLang="ja-JP" dirty="0"/>
                        <a:t>v</a:t>
                      </a:r>
                      <a:endParaRPr kumimoji="1" lang="ja-JP" altLang="en-US" dirty="0"/>
                    </a:p>
                  </p:txBody>
                </p:sp>
                <p:sp>
                  <p:nvSpPr>
                    <p:cNvPr id="152" name="テキスト ボックス 151">
                      <a:extLst>
                        <a:ext uri="{FF2B5EF4-FFF2-40B4-BE49-F238E27FC236}">
                          <a16:creationId xmlns:a16="http://schemas.microsoft.com/office/drawing/2014/main" id="{80418CE2-4FBC-4A20-9ABC-30254C6368A9}"/>
                        </a:ext>
                      </a:extLst>
                    </p:cNvPr>
                    <p:cNvSpPr txBox="1"/>
                    <p:nvPr/>
                  </p:nvSpPr>
                  <p:spPr>
                    <a:xfrm>
                      <a:off x="1692963" y="3426383"/>
                      <a:ext cx="433132" cy="369332"/>
                    </a:xfrm>
                    <a:prstGeom prst="rect">
                      <a:avLst/>
                    </a:prstGeom>
                    <a:noFill/>
                  </p:spPr>
                  <p:txBody>
                    <a:bodyPr wrap="none" rtlCol="0">
                      <a:spAutoFit/>
                    </a:bodyPr>
                    <a:lstStyle/>
                    <a:p>
                      <a:r>
                        <a:rPr kumimoji="1" lang="en-US" altLang="ja-JP" dirty="0"/>
                        <a:t>αv</a:t>
                      </a:r>
                      <a:endParaRPr kumimoji="1" lang="ja-JP" altLang="en-US" dirty="0"/>
                    </a:p>
                  </p:txBody>
                </p:sp>
              </p:grpSp>
              <p:sp>
                <p:nvSpPr>
                  <p:cNvPr id="158" name="テキスト ボックス 157">
                    <a:extLst>
                      <a:ext uri="{FF2B5EF4-FFF2-40B4-BE49-F238E27FC236}">
                        <a16:creationId xmlns:a16="http://schemas.microsoft.com/office/drawing/2014/main" id="{B4CA87DF-7AC5-484B-86DB-6D20605932FE}"/>
                      </a:ext>
                    </a:extLst>
                  </p:cNvPr>
                  <p:cNvSpPr txBox="1"/>
                  <p:nvPr/>
                </p:nvSpPr>
                <p:spPr>
                  <a:xfrm>
                    <a:off x="8175860" y="5020359"/>
                    <a:ext cx="405880" cy="338554"/>
                  </a:xfrm>
                  <a:prstGeom prst="rect">
                    <a:avLst/>
                  </a:prstGeom>
                  <a:noFill/>
                </p:spPr>
                <p:txBody>
                  <a:bodyPr wrap="none" rtlCol="0">
                    <a:spAutoFit/>
                  </a:bodyPr>
                  <a:lstStyle/>
                  <a:p>
                    <a:r>
                      <a:rPr kumimoji="1" lang="en-US" altLang="ja-JP" sz="1600" dirty="0"/>
                      <a:t>βv</a:t>
                    </a:r>
                    <a:endParaRPr kumimoji="1" lang="ja-JP" altLang="en-US" sz="1600" dirty="0"/>
                  </a:p>
                </p:txBody>
              </p:sp>
              <p:grpSp>
                <p:nvGrpSpPr>
                  <p:cNvPr id="170" name="グループ化 169">
                    <a:extLst>
                      <a:ext uri="{FF2B5EF4-FFF2-40B4-BE49-F238E27FC236}">
                        <a16:creationId xmlns:a16="http://schemas.microsoft.com/office/drawing/2014/main" id="{811729D7-E22F-44EB-9A91-731E91CCD4C8}"/>
                      </a:ext>
                    </a:extLst>
                  </p:cNvPr>
                  <p:cNvGrpSpPr/>
                  <p:nvPr/>
                </p:nvGrpSpPr>
                <p:grpSpPr>
                  <a:xfrm>
                    <a:off x="7018911" y="4717475"/>
                    <a:ext cx="1977475" cy="538110"/>
                    <a:chOff x="7018911" y="4717475"/>
                    <a:chExt cx="1977475" cy="538110"/>
                  </a:xfrm>
                </p:grpSpPr>
                <p:sp>
                  <p:nvSpPr>
                    <p:cNvPr id="156" name="二等辺三角形 155">
                      <a:extLst>
                        <a:ext uri="{FF2B5EF4-FFF2-40B4-BE49-F238E27FC236}">
                          <a16:creationId xmlns:a16="http://schemas.microsoft.com/office/drawing/2014/main" id="{862C923B-CE06-4448-9D56-FABC9135352F}"/>
                        </a:ext>
                      </a:extLst>
                    </p:cNvPr>
                    <p:cNvSpPr/>
                    <p:nvPr/>
                  </p:nvSpPr>
                  <p:spPr>
                    <a:xfrm rot="10800000">
                      <a:off x="8254490" y="4945956"/>
                      <a:ext cx="277950" cy="153019"/>
                    </a:xfrm>
                    <a:prstGeom prst="triangle">
                      <a:avLst/>
                    </a:prstGeom>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solidFill>
                          <a:schemeClr val="tx1"/>
                        </a:solidFill>
                      </a:endParaRPr>
                    </a:p>
                  </p:txBody>
                </p:sp>
                <p:sp>
                  <p:nvSpPr>
                    <p:cNvPr id="157" name="二等辺三角形 156">
                      <a:extLst>
                        <a:ext uri="{FF2B5EF4-FFF2-40B4-BE49-F238E27FC236}">
                          <a16:creationId xmlns:a16="http://schemas.microsoft.com/office/drawing/2014/main" id="{D64B5CCF-66ED-4DFF-A09B-C01C7E0A7D53}"/>
                        </a:ext>
                      </a:extLst>
                    </p:cNvPr>
                    <p:cNvSpPr/>
                    <p:nvPr/>
                  </p:nvSpPr>
                  <p:spPr>
                    <a:xfrm rot="10800000">
                      <a:off x="8724258" y="4956057"/>
                      <a:ext cx="209518" cy="76966"/>
                    </a:xfrm>
                    <a:prstGeom prst="triangle">
                      <a:avLst/>
                    </a:prstGeom>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solidFill>
                          <a:schemeClr val="tx1"/>
                        </a:solidFill>
                      </a:endParaRPr>
                    </a:p>
                  </p:txBody>
                </p:sp>
                <p:sp>
                  <p:nvSpPr>
                    <p:cNvPr id="162" name="テキスト ボックス 161">
                      <a:extLst>
                        <a:ext uri="{FF2B5EF4-FFF2-40B4-BE49-F238E27FC236}">
                          <a16:creationId xmlns:a16="http://schemas.microsoft.com/office/drawing/2014/main" id="{9AE48A19-4EE0-4041-B3BD-062C20B37612}"/>
                        </a:ext>
                      </a:extLst>
                    </p:cNvPr>
                    <p:cNvSpPr txBox="1"/>
                    <p:nvPr/>
                  </p:nvSpPr>
                  <p:spPr>
                    <a:xfrm>
                      <a:off x="7018911" y="4978586"/>
                      <a:ext cx="269626" cy="276999"/>
                    </a:xfrm>
                    <a:prstGeom prst="rect">
                      <a:avLst/>
                    </a:prstGeom>
                    <a:noFill/>
                  </p:spPr>
                  <p:txBody>
                    <a:bodyPr wrap="none" rtlCol="0">
                      <a:spAutoFit/>
                    </a:bodyPr>
                    <a:lstStyle/>
                    <a:p>
                      <a:r>
                        <a:rPr kumimoji="1" lang="en-US" altLang="ja-JP" sz="1200" dirty="0"/>
                        <a:t>0</a:t>
                      </a:r>
                      <a:endParaRPr kumimoji="1" lang="ja-JP" altLang="en-US" sz="1200" dirty="0"/>
                    </a:p>
                  </p:txBody>
                </p:sp>
                <p:sp>
                  <p:nvSpPr>
                    <p:cNvPr id="165" name="テキスト ボックス 164">
                      <a:extLst>
                        <a:ext uri="{FF2B5EF4-FFF2-40B4-BE49-F238E27FC236}">
                          <a16:creationId xmlns:a16="http://schemas.microsoft.com/office/drawing/2014/main" id="{2460681C-CD8C-4213-A4FB-42B79874366B}"/>
                        </a:ext>
                      </a:extLst>
                    </p:cNvPr>
                    <p:cNvSpPr txBox="1"/>
                    <p:nvPr/>
                  </p:nvSpPr>
                  <p:spPr>
                    <a:xfrm>
                      <a:off x="7706912" y="4978585"/>
                      <a:ext cx="354584" cy="276999"/>
                    </a:xfrm>
                    <a:prstGeom prst="rect">
                      <a:avLst/>
                    </a:prstGeom>
                    <a:noFill/>
                  </p:spPr>
                  <p:txBody>
                    <a:bodyPr wrap="none" rtlCol="0">
                      <a:spAutoFit/>
                    </a:bodyPr>
                    <a:lstStyle/>
                    <a:p>
                      <a:r>
                        <a:rPr kumimoji="1" lang="en-US" altLang="ja-JP" sz="1200" dirty="0"/>
                        <a:t>10</a:t>
                      </a:r>
                      <a:endParaRPr kumimoji="1" lang="ja-JP" altLang="en-US" sz="1200" dirty="0"/>
                    </a:p>
                  </p:txBody>
                </p:sp>
                <p:sp>
                  <p:nvSpPr>
                    <p:cNvPr id="166" name="テキスト ボックス 165">
                      <a:extLst>
                        <a:ext uri="{FF2B5EF4-FFF2-40B4-BE49-F238E27FC236}">
                          <a16:creationId xmlns:a16="http://schemas.microsoft.com/office/drawing/2014/main" id="{80557AC5-3B2A-4EEE-B539-420310FCD13F}"/>
                        </a:ext>
                      </a:extLst>
                    </p:cNvPr>
                    <p:cNvSpPr txBox="1"/>
                    <p:nvPr/>
                  </p:nvSpPr>
                  <p:spPr>
                    <a:xfrm>
                      <a:off x="8223427" y="4717476"/>
                      <a:ext cx="354584" cy="276999"/>
                    </a:xfrm>
                    <a:prstGeom prst="rect">
                      <a:avLst/>
                    </a:prstGeom>
                    <a:noFill/>
                  </p:spPr>
                  <p:txBody>
                    <a:bodyPr wrap="none" rtlCol="0">
                      <a:spAutoFit/>
                    </a:bodyPr>
                    <a:lstStyle/>
                    <a:p>
                      <a:r>
                        <a:rPr lang="en-US" altLang="ja-JP" sz="1200" dirty="0"/>
                        <a:t>2</a:t>
                      </a:r>
                      <a:r>
                        <a:rPr kumimoji="1" lang="en-US" altLang="ja-JP" sz="1200" dirty="0"/>
                        <a:t>0</a:t>
                      </a:r>
                      <a:endParaRPr kumimoji="1" lang="ja-JP" altLang="en-US" sz="1200" dirty="0"/>
                    </a:p>
                  </p:txBody>
                </p:sp>
                <p:sp>
                  <p:nvSpPr>
                    <p:cNvPr id="167" name="テキスト ボックス 166">
                      <a:extLst>
                        <a:ext uri="{FF2B5EF4-FFF2-40B4-BE49-F238E27FC236}">
                          <a16:creationId xmlns:a16="http://schemas.microsoft.com/office/drawing/2014/main" id="{261B0C11-D66A-48DE-AEA8-B14107A7ABE2}"/>
                        </a:ext>
                      </a:extLst>
                    </p:cNvPr>
                    <p:cNvSpPr txBox="1"/>
                    <p:nvPr/>
                  </p:nvSpPr>
                  <p:spPr>
                    <a:xfrm>
                      <a:off x="8641802" y="4717475"/>
                      <a:ext cx="354584" cy="276999"/>
                    </a:xfrm>
                    <a:prstGeom prst="rect">
                      <a:avLst/>
                    </a:prstGeom>
                    <a:noFill/>
                  </p:spPr>
                  <p:txBody>
                    <a:bodyPr wrap="none" rtlCol="0">
                      <a:spAutoFit/>
                    </a:bodyPr>
                    <a:lstStyle/>
                    <a:p>
                      <a:r>
                        <a:rPr kumimoji="1" lang="en-US" altLang="ja-JP" sz="1200" dirty="0"/>
                        <a:t>30</a:t>
                      </a:r>
                      <a:endParaRPr kumimoji="1" lang="ja-JP" altLang="en-US" sz="1200" dirty="0"/>
                    </a:p>
                  </p:txBody>
                </p:sp>
              </p:grpSp>
            </p:grpSp>
          </p:grpSp>
        </p:grpSp>
      </p:grpSp>
    </p:spTree>
    <p:extLst>
      <p:ext uri="{BB962C8B-B14F-4D97-AF65-F5344CB8AC3E}">
        <p14:creationId xmlns:p14="http://schemas.microsoft.com/office/powerpoint/2010/main" val="13171912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B90CBF4-8303-4F09-8D53-76101FE21D3A}"/>
              </a:ext>
            </a:extLst>
          </p:cNvPr>
          <p:cNvSpPr>
            <a:spLocks noGrp="1"/>
          </p:cNvSpPr>
          <p:nvPr>
            <p:ph type="title"/>
          </p:nvPr>
        </p:nvSpPr>
        <p:spPr>
          <a:xfrm>
            <a:off x="468313" y="188640"/>
            <a:ext cx="8218487" cy="850106"/>
          </a:xfrm>
        </p:spPr>
        <p:txBody>
          <a:bodyPr/>
          <a:lstStyle/>
          <a:p>
            <a:pPr algn="l"/>
            <a:r>
              <a:rPr lang="ja-JP" altLang="en-US" dirty="0"/>
              <a:t>実験結果</a:t>
            </a:r>
            <a:r>
              <a:rPr lang="en-US" altLang="ja-JP" dirty="0"/>
              <a:t>(1/2)</a:t>
            </a:r>
            <a:endParaRPr kumimoji="1" lang="ja-JP" altLang="en-US" dirty="0"/>
          </a:p>
        </p:txBody>
      </p:sp>
      <p:sp>
        <p:nvSpPr>
          <p:cNvPr id="4" name="スライド番号プレースホルダー 3">
            <a:extLst>
              <a:ext uri="{FF2B5EF4-FFF2-40B4-BE49-F238E27FC236}">
                <a16:creationId xmlns:a16="http://schemas.microsoft.com/office/drawing/2014/main" id="{D0CE3AFD-2B77-463D-9D00-396356361250}"/>
              </a:ext>
            </a:extLst>
          </p:cNvPr>
          <p:cNvSpPr>
            <a:spLocks noGrp="1"/>
          </p:cNvSpPr>
          <p:nvPr>
            <p:ph type="sldNum" sz="quarter" idx="12"/>
          </p:nvPr>
        </p:nvSpPr>
        <p:spPr/>
        <p:txBody>
          <a:bodyPr/>
          <a:lstStyle/>
          <a:p>
            <a:pPr>
              <a:defRPr/>
            </a:pPr>
            <a:fld id="{8296DE13-0F0C-4D9A-B375-17F40D9CE168}" type="slidenum">
              <a:rPr lang="ja-JP" altLang="en-US" smtClean="0"/>
              <a:pPr>
                <a:defRPr/>
              </a:pPr>
              <a:t>24</a:t>
            </a:fld>
            <a:endParaRPr lang="ja-JP" altLang="en-US"/>
          </a:p>
        </p:txBody>
      </p:sp>
      <p:pic>
        <p:nvPicPr>
          <p:cNvPr id="18" name="図 17">
            <a:extLst>
              <a:ext uri="{FF2B5EF4-FFF2-40B4-BE49-F238E27FC236}">
                <a16:creationId xmlns:a16="http://schemas.microsoft.com/office/drawing/2014/main" id="{FDDFE95B-4AC9-4782-82A2-E69F0278EC26}"/>
              </a:ext>
            </a:extLst>
          </p:cNvPr>
          <p:cNvPicPr>
            <a:picLocks noChangeAspect="1"/>
          </p:cNvPicPr>
          <p:nvPr/>
        </p:nvPicPr>
        <p:blipFill>
          <a:blip r:embed="rId3"/>
          <a:stretch>
            <a:fillRect/>
          </a:stretch>
        </p:blipFill>
        <p:spPr>
          <a:xfrm>
            <a:off x="179512" y="2173522"/>
            <a:ext cx="2880047" cy="3251121"/>
          </a:xfrm>
          <a:prstGeom prst="rect">
            <a:avLst/>
          </a:prstGeom>
        </p:spPr>
      </p:pic>
      <p:pic>
        <p:nvPicPr>
          <p:cNvPr id="24" name="図 23">
            <a:extLst>
              <a:ext uri="{FF2B5EF4-FFF2-40B4-BE49-F238E27FC236}">
                <a16:creationId xmlns:a16="http://schemas.microsoft.com/office/drawing/2014/main" id="{6E51D30A-A624-4F37-A4AF-1EB9B95013EC}"/>
              </a:ext>
            </a:extLst>
          </p:cNvPr>
          <p:cNvPicPr>
            <a:picLocks noChangeAspect="1"/>
          </p:cNvPicPr>
          <p:nvPr/>
        </p:nvPicPr>
        <p:blipFill>
          <a:blip r:embed="rId4"/>
          <a:stretch>
            <a:fillRect/>
          </a:stretch>
        </p:blipFill>
        <p:spPr>
          <a:xfrm>
            <a:off x="3059559" y="2173522"/>
            <a:ext cx="2686275" cy="3194402"/>
          </a:xfrm>
          <a:prstGeom prst="rect">
            <a:avLst/>
          </a:prstGeom>
        </p:spPr>
      </p:pic>
      <p:pic>
        <p:nvPicPr>
          <p:cNvPr id="28" name="図 27">
            <a:extLst>
              <a:ext uri="{FF2B5EF4-FFF2-40B4-BE49-F238E27FC236}">
                <a16:creationId xmlns:a16="http://schemas.microsoft.com/office/drawing/2014/main" id="{6635876F-519F-44E8-AC1B-B1F4BE2C30BF}"/>
              </a:ext>
            </a:extLst>
          </p:cNvPr>
          <p:cNvPicPr>
            <a:picLocks noChangeAspect="1"/>
          </p:cNvPicPr>
          <p:nvPr/>
        </p:nvPicPr>
        <p:blipFill>
          <a:blip r:embed="rId5"/>
          <a:stretch>
            <a:fillRect/>
          </a:stretch>
        </p:blipFill>
        <p:spPr>
          <a:xfrm>
            <a:off x="5929282" y="2158495"/>
            <a:ext cx="2747194" cy="3222604"/>
          </a:xfrm>
          <a:prstGeom prst="rect">
            <a:avLst/>
          </a:prstGeom>
        </p:spPr>
      </p:pic>
    </p:spTree>
    <p:extLst>
      <p:ext uri="{BB962C8B-B14F-4D97-AF65-F5344CB8AC3E}">
        <p14:creationId xmlns:p14="http://schemas.microsoft.com/office/powerpoint/2010/main" val="16093366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8602A84-0FD7-414E-AFFF-A126D0058DA1}"/>
              </a:ext>
            </a:extLst>
          </p:cNvPr>
          <p:cNvSpPr>
            <a:spLocks noGrp="1"/>
          </p:cNvSpPr>
          <p:nvPr>
            <p:ph type="title"/>
          </p:nvPr>
        </p:nvSpPr>
        <p:spPr/>
        <p:txBody>
          <a:bodyPr/>
          <a:lstStyle/>
          <a:p>
            <a:pPr algn="l"/>
            <a:r>
              <a:rPr kumimoji="1" lang="ja-JP" altLang="en-US" dirty="0"/>
              <a:t>実験結果</a:t>
            </a:r>
            <a:r>
              <a:rPr kumimoji="1" lang="en-US" altLang="ja-JP" dirty="0"/>
              <a:t>(2/2)</a:t>
            </a:r>
            <a:endParaRPr kumimoji="1" lang="ja-JP" altLang="en-US" dirty="0"/>
          </a:p>
        </p:txBody>
      </p:sp>
      <p:sp>
        <p:nvSpPr>
          <p:cNvPr id="4" name="スライド番号プレースホルダー 3">
            <a:extLst>
              <a:ext uri="{FF2B5EF4-FFF2-40B4-BE49-F238E27FC236}">
                <a16:creationId xmlns:a16="http://schemas.microsoft.com/office/drawing/2014/main" id="{9595254B-1667-4464-93C8-465AA110C7B2}"/>
              </a:ext>
            </a:extLst>
          </p:cNvPr>
          <p:cNvSpPr>
            <a:spLocks noGrp="1"/>
          </p:cNvSpPr>
          <p:nvPr>
            <p:ph type="sldNum" sz="quarter" idx="12"/>
          </p:nvPr>
        </p:nvSpPr>
        <p:spPr/>
        <p:txBody>
          <a:bodyPr/>
          <a:lstStyle/>
          <a:p>
            <a:pPr>
              <a:defRPr/>
            </a:pPr>
            <a:fld id="{8296DE13-0F0C-4D9A-B375-17F40D9CE168}" type="slidenum">
              <a:rPr lang="ja-JP" altLang="en-US" smtClean="0"/>
              <a:pPr>
                <a:defRPr/>
              </a:pPr>
              <a:t>25</a:t>
            </a:fld>
            <a:endParaRPr lang="ja-JP" altLang="en-US"/>
          </a:p>
        </p:txBody>
      </p:sp>
      <p:pic>
        <p:nvPicPr>
          <p:cNvPr id="13" name="図 12">
            <a:extLst>
              <a:ext uri="{FF2B5EF4-FFF2-40B4-BE49-F238E27FC236}">
                <a16:creationId xmlns:a16="http://schemas.microsoft.com/office/drawing/2014/main" id="{2CE3F0F5-BB4F-4DE8-9B5D-2F1C82CB9909}"/>
              </a:ext>
            </a:extLst>
          </p:cNvPr>
          <p:cNvPicPr>
            <a:picLocks noChangeAspect="1"/>
          </p:cNvPicPr>
          <p:nvPr/>
        </p:nvPicPr>
        <p:blipFill>
          <a:blip r:embed="rId3"/>
          <a:stretch>
            <a:fillRect/>
          </a:stretch>
        </p:blipFill>
        <p:spPr>
          <a:xfrm>
            <a:off x="179697" y="2852936"/>
            <a:ext cx="3023878" cy="2536156"/>
          </a:xfrm>
          <a:prstGeom prst="rect">
            <a:avLst/>
          </a:prstGeom>
        </p:spPr>
      </p:pic>
      <p:pic>
        <p:nvPicPr>
          <p:cNvPr id="15" name="図 14">
            <a:extLst>
              <a:ext uri="{FF2B5EF4-FFF2-40B4-BE49-F238E27FC236}">
                <a16:creationId xmlns:a16="http://schemas.microsoft.com/office/drawing/2014/main" id="{AD3BE254-8777-4505-A98A-553C2051B22C}"/>
              </a:ext>
            </a:extLst>
          </p:cNvPr>
          <p:cNvPicPr>
            <a:picLocks noChangeAspect="1"/>
          </p:cNvPicPr>
          <p:nvPr/>
        </p:nvPicPr>
        <p:blipFill>
          <a:blip r:embed="rId4"/>
          <a:stretch>
            <a:fillRect/>
          </a:stretch>
        </p:blipFill>
        <p:spPr>
          <a:xfrm>
            <a:off x="3253632" y="2874465"/>
            <a:ext cx="2849592" cy="2523580"/>
          </a:xfrm>
          <a:prstGeom prst="rect">
            <a:avLst/>
          </a:prstGeom>
        </p:spPr>
      </p:pic>
      <p:pic>
        <p:nvPicPr>
          <p:cNvPr id="18" name="図 17">
            <a:extLst>
              <a:ext uri="{FF2B5EF4-FFF2-40B4-BE49-F238E27FC236}">
                <a16:creationId xmlns:a16="http://schemas.microsoft.com/office/drawing/2014/main" id="{49DC8F45-7418-48AB-810F-1DE1865E9051}"/>
              </a:ext>
            </a:extLst>
          </p:cNvPr>
          <p:cNvPicPr>
            <a:picLocks noChangeAspect="1"/>
          </p:cNvPicPr>
          <p:nvPr/>
        </p:nvPicPr>
        <p:blipFill>
          <a:blip r:embed="rId3"/>
          <a:stretch>
            <a:fillRect/>
          </a:stretch>
        </p:blipFill>
        <p:spPr>
          <a:xfrm>
            <a:off x="190911" y="2843788"/>
            <a:ext cx="3023878" cy="2536156"/>
          </a:xfrm>
          <a:prstGeom prst="rect">
            <a:avLst/>
          </a:prstGeom>
        </p:spPr>
      </p:pic>
      <p:pic>
        <p:nvPicPr>
          <p:cNvPr id="19" name="図 18">
            <a:extLst>
              <a:ext uri="{FF2B5EF4-FFF2-40B4-BE49-F238E27FC236}">
                <a16:creationId xmlns:a16="http://schemas.microsoft.com/office/drawing/2014/main" id="{3ECB4BA5-E303-4B89-98F9-39E7816DB807}"/>
              </a:ext>
            </a:extLst>
          </p:cNvPr>
          <p:cNvPicPr>
            <a:picLocks noChangeAspect="1"/>
          </p:cNvPicPr>
          <p:nvPr/>
        </p:nvPicPr>
        <p:blipFill>
          <a:blip r:embed="rId4"/>
          <a:stretch>
            <a:fillRect/>
          </a:stretch>
        </p:blipFill>
        <p:spPr>
          <a:xfrm>
            <a:off x="3264846" y="2865317"/>
            <a:ext cx="2849592" cy="2523580"/>
          </a:xfrm>
          <a:prstGeom prst="rect">
            <a:avLst/>
          </a:prstGeom>
        </p:spPr>
      </p:pic>
      <p:pic>
        <p:nvPicPr>
          <p:cNvPr id="28" name="図 27">
            <a:extLst>
              <a:ext uri="{FF2B5EF4-FFF2-40B4-BE49-F238E27FC236}">
                <a16:creationId xmlns:a16="http://schemas.microsoft.com/office/drawing/2014/main" id="{1AC40417-A9DC-49D4-AB15-F6B30AE5D0DA}"/>
              </a:ext>
            </a:extLst>
          </p:cNvPr>
          <p:cNvPicPr>
            <a:picLocks noChangeAspect="1"/>
          </p:cNvPicPr>
          <p:nvPr/>
        </p:nvPicPr>
        <p:blipFill>
          <a:blip r:embed="rId5"/>
          <a:stretch>
            <a:fillRect/>
          </a:stretch>
        </p:blipFill>
        <p:spPr>
          <a:xfrm>
            <a:off x="6092890" y="2935708"/>
            <a:ext cx="2808421" cy="2401093"/>
          </a:xfrm>
          <a:prstGeom prst="rect">
            <a:avLst/>
          </a:prstGeom>
        </p:spPr>
      </p:pic>
    </p:spTree>
    <p:extLst>
      <p:ext uri="{BB962C8B-B14F-4D97-AF65-F5344CB8AC3E}">
        <p14:creationId xmlns:p14="http://schemas.microsoft.com/office/powerpoint/2010/main" val="30202688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0132100-8D0F-4E22-B4EF-889BB227F217}"/>
              </a:ext>
            </a:extLst>
          </p:cNvPr>
          <p:cNvSpPr>
            <a:spLocks noGrp="1"/>
          </p:cNvSpPr>
          <p:nvPr>
            <p:ph type="title"/>
          </p:nvPr>
        </p:nvSpPr>
        <p:spPr/>
        <p:txBody>
          <a:bodyPr/>
          <a:lstStyle/>
          <a:p>
            <a:pPr algn="l"/>
            <a:r>
              <a:rPr kumimoji="1" lang="ja-JP" altLang="en-US" dirty="0"/>
              <a:t>考察</a:t>
            </a:r>
          </a:p>
        </p:txBody>
      </p:sp>
      <p:sp>
        <p:nvSpPr>
          <p:cNvPr id="4" name="スライド番号プレースホルダー 3">
            <a:extLst>
              <a:ext uri="{FF2B5EF4-FFF2-40B4-BE49-F238E27FC236}">
                <a16:creationId xmlns:a16="http://schemas.microsoft.com/office/drawing/2014/main" id="{D5585DBE-BE55-4CFF-A67C-B6AF1B8CEEF1}"/>
              </a:ext>
            </a:extLst>
          </p:cNvPr>
          <p:cNvSpPr>
            <a:spLocks noGrp="1"/>
          </p:cNvSpPr>
          <p:nvPr>
            <p:ph type="sldNum" sz="quarter" idx="12"/>
          </p:nvPr>
        </p:nvSpPr>
        <p:spPr/>
        <p:txBody>
          <a:bodyPr/>
          <a:lstStyle/>
          <a:p>
            <a:pPr>
              <a:defRPr/>
            </a:pPr>
            <a:fld id="{8296DE13-0F0C-4D9A-B375-17F40D9CE168}" type="slidenum">
              <a:rPr lang="ja-JP" altLang="en-US" smtClean="0"/>
              <a:pPr>
                <a:defRPr/>
              </a:pPr>
              <a:t>26</a:t>
            </a:fld>
            <a:endParaRPr lang="ja-JP" altLang="en-US"/>
          </a:p>
        </p:txBody>
      </p:sp>
      <p:sp>
        <p:nvSpPr>
          <p:cNvPr id="5" name="テキスト ボックス 4">
            <a:extLst>
              <a:ext uri="{FF2B5EF4-FFF2-40B4-BE49-F238E27FC236}">
                <a16:creationId xmlns:a16="http://schemas.microsoft.com/office/drawing/2014/main" id="{6767DEC1-CFE0-4F2B-B37D-B6BD499BE0F3}"/>
              </a:ext>
            </a:extLst>
          </p:cNvPr>
          <p:cNvSpPr txBox="1"/>
          <p:nvPr/>
        </p:nvSpPr>
        <p:spPr>
          <a:xfrm>
            <a:off x="459185" y="2254875"/>
            <a:ext cx="3816424" cy="523220"/>
          </a:xfrm>
          <a:prstGeom prst="rect">
            <a:avLst/>
          </a:prstGeom>
          <a:noFill/>
        </p:spPr>
        <p:txBody>
          <a:bodyPr wrap="square" rtlCol="0">
            <a:spAutoFit/>
          </a:bodyPr>
          <a:lstStyle/>
          <a:p>
            <a:r>
              <a:rPr kumimoji="1" lang="en-US" altLang="ja-JP" sz="2800" dirty="0"/>
              <a:t>2</a:t>
            </a:r>
            <a:r>
              <a:rPr kumimoji="1" lang="ja-JP" altLang="en-US" sz="2800" dirty="0"/>
              <a:t>つの実験結果から</a:t>
            </a:r>
            <a:r>
              <a:rPr kumimoji="1" lang="en-US" altLang="ja-JP" sz="2800" dirty="0"/>
              <a:t>…</a:t>
            </a:r>
          </a:p>
        </p:txBody>
      </p:sp>
      <p:sp>
        <p:nvSpPr>
          <p:cNvPr id="7" name="テキスト ボックス 6">
            <a:extLst>
              <a:ext uri="{FF2B5EF4-FFF2-40B4-BE49-F238E27FC236}">
                <a16:creationId xmlns:a16="http://schemas.microsoft.com/office/drawing/2014/main" id="{286F1C74-4683-44DC-B2CD-91BD43444625}"/>
              </a:ext>
            </a:extLst>
          </p:cNvPr>
          <p:cNvSpPr txBox="1"/>
          <p:nvPr/>
        </p:nvSpPr>
        <p:spPr>
          <a:xfrm>
            <a:off x="1319282" y="5149769"/>
            <a:ext cx="7345437" cy="400110"/>
          </a:xfrm>
          <a:prstGeom prst="rect">
            <a:avLst/>
          </a:prstGeom>
          <a:noFill/>
        </p:spPr>
        <p:txBody>
          <a:bodyPr wrap="square" rtlCol="0">
            <a:spAutoFit/>
          </a:bodyPr>
          <a:lstStyle/>
          <a:p>
            <a:r>
              <a:rPr lang="ja-JP" altLang="en-US" sz="2000" dirty="0"/>
              <a:t>・ 音声から正しく室内伝達関数が分離できていないのではないか</a:t>
            </a:r>
            <a:endParaRPr kumimoji="1" lang="ja-JP" altLang="en-US" sz="2000" dirty="0"/>
          </a:p>
        </p:txBody>
      </p:sp>
      <p:sp>
        <p:nvSpPr>
          <p:cNvPr id="8" name="テキスト ボックス 7">
            <a:extLst>
              <a:ext uri="{FF2B5EF4-FFF2-40B4-BE49-F238E27FC236}">
                <a16:creationId xmlns:a16="http://schemas.microsoft.com/office/drawing/2014/main" id="{C99A962F-9E36-419C-B1B0-5AC1BF56E974}"/>
              </a:ext>
            </a:extLst>
          </p:cNvPr>
          <p:cNvSpPr txBox="1"/>
          <p:nvPr/>
        </p:nvSpPr>
        <p:spPr>
          <a:xfrm>
            <a:off x="1319282" y="3526780"/>
            <a:ext cx="4176464" cy="400110"/>
          </a:xfrm>
          <a:prstGeom prst="rect">
            <a:avLst/>
          </a:prstGeom>
          <a:noFill/>
        </p:spPr>
        <p:txBody>
          <a:bodyPr wrap="square" rtlCol="0">
            <a:spAutoFit/>
          </a:bodyPr>
          <a:lstStyle/>
          <a:p>
            <a:r>
              <a:rPr kumimoji="1" lang="ja-JP" altLang="en-US" sz="2000" dirty="0"/>
              <a:t>・ ピーク数の規則性がない</a:t>
            </a:r>
            <a:endParaRPr kumimoji="1" lang="en-US" altLang="ja-JP" sz="2000" dirty="0"/>
          </a:p>
        </p:txBody>
      </p:sp>
      <p:pic>
        <p:nvPicPr>
          <p:cNvPr id="9" name="図 8">
            <a:extLst>
              <a:ext uri="{FF2B5EF4-FFF2-40B4-BE49-F238E27FC236}">
                <a16:creationId xmlns:a16="http://schemas.microsoft.com/office/drawing/2014/main" id="{0E441297-9E15-4625-9948-A25947EA5E6B}"/>
              </a:ext>
            </a:extLst>
          </p:cNvPr>
          <p:cNvPicPr>
            <a:picLocks noChangeAspect="1"/>
          </p:cNvPicPr>
          <p:nvPr/>
        </p:nvPicPr>
        <p:blipFill>
          <a:blip r:embed="rId3"/>
          <a:stretch>
            <a:fillRect/>
          </a:stretch>
        </p:blipFill>
        <p:spPr>
          <a:xfrm>
            <a:off x="2509109" y="4323165"/>
            <a:ext cx="719390" cy="609653"/>
          </a:xfrm>
          <a:prstGeom prst="rect">
            <a:avLst/>
          </a:prstGeom>
        </p:spPr>
      </p:pic>
    </p:spTree>
    <p:extLst>
      <p:ext uri="{BB962C8B-B14F-4D97-AF65-F5344CB8AC3E}">
        <p14:creationId xmlns:p14="http://schemas.microsoft.com/office/powerpoint/2010/main" val="3490035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97AA091-079D-4017-8105-F039826F3E31}"/>
              </a:ext>
            </a:extLst>
          </p:cNvPr>
          <p:cNvSpPr>
            <a:spLocks noGrp="1"/>
          </p:cNvSpPr>
          <p:nvPr>
            <p:ph type="title"/>
          </p:nvPr>
        </p:nvSpPr>
        <p:spPr/>
        <p:txBody>
          <a:bodyPr/>
          <a:lstStyle/>
          <a:p>
            <a:pPr algn="l"/>
            <a:r>
              <a:rPr lang="ja-JP" altLang="en-US" dirty="0"/>
              <a:t>使用した音声データ</a:t>
            </a:r>
            <a:r>
              <a:rPr lang="en-US" altLang="ja-JP" dirty="0"/>
              <a:t>(2/2)</a:t>
            </a:r>
            <a:endParaRPr kumimoji="1" lang="ja-JP" altLang="en-US" dirty="0"/>
          </a:p>
        </p:txBody>
      </p:sp>
      <p:sp>
        <p:nvSpPr>
          <p:cNvPr id="4" name="スライド番号プレースホルダー 3">
            <a:extLst>
              <a:ext uri="{FF2B5EF4-FFF2-40B4-BE49-F238E27FC236}">
                <a16:creationId xmlns:a16="http://schemas.microsoft.com/office/drawing/2014/main" id="{A72144F9-C806-4B27-916F-914D4CF5482B}"/>
              </a:ext>
            </a:extLst>
          </p:cNvPr>
          <p:cNvSpPr>
            <a:spLocks noGrp="1"/>
          </p:cNvSpPr>
          <p:nvPr>
            <p:ph type="sldNum" sz="quarter" idx="12"/>
          </p:nvPr>
        </p:nvSpPr>
        <p:spPr/>
        <p:txBody>
          <a:bodyPr/>
          <a:lstStyle/>
          <a:p>
            <a:pPr>
              <a:defRPr/>
            </a:pPr>
            <a:fld id="{8296DE13-0F0C-4D9A-B375-17F40D9CE168}" type="slidenum">
              <a:rPr lang="ja-JP" altLang="en-US" smtClean="0"/>
              <a:pPr>
                <a:defRPr/>
              </a:pPr>
              <a:t>27</a:t>
            </a:fld>
            <a:endParaRPr lang="ja-JP" altLang="en-US"/>
          </a:p>
        </p:txBody>
      </p:sp>
      <p:pic>
        <p:nvPicPr>
          <p:cNvPr id="7" name="図 6">
            <a:extLst>
              <a:ext uri="{FF2B5EF4-FFF2-40B4-BE49-F238E27FC236}">
                <a16:creationId xmlns:a16="http://schemas.microsoft.com/office/drawing/2014/main" id="{6FC4E2FE-E6AE-4226-8D94-EFE1632CCC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3688" y="5564154"/>
            <a:ext cx="5653013" cy="630757"/>
          </a:xfrm>
          <a:prstGeom prst="rect">
            <a:avLst/>
          </a:prstGeom>
        </p:spPr>
      </p:pic>
      <p:pic>
        <p:nvPicPr>
          <p:cNvPr id="9" name="図 8">
            <a:extLst>
              <a:ext uri="{FF2B5EF4-FFF2-40B4-BE49-F238E27FC236}">
                <a16:creationId xmlns:a16="http://schemas.microsoft.com/office/drawing/2014/main" id="{08F13F59-7E1F-4D2D-A025-77CEEE6429E4}"/>
              </a:ext>
            </a:extLst>
          </p:cNvPr>
          <p:cNvPicPr>
            <a:picLocks noChangeAspect="1"/>
          </p:cNvPicPr>
          <p:nvPr/>
        </p:nvPicPr>
        <p:blipFill>
          <a:blip r:embed="rId4"/>
          <a:stretch>
            <a:fillRect/>
          </a:stretch>
        </p:blipFill>
        <p:spPr>
          <a:xfrm>
            <a:off x="1763688" y="2019318"/>
            <a:ext cx="4572781" cy="3383397"/>
          </a:xfrm>
          <a:prstGeom prst="rect">
            <a:avLst/>
          </a:prstGeom>
        </p:spPr>
      </p:pic>
      <p:sp>
        <p:nvSpPr>
          <p:cNvPr id="10" name="テキスト ボックス 9">
            <a:extLst>
              <a:ext uri="{FF2B5EF4-FFF2-40B4-BE49-F238E27FC236}">
                <a16:creationId xmlns:a16="http://schemas.microsoft.com/office/drawing/2014/main" id="{023E1555-20CF-408F-BA1A-262C8CAC37A8}"/>
              </a:ext>
            </a:extLst>
          </p:cNvPr>
          <p:cNvSpPr txBox="1"/>
          <p:nvPr/>
        </p:nvSpPr>
        <p:spPr>
          <a:xfrm>
            <a:off x="395536" y="1575323"/>
            <a:ext cx="4391719" cy="400110"/>
          </a:xfrm>
          <a:prstGeom prst="rect">
            <a:avLst/>
          </a:prstGeom>
          <a:noFill/>
        </p:spPr>
        <p:txBody>
          <a:bodyPr wrap="square" rtlCol="0">
            <a:spAutoFit/>
          </a:bodyPr>
          <a:lstStyle/>
          <a:p>
            <a:r>
              <a:rPr kumimoji="1" lang="en-US" altLang="ja-JP" sz="2000" dirty="0"/>
              <a:t>2019</a:t>
            </a:r>
            <a:r>
              <a:rPr kumimoji="1" lang="ja-JP" altLang="en-US" sz="2000" dirty="0"/>
              <a:t>年度の</a:t>
            </a:r>
            <a:r>
              <a:rPr kumimoji="1" lang="en-US" altLang="ja-JP" sz="2000" dirty="0"/>
              <a:t>ASV</a:t>
            </a:r>
            <a:r>
              <a:rPr kumimoji="1" lang="ja-JP" altLang="en-US" sz="2000" dirty="0"/>
              <a:t>　</a:t>
            </a:r>
            <a:r>
              <a:rPr kumimoji="1" lang="en-US" altLang="ja-JP" sz="2000" dirty="0"/>
              <a:t>spoof</a:t>
            </a:r>
            <a:r>
              <a:rPr kumimoji="1" lang="ja-JP" altLang="en-US" sz="2000" dirty="0"/>
              <a:t>大会のもの</a:t>
            </a:r>
          </a:p>
        </p:txBody>
      </p:sp>
    </p:spTree>
    <p:extLst>
      <p:ext uri="{BB962C8B-B14F-4D97-AF65-F5344CB8AC3E}">
        <p14:creationId xmlns:p14="http://schemas.microsoft.com/office/powerpoint/2010/main" val="38430725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B55BDF1-9012-416F-BD67-13D90CBA9B20}"/>
              </a:ext>
            </a:extLst>
          </p:cNvPr>
          <p:cNvSpPr>
            <a:spLocks noGrp="1"/>
          </p:cNvSpPr>
          <p:nvPr>
            <p:ph type="title"/>
          </p:nvPr>
        </p:nvSpPr>
        <p:spPr/>
        <p:txBody>
          <a:bodyPr/>
          <a:lstStyle/>
          <a:p>
            <a:endParaRPr kumimoji="1" lang="ja-JP" altLang="en-US"/>
          </a:p>
        </p:txBody>
      </p:sp>
      <p:sp>
        <p:nvSpPr>
          <p:cNvPr id="3" name="日付プレースホルダー 2">
            <a:extLst>
              <a:ext uri="{FF2B5EF4-FFF2-40B4-BE49-F238E27FC236}">
                <a16:creationId xmlns:a16="http://schemas.microsoft.com/office/drawing/2014/main" id="{8103D285-CDEC-424F-8FCD-CCEF5BD8B420}"/>
              </a:ext>
            </a:extLst>
          </p:cNvPr>
          <p:cNvSpPr>
            <a:spLocks noGrp="1"/>
          </p:cNvSpPr>
          <p:nvPr>
            <p:ph type="dt" sz="half" idx="10"/>
          </p:nvPr>
        </p:nvSpPr>
        <p:spPr/>
        <p:txBody>
          <a:bodyPr/>
          <a:lstStyle/>
          <a:p>
            <a:pPr>
              <a:defRPr/>
            </a:pPr>
            <a:r>
              <a:rPr lang="en-US" altLang="ja-JP"/>
              <a:t>2012/12/27</a:t>
            </a:r>
            <a:endParaRPr lang="en-US" altLang="ja-JP" dirty="0"/>
          </a:p>
        </p:txBody>
      </p:sp>
      <p:sp>
        <p:nvSpPr>
          <p:cNvPr id="4" name="スライド番号プレースホルダー 3">
            <a:extLst>
              <a:ext uri="{FF2B5EF4-FFF2-40B4-BE49-F238E27FC236}">
                <a16:creationId xmlns:a16="http://schemas.microsoft.com/office/drawing/2014/main" id="{4207F45E-D83D-4613-BB78-429F9B856CA7}"/>
              </a:ext>
            </a:extLst>
          </p:cNvPr>
          <p:cNvSpPr>
            <a:spLocks noGrp="1"/>
          </p:cNvSpPr>
          <p:nvPr>
            <p:ph type="sldNum" sz="quarter" idx="12"/>
          </p:nvPr>
        </p:nvSpPr>
        <p:spPr/>
        <p:txBody>
          <a:bodyPr/>
          <a:lstStyle/>
          <a:p>
            <a:pPr>
              <a:defRPr/>
            </a:pPr>
            <a:fld id="{8296DE13-0F0C-4D9A-B375-17F40D9CE168}" type="slidenum">
              <a:rPr lang="ja-JP" altLang="en-US" smtClean="0"/>
              <a:pPr>
                <a:defRPr/>
              </a:pPr>
              <a:t>28</a:t>
            </a:fld>
            <a:endParaRPr lang="ja-JP" altLang="en-US"/>
          </a:p>
        </p:txBody>
      </p:sp>
      <p:grpSp>
        <p:nvGrpSpPr>
          <p:cNvPr id="5" name="グループ化 4">
            <a:extLst>
              <a:ext uri="{FF2B5EF4-FFF2-40B4-BE49-F238E27FC236}">
                <a16:creationId xmlns:a16="http://schemas.microsoft.com/office/drawing/2014/main" id="{313A6C42-F4AE-4147-BA21-E0A52215B360}"/>
              </a:ext>
            </a:extLst>
          </p:cNvPr>
          <p:cNvGrpSpPr/>
          <p:nvPr/>
        </p:nvGrpSpPr>
        <p:grpSpPr>
          <a:xfrm>
            <a:off x="107504" y="1309572"/>
            <a:ext cx="940059" cy="1197735"/>
            <a:chOff x="361563" y="2526457"/>
            <a:chExt cx="3470683" cy="3863912"/>
          </a:xfrm>
        </p:grpSpPr>
        <p:grpSp>
          <p:nvGrpSpPr>
            <p:cNvPr id="6" name="グループ化 5">
              <a:extLst>
                <a:ext uri="{FF2B5EF4-FFF2-40B4-BE49-F238E27FC236}">
                  <a16:creationId xmlns:a16="http://schemas.microsoft.com/office/drawing/2014/main" id="{43CC07AC-1ECB-4DB3-9837-90A37D9BBB20}"/>
                </a:ext>
              </a:extLst>
            </p:cNvPr>
            <p:cNvGrpSpPr/>
            <p:nvPr/>
          </p:nvGrpSpPr>
          <p:grpSpPr>
            <a:xfrm>
              <a:off x="1411287" y="3561249"/>
              <a:ext cx="1371231" cy="1725842"/>
              <a:chOff x="7236296" y="2993186"/>
              <a:chExt cx="1371231" cy="1923377"/>
            </a:xfrm>
          </p:grpSpPr>
          <p:pic>
            <p:nvPicPr>
              <p:cNvPr id="11" name="グラフィックス 10" descr="ユーザー">
                <a:extLst>
                  <a:ext uri="{FF2B5EF4-FFF2-40B4-BE49-F238E27FC236}">
                    <a16:creationId xmlns:a16="http://schemas.microsoft.com/office/drawing/2014/main" id="{F19A559F-BFAD-4DFB-9977-1E040CF707D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236296" y="2993186"/>
                <a:ext cx="1371231" cy="1651496"/>
              </a:xfrm>
              <a:prstGeom prst="rect">
                <a:avLst/>
              </a:prstGeom>
            </p:spPr>
          </p:pic>
          <p:sp>
            <p:nvSpPr>
              <p:cNvPr id="12" name="テキスト ボックス 11">
                <a:extLst>
                  <a:ext uri="{FF2B5EF4-FFF2-40B4-BE49-F238E27FC236}">
                    <a16:creationId xmlns:a16="http://schemas.microsoft.com/office/drawing/2014/main" id="{3C4A21FA-5402-46F9-9DB4-F7688C9D2C71}"/>
                  </a:ext>
                </a:extLst>
              </p:cNvPr>
              <p:cNvSpPr txBox="1"/>
              <p:nvPr/>
            </p:nvSpPr>
            <p:spPr>
              <a:xfrm>
                <a:off x="7780369" y="4547231"/>
                <a:ext cx="338554" cy="369332"/>
              </a:xfrm>
              <a:prstGeom prst="rect">
                <a:avLst/>
              </a:prstGeom>
              <a:noFill/>
            </p:spPr>
            <p:txBody>
              <a:bodyPr wrap="none" rtlCol="0">
                <a:spAutoFit/>
              </a:bodyPr>
              <a:lstStyle/>
              <a:p>
                <a:r>
                  <a:rPr kumimoji="1" lang="en-US" altLang="ja-JP" dirty="0"/>
                  <a:t>A</a:t>
                </a:r>
              </a:p>
            </p:txBody>
          </p:sp>
        </p:grpSp>
        <p:pic>
          <p:nvPicPr>
            <p:cNvPr id="7" name="グラフィックス 6" descr="モニター">
              <a:extLst>
                <a:ext uri="{FF2B5EF4-FFF2-40B4-BE49-F238E27FC236}">
                  <a16:creationId xmlns:a16="http://schemas.microsoft.com/office/drawing/2014/main" id="{6236D0FB-48F3-4D5C-9923-519278FC1317}"/>
                </a:ext>
              </a:extLst>
            </p:cNvPr>
            <p:cNvPicPr>
              <a:picLocks noChangeAspect="1"/>
            </p:cNvPicPr>
            <p:nvPr/>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t="65653"/>
            <a:stretch/>
          </p:blipFill>
          <p:spPr>
            <a:xfrm>
              <a:off x="406565" y="5229207"/>
              <a:ext cx="3380679" cy="1161162"/>
            </a:xfrm>
            <a:prstGeom prst="rect">
              <a:avLst/>
            </a:prstGeom>
          </p:spPr>
        </p:pic>
        <p:pic>
          <p:nvPicPr>
            <p:cNvPr id="8" name="グラフィックス 7" descr="モニター">
              <a:extLst>
                <a:ext uri="{FF2B5EF4-FFF2-40B4-BE49-F238E27FC236}">
                  <a16:creationId xmlns:a16="http://schemas.microsoft.com/office/drawing/2014/main" id="{B986181E-B62E-4AFE-BCE0-9530863761E2}"/>
                </a:ext>
              </a:extLst>
            </p:cNvPr>
            <p:cNvPicPr>
              <a:picLocks noChangeAspect="1"/>
            </p:cNvPicPr>
            <p:nvPr/>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r="86080"/>
            <a:stretch/>
          </p:blipFill>
          <p:spPr>
            <a:xfrm>
              <a:off x="361563" y="2949911"/>
              <a:ext cx="532461" cy="3380679"/>
            </a:xfrm>
            <a:prstGeom prst="rect">
              <a:avLst/>
            </a:prstGeom>
          </p:spPr>
        </p:pic>
        <p:pic>
          <p:nvPicPr>
            <p:cNvPr id="9" name="グラフィックス 8" descr="モニター">
              <a:extLst>
                <a:ext uri="{FF2B5EF4-FFF2-40B4-BE49-F238E27FC236}">
                  <a16:creationId xmlns:a16="http://schemas.microsoft.com/office/drawing/2014/main" id="{8AD5F583-55D4-4199-A274-9F3AC469FA45}"/>
                </a:ext>
              </a:extLst>
            </p:cNvPr>
            <p:cNvPicPr>
              <a:picLocks noChangeAspect="1"/>
            </p:cNvPicPr>
            <p:nvPr/>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b="79555"/>
            <a:stretch/>
          </p:blipFill>
          <p:spPr>
            <a:xfrm>
              <a:off x="406564" y="2927942"/>
              <a:ext cx="3380679" cy="691190"/>
            </a:xfrm>
            <a:prstGeom prst="rect">
              <a:avLst/>
            </a:prstGeom>
          </p:spPr>
        </p:pic>
        <p:pic>
          <p:nvPicPr>
            <p:cNvPr id="10" name="グラフィックス 9" descr="モニター">
              <a:extLst>
                <a:ext uri="{FF2B5EF4-FFF2-40B4-BE49-F238E27FC236}">
                  <a16:creationId xmlns:a16="http://schemas.microsoft.com/office/drawing/2014/main" id="{6D8928A6-6A21-4621-A72E-A3D6FF366B7F}"/>
                </a:ext>
              </a:extLst>
            </p:cNvPr>
            <p:cNvPicPr>
              <a:picLocks noChangeAspect="1"/>
            </p:cNvPicPr>
            <p:nvPr/>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r="86080"/>
            <a:stretch/>
          </p:blipFill>
          <p:spPr>
            <a:xfrm rot="10800000">
              <a:off x="3299785" y="2526457"/>
              <a:ext cx="532461" cy="3380679"/>
            </a:xfrm>
            <a:prstGeom prst="rect">
              <a:avLst/>
            </a:prstGeom>
          </p:spPr>
        </p:pic>
      </p:grpSp>
      <p:grpSp>
        <p:nvGrpSpPr>
          <p:cNvPr id="32" name="グループ化 31">
            <a:extLst>
              <a:ext uri="{FF2B5EF4-FFF2-40B4-BE49-F238E27FC236}">
                <a16:creationId xmlns:a16="http://schemas.microsoft.com/office/drawing/2014/main" id="{E3630207-3B8E-4B8D-8FD0-2C59659992C6}"/>
              </a:ext>
            </a:extLst>
          </p:cNvPr>
          <p:cNvGrpSpPr/>
          <p:nvPr/>
        </p:nvGrpSpPr>
        <p:grpSpPr>
          <a:xfrm>
            <a:off x="1539634" y="1648279"/>
            <a:ext cx="6264696" cy="2592288"/>
            <a:chOff x="1403648" y="1844824"/>
            <a:chExt cx="10369152" cy="4320480"/>
          </a:xfrm>
        </p:grpSpPr>
        <p:grpSp>
          <p:nvGrpSpPr>
            <p:cNvPr id="13" name="グループ化 12">
              <a:extLst>
                <a:ext uri="{FF2B5EF4-FFF2-40B4-BE49-F238E27FC236}">
                  <a16:creationId xmlns:a16="http://schemas.microsoft.com/office/drawing/2014/main" id="{A72B10DB-C7A5-4ED4-B0D5-E4B7D1B0D8D8}"/>
                </a:ext>
              </a:extLst>
            </p:cNvPr>
            <p:cNvGrpSpPr/>
            <p:nvPr/>
          </p:nvGrpSpPr>
          <p:grpSpPr>
            <a:xfrm>
              <a:off x="1403648" y="1844824"/>
              <a:ext cx="10369152" cy="4320480"/>
              <a:chOff x="-2761538" y="2245346"/>
              <a:chExt cx="13273948" cy="3510540"/>
            </a:xfrm>
          </p:grpSpPr>
          <p:pic>
            <p:nvPicPr>
              <p:cNvPr id="14" name="グラフィックス 13" descr="ユーザー">
                <a:extLst>
                  <a:ext uri="{FF2B5EF4-FFF2-40B4-BE49-F238E27FC236}">
                    <a16:creationId xmlns:a16="http://schemas.microsoft.com/office/drawing/2014/main" id="{E1A5FDF5-12CA-42B2-902D-1940874A2EB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761538" y="2969469"/>
                <a:ext cx="1371231" cy="1651496"/>
              </a:xfrm>
              <a:prstGeom prst="rect">
                <a:avLst/>
              </a:prstGeom>
            </p:spPr>
          </p:pic>
          <p:grpSp>
            <p:nvGrpSpPr>
              <p:cNvPr id="15" name="グループ化 14">
                <a:extLst>
                  <a:ext uri="{FF2B5EF4-FFF2-40B4-BE49-F238E27FC236}">
                    <a16:creationId xmlns:a16="http://schemas.microsoft.com/office/drawing/2014/main" id="{682B8F8D-0DF4-4930-A959-DC116F6CB631}"/>
                  </a:ext>
                </a:extLst>
              </p:cNvPr>
              <p:cNvGrpSpPr/>
              <p:nvPr/>
            </p:nvGrpSpPr>
            <p:grpSpPr>
              <a:xfrm>
                <a:off x="-2248637" y="2245346"/>
                <a:ext cx="12761047" cy="3510540"/>
                <a:chOff x="-2248637" y="2245346"/>
                <a:chExt cx="12761047" cy="3510540"/>
              </a:xfrm>
            </p:grpSpPr>
            <p:sp>
              <p:nvSpPr>
                <p:cNvPr id="16" name="吹き出し: 円形 15">
                  <a:extLst>
                    <a:ext uri="{FF2B5EF4-FFF2-40B4-BE49-F238E27FC236}">
                      <a16:creationId xmlns:a16="http://schemas.microsoft.com/office/drawing/2014/main" id="{4A5CF3A1-6FEF-4A7C-B829-107CFDA4AA4A}"/>
                    </a:ext>
                  </a:extLst>
                </p:cNvPr>
                <p:cNvSpPr/>
                <p:nvPr/>
              </p:nvSpPr>
              <p:spPr>
                <a:xfrm>
                  <a:off x="7956376" y="2245346"/>
                  <a:ext cx="2556034" cy="985334"/>
                </a:xfrm>
                <a:prstGeom prst="wedgeEllipseCallout">
                  <a:avLst>
                    <a:gd name="adj1" fmla="val -35745"/>
                    <a:gd name="adj2" fmla="val 77241"/>
                  </a:avLst>
                </a:prstGeom>
                <a:no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私は</a:t>
                  </a:r>
                  <a:r>
                    <a:rPr kumimoji="1" lang="en-US" altLang="ja-JP" dirty="0">
                      <a:solidFill>
                        <a:schemeClr val="tx1"/>
                      </a:solidFill>
                    </a:rPr>
                    <a:t>B</a:t>
                  </a:r>
                  <a:r>
                    <a:rPr lang="ja-JP" altLang="en-US" dirty="0">
                      <a:solidFill>
                        <a:schemeClr val="tx1"/>
                      </a:solidFill>
                    </a:rPr>
                    <a:t>さん</a:t>
                  </a:r>
                  <a:r>
                    <a:rPr kumimoji="1" lang="ja-JP" altLang="en-US" dirty="0">
                      <a:solidFill>
                        <a:schemeClr val="tx1"/>
                      </a:solidFill>
                    </a:rPr>
                    <a:t>が嫌いです。</a:t>
                  </a:r>
                  <a:endParaRPr kumimoji="1" lang="en-US" altLang="ja-JP" dirty="0">
                    <a:solidFill>
                      <a:schemeClr val="tx1"/>
                    </a:solidFill>
                  </a:endParaRPr>
                </a:p>
              </p:txBody>
            </p:sp>
            <p:sp>
              <p:nvSpPr>
                <p:cNvPr id="17" name="吹き出し: 円形 16">
                  <a:extLst>
                    <a:ext uri="{FF2B5EF4-FFF2-40B4-BE49-F238E27FC236}">
                      <a16:creationId xmlns:a16="http://schemas.microsoft.com/office/drawing/2014/main" id="{CB68E5FB-C3AA-45B2-9A35-FBC589C47781}"/>
                    </a:ext>
                  </a:extLst>
                </p:cNvPr>
                <p:cNvSpPr/>
                <p:nvPr/>
              </p:nvSpPr>
              <p:spPr>
                <a:xfrm>
                  <a:off x="-1847338" y="2672056"/>
                  <a:ext cx="2556034" cy="985335"/>
                </a:xfrm>
                <a:prstGeom prst="wedgeEllipseCallout">
                  <a:avLst>
                    <a:gd name="adj1" fmla="val -35745"/>
                    <a:gd name="adj2" fmla="val 77241"/>
                  </a:avLst>
                </a:prstGeom>
                <a:no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私はりんごが嫌いです。</a:t>
                  </a:r>
                  <a:endParaRPr kumimoji="1" lang="en-US" altLang="ja-JP" dirty="0">
                    <a:solidFill>
                      <a:schemeClr val="tx1"/>
                    </a:solidFill>
                  </a:endParaRPr>
                </a:p>
              </p:txBody>
            </p:sp>
            <p:sp>
              <p:nvSpPr>
                <p:cNvPr id="18" name="吹き出し: 円形 17">
                  <a:extLst>
                    <a:ext uri="{FF2B5EF4-FFF2-40B4-BE49-F238E27FC236}">
                      <a16:creationId xmlns:a16="http://schemas.microsoft.com/office/drawing/2014/main" id="{7B26B921-B791-4724-A395-CCEFD97B7072}"/>
                    </a:ext>
                  </a:extLst>
                </p:cNvPr>
                <p:cNvSpPr/>
                <p:nvPr/>
              </p:nvSpPr>
              <p:spPr>
                <a:xfrm>
                  <a:off x="-2079360" y="4918377"/>
                  <a:ext cx="3116970" cy="837509"/>
                </a:xfrm>
                <a:prstGeom prst="wedgeEllipseCallout">
                  <a:avLst>
                    <a:gd name="adj1" fmla="val -29940"/>
                    <a:gd name="adj2" fmla="val -84607"/>
                  </a:avLst>
                </a:prstGeom>
                <a:no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B</a:t>
                  </a:r>
                  <a:r>
                    <a:rPr lang="ja-JP" altLang="en-US" dirty="0">
                      <a:solidFill>
                        <a:schemeClr val="tx1"/>
                      </a:solidFill>
                    </a:rPr>
                    <a:t>さん</a:t>
                  </a:r>
                  <a:r>
                    <a:rPr kumimoji="1" lang="ja-JP" altLang="en-US" dirty="0">
                      <a:solidFill>
                        <a:schemeClr val="tx1"/>
                      </a:solidFill>
                    </a:rPr>
                    <a:t>と遊びたいです。</a:t>
                  </a:r>
                </a:p>
              </p:txBody>
            </p:sp>
            <p:sp>
              <p:nvSpPr>
                <p:cNvPr id="19" name="テキスト ボックス 18">
                  <a:extLst>
                    <a:ext uri="{FF2B5EF4-FFF2-40B4-BE49-F238E27FC236}">
                      <a16:creationId xmlns:a16="http://schemas.microsoft.com/office/drawing/2014/main" id="{EAD2D02D-AFAF-44B1-8F2C-35464AB739C8}"/>
                    </a:ext>
                  </a:extLst>
                </p:cNvPr>
                <p:cNvSpPr txBox="1"/>
                <p:nvPr/>
              </p:nvSpPr>
              <p:spPr>
                <a:xfrm>
                  <a:off x="-2248637" y="4473592"/>
                  <a:ext cx="338554" cy="369332"/>
                </a:xfrm>
                <a:prstGeom prst="rect">
                  <a:avLst/>
                </a:prstGeom>
                <a:noFill/>
              </p:spPr>
              <p:txBody>
                <a:bodyPr wrap="none" rtlCol="0">
                  <a:spAutoFit/>
                </a:bodyPr>
                <a:lstStyle/>
                <a:p>
                  <a:r>
                    <a:rPr kumimoji="1" lang="en-US" altLang="ja-JP" dirty="0"/>
                    <a:t>A</a:t>
                  </a:r>
                </a:p>
              </p:txBody>
            </p:sp>
            <p:cxnSp>
              <p:nvCxnSpPr>
                <p:cNvPr id="20" name="直線矢印コネクタ 19">
                  <a:extLst>
                    <a:ext uri="{FF2B5EF4-FFF2-40B4-BE49-F238E27FC236}">
                      <a16:creationId xmlns:a16="http://schemas.microsoft.com/office/drawing/2014/main" id="{A38A0A44-566B-4C7F-AA61-CE3893B855E5}"/>
                    </a:ext>
                  </a:extLst>
                </p:cNvPr>
                <p:cNvCxnSpPr>
                  <a:cxnSpLocks/>
                </p:cNvCxnSpPr>
                <p:nvPr/>
              </p:nvCxnSpPr>
              <p:spPr>
                <a:xfrm>
                  <a:off x="156077" y="4221088"/>
                  <a:ext cx="110355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21" name="グループ化 20">
                  <a:extLst>
                    <a:ext uri="{FF2B5EF4-FFF2-40B4-BE49-F238E27FC236}">
                      <a16:creationId xmlns:a16="http://schemas.microsoft.com/office/drawing/2014/main" id="{29B572DC-4D0E-4DC7-A237-6CF0660396DB}"/>
                    </a:ext>
                  </a:extLst>
                </p:cNvPr>
                <p:cNvGrpSpPr/>
                <p:nvPr/>
              </p:nvGrpSpPr>
              <p:grpSpPr>
                <a:xfrm>
                  <a:off x="1392356" y="2649773"/>
                  <a:ext cx="4031594" cy="2699122"/>
                  <a:chOff x="2606080" y="2405787"/>
                  <a:chExt cx="4031594" cy="2699122"/>
                </a:xfrm>
              </p:grpSpPr>
              <p:pic>
                <p:nvPicPr>
                  <p:cNvPr id="27" name="グラフィックス 26" descr="モニター">
                    <a:extLst>
                      <a:ext uri="{FF2B5EF4-FFF2-40B4-BE49-F238E27FC236}">
                        <a16:creationId xmlns:a16="http://schemas.microsoft.com/office/drawing/2014/main" id="{CC1F4F2C-907D-4B3E-92F7-158C921D50B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606080" y="3517491"/>
                    <a:ext cx="1371231" cy="1371230"/>
                  </a:xfrm>
                  <a:prstGeom prst="rect">
                    <a:avLst/>
                  </a:prstGeom>
                </p:spPr>
              </p:pic>
              <p:sp>
                <p:nvSpPr>
                  <p:cNvPr id="28" name="吹き出し: 円形 27">
                    <a:extLst>
                      <a:ext uri="{FF2B5EF4-FFF2-40B4-BE49-F238E27FC236}">
                        <a16:creationId xmlns:a16="http://schemas.microsoft.com/office/drawing/2014/main" id="{AE4E4DA9-D86F-4701-981A-381D718AA098}"/>
                      </a:ext>
                    </a:extLst>
                  </p:cNvPr>
                  <p:cNvSpPr/>
                  <p:nvPr/>
                </p:nvSpPr>
                <p:spPr>
                  <a:xfrm>
                    <a:off x="3771538" y="2405787"/>
                    <a:ext cx="2556034" cy="985335"/>
                  </a:xfrm>
                  <a:prstGeom prst="wedgeEllipseCallout">
                    <a:avLst>
                      <a:gd name="adj1" fmla="val -35745"/>
                      <a:gd name="adj2" fmla="val 77241"/>
                    </a:avLst>
                  </a:prstGeom>
                  <a:no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私はりんご</a:t>
                    </a:r>
                    <a:r>
                      <a:rPr kumimoji="1" lang="en-US" altLang="ja-JP" dirty="0">
                        <a:solidFill>
                          <a:srgbClr val="FF0000"/>
                        </a:solidFill>
                      </a:rPr>
                      <a:t>/</a:t>
                    </a:r>
                    <a:r>
                      <a:rPr kumimoji="1" lang="ja-JP" altLang="en-US" dirty="0">
                        <a:solidFill>
                          <a:schemeClr val="tx1"/>
                        </a:solidFill>
                      </a:rPr>
                      <a:t>が嫌いです。</a:t>
                    </a:r>
                    <a:endParaRPr kumimoji="1" lang="en-US" altLang="ja-JP" dirty="0">
                      <a:solidFill>
                        <a:schemeClr val="tx1"/>
                      </a:solidFill>
                    </a:endParaRPr>
                  </a:p>
                </p:txBody>
              </p:sp>
              <p:sp>
                <p:nvSpPr>
                  <p:cNvPr id="29" name="吹き出し: 円形 28">
                    <a:extLst>
                      <a:ext uri="{FF2B5EF4-FFF2-40B4-BE49-F238E27FC236}">
                        <a16:creationId xmlns:a16="http://schemas.microsoft.com/office/drawing/2014/main" id="{B6B8D87B-F9E6-46F3-894A-6A268E7040CA}"/>
                      </a:ext>
                    </a:extLst>
                  </p:cNvPr>
                  <p:cNvSpPr/>
                  <p:nvPr/>
                </p:nvSpPr>
                <p:spPr>
                  <a:xfrm>
                    <a:off x="3755563" y="4267400"/>
                    <a:ext cx="2882111" cy="837509"/>
                  </a:xfrm>
                  <a:prstGeom prst="wedgeEllipseCallout">
                    <a:avLst>
                      <a:gd name="adj1" fmla="val -29940"/>
                      <a:gd name="adj2" fmla="val -84607"/>
                    </a:avLst>
                  </a:prstGeom>
                  <a:no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B</a:t>
                    </a:r>
                    <a:r>
                      <a:rPr lang="ja-JP" altLang="en-US" dirty="0">
                        <a:solidFill>
                          <a:schemeClr val="tx1"/>
                        </a:solidFill>
                      </a:rPr>
                      <a:t>さん</a:t>
                    </a:r>
                    <a:r>
                      <a:rPr kumimoji="1" lang="en-US" altLang="ja-JP" dirty="0">
                        <a:solidFill>
                          <a:srgbClr val="FF0000"/>
                        </a:solidFill>
                      </a:rPr>
                      <a:t>/</a:t>
                    </a:r>
                    <a:r>
                      <a:rPr kumimoji="1" lang="ja-JP" altLang="en-US" dirty="0">
                        <a:solidFill>
                          <a:schemeClr val="tx1"/>
                        </a:solidFill>
                      </a:rPr>
                      <a:t>と遊びたいです。</a:t>
                    </a:r>
                  </a:p>
                </p:txBody>
              </p:sp>
            </p:grpSp>
            <p:sp>
              <p:nvSpPr>
                <p:cNvPr id="22" name="テキスト ボックス 21">
                  <a:extLst>
                    <a:ext uri="{FF2B5EF4-FFF2-40B4-BE49-F238E27FC236}">
                      <a16:creationId xmlns:a16="http://schemas.microsoft.com/office/drawing/2014/main" id="{38423164-2986-4525-BFA8-0E1284DE271A}"/>
                    </a:ext>
                  </a:extLst>
                </p:cNvPr>
                <p:cNvSpPr txBox="1"/>
                <p:nvPr/>
              </p:nvSpPr>
              <p:spPr>
                <a:xfrm>
                  <a:off x="385530" y="3851756"/>
                  <a:ext cx="646331" cy="369332"/>
                </a:xfrm>
                <a:prstGeom prst="rect">
                  <a:avLst/>
                </a:prstGeom>
                <a:noFill/>
              </p:spPr>
              <p:txBody>
                <a:bodyPr wrap="none" rtlCol="0">
                  <a:spAutoFit/>
                </a:bodyPr>
                <a:lstStyle/>
                <a:p>
                  <a:r>
                    <a:rPr kumimoji="1" lang="ja-JP" altLang="en-US" dirty="0"/>
                    <a:t>編集</a:t>
                  </a:r>
                </a:p>
              </p:txBody>
            </p:sp>
            <p:pic>
              <p:nvPicPr>
                <p:cNvPr id="23" name="図 22">
                  <a:extLst>
                    <a:ext uri="{FF2B5EF4-FFF2-40B4-BE49-F238E27FC236}">
                      <a16:creationId xmlns:a16="http://schemas.microsoft.com/office/drawing/2014/main" id="{B3AD2AA7-D99D-4314-A2EE-A2D581DF0DF3}"/>
                    </a:ext>
                  </a:extLst>
                </p:cNvPr>
                <p:cNvPicPr>
                  <a:picLocks noChangeAspect="1"/>
                </p:cNvPicPr>
                <p:nvPr/>
              </p:nvPicPr>
              <p:blipFill rotWithShape="1">
                <a:blip r:embed="rId6"/>
                <a:srcRect l="52153" t="57474" r="33367" b="3601"/>
                <a:stretch/>
              </p:blipFill>
              <p:spPr>
                <a:xfrm>
                  <a:off x="5714119" y="3337417"/>
                  <a:ext cx="1133490" cy="1516429"/>
                </a:xfrm>
                <a:prstGeom prst="rect">
                  <a:avLst/>
                </a:prstGeom>
              </p:spPr>
            </p:pic>
            <p:pic>
              <p:nvPicPr>
                <p:cNvPr id="24" name="図 23">
                  <a:extLst>
                    <a:ext uri="{FF2B5EF4-FFF2-40B4-BE49-F238E27FC236}">
                      <a16:creationId xmlns:a16="http://schemas.microsoft.com/office/drawing/2014/main" id="{0877995D-0ED3-4A36-9395-739412BDADE0}"/>
                    </a:ext>
                  </a:extLst>
                </p:cNvPr>
                <p:cNvPicPr>
                  <a:picLocks noChangeAspect="1"/>
                </p:cNvPicPr>
                <p:nvPr/>
              </p:nvPicPr>
              <p:blipFill>
                <a:blip r:embed="rId7"/>
                <a:stretch>
                  <a:fillRect/>
                </a:stretch>
              </p:blipFill>
              <p:spPr>
                <a:xfrm>
                  <a:off x="6713061" y="2649773"/>
                  <a:ext cx="1617691" cy="1799646"/>
                </a:xfrm>
                <a:prstGeom prst="rect">
                  <a:avLst/>
                </a:prstGeom>
              </p:spPr>
            </p:pic>
            <p:cxnSp>
              <p:nvCxnSpPr>
                <p:cNvPr id="25" name="直線矢印コネクタ 24">
                  <a:extLst>
                    <a:ext uri="{FF2B5EF4-FFF2-40B4-BE49-F238E27FC236}">
                      <a16:creationId xmlns:a16="http://schemas.microsoft.com/office/drawing/2014/main" id="{8FC39965-267F-4D5A-B7EF-232B98F3B2EF}"/>
                    </a:ext>
                  </a:extLst>
                </p:cNvPr>
                <p:cNvCxnSpPr>
                  <a:cxnSpLocks/>
                </p:cNvCxnSpPr>
                <p:nvPr/>
              </p:nvCxnSpPr>
              <p:spPr>
                <a:xfrm>
                  <a:off x="4562070" y="4221088"/>
                  <a:ext cx="110355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6" name="テキスト ボックス 25">
                  <a:extLst>
                    <a:ext uri="{FF2B5EF4-FFF2-40B4-BE49-F238E27FC236}">
                      <a16:creationId xmlns:a16="http://schemas.microsoft.com/office/drawing/2014/main" id="{6DC027F2-F9A9-4633-AC6D-B6B1203771F7}"/>
                    </a:ext>
                  </a:extLst>
                </p:cNvPr>
                <p:cNvSpPr txBox="1"/>
                <p:nvPr/>
              </p:nvSpPr>
              <p:spPr>
                <a:xfrm>
                  <a:off x="5869394" y="4767731"/>
                  <a:ext cx="877163" cy="369332"/>
                </a:xfrm>
                <a:prstGeom prst="rect">
                  <a:avLst/>
                </a:prstGeom>
                <a:noFill/>
              </p:spPr>
              <p:txBody>
                <a:bodyPr wrap="none" rtlCol="0">
                  <a:spAutoFit/>
                </a:bodyPr>
                <a:lstStyle/>
                <a:p>
                  <a:r>
                    <a:rPr kumimoji="1" lang="ja-JP" altLang="en-US" dirty="0"/>
                    <a:t>攻撃者</a:t>
                  </a:r>
                </a:p>
              </p:txBody>
            </p:sp>
          </p:grpSp>
        </p:grpSp>
        <p:pic>
          <p:nvPicPr>
            <p:cNvPr id="30" name="図 29">
              <a:extLst>
                <a:ext uri="{FF2B5EF4-FFF2-40B4-BE49-F238E27FC236}">
                  <a16:creationId xmlns:a16="http://schemas.microsoft.com/office/drawing/2014/main" id="{3AFEA666-319F-4F6C-9FF1-A750AA1A8739}"/>
                </a:ext>
              </a:extLst>
            </p:cNvPr>
            <p:cNvPicPr>
              <a:picLocks noChangeAspect="1"/>
            </p:cNvPicPr>
            <p:nvPr/>
          </p:nvPicPr>
          <p:blipFill>
            <a:blip r:embed="rId8"/>
            <a:stretch>
              <a:fillRect/>
            </a:stretch>
          </p:blipFill>
          <p:spPr>
            <a:xfrm>
              <a:off x="4802087" y="2632547"/>
              <a:ext cx="690347" cy="1399352"/>
            </a:xfrm>
            <a:prstGeom prst="rect">
              <a:avLst/>
            </a:prstGeom>
          </p:spPr>
        </p:pic>
      </p:grpSp>
      <p:grpSp>
        <p:nvGrpSpPr>
          <p:cNvPr id="160" name="グループ化 159">
            <a:extLst>
              <a:ext uri="{FF2B5EF4-FFF2-40B4-BE49-F238E27FC236}">
                <a16:creationId xmlns:a16="http://schemas.microsoft.com/office/drawing/2014/main" id="{11FCBE16-0FB9-46B6-9840-729543F5A9CA}"/>
              </a:ext>
            </a:extLst>
          </p:cNvPr>
          <p:cNvGrpSpPr/>
          <p:nvPr/>
        </p:nvGrpSpPr>
        <p:grpSpPr>
          <a:xfrm>
            <a:off x="-6430941" y="2831239"/>
            <a:ext cx="9883332" cy="4118278"/>
            <a:chOff x="-4249498" y="1430148"/>
            <a:chExt cx="9883332" cy="4118278"/>
          </a:xfrm>
        </p:grpSpPr>
        <p:grpSp>
          <p:nvGrpSpPr>
            <p:cNvPr id="33" name="グループ化 32">
              <a:extLst>
                <a:ext uri="{FF2B5EF4-FFF2-40B4-BE49-F238E27FC236}">
                  <a16:creationId xmlns:a16="http://schemas.microsoft.com/office/drawing/2014/main" id="{6C263EA5-9763-4A5C-A000-CA7C4E578BEC}"/>
                </a:ext>
              </a:extLst>
            </p:cNvPr>
            <p:cNvGrpSpPr/>
            <p:nvPr/>
          </p:nvGrpSpPr>
          <p:grpSpPr>
            <a:xfrm>
              <a:off x="-4249498" y="1430148"/>
              <a:ext cx="9883332" cy="4118278"/>
              <a:chOff x="-1475196" y="2076131"/>
              <a:chExt cx="11961502" cy="3847158"/>
            </a:xfrm>
          </p:grpSpPr>
          <p:grpSp>
            <p:nvGrpSpPr>
              <p:cNvPr id="34" name="グループ化 33">
                <a:extLst>
                  <a:ext uri="{FF2B5EF4-FFF2-40B4-BE49-F238E27FC236}">
                    <a16:creationId xmlns:a16="http://schemas.microsoft.com/office/drawing/2014/main" id="{3F69F0D4-3762-455E-BEB8-3185953854BD}"/>
                  </a:ext>
                </a:extLst>
              </p:cNvPr>
              <p:cNvGrpSpPr/>
              <p:nvPr/>
            </p:nvGrpSpPr>
            <p:grpSpPr>
              <a:xfrm>
                <a:off x="-927123" y="2076131"/>
                <a:ext cx="11413429" cy="3847158"/>
                <a:chOff x="-927123" y="2076131"/>
                <a:chExt cx="11413438" cy="3847157"/>
              </a:xfrm>
            </p:grpSpPr>
            <p:grpSp>
              <p:nvGrpSpPr>
                <p:cNvPr id="38" name="グループ化 37">
                  <a:extLst>
                    <a:ext uri="{FF2B5EF4-FFF2-40B4-BE49-F238E27FC236}">
                      <a16:creationId xmlns:a16="http://schemas.microsoft.com/office/drawing/2014/main" id="{6B9DFB02-FFBA-4728-9251-0A1F85B28770}"/>
                    </a:ext>
                  </a:extLst>
                </p:cNvPr>
                <p:cNvGrpSpPr/>
                <p:nvPr/>
              </p:nvGrpSpPr>
              <p:grpSpPr>
                <a:xfrm>
                  <a:off x="-527014" y="2076131"/>
                  <a:ext cx="11013329" cy="3847157"/>
                  <a:chOff x="-1863944" y="2053606"/>
                  <a:chExt cx="11013329" cy="3847157"/>
                </a:xfrm>
              </p:grpSpPr>
              <p:grpSp>
                <p:nvGrpSpPr>
                  <p:cNvPr id="40" name="グループ化 39">
                    <a:extLst>
                      <a:ext uri="{FF2B5EF4-FFF2-40B4-BE49-F238E27FC236}">
                        <a16:creationId xmlns:a16="http://schemas.microsoft.com/office/drawing/2014/main" id="{F012104F-E9AF-4E2C-94CF-28775F2F01E2}"/>
                      </a:ext>
                    </a:extLst>
                  </p:cNvPr>
                  <p:cNvGrpSpPr/>
                  <p:nvPr/>
                </p:nvGrpSpPr>
                <p:grpSpPr>
                  <a:xfrm>
                    <a:off x="-1863944" y="2053606"/>
                    <a:ext cx="5033159" cy="3825928"/>
                    <a:chOff x="-901194" y="2043072"/>
                    <a:chExt cx="5033159" cy="3825928"/>
                  </a:xfrm>
                </p:grpSpPr>
                <p:grpSp>
                  <p:nvGrpSpPr>
                    <p:cNvPr id="58" name="グループ化 57">
                      <a:extLst>
                        <a:ext uri="{FF2B5EF4-FFF2-40B4-BE49-F238E27FC236}">
                          <a16:creationId xmlns:a16="http://schemas.microsoft.com/office/drawing/2014/main" id="{6C54CFF2-BE48-4839-84E6-E8C63448EBDE}"/>
                        </a:ext>
                      </a:extLst>
                    </p:cNvPr>
                    <p:cNvGrpSpPr/>
                    <p:nvPr/>
                  </p:nvGrpSpPr>
                  <p:grpSpPr>
                    <a:xfrm>
                      <a:off x="-901194" y="2043072"/>
                      <a:ext cx="5025361" cy="3825928"/>
                      <a:chOff x="99411" y="2201920"/>
                      <a:chExt cx="5025361" cy="3825928"/>
                    </a:xfrm>
                  </p:grpSpPr>
                  <p:grpSp>
                    <p:nvGrpSpPr>
                      <p:cNvPr id="60" name="グループ化 59">
                        <a:extLst>
                          <a:ext uri="{FF2B5EF4-FFF2-40B4-BE49-F238E27FC236}">
                            <a16:creationId xmlns:a16="http://schemas.microsoft.com/office/drawing/2014/main" id="{C5EA756E-3A09-4CE8-A08E-E30E7131E74D}"/>
                          </a:ext>
                        </a:extLst>
                      </p:cNvPr>
                      <p:cNvGrpSpPr/>
                      <p:nvPr/>
                    </p:nvGrpSpPr>
                    <p:grpSpPr>
                      <a:xfrm>
                        <a:off x="99411" y="2201920"/>
                        <a:ext cx="5025361" cy="3825928"/>
                        <a:chOff x="-101907" y="2279619"/>
                        <a:chExt cx="5025361" cy="3825928"/>
                      </a:xfrm>
                    </p:grpSpPr>
                    <p:grpSp>
                      <p:nvGrpSpPr>
                        <p:cNvPr id="65" name="グループ化 64">
                          <a:extLst>
                            <a:ext uri="{FF2B5EF4-FFF2-40B4-BE49-F238E27FC236}">
                              <a16:creationId xmlns:a16="http://schemas.microsoft.com/office/drawing/2014/main" id="{660EE312-A522-4591-B978-794DBFABB0AF}"/>
                            </a:ext>
                          </a:extLst>
                        </p:cNvPr>
                        <p:cNvGrpSpPr/>
                        <p:nvPr/>
                      </p:nvGrpSpPr>
                      <p:grpSpPr>
                        <a:xfrm>
                          <a:off x="-101907" y="2279619"/>
                          <a:ext cx="5025361" cy="3825928"/>
                          <a:chOff x="-101907" y="2279619"/>
                          <a:chExt cx="5025361" cy="3825928"/>
                        </a:xfrm>
                      </p:grpSpPr>
                      <p:grpSp>
                        <p:nvGrpSpPr>
                          <p:cNvPr id="68" name="グループ化 67">
                            <a:extLst>
                              <a:ext uri="{FF2B5EF4-FFF2-40B4-BE49-F238E27FC236}">
                                <a16:creationId xmlns:a16="http://schemas.microsoft.com/office/drawing/2014/main" id="{B7A37389-28DD-4F67-AEDE-4140A58ADF69}"/>
                              </a:ext>
                            </a:extLst>
                          </p:cNvPr>
                          <p:cNvGrpSpPr/>
                          <p:nvPr/>
                        </p:nvGrpSpPr>
                        <p:grpSpPr>
                          <a:xfrm>
                            <a:off x="-101907" y="2279619"/>
                            <a:ext cx="5025361" cy="3825928"/>
                            <a:chOff x="-1279596" y="2213950"/>
                            <a:chExt cx="5025361" cy="3825928"/>
                          </a:xfrm>
                        </p:grpSpPr>
                        <p:pic>
                          <p:nvPicPr>
                            <p:cNvPr id="71" name="図 70" descr="タイムライン&#10;&#10;自動的に生成された説明">
                              <a:extLst>
                                <a:ext uri="{FF2B5EF4-FFF2-40B4-BE49-F238E27FC236}">
                                  <a16:creationId xmlns:a16="http://schemas.microsoft.com/office/drawing/2014/main" id="{B168C44F-464E-4A7B-8AB4-1ACDD2FA1D0A}"/>
                                </a:ext>
                              </a:extLst>
                            </p:cNvPr>
                            <p:cNvPicPr>
                              <a:picLocks noChangeAspect="1"/>
                            </p:cNvPicPr>
                            <p:nvPr/>
                          </p:nvPicPr>
                          <p:blipFill rotWithShape="1">
                            <a:blip r:embed="rId9">
                              <a:extLst>
                                <a:ext uri="{28A0092B-C50C-407E-A947-70E740481C1C}">
                                  <a14:useLocalDpi xmlns:a14="http://schemas.microsoft.com/office/drawing/2010/main" val="0"/>
                                </a:ext>
                              </a:extLst>
                            </a:blip>
                            <a:srcRect r="43328"/>
                            <a:stretch/>
                          </p:blipFill>
                          <p:spPr>
                            <a:xfrm>
                              <a:off x="-1279596" y="2213950"/>
                              <a:ext cx="5025361" cy="3350242"/>
                            </a:xfrm>
                            <a:prstGeom prst="rect">
                              <a:avLst/>
                            </a:prstGeom>
                          </p:spPr>
                        </p:pic>
                        <p:sp>
                          <p:nvSpPr>
                            <p:cNvPr id="72" name="テキスト ボックス 71">
                              <a:extLst>
                                <a:ext uri="{FF2B5EF4-FFF2-40B4-BE49-F238E27FC236}">
                                  <a16:creationId xmlns:a16="http://schemas.microsoft.com/office/drawing/2014/main" id="{91A08915-7586-4692-A566-145C0122ECE1}"/>
                                </a:ext>
                              </a:extLst>
                            </p:cNvPr>
                            <p:cNvSpPr txBox="1"/>
                            <p:nvPr/>
                          </p:nvSpPr>
                          <p:spPr>
                            <a:xfrm>
                              <a:off x="640947" y="5639768"/>
                              <a:ext cx="1210588" cy="400110"/>
                            </a:xfrm>
                            <a:prstGeom prst="rect">
                              <a:avLst/>
                            </a:prstGeom>
                            <a:noFill/>
                          </p:spPr>
                          <p:txBody>
                            <a:bodyPr wrap="none" rtlCol="0">
                              <a:spAutoFit/>
                            </a:bodyPr>
                            <a:lstStyle/>
                            <a:p>
                              <a:r>
                                <a:rPr kumimoji="1" lang="ja-JP" altLang="en-US" sz="2000" dirty="0"/>
                                <a:t>時間波形</a:t>
                              </a:r>
                            </a:p>
                          </p:txBody>
                        </p:sp>
                      </p:grpSp>
                      <p:sp>
                        <p:nvSpPr>
                          <p:cNvPr id="69" name="楕円 68">
                            <a:extLst>
                              <a:ext uri="{FF2B5EF4-FFF2-40B4-BE49-F238E27FC236}">
                                <a16:creationId xmlns:a16="http://schemas.microsoft.com/office/drawing/2014/main" id="{BD9948D1-9BF9-4C8E-B91A-27633FCC5967}"/>
                              </a:ext>
                            </a:extLst>
                          </p:cNvPr>
                          <p:cNvSpPr/>
                          <p:nvPr/>
                        </p:nvSpPr>
                        <p:spPr>
                          <a:xfrm>
                            <a:off x="2662400" y="3055758"/>
                            <a:ext cx="308681" cy="306067"/>
                          </a:xfrm>
                          <a:prstGeom prst="ellipse">
                            <a:avLst/>
                          </a:prstGeom>
                          <a:no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dirty="0">
                              <a:solidFill>
                                <a:schemeClr val="tx1"/>
                              </a:solidFill>
                            </a:endParaRPr>
                          </a:p>
                        </p:txBody>
                      </p:sp>
                      <p:sp>
                        <p:nvSpPr>
                          <p:cNvPr id="70" name="楕円 69">
                            <a:extLst>
                              <a:ext uri="{FF2B5EF4-FFF2-40B4-BE49-F238E27FC236}">
                                <a16:creationId xmlns:a16="http://schemas.microsoft.com/office/drawing/2014/main" id="{6A946201-7B0E-41A0-86AB-F51302E1BC46}"/>
                              </a:ext>
                            </a:extLst>
                          </p:cNvPr>
                          <p:cNvSpPr/>
                          <p:nvPr/>
                        </p:nvSpPr>
                        <p:spPr>
                          <a:xfrm>
                            <a:off x="3565996" y="3022996"/>
                            <a:ext cx="308681" cy="306067"/>
                          </a:xfrm>
                          <a:prstGeom prst="ellipse">
                            <a:avLst/>
                          </a:prstGeom>
                          <a:no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dirty="0">
                              <a:solidFill>
                                <a:schemeClr val="tx1"/>
                              </a:solidFill>
                            </a:endParaRPr>
                          </a:p>
                        </p:txBody>
                      </p:sp>
                    </p:grpSp>
                    <p:sp>
                      <p:nvSpPr>
                        <p:cNvPr id="66" name="楕円 65">
                          <a:extLst>
                            <a:ext uri="{FF2B5EF4-FFF2-40B4-BE49-F238E27FC236}">
                              <a16:creationId xmlns:a16="http://schemas.microsoft.com/office/drawing/2014/main" id="{5EE645CD-7783-4BEC-BCBE-90FC067C0634}"/>
                            </a:ext>
                          </a:extLst>
                        </p:cNvPr>
                        <p:cNvSpPr/>
                        <p:nvPr/>
                      </p:nvSpPr>
                      <p:spPr>
                        <a:xfrm>
                          <a:off x="3123450" y="4108122"/>
                          <a:ext cx="308681" cy="306067"/>
                        </a:xfrm>
                        <a:prstGeom prst="ellipse">
                          <a:avLst/>
                        </a:prstGeom>
                        <a:noFill/>
                        <a:ln>
                          <a:solidFill>
                            <a:schemeClr val="accent4">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dirty="0">
                            <a:solidFill>
                              <a:schemeClr val="tx1"/>
                            </a:solidFill>
                          </a:endParaRPr>
                        </a:p>
                      </p:txBody>
                    </p:sp>
                    <p:sp>
                      <p:nvSpPr>
                        <p:cNvPr id="67" name="楕円 66">
                          <a:extLst>
                            <a:ext uri="{FF2B5EF4-FFF2-40B4-BE49-F238E27FC236}">
                              <a16:creationId xmlns:a16="http://schemas.microsoft.com/office/drawing/2014/main" id="{5E980038-5434-41BD-87E2-3990E8C26C82}"/>
                            </a:ext>
                          </a:extLst>
                        </p:cNvPr>
                        <p:cNvSpPr/>
                        <p:nvPr/>
                      </p:nvSpPr>
                      <p:spPr>
                        <a:xfrm>
                          <a:off x="3796046" y="4098263"/>
                          <a:ext cx="308681" cy="306067"/>
                        </a:xfrm>
                        <a:prstGeom prst="ellipse">
                          <a:avLst/>
                        </a:prstGeom>
                        <a:noFill/>
                        <a:ln>
                          <a:solidFill>
                            <a:schemeClr val="accent4">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dirty="0">
                            <a:solidFill>
                              <a:schemeClr val="tx1"/>
                            </a:solidFill>
                          </a:endParaRPr>
                        </a:p>
                      </p:txBody>
                    </p:sp>
                  </p:grpSp>
                  <p:sp>
                    <p:nvSpPr>
                      <p:cNvPr id="61" name="楕円 60">
                        <a:extLst>
                          <a:ext uri="{FF2B5EF4-FFF2-40B4-BE49-F238E27FC236}">
                            <a16:creationId xmlns:a16="http://schemas.microsoft.com/office/drawing/2014/main" id="{A4E47284-7A31-495A-8BB9-2A5890DF5863}"/>
                          </a:ext>
                        </a:extLst>
                      </p:cNvPr>
                      <p:cNvSpPr/>
                      <p:nvPr/>
                    </p:nvSpPr>
                    <p:spPr>
                      <a:xfrm>
                        <a:off x="2899778" y="5034851"/>
                        <a:ext cx="246449" cy="280928"/>
                      </a:xfrm>
                      <a:prstGeom prst="ellipse">
                        <a:avLst/>
                      </a:prstGeom>
                      <a:noFill/>
                      <a:ln>
                        <a:solidFill>
                          <a:schemeClr val="accent3">
                            <a:lumMod val="5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dirty="0">
                          <a:solidFill>
                            <a:schemeClr val="tx1"/>
                          </a:solidFill>
                        </a:endParaRPr>
                      </a:p>
                    </p:txBody>
                  </p:sp>
                  <p:sp>
                    <p:nvSpPr>
                      <p:cNvPr id="62" name="楕円 61">
                        <a:extLst>
                          <a:ext uri="{FF2B5EF4-FFF2-40B4-BE49-F238E27FC236}">
                            <a16:creationId xmlns:a16="http://schemas.microsoft.com/office/drawing/2014/main" id="{4D4F9820-9578-4D95-AAF4-5EB86E9AE2D0}"/>
                          </a:ext>
                        </a:extLst>
                      </p:cNvPr>
                      <p:cNvSpPr/>
                      <p:nvPr/>
                    </p:nvSpPr>
                    <p:spPr>
                      <a:xfrm>
                        <a:off x="3360540" y="5034851"/>
                        <a:ext cx="220911" cy="280928"/>
                      </a:xfrm>
                      <a:prstGeom prst="ellipse">
                        <a:avLst/>
                      </a:prstGeom>
                      <a:noFill/>
                      <a:ln>
                        <a:solidFill>
                          <a:schemeClr val="accent3">
                            <a:lumMod val="5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dirty="0">
                          <a:solidFill>
                            <a:schemeClr val="tx1"/>
                          </a:solidFill>
                        </a:endParaRPr>
                      </a:p>
                    </p:txBody>
                  </p:sp>
                  <p:sp>
                    <p:nvSpPr>
                      <p:cNvPr id="63" name="楕円 62">
                        <a:extLst>
                          <a:ext uri="{FF2B5EF4-FFF2-40B4-BE49-F238E27FC236}">
                            <a16:creationId xmlns:a16="http://schemas.microsoft.com/office/drawing/2014/main" id="{3AB29446-B344-4A52-99E3-5CD972AEAD90}"/>
                          </a:ext>
                        </a:extLst>
                      </p:cNvPr>
                      <p:cNvSpPr/>
                      <p:nvPr/>
                    </p:nvSpPr>
                    <p:spPr>
                      <a:xfrm>
                        <a:off x="3854119" y="5034851"/>
                        <a:ext cx="151189" cy="280928"/>
                      </a:xfrm>
                      <a:prstGeom prst="ellipse">
                        <a:avLst/>
                      </a:prstGeom>
                      <a:noFill/>
                      <a:ln>
                        <a:solidFill>
                          <a:schemeClr val="accent3">
                            <a:lumMod val="5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dirty="0">
                          <a:solidFill>
                            <a:schemeClr val="tx1"/>
                          </a:solidFill>
                        </a:endParaRPr>
                      </a:p>
                    </p:txBody>
                  </p:sp>
                  <p:sp>
                    <p:nvSpPr>
                      <p:cNvPr id="64" name="楕円 63">
                        <a:extLst>
                          <a:ext uri="{FF2B5EF4-FFF2-40B4-BE49-F238E27FC236}">
                            <a16:creationId xmlns:a16="http://schemas.microsoft.com/office/drawing/2014/main" id="{7DF03D6E-7C93-42E5-A606-BC9A149926F7}"/>
                          </a:ext>
                        </a:extLst>
                      </p:cNvPr>
                      <p:cNvSpPr/>
                      <p:nvPr/>
                    </p:nvSpPr>
                    <p:spPr>
                      <a:xfrm>
                        <a:off x="4080572" y="5034851"/>
                        <a:ext cx="151191" cy="280928"/>
                      </a:xfrm>
                      <a:prstGeom prst="ellipse">
                        <a:avLst/>
                      </a:prstGeom>
                      <a:noFill/>
                      <a:ln>
                        <a:solidFill>
                          <a:schemeClr val="accent3">
                            <a:lumMod val="5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dirty="0">
                          <a:solidFill>
                            <a:schemeClr val="tx1"/>
                          </a:solidFill>
                        </a:endParaRPr>
                      </a:p>
                    </p:txBody>
                  </p:sp>
                </p:grpSp>
                <p:sp>
                  <p:nvSpPr>
                    <p:cNvPr id="59" name="テキスト ボックス 58">
                      <a:extLst>
                        <a:ext uri="{FF2B5EF4-FFF2-40B4-BE49-F238E27FC236}">
                          <a16:creationId xmlns:a16="http://schemas.microsoft.com/office/drawing/2014/main" id="{B3E9619A-12EC-4D2E-AB28-501413C43AD0}"/>
                        </a:ext>
                      </a:extLst>
                    </p:cNvPr>
                    <p:cNvSpPr txBox="1"/>
                    <p:nvPr/>
                  </p:nvSpPr>
                  <p:spPr>
                    <a:xfrm>
                      <a:off x="3649141" y="5068780"/>
                      <a:ext cx="482824" cy="400110"/>
                    </a:xfrm>
                    <a:prstGeom prst="rect">
                      <a:avLst/>
                    </a:prstGeom>
                    <a:noFill/>
                  </p:spPr>
                  <p:txBody>
                    <a:bodyPr wrap="none" rtlCol="0">
                      <a:spAutoFit/>
                    </a:bodyPr>
                    <a:lstStyle/>
                    <a:p>
                      <a:r>
                        <a:rPr kumimoji="1" lang="en-US" altLang="ja-JP" sz="2000" dirty="0"/>
                        <a:t>(s)</a:t>
                      </a:r>
                      <a:endParaRPr kumimoji="1" lang="ja-JP" altLang="en-US" sz="2000" dirty="0"/>
                    </a:p>
                  </p:txBody>
                </p:sp>
              </p:grpSp>
              <p:grpSp>
                <p:nvGrpSpPr>
                  <p:cNvPr id="41" name="グループ化 40">
                    <a:extLst>
                      <a:ext uri="{FF2B5EF4-FFF2-40B4-BE49-F238E27FC236}">
                        <a16:creationId xmlns:a16="http://schemas.microsoft.com/office/drawing/2014/main" id="{8A4D0639-C84F-4A36-A3D0-83C45FAD942D}"/>
                      </a:ext>
                    </a:extLst>
                  </p:cNvPr>
                  <p:cNvGrpSpPr/>
                  <p:nvPr/>
                </p:nvGrpSpPr>
                <p:grpSpPr>
                  <a:xfrm>
                    <a:off x="3889246" y="2076133"/>
                    <a:ext cx="5260139" cy="3824630"/>
                    <a:chOff x="3225187" y="2061779"/>
                    <a:chExt cx="5260139" cy="3824630"/>
                  </a:xfrm>
                </p:grpSpPr>
                <p:grpSp>
                  <p:nvGrpSpPr>
                    <p:cNvPr id="43" name="グループ化 42">
                      <a:extLst>
                        <a:ext uri="{FF2B5EF4-FFF2-40B4-BE49-F238E27FC236}">
                          <a16:creationId xmlns:a16="http://schemas.microsoft.com/office/drawing/2014/main" id="{57067C25-20B9-48CE-A437-2F768ECC4386}"/>
                        </a:ext>
                      </a:extLst>
                    </p:cNvPr>
                    <p:cNvGrpSpPr/>
                    <p:nvPr/>
                  </p:nvGrpSpPr>
                  <p:grpSpPr>
                    <a:xfrm>
                      <a:off x="3225187" y="2061779"/>
                      <a:ext cx="5025362" cy="3824630"/>
                      <a:chOff x="4860032" y="2280917"/>
                      <a:chExt cx="5025362" cy="3824630"/>
                    </a:xfrm>
                  </p:grpSpPr>
                  <p:grpSp>
                    <p:nvGrpSpPr>
                      <p:cNvPr id="45" name="グループ化 44">
                        <a:extLst>
                          <a:ext uri="{FF2B5EF4-FFF2-40B4-BE49-F238E27FC236}">
                            <a16:creationId xmlns:a16="http://schemas.microsoft.com/office/drawing/2014/main" id="{A9193963-C738-4288-A649-D4C48DAA37BC}"/>
                          </a:ext>
                        </a:extLst>
                      </p:cNvPr>
                      <p:cNvGrpSpPr/>
                      <p:nvPr/>
                    </p:nvGrpSpPr>
                    <p:grpSpPr>
                      <a:xfrm>
                        <a:off x="4860032" y="2280917"/>
                        <a:ext cx="5025362" cy="3824630"/>
                        <a:chOff x="4860032" y="2280917"/>
                        <a:chExt cx="5025362" cy="3824630"/>
                      </a:xfrm>
                    </p:grpSpPr>
                    <p:grpSp>
                      <p:nvGrpSpPr>
                        <p:cNvPr id="50" name="グループ化 49">
                          <a:extLst>
                            <a:ext uri="{FF2B5EF4-FFF2-40B4-BE49-F238E27FC236}">
                              <a16:creationId xmlns:a16="http://schemas.microsoft.com/office/drawing/2014/main" id="{CBD50D57-8D28-4454-AE1B-CE01D1BA617F}"/>
                            </a:ext>
                          </a:extLst>
                        </p:cNvPr>
                        <p:cNvGrpSpPr/>
                        <p:nvPr/>
                      </p:nvGrpSpPr>
                      <p:grpSpPr>
                        <a:xfrm>
                          <a:off x="4860032" y="2280917"/>
                          <a:ext cx="5025362" cy="3824630"/>
                          <a:chOff x="4860032" y="2280917"/>
                          <a:chExt cx="5025362" cy="3824630"/>
                        </a:xfrm>
                      </p:grpSpPr>
                      <p:grpSp>
                        <p:nvGrpSpPr>
                          <p:cNvPr id="53" name="グループ化 52">
                            <a:extLst>
                              <a:ext uri="{FF2B5EF4-FFF2-40B4-BE49-F238E27FC236}">
                                <a16:creationId xmlns:a16="http://schemas.microsoft.com/office/drawing/2014/main" id="{E0BC4047-03CC-40BF-881D-9FF821A27C4A}"/>
                              </a:ext>
                            </a:extLst>
                          </p:cNvPr>
                          <p:cNvGrpSpPr/>
                          <p:nvPr/>
                        </p:nvGrpSpPr>
                        <p:grpSpPr>
                          <a:xfrm>
                            <a:off x="4860032" y="2280917"/>
                            <a:ext cx="5025362" cy="3824630"/>
                            <a:chOff x="3538267" y="2155357"/>
                            <a:chExt cx="5025362" cy="3824630"/>
                          </a:xfrm>
                        </p:grpSpPr>
                        <p:pic>
                          <p:nvPicPr>
                            <p:cNvPr id="56" name="図 55" descr="ダイアグラム が含まれている画像&#10;&#10;自動的に生成された説明">
                              <a:extLst>
                                <a:ext uri="{FF2B5EF4-FFF2-40B4-BE49-F238E27FC236}">
                                  <a16:creationId xmlns:a16="http://schemas.microsoft.com/office/drawing/2014/main" id="{2E1A29C9-46EC-401F-9084-BC777742FCE1}"/>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538267" y="2155357"/>
                              <a:ext cx="5025362" cy="3350241"/>
                            </a:xfrm>
                            <a:prstGeom prst="rect">
                              <a:avLst/>
                            </a:prstGeom>
                          </p:spPr>
                        </p:pic>
                        <p:sp>
                          <p:nvSpPr>
                            <p:cNvPr id="57" name="テキスト ボックス 56">
                              <a:extLst>
                                <a:ext uri="{FF2B5EF4-FFF2-40B4-BE49-F238E27FC236}">
                                  <a16:creationId xmlns:a16="http://schemas.microsoft.com/office/drawing/2014/main" id="{A8657AEC-4D97-42FC-8488-ED0CC7AE8EAB}"/>
                                </a:ext>
                              </a:extLst>
                            </p:cNvPr>
                            <p:cNvSpPr txBox="1"/>
                            <p:nvPr/>
                          </p:nvSpPr>
                          <p:spPr>
                            <a:xfrm>
                              <a:off x="5654104" y="5579877"/>
                              <a:ext cx="1503938" cy="400110"/>
                            </a:xfrm>
                            <a:prstGeom prst="rect">
                              <a:avLst/>
                            </a:prstGeom>
                            <a:noFill/>
                          </p:spPr>
                          <p:txBody>
                            <a:bodyPr wrap="none" rtlCol="0">
                              <a:spAutoFit/>
                            </a:bodyPr>
                            <a:lstStyle/>
                            <a:p>
                              <a:r>
                                <a:rPr kumimoji="1" lang="ja-JP" altLang="en-US" sz="2000" dirty="0"/>
                                <a:t>ケプストラム</a:t>
                              </a:r>
                            </a:p>
                          </p:txBody>
                        </p:sp>
                      </p:grpSp>
                      <p:sp>
                        <p:nvSpPr>
                          <p:cNvPr id="54" name="楕円 53">
                            <a:extLst>
                              <a:ext uri="{FF2B5EF4-FFF2-40B4-BE49-F238E27FC236}">
                                <a16:creationId xmlns:a16="http://schemas.microsoft.com/office/drawing/2014/main" id="{CA7A1141-85B6-45A2-9C6C-070A2D503B4D}"/>
                              </a:ext>
                            </a:extLst>
                          </p:cNvPr>
                          <p:cNvSpPr/>
                          <p:nvPr/>
                        </p:nvSpPr>
                        <p:spPr>
                          <a:xfrm>
                            <a:off x="8479807" y="2780929"/>
                            <a:ext cx="308681" cy="601848"/>
                          </a:xfrm>
                          <a:prstGeom prst="ellipse">
                            <a:avLst/>
                          </a:prstGeom>
                          <a:no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dirty="0">
                              <a:solidFill>
                                <a:schemeClr val="tx1"/>
                              </a:solidFill>
                            </a:endParaRPr>
                          </a:p>
                        </p:txBody>
                      </p:sp>
                      <p:sp>
                        <p:nvSpPr>
                          <p:cNvPr id="55" name="楕円 54">
                            <a:extLst>
                              <a:ext uri="{FF2B5EF4-FFF2-40B4-BE49-F238E27FC236}">
                                <a16:creationId xmlns:a16="http://schemas.microsoft.com/office/drawing/2014/main" id="{C0239026-E9BF-4F49-A484-7A93FA39448D}"/>
                              </a:ext>
                            </a:extLst>
                          </p:cNvPr>
                          <p:cNvSpPr/>
                          <p:nvPr/>
                        </p:nvSpPr>
                        <p:spPr>
                          <a:xfrm>
                            <a:off x="7428217" y="2780929"/>
                            <a:ext cx="313006" cy="601848"/>
                          </a:xfrm>
                          <a:prstGeom prst="ellipse">
                            <a:avLst/>
                          </a:prstGeom>
                          <a:no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dirty="0">
                              <a:solidFill>
                                <a:schemeClr val="tx1"/>
                              </a:solidFill>
                            </a:endParaRPr>
                          </a:p>
                        </p:txBody>
                      </p:sp>
                    </p:grpSp>
                    <p:sp>
                      <p:nvSpPr>
                        <p:cNvPr id="51" name="楕円 50">
                          <a:extLst>
                            <a:ext uri="{FF2B5EF4-FFF2-40B4-BE49-F238E27FC236}">
                              <a16:creationId xmlns:a16="http://schemas.microsoft.com/office/drawing/2014/main" id="{6AB44035-744D-4FDD-926F-8E92F12C669E}"/>
                            </a:ext>
                          </a:extLst>
                        </p:cNvPr>
                        <p:cNvSpPr/>
                        <p:nvPr/>
                      </p:nvSpPr>
                      <p:spPr>
                        <a:xfrm>
                          <a:off x="7946672" y="3815581"/>
                          <a:ext cx="308681" cy="598608"/>
                        </a:xfrm>
                        <a:prstGeom prst="ellipse">
                          <a:avLst/>
                        </a:prstGeom>
                        <a:noFill/>
                        <a:ln>
                          <a:solidFill>
                            <a:schemeClr val="accent4">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dirty="0">
                            <a:solidFill>
                              <a:schemeClr val="tx1"/>
                            </a:solidFill>
                          </a:endParaRPr>
                        </a:p>
                      </p:txBody>
                    </p:sp>
                    <p:sp>
                      <p:nvSpPr>
                        <p:cNvPr id="52" name="楕円 51">
                          <a:extLst>
                            <a:ext uri="{FF2B5EF4-FFF2-40B4-BE49-F238E27FC236}">
                              <a16:creationId xmlns:a16="http://schemas.microsoft.com/office/drawing/2014/main" id="{A39DE5CD-99D2-4E7A-8A47-E05F6534C0A9}"/>
                            </a:ext>
                          </a:extLst>
                        </p:cNvPr>
                        <p:cNvSpPr/>
                        <p:nvPr/>
                      </p:nvSpPr>
                      <p:spPr>
                        <a:xfrm>
                          <a:off x="8736463" y="3815581"/>
                          <a:ext cx="308681" cy="598608"/>
                        </a:xfrm>
                        <a:prstGeom prst="ellipse">
                          <a:avLst/>
                        </a:prstGeom>
                        <a:noFill/>
                        <a:ln>
                          <a:solidFill>
                            <a:schemeClr val="accent4">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dirty="0">
                            <a:solidFill>
                              <a:schemeClr val="tx1"/>
                            </a:solidFill>
                          </a:endParaRPr>
                        </a:p>
                      </p:txBody>
                    </p:sp>
                  </p:grpSp>
                  <p:sp>
                    <p:nvSpPr>
                      <p:cNvPr id="46" name="楕円 45">
                        <a:extLst>
                          <a:ext uri="{FF2B5EF4-FFF2-40B4-BE49-F238E27FC236}">
                            <a16:creationId xmlns:a16="http://schemas.microsoft.com/office/drawing/2014/main" id="{991E8BDC-B451-4882-8168-048BC1AA730C}"/>
                          </a:ext>
                        </a:extLst>
                      </p:cNvPr>
                      <p:cNvSpPr/>
                      <p:nvPr/>
                    </p:nvSpPr>
                    <p:spPr>
                      <a:xfrm>
                        <a:off x="7444941" y="4902524"/>
                        <a:ext cx="236305" cy="495443"/>
                      </a:xfrm>
                      <a:prstGeom prst="ellipse">
                        <a:avLst/>
                      </a:prstGeom>
                      <a:noFill/>
                      <a:ln>
                        <a:solidFill>
                          <a:schemeClr val="accent3">
                            <a:lumMod val="5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dirty="0">
                          <a:solidFill>
                            <a:schemeClr val="tx1"/>
                          </a:solidFill>
                        </a:endParaRPr>
                      </a:p>
                    </p:txBody>
                  </p:sp>
                  <p:sp>
                    <p:nvSpPr>
                      <p:cNvPr id="47" name="楕円 46">
                        <a:extLst>
                          <a:ext uri="{FF2B5EF4-FFF2-40B4-BE49-F238E27FC236}">
                            <a16:creationId xmlns:a16="http://schemas.microsoft.com/office/drawing/2014/main" id="{3DE7368A-CD0C-48CB-9E8F-E5233E0B8AE2}"/>
                          </a:ext>
                        </a:extLst>
                      </p:cNvPr>
                      <p:cNvSpPr/>
                      <p:nvPr/>
                    </p:nvSpPr>
                    <p:spPr>
                      <a:xfrm>
                        <a:off x="8788488" y="4893773"/>
                        <a:ext cx="189318" cy="493329"/>
                      </a:xfrm>
                      <a:prstGeom prst="ellipse">
                        <a:avLst/>
                      </a:prstGeom>
                      <a:noFill/>
                      <a:ln>
                        <a:solidFill>
                          <a:schemeClr val="accent3">
                            <a:lumMod val="5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dirty="0">
                          <a:solidFill>
                            <a:schemeClr val="tx1"/>
                          </a:solidFill>
                        </a:endParaRPr>
                      </a:p>
                    </p:txBody>
                  </p:sp>
                  <p:sp>
                    <p:nvSpPr>
                      <p:cNvPr id="48" name="楕円 47">
                        <a:extLst>
                          <a:ext uri="{FF2B5EF4-FFF2-40B4-BE49-F238E27FC236}">
                            <a16:creationId xmlns:a16="http://schemas.microsoft.com/office/drawing/2014/main" id="{03DC8FA8-C97D-4013-8C73-3A51A576D5D7}"/>
                          </a:ext>
                        </a:extLst>
                      </p:cNvPr>
                      <p:cNvSpPr/>
                      <p:nvPr/>
                    </p:nvSpPr>
                    <p:spPr>
                      <a:xfrm>
                        <a:off x="8500157" y="4891659"/>
                        <a:ext cx="236306" cy="495444"/>
                      </a:xfrm>
                      <a:prstGeom prst="ellipse">
                        <a:avLst/>
                      </a:prstGeom>
                      <a:noFill/>
                      <a:ln>
                        <a:solidFill>
                          <a:schemeClr val="accent3">
                            <a:lumMod val="5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dirty="0">
                          <a:solidFill>
                            <a:schemeClr val="tx1"/>
                          </a:solidFill>
                        </a:endParaRPr>
                      </a:p>
                    </p:txBody>
                  </p:sp>
                  <p:sp>
                    <p:nvSpPr>
                      <p:cNvPr id="49" name="楕円 48">
                        <a:extLst>
                          <a:ext uri="{FF2B5EF4-FFF2-40B4-BE49-F238E27FC236}">
                            <a16:creationId xmlns:a16="http://schemas.microsoft.com/office/drawing/2014/main" id="{B5E6C3CF-9846-41B6-BFCC-7FF65A5951A0}"/>
                          </a:ext>
                        </a:extLst>
                      </p:cNvPr>
                      <p:cNvSpPr/>
                      <p:nvPr/>
                    </p:nvSpPr>
                    <p:spPr>
                      <a:xfrm>
                        <a:off x="7972549" y="4891659"/>
                        <a:ext cx="236306" cy="495444"/>
                      </a:xfrm>
                      <a:prstGeom prst="ellipse">
                        <a:avLst/>
                      </a:prstGeom>
                      <a:noFill/>
                      <a:ln>
                        <a:solidFill>
                          <a:schemeClr val="accent3">
                            <a:lumMod val="5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dirty="0">
                          <a:solidFill>
                            <a:schemeClr val="tx1"/>
                          </a:solidFill>
                        </a:endParaRPr>
                      </a:p>
                    </p:txBody>
                  </p:sp>
                </p:grpSp>
                <p:sp>
                  <p:nvSpPr>
                    <p:cNvPr id="44" name="テキスト ボックス 43">
                      <a:extLst>
                        <a:ext uri="{FF2B5EF4-FFF2-40B4-BE49-F238E27FC236}">
                          <a16:creationId xmlns:a16="http://schemas.microsoft.com/office/drawing/2014/main" id="{74F08DE9-616D-48F3-879E-7DFCAB62777D}"/>
                        </a:ext>
                      </a:extLst>
                    </p:cNvPr>
                    <p:cNvSpPr txBox="1"/>
                    <p:nvPr/>
                  </p:nvSpPr>
                  <p:spPr>
                    <a:xfrm>
                      <a:off x="7816553" y="5086189"/>
                      <a:ext cx="668773" cy="400110"/>
                    </a:xfrm>
                    <a:prstGeom prst="rect">
                      <a:avLst/>
                    </a:prstGeom>
                    <a:noFill/>
                  </p:spPr>
                  <p:txBody>
                    <a:bodyPr wrap="none" rtlCol="0">
                      <a:spAutoFit/>
                    </a:bodyPr>
                    <a:lstStyle/>
                    <a:p>
                      <a:r>
                        <a:rPr kumimoji="1" lang="en-US" altLang="ja-JP" sz="2000" dirty="0"/>
                        <a:t>(Hz)</a:t>
                      </a:r>
                      <a:endParaRPr kumimoji="1" lang="ja-JP" altLang="en-US" sz="2000" dirty="0"/>
                    </a:p>
                  </p:txBody>
                </p:sp>
              </p:grpSp>
              <p:pic>
                <p:nvPicPr>
                  <p:cNvPr id="42" name="図 41">
                    <a:extLst>
                      <a:ext uri="{FF2B5EF4-FFF2-40B4-BE49-F238E27FC236}">
                        <a16:creationId xmlns:a16="http://schemas.microsoft.com/office/drawing/2014/main" id="{E61D953F-ED05-4048-81DD-08D4BF771286}"/>
                      </a:ext>
                    </a:extLst>
                  </p:cNvPr>
                  <p:cNvPicPr>
                    <a:picLocks noChangeAspect="1"/>
                  </p:cNvPicPr>
                  <p:nvPr/>
                </p:nvPicPr>
                <p:blipFill>
                  <a:blip r:embed="rId11"/>
                  <a:stretch>
                    <a:fillRect/>
                  </a:stretch>
                </p:blipFill>
                <p:spPr>
                  <a:xfrm rot="16200000">
                    <a:off x="3262652" y="3529099"/>
                    <a:ext cx="719390" cy="609653"/>
                  </a:xfrm>
                  <a:prstGeom prst="rect">
                    <a:avLst/>
                  </a:prstGeom>
                </p:spPr>
              </p:pic>
            </p:grpSp>
            <p:sp>
              <p:nvSpPr>
                <p:cNvPr id="39" name="テキスト ボックス 38">
                  <a:extLst>
                    <a:ext uri="{FF2B5EF4-FFF2-40B4-BE49-F238E27FC236}">
                      <a16:creationId xmlns:a16="http://schemas.microsoft.com/office/drawing/2014/main" id="{A7472643-2D48-4740-B466-C1C7C6C57B01}"/>
                    </a:ext>
                  </a:extLst>
                </p:cNvPr>
                <p:cNvSpPr txBox="1"/>
                <p:nvPr/>
              </p:nvSpPr>
              <p:spPr>
                <a:xfrm rot="16200000">
                  <a:off x="-1117820" y="3509596"/>
                  <a:ext cx="781504" cy="400110"/>
                </a:xfrm>
                <a:prstGeom prst="rect">
                  <a:avLst/>
                </a:prstGeom>
                <a:noFill/>
              </p:spPr>
              <p:txBody>
                <a:bodyPr wrap="square" rtlCol="0">
                  <a:spAutoFit/>
                </a:bodyPr>
                <a:lstStyle/>
                <a:p>
                  <a:r>
                    <a:rPr lang="ja-JP" altLang="en-US" sz="2000" dirty="0"/>
                    <a:t>振幅</a:t>
                  </a:r>
                  <a:endParaRPr kumimoji="1" lang="ja-JP" altLang="en-US" sz="2000" dirty="0"/>
                </a:p>
              </p:txBody>
            </p:sp>
          </p:grpSp>
          <p:sp>
            <p:nvSpPr>
              <p:cNvPr id="35" name="テキスト ボックス 34">
                <a:extLst>
                  <a:ext uri="{FF2B5EF4-FFF2-40B4-BE49-F238E27FC236}">
                    <a16:creationId xmlns:a16="http://schemas.microsoft.com/office/drawing/2014/main" id="{307C4EA0-2F2D-4E82-A8B8-7B643D5DDDDB}"/>
                  </a:ext>
                </a:extLst>
              </p:cNvPr>
              <p:cNvSpPr txBox="1"/>
              <p:nvPr/>
            </p:nvSpPr>
            <p:spPr>
              <a:xfrm>
                <a:off x="-1475195" y="3456341"/>
                <a:ext cx="441146" cy="400110"/>
              </a:xfrm>
              <a:prstGeom prst="rect">
                <a:avLst/>
              </a:prstGeom>
              <a:noFill/>
            </p:spPr>
            <p:txBody>
              <a:bodyPr wrap="none" rtlCol="0">
                <a:spAutoFit/>
              </a:bodyPr>
              <a:lstStyle/>
              <a:p>
                <a:r>
                  <a:rPr kumimoji="1" lang="ja-JP" altLang="en-US" sz="2000" dirty="0"/>
                  <a:t>②</a:t>
                </a:r>
              </a:p>
            </p:txBody>
          </p:sp>
          <p:sp>
            <p:nvSpPr>
              <p:cNvPr id="36" name="テキスト ボックス 35">
                <a:extLst>
                  <a:ext uri="{FF2B5EF4-FFF2-40B4-BE49-F238E27FC236}">
                    <a16:creationId xmlns:a16="http://schemas.microsoft.com/office/drawing/2014/main" id="{96268BE4-94F5-49A5-81B1-87978474C329}"/>
                  </a:ext>
                </a:extLst>
              </p:cNvPr>
              <p:cNvSpPr txBox="1"/>
              <p:nvPr/>
            </p:nvSpPr>
            <p:spPr>
              <a:xfrm>
                <a:off x="-1449824" y="2455696"/>
                <a:ext cx="441146" cy="400110"/>
              </a:xfrm>
              <a:prstGeom prst="rect">
                <a:avLst/>
              </a:prstGeom>
              <a:noFill/>
            </p:spPr>
            <p:txBody>
              <a:bodyPr wrap="none" rtlCol="0">
                <a:spAutoFit/>
              </a:bodyPr>
              <a:lstStyle/>
              <a:p>
                <a:r>
                  <a:rPr kumimoji="1" lang="ja-JP" altLang="en-US" sz="2000" dirty="0"/>
                  <a:t>①</a:t>
                </a:r>
              </a:p>
            </p:txBody>
          </p:sp>
          <p:sp>
            <p:nvSpPr>
              <p:cNvPr id="37" name="テキスト ボックス 36">
                <a:extLst>
                  <a:ext uri="{FF2B5EF4-FFF2-40B4-BE49-F238E27FC236}">
                    <a16:creationId xmlns:a16="http://schemas.microsoft.com/office/drawing/2014/main" id="{76163A2C-5290-4204-9432-D46C795C77AF}"/>
                  </a:ext>
                </a:extLst>
              </p:cNvPr>
              <p:cNvSpPr txBox="1"/>
              <p:nvPr/>
            </p:nvSpPr>
            <p:spPr>
              <a:xfrm>
                <a:off x="-1475196" y="4581644"/>
                <a:ext cx="441146" cy="400110"/>
              </a:xfrm>
              <a:prstGeom prst="rect">
                <a:avLst/>
              </a:prstGeom>
              <a:noFill/>
            </p:spPr>
            <p:txBody>
              <a:bodyPr wrap="none" rtlCol="0">
                <a:spAutoFit/>
              </a:bodyPr>
              <a:lstStyle/>
              <a:p>
                <a:r>
                  <a:rPr kumimoji="1" lang="ja-JP" altLang="en-US" sz="2000" dirty="0"/>
                  <a:t>③</a:t>
                </a:r>
              </a:p>
            </p:txBody>
          </p:sp>
        </p:grpSp>
        <p:cxnSp>
          <p:nvCxnSpPr>
            <p:cNvPr id="73" name="直線コネクタ 72">
              <a:extLst>
                <a:ext uri="{FF2B5EF4-FFF2-40B4-BE49-F238E27FC236}">
                  <a16:creationId xmlns:a16="http://schemas.microsoft.com/office/drawing/2014/main" id="{8A788C6F-4E51-48E1-82CC-212580D0B146}"/>
                </a:ext>
              </a:extLst>
            </p:cNvPr>
            <p:cNvCxnSpPr/>
            <p:nvPr/>
          </p:nvCxnSpPr>
          <p:spPr>
            <a:xfrm>
              <a:off x="671809" y="1540543"/>
              <a:ext cx="0" cy="897939"/>
            </a:xfrm>
            <a:prstGeom prst="line">
              <a:avLst/>
            </a:prstGeom>
          </p:spPr>
          <p:style>
            <a:lnRef idx="1">
              <a:schemeClr val="dk1"/>
            </a:lnRef>
            <a:fillRef idx="0">
              <a:schemeClr val="dk1"/>
            </a:fillRef>
            <a:effectRef idx="0">
              <a:schemeClr val="dk1"/>
            </a:effectRef>
            <a:fontRef idx="minor">
              <a:schemeClr val="tx1"/>
            </a:fontRef>
          </p:style>
        </p:cxnSp>
        <p:cxnSp>
          <p:nvCxnSpPr>
            <p:cNvPr id="74" name="直線コネクタ 73">
              <a:extLst>
                <a:ext uri="{FF2B5EF4-FFF2-40B4-BE49-F238E27FC236}">
                  <a16:creationId xmlns:a16="http://schemas.microsoft.com/office/drawing/2014/main" id="{81254BC2-0856-4EAB-B44E-5520F04B1703}"/>
                </a:ext>
              </a:extLst>
            </p:cNvPr>
            <p:cNvCxnSpPr/>
            <p:nvPr/>
          </p:nvCxnSpPr>
          <p:spPr>
            <a:xfrm>
              <a:off x="669601" y="3715150"/>
              <a:ext cx="0" cy="897939"/>
            </a:xfrm>
            <a:prstGeom prst="line">
              <a:avLst/>
            </a:prstGeom>
          </p:spPr>
          <p:style>
            <a:lnRef idx="1">
              <a:schemeClr val="dk1"/>
            </a:lnRef>
            <a:fillRef idx="0">
              <a:schemeClr val="dk1"/>
            </a:fillRef>
            <a:effectRef idx="0">
              <a:schemeClr val="dk1"/>
            </a:effectRef>
            <a:fontRef idx="minor">
              <a:schemeClr val="tx1"/>
            </a:fontRef>
          </p:style>
        </p:cxnSp>
        <p:cxnSp>
          <p:nvCxnSpPr>
            <p:cNvPr id="75" name="直線コネクタ 74">
              <a:extLst>
                <a:ext uri="{FF2B5EF4-FFF2-40B4-BE49-F238E27FC236}">
                  <a16:creationId xmlns:a16="http://schemas.microsoft.com/office/drawing/2014/main" id="{235B28BD-F2F2-4376-895F-D5DEA9941B11}"/>
                </a:ext>
              </a:extLst>
            </p:cNvPr>
            <p:cNvCxnSpPr/>
            <p:nvPr/>
          </p:nvCxnSpPr>
          <p:spPr>
            <a:xfrm>
              <a:off x="671809" y="2648110"/>
              <a:ext cx="0" cy="897939"/>
            </a:xfrm>
            <a:prstGeom prst="line">
              <a:avLst/>
            </a:prstGeom>
          </p:spPr>
          <p:style>
            <a:lnRef idx="1">
              <a:schemeClr val="dk1"/>
            </a:lnRef>
            <a:fillRef idx="0">
              <a:schemeClr val="dk1"/>
            </a:fillRef>
            <a:effectRef idx="0">
              <a:schemeClr val="dk1"/>
            </a:effectRef>
            <a:fontRef idx="minor">
              <a:schemeClr val="tx1"/>
            </a:fontRef>
          </p:style>
        </p:cxnSp>
      </p:grpSp>
      <p:pic>
        <p:nvPicPr>
          <p:cNvPr id="161" name="図 160">
            <a:extLst>
              <a:ext uri="{FF2B5EF4-FFF2-40B4-BE49-F238E27FC236}">
                <a16:creationId xmlns:a16="http://schemas.microsoft.com/office/drawing/2014/main" id="{39BB3E65-EE9C-4DC2-858F-845EC78C6702}"/>
              </a:ext>
            </a:extLst>
          </p:cNvPr>
          <p:cNvPicPr>
            <a:picLocks noChangeAspect="1"/>
          </p:cNvPicPr>
          <p:nvPr/>
        </p:nvPicPr>
        <p:blipFill rotWithShape="1">
          <a:blip r:embed="rId12"/>
          <a:srcRect b="73475"/>
          <a:stretch/>
        </p:blipFill>
        <p:spPr>
          <a:xfrm>
            <a:off x="-7012300" y="1815489"/>
            <a:ext cx="8747197" cy="960700"/>
          </a:xfrm>
          <a:prstGeom prst="rect">
            <a:avLst/>
          </a:prstGeom>
        </p:spPr>
      </p:pic>
      <p:grpSp>
        <p:nvGrpSpPr>
          <p:cNvPr id="77" name="グループ化 76">
            <a:extLst>
              <a:ext uri="{FF2B5EF4-FFF2-40B4-BE49-F238E27FC236}">
                <a16:creationId xmlns:a16="http://schemas.microsoft.com/office/drawing/2014/main" id="{5AFFA6D5-B545-4589-98E9-F74356F4F90A}"/>
              </a:ext>
            </a:extLst>
          </p:cNvPr>
          <p:cNvGrpSpPr/>
          <p:nvPr/>
        </p:nvGrpSpPr>
        <p:grpSpPr>
          <a:xfrm>
            <a:off x="2360324" y="2357514"/>
            <a:ext cx="7974900" cy="4561160"/>
            <a:chOff x="-5306753" y="1020804"/>
            <a:chExt cx="11129458" cy="6593638"/>
          </a:xfrm>
        </p:grpSpPr>
        <p:grpSp>
          <p:nvGrpSpPr>
            <p:cNvPr id="78" name="グループ化 77">
              <a:extLst>
                <a:ext uri="{FF2B5EF4-FFF2-40B4-BE49-F238E27FC236}">
                  <a16:creationId xmlns:a16="http://schemas.microsoft.com/office/drawing/2014/main" id="{768D5884-14FD-4084-A636-2A56C0150141}"/>
                </a:ext>
              </a:extLst>
            </p:cNvPr>
            <p:cNvGrpSpPr/>
            <p:nvPr/>
          </p:nvGrpSpPr>
          <p:grpSpPr>
            <a:xfrm>
              <a:off x="-5306753" y="1020804"/>
              <a:ext cx="9001000" cy="6593638"/>
              <a:chOff x="1691680" y="1618081"/>
              <a:chExt cx="4557930" cy="3621838"/>
            </a:xfrm>
          </p:grpSpPr>
          <p:pic>
            <p:nvPicPr>
              <p:cNvPr id="82" name="図 81">
                <a:extLst>
                  <a:ext uri="{FF2B5EF4-FFF2-40B4-BE49-F238E27FC236}">
                    <a16:creationId xmlns:a16="http://schemas.microsoft.com/office/drawing/2014/main" id="{6E51C255-36F0-4441-9093-9EC6B1755433}"/>
                  </a:ext>
                </a:extLst>
              </p:cNvPr>
              <p:cNvPicPr>
                <a:picLocks noChangeAspect="1"/>
              </p:cNvPicPr>
              <p:nvPr/>
            </p:nvPicPr>
            <p:blipFill rotWithShape="1">
              <a:blip r:embed="rId13"/>
              <a:srcRect r="49838"/>
              <a:stretch/>
            </p:blipFill>
            <p:spPr>
              <a:xfrm>
                <a:off x="1691680" y="1618081"/>
                <a:ext cx="4464495" cy="3621838"/>
              </a:xfrm>
              <a:prstGeom prst="rect">
                <a:avLst/>
              </a:prstGeom>
            </p:spPr>
          </p:pic>
          <p:sp>
            <p:nvSpPr>
              <p:cNvPr id="83" name="正方形/長方形 82">
                <a:extLst>
                  <a:ext uri="{FF2B5EF4-FFF2-40B4-BE49-F238E27FC236}">
                    <a16:creationId xmlns:a16="http://schemas.microsoft.com/office/drawing/2014/main" id="{315955E8-8BBA-4678-B431-414C2ADFB650}"/>
                  </a:ext>
                </a:extLst>
              </p:cNvPr>
              <p:cNvSpPr/>
              <p:nvPr/>
            </p:nvSpPr>
            <p:spPr>
              <a:xfrm>
                <a:off x="2555776" y="4725144"/>
                <a:ext cx="3693834" cy="369332"/>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solidFill>
                      <a:schemeClr val="tx1"/>
                    </a:solidFill>
                  </a:rPr>
                  <a:t>室内伝達関数の時間波形</a:t>
                </a:r>
              </a:p>
            </p:txBody>
          </p:sp>
        </p:grpSp>
        <p:pic>
          <p:nvPicPr>
            <p:cNvPr id="79" name="図 78">
              <a:extLst>
                <a:ext uri="{FF2B5EF4-FFF2-40B4-BE49-F238E27FC236}">
                  <a16:creationId xmlns:a16="http://schemas.microsoft.com/office/drawing/2014/main" id="{C7C81AA0-3CB8-47EC-BF7A-96C39BFB6210}"/>
                </a:ext>
              </a:extLst>
            </p:cNvPr>
            <p:cNvPicPr>
              <a:picLocks noChangeAspect="1"/>
            </p:cNvPicPr>
            <p:nvPr/>
          </p:nvPicPr>
          <p:blipFill>
            <a:blip r:embed="rId14"/>
            <a:stretch>
              <a:fillRect/>
            </a:stretch>
          </p:blipFill>
          <p:spPr>
            <a:xfrm>
              <a:off x="3751457" y="4581128"/>
              <a:ext cx="2071248" cy="1590301"/>
            </a:xfrm>
            <a:prstGeom prst="rect">
              <a:avLst/>
            </a:prstGeom>
          </p:spPr>
        </p:pic>
        <p:pic>
          <p:nvPicPr>
            <p:cNvPr id="80" name="図 79">
              <a:extLst>
                <a:ext uri="{FF2B5EF4-FFF2-40B4-BE49-F238E27FC236}">
                  <a16:creationId xmlns:a16="http://schemas.microsoft.com/office/drawing/2014/main" id="{4382F737-3137-4456-9ADA-BE044E177141}"/>
                </a:ext>
              </a:extLst>
            </p:cNvPr>
            <p:cNvPicPr>
              <a:picLocks noChangeAspect="1"/>
            </p:cNvPicPr>
            <p:nvPr/>
          </p:nvPicPr>
          <p:blipFill>
            <a:blip r:embed="rId15"/>
            <a:stretch>
              <a:fillRect/>
            </a:stretch>
          </p:blipFill>
          <p:spPr>
            <a:xfrm>
              <a:off x="3768790" y="2848832"/>
              <a:ext cx="2036583" cy="1590302"/>
            </a:xfrm>
            <a:prstGeom prst="rect">
              <a:avLst/>
            </a:prstGeom>
          </p:spPr>
        </p:pic>
        <p:pic>
          <p:nvPicPr>
            <p:cNvPr id="81" name="図 80">
              <a:extLst>
                <a:ext uri="{FF2B5EF4-FFF2-40B4-BE49-F238E27FC236}">
                  <a16:creationId xmlns:a16="http://schemas.microsoft.com/office/drawing/2014/main" id="{7EF97593-70B8-4A06-B206-644D8B5AF7C9}"/>
                </a:ext>
              </a:extLst>
            </p:cNvPr>
            <p:cNvPicPr>
              <a:picLocks noChangeAspect="1"/>
            </p:cNvPicPr>
            <p:nvPr/>
          </p:nvPicPr>
          <p:blipFill>
            <a:blip r:embed="rId16"/>
            <a:stretch>
              <a:fillRect/>
            </a:stretch>
          </p:blipFill>
          <p:spPr>
            <a:xfrm>
              <a:off x="3768789" y="1071121"/>
              <a:ext cx="2036584" cy="1527438"/>
            </a:xfrm>
            <a:prstGeom prst="rect">
              <a:avLst/>
            </a:prstGeom>
          </p:spPr>
        </p:pic>
      </p:grpSp>
    </p:spTree>
    <p:extLst>
      <p:ext uri="{BB962C8B-B14F-4D97-AF65-F5344CB8AC3E}">
        <p14:creationId xmlns:p14="http://schemas.microsoft.com/office/powerpoint/2010/main" val="34183411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382B85-114C-4054-B220-4CB65AF65240}"/>
              </a:ext>
            </a:extLst>
          </p:cNvPr>
          <p:cNvSpPr>
            <a:spLocks noGrp="1"/>
          </p:cNvSpPr>
          <p:nvPr>
            <p:ph type="title"/>
          </p:nvPr>
        </p:nvSpPr>
        <p:spPr/>
        <p:txBody>
          <a:bodyPr/>
          <a:lstStyle/>
          <a:p>
            <a:pPr algn="l"/>
            <a:r>
              <a:rPr kumimoji="1" lang="ja-JP" altLang="en-US" dirty="0"/>
              <a:t>実験　録音環境の分離</a:t>
            </a:r>
            <a:r>
              <a:rPr kumimoji="1" lang="en-US" altLang="ja-JP" dirty="0"/>
              <a:t>(1/2)</a:t>
            </a:r>
            <a:endParaRPr kumimoji="1" lang="ja-JP" altLang="en-US" dirty="0"/>
          </a:p>
        </p:txBody>
      </p:sp>
      <p:sp>
        <p:nvSpPr>
          <p:cNvPr id="4" name="スライド番号プレースホルダー 3">
            <a:extLst>
              <a:ext uri="{FF2B5EF4-FFF2-40B4-BE49-F238E27FC236}">
                <a16:creationId xmlns:a16="http://schemas.microsoft.com/office/drawing/2014/main" id="{B0432C41-8BE1-45F7-8B3F-16446679433C}"/>
              </a:ext>
            </a:extLst>
          </p:cNvPr>
          <p:cNvSpPr>
            <a:spLocks noGrp="1"/>
          </p:cNvSpPr>
          <p:nvPr>
            <p:ph type="sldNum" sz="quarter" idx="12"/>
          </p:nvPr>
        </p:nvSpPr>
        <p:spPr/>
        <p:txBody>
          <a:bodyPr/>
          <a:lstStyle/>
          <a:p>
            <a:pPr>
              <a:defRPr/>
            </a:pPr>
            <a:fld id="{8296DE13-0F0C-4D9A-B375-17F40D9CE168}" type="slidenum">
              <a:rPr lang="ja-JP" altLang="en-US" smtClean="0"/>
              <a:pPr>
                <a:defRPr/>
              </a:pPr>
              <a:t>29</a:t>
            </a:fld>
            <a:endParaRPr lang="ja-JP" altLang="en-US"/>
          </a:p>
        </p:txBody>
      </p:sp>
      <p:sp>
        <p:nvSpPr>
          <p:cNvPr id="5" name="テキスト ボックス 4">
            <a:extLst>
              <a:ext uri="{FF2B5EF4-FFF2-40B4-BE49-F238E27FC236}">
                <a16:creationId xmlns:a16="http://schemas.microsoft.com/office/drawing/2014/main" id="{32CF70F8-3509-4032-A0E5-5EC91416943E}"/>
              </a:ext>
            </a:extLst>
          </p:cNvPr>
          <p:cNvSpPr txBox="1"/>
          <p:nvPr/>
        </p:nvSpPr>
        <p:spPr>
          <a:xfrm>
            <a:off x="475208" y="1988840"/>
            <a:ext cx="4456831" cy="400110"/>
          </a:xfrm>
          <a:prstGeom prst="rect">
            <a:avLst/>
          </a:prstGeom>
          <a:noFill/>
        </p:spPr>
        <p:txBody>
          <a:bodyPr wrap="square" rtlCol="0">
            <a:spAutoFit/>
          </a:bodyPr>
          <a:lstStyle/>
          <a:p>
            <a:r>
              <a:rPr kumimoji="1" lang="ja-JP" altLang="en-US" sz="2000" dirty="0"/>
              <a:t>・ オールパスケプストラム分析を行う</a:t>
            </a:r>
            <a:endParaRPr kumimoji="1" lang="en-US" altLang="ja-JP" sz="2000" dirty="0"/>
          </a:p>
        </p:txBody>
      </p:sp>
      <p:pic>
        <p:nvPicPr>
          <p:cNvPr id="7" name="図 6">
            <a:extLst>
              <a:ext uri="{FF2B5EF4-FFF2-40B4-BE49-F238E27FC236}">
                <a16:creationId xmlns:a16="http://schemas.microsoft.com/office/drawing/2014/main" id="{3D28D0A7-5DEB-4AE2-8E92-60DC16AA4136}"/>
              </a:ext>
            </a:extLst>
          </p:cNvPr>
          <p:cNvPicPr>
            <a:picLocks noChangeAspect="1"/>
          </p:cNvPicPr>
          <p:nvPr/>
        </p:nvPicPr>
        <p:blipFill>
          <a:blip r:embed="rId3"/>
          <a:stretch>
            <a:fillRect/>
          </a:stretch>
        </p:blipFill>
        <p:spPr>
          <a:xfrm>
            <a:off x="566581" y="2655091"/>
            <a:ext cx="8010838" cy="4066384"/>
          </a:xfrm>
          <a:prstGeom prst="rect">
            <a:avLst/>
          </a:prstGeom>
        </p:spPr>
      </p:pic>
    </p:spTree>
    <p:extLst>
      <p:ext uri="{BB962C8B-B14F-4D97-AF65-F5344CB8AC3E}">
        <p14:creationId xmlns:p14="http://schemas.microsoft.com/office/powerpoint/2010/main" val="37770674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l"/>
            <a:r>
              <a:rPr kumimoji="1" lang="ja-JP" altLang="en-US" dirty="0"/>
              <a:t>研究背景</a:t>
            </a:r>
          </a:p>
        </p:txBody>
      </p:sp>
      <p:sp>
        <p:nvSpPr>
          <p:cNvPr id="5" name="スライド番号プレースホルダ 4"/>
          <p:cNvSpPr>
            <a:spLocks noGrp="1"/>
          </p:cNvSpPr>
          <p:nvPr>
            <p:ph type="sldNum" sz="quarter" idx="12"/>
          </p:nvPr>
        </p:nvSpPr>
        <p:spPr/>
        <p:txBody>
          <a:bodyPr/>
          <a:lstStyle/>
          <a:p>
            <a:pPr>
              <a:defRPr/>
            </a:pPr>
            <a:fld id="{8296DE13-0F0C-4D9A-B375-17F40D9CE168}" type="slidenum">
              <a:rPr lang="ja-JP" altLang="en-US" smtClean="0"/>
              <a:pPr>
                <a:defRPr/>
              </a:pPr>
              <a:t>3</a:t>
            </a:fld>
            <a:endParaRPr lang="ja-JP" altLang="en-US"/>
          </a:p>
        </p:txBody>
      </p:sp>
      <p:sp>
        <p:nvSpPr>
          <p:cNvPr id="3" name="テキスト ボックス 2">
            <a:extLst>
              <a:ext uri="{FF2B5EF4-FFF2-40B4-BE49-F238E27FC236}">
                <a16:creationId xmlns:a16="http://schemas.microsoft.com/office/drawing/2014/main" id="{A9794203-CB8B-4E30-86FC-601197DE87D9}"/>
              </a:ext>
            </a:extLst>
          </p:cNvPr>
          <p:cNvSpPr txBox="1"/>
          <p:nvPr/>
        </p:nvSpPr>
        <p:spPr>
          <a:xfrm>
            <a:off x="935596" y="2218830"/>
            <a:ext cx="7272808" cy="461665"/>
          </a:xfrm>
          <a:prstGeom prst="rect">
            <a:avLst/>
          </a:prstGeom>
          <a:noFill/>
        </p:spPr>
        <p:txBody>
          <a:bodyPr wrap="square" rtlCol="0">
            <a:spAutoFit/>
          </a:bodyPr>
          <a:lstStyle/>
          <a:p>
            <a:r>
              <a:rPr lang="ja-JP" altLang="en-US" sz="2400" dirty="0"/>
              <a:t>・ 音声を録音し、再生することが可能になった</a:t>
            </a:r>
            <a:endParaRPr lang="en-US" altLang="ja-JP" sz="2400" dirty="0"/>
          </a:p>
        </p:txBody>
      </p:sp>
      <p:pic>
        <p:nvPicPr>
          <p:cNvPr id="4" name="図 3">
            <a:extLst>
              <a:ext uri="{FF2B5EF4-FFF2-40B4-BE49-F238E27FC236}">
                <a16:creationId xmlns:a16="http://schemas.microsoft.com/office/drawing/2014/main" id="{85D18197-88F5-4522-A6D4-EF11BAE3AAF6}"/>
              </a:ext>
            </a:extLst>
          </p:cNvPr>
          <p:cNvPicPr>
            <a:picLocks noChangeAspect="1"/>
          </p:cNvPicPr>
          <p:nvPr/>
        </p:nvPicPr>
        <p:blipFill>
          <a:blip r:embed="rId3"/>
          <a:stretch>
            <a:fillRect/>
          </a:stretch>
        </p:blipFill>
        <p:spPr>
          <a:xfrm>
            <a:off x="3779912" y="3146810"/>
            <a:ext cx="719390" cy="609653"/>
          </a:xfrm>
          <a:prstGeom prst="rect">
            <a:avLst/>
          </a:prstGeom>
        </p:spPr>
      </p:pic>
      <p:sp>
        <p:nvSpPr>
          <p:cNvPr id="9" name="爆発: 8 pt 8">
            <a:extLst>
              <a:ext uri="{FF2B5EF4-FFF2-40B4-BE49-F238E27FC236}">
                <a16:creationId xmlns:a16="http://schemas.microsoft.com/office/drawing/2014/main" id="{D5520742-D580-40E1-91DF-174721FCA75D}"/>
              </a:ext>
            </a:extLst>
          </p:cNvPr>
          <p:cNvSpPr/>
          <p:nvPr/>
        </p:nvSpPr>
        <p:spPr>
          <a:xfrm>
            <a:off x="4932838" y="4869160"/>
            <a:ext cx="3573693" cy="1487190"/>
          </a:xfrm>
          <a:prstGeom prst="irregularSeal1">
            <a:avLst/>
          </a:prstGeom>
          <a:no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dirty="0">
                <a:solidFill>
                  <a:schemeClr val="tx1"/>
                </a:solidFill>
              </a:rPr>
              <a:t>詐欺問題！！</a:t>
            </a:r>
            <a:endParaRPr kumimoji="1" lang="ja-JP" altLang="en-US" sz="2000" dirty="0">
              <a:solidFill>
                <a:schemeClr val="tx1"/>
              </a:solidFill>
            </a:endParaRPr>
          </a:p>
        </p:txBody>
      </p:sp>
      <p:grpSp>
        <p:nvGrpSpPr>
          <p:cNvPr id="11" name="グループ化 10">
            <a:extLst>
              <a:ext uri="{FF2B5EF4-FFF2-40B4-BE49-F238E27FC236}">
                <a16:creationId xmlns:a16="http://schemas.microsoft.com/office/drawing/2014/main" id="{1DBC9B5C-37A4-493D-A7C9-50A829F58472}"/>
              </a:ext>
            </a:extLst>
          </p:cNvPr>
          <p:cNvGrpSpPr/>
          <p:nvPr/>
        </p:nvGrpSpPr>
        <p:grpSpPr>
          <a:xfrm>
            <a:off x="1259632" y="3933056"/>
            <a:ext cx="4249093" cy="1872208"/>
            <a:chOff x="3958849" y="4013003"/>
            <a:chExt cx="4249093" cy="1872208"/>
          </a:xfrm>
        </p:grpSpPr>
        <p:sp>
          <p:nvSpPr>
            <p:cNvPr id="12" name="正方形/長方形 11">
              <a:extLst>
                <a:ext uri="{FF2B5EF4-FFF2-40B4-BE49-F238E27FC236}">
                  <a16:creationId xmlns:a16="http://schemas.microsoft.com/office/drawing/2014/main" id="{390F35DE-0661-47E0-AD32-6E2A37471D4B}"/>
                </a:ext>
              </a:extLst>
            </p:cNvPr>
            <p:cNvSpPr/>
            <p:nvPr/>
          </p:nvSpPr>
          <p:spPr>
            <a:xfrm>
              <a:off x="3958849" y="4013003"/>
              <a:ext cx="4249093" cy="1872208"/>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dirty="0">
                <a:solidFill>
                  <a:schemeClr val="tx1"/>
                </a:solidFill>
              </a:endParaRPr>
            </a:p>
          </p:txBody>
        </p:sp>
        <p:grpSp>
          <p:nvGrpSpPr>
            <p:cNvPr id="13" name="グループ化 12">
              <a:extLst>
                <a:ext uri="{FF2B5EF4-FFF2-40B4-BE49-F238E27FC236}">
                  <a16:creationId xmlns:a16="http://schemas.microsoft.com/office/drawing/2014/main" id="{6CCB9164-A792-4DA3-B4B8-D99E8FC3AFEF}"/>
                </a:ext>
              </a:extLst>
            </p:cNvPr>
            <p:cNvGrpSpPr/>
            <p:nvPr/>
          </p:nvGrpSpPr>
          <p:grpSpPr>
            <a:xfrm>
              <a:off x="4001203" y="4309797"/>
              <a:ext cx="3643032" cy="1288626"/>
              <a:chOff x="1331640" y="2717010"/>
              <a:chExt cx="3643032" cy="1288626"/>
            </a:xfrm>
          </p:grpSpPr>
          <p:sp>
            <p:nvSpPr>
              <p:cNvPr id="14" name="左中かっこ 13">
                <a:extLst>
                  <a:ext uri="{FF2B5EF4-FFF2-40B4-BE49-F238E27FC236}">
                    <a16:creationId xmlns:a16="http://schemas.microsoft.com/office/drawing/2014/main" id="{B27DD6F3-E7BA-498E-AC96-0AC536A1FFFB}"/>
                  </a:ext>
                </a:extLst>
              </p:cNvPr>
              <p:cNvSpPr/>
              <p:nvPr/>
            </p:nvSpPr>
            <p:spPr>
              <a:xfrm>
                <a:off x="1331640" y="2891181"/>
                <a:ext cx="576064" cy="914400"/>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30BA5B68-5160-4F76-AA8C-6BA84764597E}"/>
                  </a:ext>
                </a:extLst>
              </p:cNvPr>
              <p:cNvSpPr txBox="1"/>
              <p:nvPr/>
            </p:nvSpPr>
            <p:spPr>
              <a:xfrm>
                <a:off x="1978339" y="3605526"/>
                <a:ext cx="2996333" cy="400110"/>
              </a:xfrm>
              <a:prstGeom prst="rect">
                <a:avLst/>
              </a:prstGeom>
              <a:noFill/>
            </p:spPr>
            <p:txBody>
              <a:bodyPr wrap="none" rtlCol="0">
                <a:spAutoFit/>
              </a:bodyPr>
              <a:lstStyle/>
              <a:p>
                <a:r>
                  <a:rPr kumimoji="1" lang="ja-JP" altLang="en-US" sz="2000" dirty="0"/>
                  <a:t>録音再生音</a:t>
                </a:r>
                <a:r>
                  <a:rPr kumimoji="1" lang="en-US" altLang="ja-JP" sz="2000" dirty="0"/>
                  <a:t>(</a:t>
                </a:r>
                <a:r>
                  <a:rPr kumimoji="1" lang="ja-JP" altLang="en-US" sz="2000" dirty="0"/>
                  <a:t>リプレイ音声</a:t>
                </a:r>
                <a:r>
                  <a:rPr kumimoji="1" lang="en-US" altLang="ja-JP" sz="2000" dirty="0"/>
                  <a:t>)</a:t>
                </a:r>
                <a:endParaRPr kumimoji="1" lang="ja-JP" altLang="en-US" sz="2000" dirty="0"/>
              </a:p>
            </p:txBody>
          </p:sp>
          <p:sp>
            <p:nvSpPr>
              <p:cNvPr id="16" name="テキスト ボックス 15">
                <a:extLst>
                  <a:ext uri="{FF2B5EF4-FFF2-40B4-BE49-F238E27FC236}">
                    <a16:creationId xmlns:a16="http://schemas.microsoft.com/office/drawing/2014/main" id="{F0256F64-0BE8-469D-A9B0-CBE111742C77}"/>
                  </a:ext>
                </a:extLst>
              </p:cNvPr>
              <p:cNvSpPr txBox="1"/>
              <p:nvPr/>
            </p:nvSpPr>
            <p:spPr>
              <a:xfrm>
                <a:off x="1978339" y="2717010"/>
                <a:ext cx="2400016" cy="400110"/>
              </a:xfrm>
              <a:prstGeom prst="rect">
                <a:avLst/>
              </a:prstGeom>
              <a:noFill/>
            </p:spPr>
            <p:txBody>
              <a:bodyPr wrap="none" rtlCol="0">
                <a:spAutoFit/>
              </a:bodyPr>
              <a:lstStyle/>
              <a:p>
                <a:r>
                  <a:rPr kumimoji="1" lang="ja-JP" altLang="en-US" sz="2000" dirty="0"/>
                  <a:t>ディープフェイク音声</a:t>
                </a:r>
              </a:p>
            </p:txBody>
          </p:sp>
        </p:gr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F5E5C204-D7D9-41A9-AA71-2377C3ED03F2}"/>
              </a:ext>
            </a:extLst>
          </p:cNvPr>
          <p:cNvSpPr>
            <a:spLocks noGrp="1"/>
          </p:cNvSpPr>
          <p:nvPr>
            <p:ph type="sldNum" sz="quarter" idx="12"/>
          </p:nvPr>
        </p:nvSpPr>
        <p:spPr/>
        <p:txBody>
          <a:bodyPr/>
          <a:lstStyle/>
          <a:p>
            <a:pPr>
              <a:defRPr/>
            </a:pPr>
            <a:fld id="{8296DE13-0F0C-4D9A-B375-17F40D9CE168}" type="slidenum">
              <a:rPr lang="ja-JP" altLang="en-US" smtClean="0"/>
              <a:pPr>
                <a:defRPr/>
              </a:pPr>
              <a:t>30</a:t>
            </a:fld>
            <a:endParaRPr lang="ja-JP" altLang="en-US"/>
          </a:p>
        </p:txBody>
      </p:sp>
      <p:sp>
        <p:nvSpPr>
          <p:cNvPr id="5" name="タイトル 1">
            <a:extLst>
              <a:ext uri="{FF2B5EF4-FFF2-40B4-BE49-F238E27FC236}">
                <a16:creationId xmlns:a16="http://schemas.microsoft.com/office/drawing/2014/main" id="{F486DB63-1EEC-4A26-A503-590D79D694BE}"/>
              </a:ext>
            </a:extLst>
          </p:cNvPr>
          <p:cNvSpPr>
            <a:spLocks noGrp="1"/>
          </p:cNvSpPr>
          <p:nvPr>
            <p:ph type="title"/>
          </p:nvPr>
        </p:nvSpPr>
        <p:spPr>
          <a:xfrm>
            <a:off x="468313" y="274638"/>
            <a:ext cx="8218487" cy="850900"/>
          </a:xfrm>
        </p:spPr>
        <p:txBody>
          <a:bodyPr/>
          <a:lstStyle/>
          <a:p>
            <a:pPr algn="l"/>
            <a:r>
              <a:rPr kumimoji="1" lang="ja-JP" altLang="en-US" dirty="0"/>
              <a:t>実験　録音環境の分離</a:t>
            </a:r>
            <a:r>
              <a:rPr kumimoji="1" lang="en-US" altLang="ja-JP" dirty="0"/>
              <a:t>(2/2)</a:t>
            </a:r>
            <a:endParaRPr kumimoji="1" lang="ja-JP" altLang="en-US" dirty="0"/>
          </a:p>
        </p:txBody>
      </p:sp>
      <p:sp>
        <p:nvSpPr>
          <p:cNvPr id="6" name="テキスト ボックス 5">
            <a:extLst>
              <a:ext uri="{FF2B5EF4-FFF2-40B4-BE49-F238E27FC236}">
                <a16:creationId xmlns:a16="http://schemas.microsoft.com/office/drawing/2014/main" id="{6B8E98BC-DB94-475C-8844-ED1AC25F3A83}"/>
              </a:ext>
            </a:extLst>
          </p:cNvPr>
          <p:cNvSpPr txBox="1"/>
          <p:nvPr/>
        </p:nvSpPr>
        <p:spPr>
          <a:xfrm>
            <a:off x="683568" y="1517119"/>
            <a:ext cx="2289409" cy="400110"/>
          </a:xfrm>
          <a:prstGeom prst="rect">
            <a:avLst/>
          </a:prstGeom>
          <a:noFill/>
        </p:spPr>
        <p:txBody>
          <a:bodyPr wrap="none" rtlCol="0">
            <a:spAutoFit/>
          </a:bodyPr>
          <a:lstStyle/>
          <a:p>
            <a:r>
              <a:rPr lang="ja-JP" altLang="en-US" sz="2000" dirty="0"/>
              <a:t>・ </a:t>
            </a:r>
            <a:r>
              <a:rPr kumimoji="1" lang="ja-JP" altLang="en-US" sz="2000" dirty="0"/>
              <a:t>リフタリングを行う</a:t>
            </a:r>
          </a:p>
        </p:txBody>
      </p:sp>
      <p:pic>
        <p:nvPicPr>
          <p:cNvPr id="2" name="図 1">
            <a:extLst>
              <a:ext uri="{FF2B5EF4-FFF2-40B4-BE49-F238E27FC236}">
                <a16:creationId xmlns:a16="http://schemas.microsoft.com/office/drawing/2014/main" id="{498D5958-DB5D-4096-B6C1-F80C2B8A7CB4}"/>
              </a:ext>
            </a:extLst>
          </p:cNvPr>
          <p:cNvPicPr>
            <a:picLocks noChangeAspect="1"/>
          </p:cNvPicPr>
          <p:nvPr/>
        </p:nvPicPr>
        <p:blipFill>
          <a:blip r:embed="rId3"/>
          <a:stretch>
            <a:fillRect/>
          </a:stretch>
        </p:blipFill>
        <p:spPr>
          <a:xfrm>
            <a:off x="706691" y="2004625"/>
            <a:ext cx="7571888" cy="4743099"/>
          </a:xfrm>
          <a:prstGeom prst="rect">
            <a:avLst/>
          </a:prstGeom>
        </p:spPr>
      </p:pic>
    </p:spTree>
    <p:extLst>
      <p:ext uri="{BB962C8B-B14F-4D97-AF65-F5344CB8AC3E}">
        <p14:creationId xmlns:p14="http://schemas.microsoft.com/office/powerpoint/2010/main" val="24905083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3198DD0-4EE7-44E4-A620-4AB1BD6CCD6F}"/>
              </a:ext>
            </a:extLst>
          </p:cNvPr>
          <p:cNvSpPr>
            <a:spLocks noGrp="1"/>
          </p:cNvSpPr>
          <p:nvPr>
            <p:ph type="title"/>
          </p:nvPr>
        </p:nvSpPr>
        <p:spPr/>
        <p:txBody>
          <a:bodyPr/>
          <a:lstStyle/>
          <a:p>
            <a:pPr algn="l"/>
            <a:r>
              <a:rPr kumimoji="1" lang="ja-JP" altLang="en-US" dirty="0"/>
              <a:t>ディープフェイク音声とは</a:t>
            </a:r>
          </a:p>
        </p:txBody>
      </p:sp>
      <p:sp>
        <p:nvSpPr>
          <p:cNvPr id="4" name="スライド番号プレースホルダー 3">
            <a:extLst>
              <a:ext uri="{FF2B5EF4-FFF2-40B4-BE49-F238E27FC236}">
                <a16:creationId xmlns:a16="http://schemas.microsoft.com/office/drawing/2014/main" id="{09FC6B04-0D3B-4AA0-939E-D2BDEDAE0190}"/>
              </a:ext>
            </a:extLst>
          </p:cNvPr>
          <p:cNvSpPr>
            <a:spLocks noGrp="1"/>
          </p:cNvSpPr>
          <p:nvPr>
            <p:ph type="sldNum" sz="quarter" idx="12"/>
          </p:nvPr>
        </p:nvSpPr>
        <p:spPr/>
        <p:txBody>
          <a:bodyPr/>
          <a:lstStyle/>
          <a:p>
            <a:pPr>
              <a:defRPr/>
            </a:pPr>
            <a:fld id="{8296DE13-0F0C-4D9A-B375-17F40D9CE168}" type="slidenum">
              <a:rPr lang="ja-JP" altLang="en-US" smtClean="0"/>
              <a:pPr>
                <a:defRPr/>
              </a:pPr>
              <a:t>4</a:t>
            </a:fld>
            <a:endParaRPr lang="ja-JP" altLang="en-US"/>
          </a:p>
        </p:txBody>
      </p:sp>
      <p:sp>
        <p:nvSpPr>
          <p:cNvPr id="154" name="テキスト ボックス 153">
            <a:extLst>
              <a:ext uri="{FF2B5EF4-FFF2-40B4-BE49-F238E27FC236}">
                <a16:creationId xmlns:a16="http://schemas.microsoft.com/office/drawing/2014/main" id="{095BD95F-749B-4647-8B00-AC6D895A398A}"/>
              </a:ext>
            </a:extLst>
          </p:cNvPr>
          <p:cNvSpPr txBox="1"/>
          <p:nvPr/>
        </p:nvSpPr>
        <p:spPr>
          <a:xfrm>
            <a:off x="611560" y="1833009"/>
            <a:ext cx="7129412" cy="369332"/>
          </a:xfrm>
          <a:prstGeom prst="rect">
            <a:avLst/>
          </a:prstGeom>
          <a:noFill/>
        </p:spPr>
        <p:txBody>
          <a:bodyPr wrap="square" rtlCol="0">
            <a:spAutoFit/>
          </a:bodyPr>
          <a:lstStyle/>
          <a:p>
            <a:r>
              <a:rPr lang="ja-JP" altLang="en-US" b="1" dirty="0"/>
              <a:t>・ 話した音声を切り貼りして１つの言葉にしてしまうこと</a:t>
            </a:r>
            <a:endParaRPr kumimoji="1" lang="ja-JP" altLang="en-US" b="1" dirty="0"/>
          </a:p>
        </p:txBody>
      </p:sp>
      <p:pic>
        <p:nvPicPr>
          <p:cNvPr id="8" name="図 7">
            <a:extLst>
              <a:ext uri="{FF2B5EF4-FFF2-40B4-BE49-F238E27FC236}">
                <a16:creationId xmlns:a16="http://schemas.microsoft.com/office/drawing/2014/main" id="{41E18D68-3278-4229-B8ED-1ED901DE96AD}"/>
              </a:ext>
            </a:extLst>
          </p:cNvPr>
          <p:cNvPicPr>
            <a:picLocks noChangeAspect="1"/>
          </p:cNvPicPr>
          <p:nvPr/>
        </p:nvPicPr>
        <p:blipFill>
          <a:blip r:embed="rId3"/>
          <a:stretch>
            <a:fillRect/>
          </a:stretch>
        </p:blipFill>
        <p:spPr>
          <a:xfrm>
            <a:off x="599592" y="2276872"/>
            <a:ext cx="8388424" cy="3509945"/>
          </a:xfrm>
          <a:prstGeom prst="rect">
            <a:avLst/>
          </a:prstGeom>
        </p:spPr>
      </p:pic>
    </p:spTree>
    <p:extLst>
      <p:ext uri="{BB962C8B-B14F-4D97-AF65-F5344CB8AC3E}">
        <p14:creationId xmlns:p14="http://schemas.microsoft.com/office/powerpoint/2010/main" val="1751941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23BC217-0181-4317-A4E3-CA528F371F2F}"/>
              </a:ext>
            </a:extLst>
          </p:cNvPr>
          <p:cNvSpPr>
            <a:spLocks noGrp="1"/>
          </p:cNvSpPr>
          <p:nvPr>
            <p:ph type="title"/>
          </p:nvPr>
        </p:nvSpPr>
        <p:spPr/>
        <p:txBody>
          <a:bodyPr/>
          <a:lstStyle/>
          <a:p>
            <a:pPr algn="l"/>
            <a:r>
              <a:rPr kumimoji="1" lang="ja-JP" altLang="en-US" dirty="0"/>
              <a:t>録音再生音</a:t>
            </a:r>
            <a:r>
              <a:rPr kumimoji="1" lang="en-US" altLang="ja-JP" dirty="0"/>
              <a:t>(</a:t>
            </a:r>
            <a:r>
              <a:rPr kumimoji="1" lang="ja-JP" altLang="en-US" dirty="0"/>
              <a:t>リプレイ音声</a:t>
            </a:r>
            <a:r>
              <a:rPr kumimoji="1" lang="en-US" altLang="ja-JP" dirty="0"/>
              <a:t>)</a:t>
            </a:r>
            <a:r>
              <a:rPr kumimoji="1" lang="ja-JP" altLang="en-US" dirty="0"/>
              <a:t>とは</a:t>
            </a:r>
          </a:p>
        </p:txBody>
      </p:sp>
      <p:sp>
        <p:nvSpPr>
          <p:cNvPr id="4" name="スライド番号プレースホルダー 3">
            <a:extLst>
              <a:ext uri="{FF2B5EF4-FFF2-40B4-BE49-F238E27FC236}">
                <a16:creationId xmlns:a16="http://schemas.microsoft.com/office/drawing/2014/main" id="{3B150D91-4EA3-4D75-950B-F397A2D84338}"/>
              </a:ext>
            </a:extLst>
          </p:cNvPr>
          <p:cNvSpPr>
            <a:spLocks noGrp="1"/>
          </p:cNvSpPr>
          <p:nvPr>
            <p:ph type="sldNum" sz="quarter" idx="12"/>
          </p:nvPr>
        </p:nvSpPr>
        <p:spPr/>
        <p:txBody>
          <a:bodyPr/>
          <a:lstStyle/>
          <a:p>
            <a:pPr>
              <a:defRPr/>
            </a:pPr>
            <a:fld id="{8296DE13-0F0C-4D9A-B375-17F40D9CE168}" type="slidenum">
              <a:rPr lang="ja-JP" altLang="en-US" smtClean="0"/>
              <a:pPr>
                <a:defRPr/>
              </a:pPr>
              <a:t>5</a:t>
            </a:fld>
            <a:endParaRPr lang="ja-JP" altLang="en-US"/>
          </a:p>
        </p:txBody>
      </p:sp>
      <p:sp>
        <p:nvSpPr>
          <p:cNvPr id="14" name="テキスト ボックス 13">
            <a:extLst>
              <a:ext uri="{FF2B5EF4-FFF2-40B4-BE49-F238E27FC236}">
                <a16:creationId xmlns:a16="http://schemas.microsoft.com/office/drawing/2014/main" id="{4DEEF253-04CD-4245-9B9E-945B855CC114}"/>
              </a:ext>
            </a:extLst>
          </p:cNvPr>
          <p:cNvSpPr txBox="1"/>
          <p:nvPr/>
        </p:nvSpPr>
        <p:spPr>
          <a:xfrm>
            <a:off x="468313" y="1849475"/>
            <a:ext cx="6620623" cy="369332"/>
          </a:xfrm>
          <a:prstGeom prst="rect">
            <a:avLst/>
          </a:prstGeom>
          <a:noFill/>
        </p:spPr>
        <p:txBody>
          <a:bodyPr wrap="square" rtlCol="0">
            <a:spAutoFit/>
          </a:bodyPr>
          <a:lstStyle/>
          <a:p>
            <a:r>
              <a:rPr kumimoji="1" lang="ja-JP" altLang="en-US" b="1" dirty="0"/>
              <a:t>・ 話し言葉</a:t>
            </a:r>
            <a:r>
              <a:rPr lang="ja-JP" altLang="en-US" b="1" dirty="0"/>
              <a:t>を</a:t>
            </a:r>
            <a:r>
              <a:rPr kumimoji="1" lang="ja-JP" altLang="en-US" b="1" dirty="0"/>
              <a:t>他者に録音され、勝手に再生されてしまうこと</a:t>
            </a:r>
          </a:p>
        </p:txBody>
      </p:sp>
      <p:pic>
        <p:nvPicPr>
          <p:cNvPr id="5" name="図 4">
            <a:extLst>
              <a:ext uri="{FF2B5EF4-FFF2-40B4-BE49-F238E27FC236}">
                <a16:creationId xmlns:a16="http://schemas.microsoft.com/office/drawing/2014/main" id="{DCF6BFB5-03E3-46EF-B534-0D23CFD0B48F}"/>
              </a:ext>
            </a:extLst>
          </p:cNvPr>
          <p:cNvPicPr>
            <a:picLocks noChangeAspect="1"/>
          </p:cNvPicPr>
          <p:nvPr/>
        </p:nvPicPr>
        <p:blipFill>
          <a:blip r:embed="rId3"/>
          <a:stretch>
            <a:fillRect/>
          </a:stretch>
        </p:blipFill>
        <p:spPr>
          <a:xfrm>
            <a:off x="269776" y="2780928"/>
            <a:ext cx="8604448" cy="2830859"/>
          </a:xfrm>
          <a:prstGeom prst="rect">
            <a:avLst/>
          </a:prstGeom>
        </p:spPr>
      </p:pic>
      <p:sp>
        <p:nvSpPr>
          <p:cNvPr id="3" name="正方形/長方形 2">
            <a:extLst>
              <a:ext uri="{FF2B5EF4-FFF2-40B4-BE49-F238E27FC236}">
                <a16:creationId xmlns:a16="http://schemas.microsoft.com/office/drawing/2014/main" id="{1427E68D-F445-4065-93D0-381781C099E1}"/>
              </a:ext>
            </a:extLst>
          </p:cNvPr>
          <p:cNvSpPr/>
          <p:nvPr/>
        </p:nvSpPr>
        <p:spPr>
          <a:xfrm>
            <a:off x="3419872" y="4725144"/>
            <a:ext cx="914400" cy="338336"/>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solidFill>
                  <a:schemeClr val="tx1"/>
                </a:solidFill>
              </a:rPr>
              <a:t>攻撃者</a:t>
            </a:r>
          </a:p>
        </p:txBody>
      </p:sp>
    </p:spTree>
    <p:extLst>
      <p:ext uri="{BB962C8B-B14F-4D97-AF65-F5344CB8AC3E}">
        <p14:creationId xmlns:p14="http://schemas.microsoft.com/office/powerpoint/2010/main" val="15687943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484DDA0-6EC3-400B-8096-5F394CD7C3AE}"/>
              </a:ext>
            </a:extLst>
          </p:cNvPr>
          <p:cNvSpPr>
            <a:spLocks noGrp="1"/>
          </p:cNvSpPr>
          <p:nvPr>
            <p:ph type="title"/>
          </p:nvPr>
        </p:nvSpPr>
        <p:spPr/>
        <p:txBody>
          <a:bodyPr/>
          <a:lstStyle/>
          <a:p>
            <a:pPr algn="l"/>
            <a:r>
              <a:rPr kumimoji="1" lang="ja-JP" altLang="en-US" dirty="0"/>
              <a:t>研究目的</a:t>
            </a:r>
          </a:p>
        </p:txBody>
      </p:sp>
      <p:sp>
        <p:nvSpPr>
          <p:cNvPr id="4" name="スライド番号プレースホルダー 3">
            <a:extLst>
              <a:ext uri="{FF2B5EF4-FFF2-40B4-BE49-F238E27FC236}">
                <a16:creationId xmlns:a16="http://schemas.microsoft.com/office/drawing/2014/main" id="{488D1570-AACE-4D83-95DD-978AD67A5CA9}"/>
              </a:ext>
            </a:extLst>
          </p:cNvPr>
          <p:cNvSpPr>
            <a:spLocks noGrp="1"/>
          </p:cNvSpPr>
          <p:nvPr>
            <p:ph type="sldNum" sz="quarter" idx="12"/>
          </p:nvPr>
        </p:nvSpPr>
        <p:spPr/>
        <p:txBody>
          <a:bodyPr/>
          <a:lstStyle/>
          <a:p>
            <a:pPr>
              <a:defRPr/>
            </a:pPr>
            <a:fld id="{8296DE13-0F0C-4D9A-B375-17F40D9CE168}" type="slidenum">
              <a:rPr lang="ja-JP" altLang="en-US" smtClean="0"/>
              <a:pPr>
                <a:defRPr/>
              </a:pPr>
              <a:t>6</a:t>
            </a:fld>
            <a:endParaRPr lang="ja-JP" altLang="en-US"/>
          </a:p>
        </p:txBody>
      </p:sp>
      <p:sp>
        <p:nvSpPr>
          <p:cNvPr id="11" name="テキスト ボックス 10">
            <a:extLst>
              <a:ext uri="{FF2B5EF4-FFF2-40B4-BE49-F238E27FC236}">
                <a16:creationId xmlns:a16="http://schemas.microsoft.com/office/drawing/2014/main" id="{A5FDB37E-EFDC-4234-8A2C-637F081F2296}"/>
              </a:ext>
            </a:extLst>
          </p:cNvPr>
          <p:cNvSpPr txBox="1"/>
          <p:nvPr/>
        </p:nvSpPr>
        <p:spPr>
          <a:xfrm>
            <a:off x="1303879" y="2742440"/>
            <a:ext cx="7382921" cy="400110"/>
          </a:xfrm>
          <a:prstGeom prst="rect">
            <a:avLst/>
          </a:prstGeom>
          <a:noFill/>
        </p:spPr>
        <p:txBody>
          <a:bodyPr wrap="square" rtlCol="0">
            <a:spAutoFit/>
          </a:bodyPr>
          <a:lstStyle/>
          <a:p>
            <a:r>
              <a:rPr kumimoji="1" lang="ja-JP" altLang="en-US" sz="2000" dirty="0"/>
              <a:t>・ </a:t>
            </a:r>
            <a:r>
              <a:rPr lang="ja-JP" altLang="en-US" sz="2000" dirty="0"/>
              <a:t>詐欺問題</a:t>
            </a:r>
            <a:r>
              <a:rPr lang="en-US" altLang="ja-JP" sz="2000" dirty="0"/>
              <a:t>(</a:t>
            </a:r>
            <a:r>
              <a:rPr lang="ja-JP" altLang="en-US" sz="2000" dirty="0"/>
              <a:t>録音再生音</a:t>
            </a:r>
            <a:r>
              <a:rPr lang="en-US" altLang="ja-JP" sz="2000" dirty="0"/>
              <a:t>)</a:t>
            </a:r>
            <a:r>
              <a:rPr kumimoji="1" lang="ja-JP" altLang="en-US" sz="2000" dirty="0"/>
              <a:t>を見破る</a:t>
            </a:r>
            <a:endParaRPr kumimoji="1" lang="en-US" altLang="ja-JP" sz="2000" dirty="0"/>
          </a:p>
        </p:txBody>
      </p:sp>
      <p:sp>
        <p:nvSpPr>
          <p:cNvPr id="3" name="テキスト ボックス 2">
            <a:extLst>
              <a:ext uri="{FF2B5EF4-FFF2-40B4-BE49-F238E27FC236}">
                <a16:creationId xmlns:a16="http://schemas.microsoft.com/office/drawing/2014/main" id="{9D35B13C-6C36-4EB0-925F-BE0A79BE1C7A}"/>
              </a:ext>
            </a:extLst>
          </p:cNvPr>
          <p:cNvSpPr txBox="1"/>
          <p:nvPr/>
        </p:nvSpPr>
        <p:spPr>
          <a:xfrm>
            <a:off x="1303879" y="4575580"/>
            <a:ext cx="6197530" cy="369332"/>
          </a:xfrm>
          <a:prstGeom prst="rect">
            <a:avLst/>
          </a:prstGeom>
          <a:noFill/>
        </p:spPr>
        <p:txBody>
          <a:bodyPr wrap="none" rtlCol="0">
            <a:spAutoFit/>
          </a:bodyPr>
          <a:lstStyle/>
          <a:p>
            <a:r>
              <a:rPr lang="ja-JP" altLang="en-US" dirty="0"/>
              <a:t>・ 本人発話か録音再生音なのか見分けるシステムを構築する</a:t>
            </a:r>
            <a:endParaRPr kumimoji="1" lang="ja-JP" altLang="en-US" dirty="0"/>
          </a:p>
        </p:txBody>
      </p:sp>
      <p:pic>
        <p:nvPicPr>
          <p:cNvPr id="8" name="図 7">
            <a:extLst>
              <a:ext uri="{FF2B5EF4-FFF2-40B4-BE49-F238E27FC236}">
                <a16:creationId xmlns:a16="http://schemas.microsoft.com/office/drawing/2014/main" id="{244EA984-56A7-439D-91F0-9319CCF048C1}"/>
              </a:ext>
            </a:extLst>
          </p:cNvPr>
          <p:cNvPicPr>
            <a:picLocks noChangeAspect="1"/>
          </p:cNvPicPr>
          <p:nvPr/>
        </p:nvPicPr>
        <p:blipFill>
          <a:blip r:embed="rId3"/>
          <a:stretch>
            <a:fillRect/>
          </a:stretch>
        </p:blipFill>
        <p:spPr>
          <a:xfrm>
            <a:off x="3131840" y="3565962"/>
            <a:ext cx="719390" cy="609653"/>
          </a:xfrm>
          <a:prstGeom prst="rect">
            <a:avLst/>
          </a:prstGeom>
        </p:spPr>
      </p:pic>
    </p:spTree>
    <p:extLst>
      <p:ext uri="{BB962C8B-B14F-4D97-AF65-F5344CB8AC3E}">
        <p14:creationId xmlns:p14="http://schemas.microsoft.com/office/powerpoint/2010/main" val="4393556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7BDF259-01EB-47AB-AE4A-85FD9B58102D}"/>
              </a:ext>
            </a:extLst>
          </p:cNvPr>
          <p:cNvSpPr>
            <a:spLocks noGrp="1"/>
          </p:cNvSpPr>
          <p:nvPr>
            <p:ph type="title"/>
          </p:nvPr>
        </p:nvSpPr>
        <p:spPr>
          <a:xfrm>
            <a:off x="143892" y="285111"/>
            <a:ext cx="8856215" cy="850106"/>
          </a:xfrm>
        </p:spPr>
        <p:txBody>
          <a:bodyPr/>
          <a:lstStyle/>
          <a:p>
            <a:r>
              <a:rPr lang="ja-JP" altLang="en-US" dirty="0"/>
              <a:t>この</a:t>
            </a:r>
            <a:r>
              <a:rPr lang="en-US" altLang="ja-JP" dirty="0"/>
              <a:t>2</a:t>
            </a:r>
            <a:r>
              <a:rPr lang="ja-JP" altLang="en-US" dirty="0"/>
              <a:t>つの音声の聞き分けができますか？</a:t>
            </a:r>
            <a:endParaRPr kumimoji="1" lang="ja-JP" altLang="en-US" dirty="0"/>
          </a:p>
        </p:txBody>
      </p:sp>
      <p:sp>
        <p:nvSpPr>
          <p:cNvPr id="4" name="スライド番号プレースホルダー 3">
            <a:extLst>
              <a:ext uri="{FF2B5EF4-FFF2-40B4-BE49-F238E27FC236}">
                <a16:creationId xmlns:a16="http://schemas.microsoft.com/office/drawing/2014/main" id="{6C88F656-103C-437F-973E-AEC3547C618A}"/>
              </a:ext>
            </a:extLst>
          </p:cNvPr>
          <p:cNvSpPr>
            <a:spLocks noGrp="1"/>
          </p:cNvSpPr>
          <p:nvPr>
            <p:ph type="sldNum" sz="quarter" idx="12"/>
          </p:nvPr>
        </p:nvSpPr>
        <p:spPr/>
        <p:txBody>
          <a:bodyPr/>
          <a:lstStyle/>
          <a:p>
            <a:pPr>
              <a:defRPr/>
            </a:pPr>
            <a:fld id="{8296DE13-0F0C-4D9A-B375-17F40D9CE168}" type="slidenum">
              <a:rPr lang="ja-JP" altLang="en-US" smtClean="0"/>
              <a:pPr>
                <a:defRPr/>
              </a:pPr>
              <a:t>7</a:t>
            </a:fld>
            <a:endParaRPr lang="ja-JP" altLang="en-US"/>
          </a:p>
        </p:txBody>
      </p:sp>
      <p:grpSp>
        <p:nvGrpSpPr>
          <p:cNvPr id="12" name="グループ化 11">
            <a:extLst>
              <a:ext uri="{FF2B5EF4-FFF2-40B4-BE49-F238E27FC236}">
                <a16:creationId xmlns:a16="http://schemas.microsoft.com/office/drawing/2014/main" id="{DF12E5E8-1FD2-41F6-BC7C-EE1DF7F0DDD3}"/>
              </a:ext>
            </a:extLst>
          </p:cNvPr>
          <p:cNvGrpSpPr/>
          <p:nvPr/>
        </p:nvGrpSpPr>
        <p:grpSpPr>
          <a:xfrm>
            <a:off x="1979712" y="2493516"/>
            <a:ext cx="983209" cy="1450620"/>
            <a:chOff x="2364655" y="2347712"/>
            <a:chExt cx="983209" cy="1450620"/>
          </a:xfrm>
        </p:grpSpPr>
        <p:pic>
          <p:nvPicPr>
            <p:cNvPr id="8" name="0011">
              <a:hlinkClick r:id="" action="ppaction://media"/>
              <a:extLst>
                <a:ext uri="{FF2B5EF4-FFF2-40B4-BE49-F238E27FC236}">
                  <a16:creationId xmlns:a16="http://schemas.microsoft.com/office/drawing/2014/main" id="{D9C2C242-F8E6-48A1-A773-C15489DAB765}"/>
                </a:ext>
              </a:extLst>
            </p:cNvPr>
            <p:cNvPicPr>
              <a:picLocks noChangeAspect="1"/>
            </p:cNvPicPr>
            <p:nvPr>
              <a:audioFile r:link="rId4"/>
              <p:extLst>
                <p:ext uri="{DAA4B4D4-6D71-4841-9C94-3DE7FCFB9230}">
                  <p14:media xmlns:p14="http://schemas.microsoft.com/office/powerpoint/2010/main" r:embed="rId3"/>
                </p:ext>
              </p:extLst>
            </p:nvPr>
          </p:nvPicPr>
          <p:blipFill>
            <a:blip r:embed="rId7"/>
            <a:stretch>
              <a:fillRect/>
            </a:stretch>
          </p:blipFill>
          <p:spPr>
            <a:xfrm>
              <a:off x="2364655" y="2347712"/>
              <a:ext cx="983209" cy="983209"/>
            </a:xfrm>
            <a:prstGeom prst="rect">
              <a:avLst/>
            </a:prstGeom>
          </p:spPr>
        </p:pic>
        <p:sp>
          <p:nvSpPr>
            <p:cNvPr id="10" name="テキスト ボックス 9">
              <a:extLst>
                <a:ext uri="{FF2B5EF4-FFF2-40B4-BE49-F238E27FC236}">
                  <a16:creationId xmlns:a16="http://schemas.microsoft.com/office/drawing/2014/main" id="{825EB135-94B2-490E-9D5D-822A792AAA93}"/>
                </a:ext>
              </a:extLst>
            </p:cNvPr>
            <p:cNvSpPr txBox="1"/>
            <p:nvPr/>
          </p:nvSpPr>
          <p:spPr>
            <a:xfrm>
              <a:off x="2454546" y="3429000"/>
              <a:ext cx="803425" cy="369332"/>
            </a:xfrm>
            <a:prstGeom prst="rect">
              <a:avLst/>
            </a:prstGeom>
            <a:noFill/>
          </p:spPr>
          <p:txBody>
            <a:bodyPr wrap="none" rtlCol="0">
              <a:spAutoFit/>
            </a:bodyPr>
            <a:lstStyle/>
            <a:p>
              <a:r>
                <a:rPr lang="ja-JP" altLang="en-US" dirty="0"/>
                <a:t>音声１</a:t>
              </a:r>
              <a:endParaRPr kumimoji="1" lang="en-US" altLang="ja-JP" dirty="0"/>
            </a:p>
          </p:txBody>
        </p:sp>
      </p:grpSp>
      <p:grpSp>
        <p:nvGrpSpPr>
          <p:cNvPr id="13" name="グループ化 12">
            <a:extLst>
              <a:ext uri="{FF2B5EF4-FFF2-40B4-BE49-F238E27FC236}">
                <a16:creationId xmlns:a16="http://schemas.microsoft.com/office/drawing/2014/main" id="{F22DAA05-5389-457F-8A06-6EC7B9E6321B}"/>
              </a:ext>
            </a:extLst>
          </p:cNvPr>
          <p:cNvGrpSpPr/>
          <p:nvPr/>
        </p:nvGrpSpPr>
        <p:grpSpPr>
          <a:xfrm>
            <a:off x="5580112" y="2420888"/>
            <a:ext cx="983209" cy="1450620"/>
            <a:chOff x="3491880" y="2347712"/>
            <a:chExt cx="983209" cy="1450620"/>
          </a:xfrm>
        </p:grpSpPr>
        <p:pic>
          <p:nvPicPr>
            <p:cNvPr id="9" name="5624">
              <a:hlinkClick r:id="" action="ppaction://media"/>
              <a:extLst>
                <a:ext uri="{FF2B5EF4-FFF2-40B4-BE49-F238E27FC236}">
                  <a16:creationId xmlns:a16="http://schemas.microsoft.com/office/drawing/2014/main" id="{C6F255FA-0459-4A70-A568-DFC8E25965B4}"/>
                </a:ext>
              </a:extLst>
            </p:cNvPr>
            <p:cNvPicPr>
              <a:picLocks noChangeAspect="1"/>
            </p:cNvPicPr>
            <p:nvPr>
              <a:audioFile r:link="rId2"/>
              <p:extLst>
                <p:ext uri="{DAA4B4D4-6D71-4841-9C94-3DE7FCFB9230}">
                  <p14:media xmlns:p14="http://schemas.microsoft.com/office/powerpoint/2010/main" r:embed="rId1"/>
                </p:ext>
              </p:extLst>
            </p:nvPr>
          </p:nvPicPr>
          <p:blipFill>
            <a:blip r:embed="rId7"/>
            <a:stretch>
              <a:fillRect/>
            </a:stretch>
          </p:blipFill>
          <p:spPr>
            <a:xfrm>
              <a:off x="3491880" y="2347712"/>
              <a:ext cx="983209" cy="983209"/>
            </a:xfrm>
            <a:prstGeom prst="rect">
              <a:avLst/>
            </a:prstGeom>
          </p:spPr>
        </p:pic>
        <p:sp>
          <p:nvSpPr>
            <p:cNvPr id="11" name="テキスト ボックス 10">
              <a:extLst>
                <a:ext uri="{FF2B5EF4-FFF2-40B4-BE49-F238E27FC236}">
                  <a16:creationId xmlns:a16="http://schemas.microsoft.com/office/drawing/2014/main" id="{2F5C3A73-C8D0-46F9-8051-86E0D46788F7}"/>
                </a:ext>
              </a:extLst>
            </p:cNvPr>
            <p:cNvSpPr txBox="1"/>
            <p:nvPr/>
          </p:nvSpPr>
          <p:spPr>
            <a:xfrm>
              <a:off x="3581771" y="3429000"/>
              <a:ext cx="803425" cy="369332"/>
            </a:xfrm>
            <a:prstGeom prst="rect">
              <a:avLst/>
            </a:prstGeom>
            <a:noFill/>
          </p:spPr>
          <p:txBody>
            <a:bodyPr wrap="none" rtlCol="0">
              <a:spAutoFit/>
            </a:bodyPr>
            <a:lstStyle/>
            <a:p>
              <a:r>
                <a:rPr lang="ja-JP" altLang="en-US" dirty="0"/>
                <a:t>音声２</a:t>
              </a:r>
              <a:endParaRPr kumimoji="1" lang="en-US" altLang="ja-JP" dirty="0"/>
            </a:p>
          </p:txBody>
        </p:sp>
      </p:grpSp>
      <p:sp>
        <p:nvSpPr>
          <p:cNvPr id="15" name="四角形: 角を丸くする 14">
            <a:extLst>
              <a:ext uri="{FF2B5EF4-FFF2-40B4-BE49-F238E27FC236}">
                <a16:creationId xmlns:a16="http://schemas.microsoft.com/office/drawing/2014/main" id="{88E46416-98FB-401F-BD56-855EAB117320}"/>
              </a:ext>
            </a:extLst>
          </p:cNvPr>
          <p:cNvSpPr/>
          <p:nvPr/>
        </p:nvSpPr>
        <p:spPr>
          <a:xfrm>
            <a:off x="1952649" y="4797152"/>
            <a:ext cx="5238702" cy="914400"/>
          </a:xfrm>
          <a:prstGeom prst="roundRect">
            <a:avLst/>
          </a:prstGeom>
          <a:solidFill>
            <a:schemeClr val="accent6">
              <a:lumMod val="20000"/>
              <a:lumOff val="80000"/>
            </a:schemeClr>
          </a:solid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dirty="0">
                <a:solidFill>
                  <a:schemeClr val="tx1"/>
                </a:solidFill>
              </a:rPr>
              <a:t>録音再生音は人間が区別することは難しい</a:t>
            </a:r>
            <a:endParaRPr lang="en-US" altLang="ja-JP" sz="2000" dirty="0">
              <a:solidFill>
                <a:schemeClr val="tx1"/>
              </a:solidFill>
            </a:endParaRPr>
          </a:p>
        </p:txBody>
      </p:sp>
    </p:spTree>
    <p:extLst>
      <p:ext uri="{BB962C8B-B14F-4D97-AF65-F5344CB8AC3E}">
        <p14:creationId xmlns:p14="http://schemas.microsoft.com/office/powerpoint/2010/main" val="97479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audio>
              <p:cMediaNode vol="80000">
                <p:cTn id="10" fill="hold" display="0">
                  <p:stCondLst>
                    <p:cond delay="indefinite"/>
                  </p:stCondLst>
                  <p:endCondLst>
                    <p:cond evt="onStopAudio" delay="0">
                      <p:tgtEl>
                        <p:sldTgt/>
                      </p:tgtEl>
                    </p:cond>
                  </p:endCondLst>
                </p:cTn>
                <p:tgtEl>
                  <p:spTgt spid="8"/>
                </p:tgtEl>
              </p:cMediaNode>
            </p:audio>
            <p:audio>
              <p:cMediaNode vol="80000">
                <p:cTn id="11" fill="hold" display="0">
                  <p:stCondLst>
                    <p:cond delay="indefinite"/>
                  </p:stCondLst>
                  <p:endCondLst>
                    <p:cond evt="onStopAudio" delay="0">
                      <p:tgtEl>
                        <p:sldTgt/>
                      </p:tgtEl>
                    </p:cond>
                  </p:endCondLst>
                </p:cTn>
                <p:tgtEl>
                  <p:spTgt spid="9"/>
                </p:tgtEl>
              </p:cMediaNode>
            </p:audio>
          </p:childTnLst>
        </p:cTn>
      </p:par>
    </p:tnLst>
    <p:bldLst>
      <p:bldP spid="1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25D1BD3-4503-40EC-A35B-7AB82688DA0A}"/>
              </a:ext>
            </a:extLst>
          </p:cNvPr>
          <p:cNvSpPr>
            <a:spLocks noGrp="1"/>
          </p:cNvSpPr>
          <p:nvPr>
            <p:ph type="title"/>
          </p:nvPr>
        </p:nvSpPr>
        <p:spPr/>
        <p:txBody>
          <a:bodyPr/>
          <a:lstStyle/>
          <a:p>
            <a:pPr algn="l"/>
            <a:r>
              <a:rPr kumimoji="1" lang="ja-JP" altLang="en-US" dirty="0"/>
              <a:t>録音方法</a:t>
            </a:r>
          </a:p>
        </p:txBody>
      </p:sp>
      <p:sp>
        <p:nvSpPr>
          <p:cNvPr id="4" name="スライド番号プレースホルダー 3">
            <a:extLst>
              <a:ext uri="{FF2B5EF4-FFF2-40B4-BE49-F238E27FC236}">
                <a16:creationId xmlns:a16="http://schemas.microsoft.com/office/drawing/2014/main" id="{22330633-9FF3-4950-A76E-55463CE196ED}"/>
              </a:ext>
            </a:extLst>
          </p:cNvPr>
          <p:cNvSpPr>
            <a:spLocks noGrp="1"/>
          </p:cNvSpPr>
          <p:nvPr>
            <p:ph type="sldNum" sz="quarter" idx="12"/>
          </p:nvPr>
        </p:nvSpPr>
        <p:spPr/>
        <p:txBody>
          <a:bodyPr/>
          <a:lstStyle/>
          <a:p>
            <a:pPr>
              <a:defRPr/>
            </a:pPr>
            <a:fld id="{8296DE13-0F0C-4D9A-B375-17F40D9CE168}" type="slidenum">
              <a:rPr lang="ja-JP" altLang="en-US" smtClean="0"/>
              <a:pPr>
                <a:defRPr/>
              </a:pPr>
              <a:t>8</a:t>
            </a:fld>
            <a:endParaRPr lang="ja-JP" altLang="en-US"/>
          </a:p>
        </p:txBody>
      </p:sp>
      <p:sp>
        <p:nvSpPr>
          <p:cNvPr id="8" name="テキスト ボックス 7">
            <a:extLst>
              <a:ext uri="{FF2B5EF4-FFF2-40B4-BE49-F238E27FC236}">
                <a16:creationId xmlns:a16="http://schemas.microsoft.com/office/drawing/2014/main" id="{A9F5F58D-3B09-4E26-954E-DA876160A4CC}"/>
              </a:ext>
            </a:extLst>
          </p:cNvPr>
          <p:cNvSpPr txBox="1"/>
          <p:nvPr/>
        </p:nvSpPr>
        <p:spPr>
          <a:xfrm>
            <a:off x="1492241" y="2715404"/>
            <a:ext cx="1287532" cy="646331"/>
          </a:xfrm>
          <a:prstGeom prst="rect">
            <a:avLst/>
          </a:prstGeom>
          <a:noFill/>
        </p:spPr>
        <p:txBody>
          <a:bodyPr wrap="none" rtlCol="0">
            <a:spAutoFit/>
          </a:bodyPr>
          <a:lstStyle/>
          <a:p>
            <a:r>
              <a:rPr lang="en-US" altLang="ja-JP" dirty="0"/>
              <a:t>(bona fide)</a:t>
            </a:r>
          </a:p>
          <a:p>
            <a:endParaRPr kumimoji="1" lang="ja-JP" altLang="en-US" dirty="0"/>
          </a:p>
        </p:txBody>
      </p:sp>
      <p:sp>
        <p:nvSpPr>
          <p:cNvPr id="10" name="テキスト ボックス 9">
            <a:extLst>
              <a:ext uri="{FF2B5EF4-FFF2-40B4-BE49-F238E27FC236}">
                <a16:creationId xmlns:a16="http://schemas.microsoft.com/office/drawing/2014/main" id="{A0496691-3E85-46BF-BFE2-88514605A59C}"/>
              </a:ext>
            </a:extLst>
          </p:cNvPr>
          <p:cNvSpPr txBox="1"/>
          <p:nvPr/>
        </p:nvSpPr>
        <p:spPr>
          <a:xfrm>
            <a:off x="1796733" y="4863224"/>
            <a:ext cx="902811" cy="369332"/>
          </a:xfrm>
          <a:prstGeom prst="rect">
            <a:avLst/>
          </a:prstGeom>
          <a:noFill/>
        </p:spPr>
        <p:txBody>
          <a:bodyPr wrap="none" rtlCol="0">
            <a:spAutoFit/>
          </a:bodyPr>
          <a:lstStyle/>
          <a:p>
            <a:r>
              <a:rPr kumimoji="1" lang="en-US" altLang="ja-JP" dirty="0"/>
              <a:t>(spoof)</a:t>
            </a:r>
            <a:endParaRPr kumimoji="1" lang="ja-JP" altLang="en-US" dirty="0"/>
          </a:p>
        </p:txBody>
      </p:sp>
      <p:sp>
        <p:nvSpPr>
          <p:cNvPr id="12" name="吹き出し: 円形 11">
            <a:extLst>
              <a:ext uri="{FF2B5EF4-FFF2-40B4-BE49-F238E27FC236}">
                <a16:creationId xmlns:a16="http://schemas.microsoft.com/office/drawing/2014/main" id="{1A6910EA-51D0-4485-BE76-C19376C86522}"/>
              </a:ext>
            </a:extLst>
          </p:cNvPr>
          <p:cNvSpPr/>
          <p:nvPr/>
        </p:nvSpPr>
        <p:spPr>
          <a:xfrm>
            <a:off x="5395047" y="1524030"/>
            <a:ext cx="2499316" cy="792088"/>
          </a:xfrm>
          <a:prstGeom prst="wedgeEllipseCallout">
            <a:avLst>
              <a:gd name="adj1" fmla="val -70220"/>
              <a:gd name="adj2" fmla="val 48698"/>
            </a:avLst>
          </a:prstGeom>
          <a:no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dirty="0">
                <a:solidFill>
                  <a:schemeClr val="tx1"/>
                </a:solidFill>
              </a:rPr>
              <a:t>ASV</a:t>
            </a:r>
            <a:r>
              <a:rPr kumimoji="1" lang="ja-JP" altLang="en-US" sz="2000" dirty="0">
                <a:solidFill>
                  <a:schemeClr val="tx1"/>
                </a:solidFill>
              </a:rPr>
              <a:t>は</a:t>
            </a:r>
            <a:r>
              <a:rPr kumimoji="1" lang="en-US" altLang="ja-JP" sz="2000" dirty="0">
                <a:solidFill>
                  <a:schemeClr val="tx1"/>
                </a:solidFill>
              </a:rPr>
              <a:t>Siri</a:t>
            </a:r>
          </a:p>
          <a:p>
            <a:pPr algn="ctr"/>
            <a:r>
              <a:rPr kumimoji="1" lang="ja-JP" altLang="en-US" sz="2000" dirty="0">
                <a:solidFill>
                  <a:schemeClr val="tx1"/>
                </a:solidFill>
              </a:rPr>
              <a:t>のようなもの</a:t>
            </a:r>
          </a:p>
        </p:txBody>
      </p:sp>
      <p:pic>
        <p:nvPicPr>
          <p:cNvPr id="7" name="図 6">
            <a:extLst>
              <a:ext uri="{FF2B5EF4-FFF2-40B4-BE49-F238E27FC236}">
                <a16:creationId xmlns:a16="http://schemas.microsoft.com/office/drawing/2014/main" id="{23D5699E-AC0D-4056-A9EF-16385A920886}"/>
              </a:ext>
            </a:extLst>
          </p:cNvPr>
          <p:cNvPicPr>
            <a:picLocks noChangeAspect="1"/>
          </p:cNvPicPr>
          <p:nvPr/>
        </p:nvPicPr>
        <p:blipFill>
          <a:blip r:embed="rId3"/>
          <a:stretch>
            <a:fillRect/>
          </a:stretch>
        </p:blipFill>
        <p:spPr>
          <a:xfrm>
            <a:off x="2586449" y="5783372"/>
            <a:ext cx="2061648" cy="572978"/>
          </a:xfrm>
          <a:prstGeom prst="rect">
            <a:avLst/>
          </a:prstGeom>
        </p:spPr>
      </p:pic>
      <p:sp>
        <p:nvSpPr>
          <p:cNvPr id="17" name="楕円 16">
            <a:extLst>
              <a:ext uri="{FF2B5EF4-FFF2-40B4-BE49-F238E27FC236}">
                <a16:creationId xmlns:a16="http://schemas.microsoft.com/office/drawing/2014/main" id="{E5265B4A-1FC2-4101-89E1-663AFACB8443}"/>
              </a:ext>
            </a:extLst>
          </p:cNvPr>
          <p:cNvSpPr/>
          <p:nvPr/>
        </p:nvSpPr>
        <p:spPr>
          <a:xfrm>
            <a:off x="2492896" y="5794862"/>
            <a:ext cx="2364023" cy="572978"/>
          </a:xfrm>
          <a:prstGeom prst="ellipse">
            <a:avLst/>
          </a:prstGeom>
          <a:no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dirty="0">
              <a:solidFill>
                <a:schemeClr val="tx1"/>
              </a:solidFill>
            </a:endParaRPr>
          </a:p>
        </p:txBody>
      </p:sp>
      <p:grpSp>
        <p:nvGrpSpPr>
          <p:cNvPr id="15" name="グループ化 14">
            <a:extLst>
              <a:ext uri="{FF2B5EF4-FFF2-40B4-BE49-F238E27FC236}">
                <a16:creationId xmlns:a16="http://schemas.microsoft.com/office/drawing/2014/main" id="{9B05DE2F-81C6-4890-BA1F-A0E2DA8C5728}"/>
              </a:ext>
            </a:extLst>
          </p:cNvPr>
          <p:cNvGrpSpPr/>
          <p:nvPr/>
        </p:nvGrpSpPr>
        <p:grpSpPr>
          <a:xfrm>
            <a:off x="1092592" y="1636934"/>
            <a:ext cx="6801771" cy="4805941"/>
            <a:chOff x="1092592" y="1636934"/>
            <a:chExt cx="6801771" cy="4805941"/>
          </a:xfrm>
        </p:grpSpPr>
        <p:grpSp>
          <p:nvGrpSpPr>
            <p:cNvPr id="6" name="グループ化 5">
              <a:extLst>
                <a:ext uri="{FF2B5EF4-FFF2-40B4-BE49-F238E27FC236}">
                  <a16:creationId xmlns:a16="http://schemas.microsoft.com/office/drawing/2014/main" id="{B09DBD50-8FB4-4061-9D09-7F49EE8130DA}"/>
                </a:ext>
              </a:extLst>
            </p:cNvPr>
            <p:cNvGrpSpPr/>
            <p:nvPr/>
          </p:nvGrpSpPr>
          <p:grpSpPr>
            <a:xfrm>
              <a:off x="1092592" y="1636934"/>
              <a:ext cx="6801771" cy="4730906"/>
              <a:chOff x="1073728" y="1718547"/>
              <a:chExt cx="6801771" cy="4730906"/>
            </a:xfrm>
          </p:grpSpPr>
          <p:grpSp>
            <p:nvGrpSpPr>
              <p:cNvPr id="14" name="グループ化 13">
                <a:extLst>
                  <a:ext uri="{FF2B5EF4-FFF2-40B4-BE49-F238E27FC236}">
                    <a16:creationId xmlns:a16="http://schemas.microsoft.com/office/drawing/2014/main" id="{55FCF063-8B66-4F5F-BC8C-F55015795176}"/>
                  </a:ext>
                </a:extLst>
              </p:cNvPr>
              <p:cNvGrpSpPr/>
              <p:nvPr/>
            </p:nvGrpSpPr>
            <p:grpSpPr>
              <a:xfrm>
                <a:off x="1073728" y="1718547"/>
                <a:ext cx="6801771" cy="4730906"/>
                <a:chOff x="1073728" y="1718547"/>
                <a:chExt cx="6801771" cy="4730906"/>
              </a:xfrm>
            </p:grpSpPr>
            <p:grpSp>
              <p:nvGrpSpPr>
                <p:cNvPr id="28" name="グループ化 27">
                  <a:extLst>
                    <a:ext uri="{FF2B5EF4-FFF2-40B4-BE49-F238E27FC236}">
                      <a16:creationId xmlns:a16="http://schemas.microsoft.com/office/drawing/2014/main" id="{1E8E6E39-63C5-45A2-85BE-066AD6CE6524}"/>
                    </a:ext>
                  </a:extLst>
                </p:cNvPr>
                <p:cNvGrpSpPr/>
                <p:nvPr/>
              </p:nvGrpSpPr>
              <p:grpSpPr>
                <a:xfrm>
                  <a:off x="1073728" y="1718547"/>
                  <a:ext cx="6801771" cy="4730906"/>
                  <a:chOff x="1419058" y="1808006"/>
                  <a:chExt cx="6801771" cy="4730906"/>
                </a:xfrm>
              </p:grpSpPr>
              <p:sp>
                <p:nvSpPr>
                  <p:cNvPr id="9" name="テキスト ボックス 8">
                    <a:extLst>
                      <a:ext uri="{FF2B5EF4-FFF2-40B4-BE49-F238E27FC236}">
                        <a16:creationId xmlns:a16="http://schemas.microsoft.com/office/drawing/2014/main" id="{161133C4-137D-4E28-AAF1-15BED983C03C}"/>
                      </a:ext>
                    </a:extLst>
                  </p:cNvPr>
                  <p:cNvSpPr txBox="1"/>
                  <p:nvPr/>
                </p:nvSpPr>
                <p:spPr>
                  <a:xfrm>
                    <a:off x="1553918" y="2524834"/>
                    <a:ext cx="1224136" cy="400110"/>
                  </a:xfrm>
                  <a:prstGeom prst="rect">
                    <a:avLst/>
                  </a:prstGeom>
                  <a:noFill/>
                </p:spPr>
                <p:txBody>
                  <a:bodyPr wrap="square" rtlCol="0">
                    <a:spAutoFit/>
                  </a:bodyPr>
                  <a:lstStyle/>
                  <a:p>
                    <a:r>
                      <a:rPr kumimoji="1" lang="ja-JP" altLang="en-US" sz="2000" dirty="0"/>
                      <a:t>本人発話</a:t>
                    </a:r>
                  </a:p>
                </p:txBody>
              </p:sp>
              <p:sp>
                <p:nvSpPr>
                  <p:cNvPr id="11" name="テキスト ボックス 10">
                    <a:extLst>
                      <a:ext uri="{FF2B5EF4-FFF2-40B4-BE49-F238E27FC236}">
                        <a16:creationId xmlns:a16="http://schemas.microsoft.com/office/drawing/2014/main" id="{CA91314D-8F5E-4282-937D-B5D0BECA9673}"/>
                      </a:ext>
                    </a:extLst>
                  </p:cNvPr>
                  <p:cNvSpPr txBox="1"/>
                  <p:nvPr/>
                </p:nvSpPr>
                <p:spPr>
                  <a:xfrm>
                    <a:off x="1419058" y="4725144"/>
                    <a:ext cx="1493857" cy="400110"/>
                  </a:xfrm>
                  <a:prstGeom prst="rect">
                    <a:avLst/>
                  </a:prstGeom>
                  <a:noFill/>
                </p:spPr>
                <p:txBody>
                  <a:bodyPr wrap="square" rtlCol="0">
                    <a:spAutoFit/>
                  </a:bodyPr>
                  <a:lstStyle/>
                  <a:p>
                    <a:r>
                      <a:rPr kumimoji="1" lang="ja-JP" altLang="en-US" sz="2000" dirty="0"/>
                      <a:t>録音再生音</a:t>
                    </a:r>
                  </a:p>
                </p:txBody>
              </p:sp>
              <p:pic>
                <p:nvPicPr>
                  <p:cNvPr id="27" name="図 26" descr="&#10;一番">
                    <a:extLst>
                      <a:ext uri="{FF2B5EF4-FFF2-40B4-BE49-F238E27FC236}">
                        <a16:creationId xmlns:a16="http://schemas.microsoft.com/office/drawing/2014/main" id="{9441665C-1C9D-4CD8-8781-D229C449AE39}"/>
                      </a:ext>
                    </a:extLst>
                  </p:cNvPr>
                  <p:cNvPicPr>
                    <a:picLocks noChangeAspect="1"/>
                  </p:cNvPicPr>
                  <p:nvPr/>
                </p:nvPicPr>
                <p:blipFill>
                  <a:blip r:embed="rId4"/>
                  <a:stretch>
                    <a:fillRect/>
                  </a:stretch>
                </p:blipFill>
                <p:spPr>
                  <a:xfrm>
                    <a:off x="3044876" y="1808006"/>
                    <a:ext cx="5175953" cy="4730906"/>
                  </a:xfrm>
                  <a:prstGeom prst="rect">
                    <a:avLst/>
                  </a:prstGeom>
                </p:spPr>
              </p:pic>
            </p:grpSp>
            <p:sp>
              <p:nvSpPr>
                <p:cNvPr id="13" name="楕円 12">
                  <a:extLst>
                    <a:ext uri="{FF2B5EF4-FFF2-40B4-BE49-F238E27FC236}">
                      <a16:creationId xmlns:a16="http://schemas.microsoft.com/office/drawing/2014/main" id="{28BB1C6E-E7AB-4AF7-AC37-B3021E0321A6}"/>
                    </a:ext>
                  </a:extLst>
                </p:cNvPr>
                <p:cNvSpPr/>
                <p:nvPr/>
              </p:nvSpPr>
              <p:spPr>
                <a:xfrm>
                  <a:off x="3203575" y="5445224"/>
                  <a:ext cx="720080" cy="216024"/>
                </a:xfrm>
                <a:prstGeom prst="ellipse">
                  <a:avLst/>
                </a:prstGeom>
                <a:no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dirty="0">
                    <a:solidFill>
                      <a:schemeClr val="tx1"/>
                    </a:solidFill>
                  </a:endParaRPr>
                </a:p>
              </p:txBody>
            </p:sp>
          </p:grpSp>
          <p:sp>
            <p:nvSpPr>
              <p:cNvPr id="5" name="楕円 4">
                <a:extLst>
                  <a:ext uri="{FF2B5EF4-FFF2-40B4-BE49-F238E27FC236}">
                    <a16:creationId xmlns:a16="http://schemas.microsoft.com/office/drawing/2014/main" id="{78B0B46C-FD47-44F3-9DA4-5746CEAD7377}"/>
                  </a:ext>
                </a:extLst>
              </p:cNvPr>
              <p:cNvSpPr/>
              <p:nvPr/>
            </p:nvSpPr>
            <p:spPr>
              <a:xfrm>
                <a:off x="2474032" y="5876475"/>
                <a:ext cx="2364023" cy="572978"/>
              </a:xfrm>
              <a:prstGeom prst="ellipse">
                <a:avLst/>
              </a:prstGeom>
              <a:no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dirty="0">
                  <a:solidFill>
                    <a:schemeClr val="tx1"/>
                  </a:solidFill>
                </a:endParaRPr>
              </a:p>
            </p:txBody>
          </p:sp>
        </p:grpSp>
        <p:sp>
          <p:nvSpPr>
            <p:cNvPr id="3" name="正方形/長方形 2">
              <a:extLst>
                <a:ext uri="{FF2B5EF4-FFF2-40B4-BE49-F238E27FC236}">
                  <a16:creationId xmlns:a16="http://schemas.microsoft.com/office/drawing/2014/main" id="{F4246D5A-0B2A-4BC0-9BDA-04BB2686991E}"/>
                </a:ext>
              </a:extLst>
            </p:cNvPr>
            <p:cNvSpPr/>
            <p:nvPr/>
          </p:nvSpPr>
          <p:spPr>
            <a:xfrm>
              <a:off x="2377627" y="5650787"/>
              <a:ext cx="3017420" cy="792088"/>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solidFill>
                  <a:schemeClr val="tx1"/>
                </a:solidFill>
              </a:endParaRPr>
            </a:p>
          </p:txBody>
        </p:sp>
      </p:grpSp>
    </p:spTree>
    <p:extLst>
      <p:ext uri="{BB962C8B-B14F-4D97-AF65-F5344CB8AC3E}">
        <p14:creationId xmlns:p14="http://schemas.microsoft.com/office/powerpoint/2010/main" val="17934930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4B01221-DA6C-47E2-8102-FA4B72A8D3F5}"/>
              </a:ext>
            </a:extLst>
          </p:cNvPr>
          <p:cNvSpPr>
            <a:spLocks noGrp="1"/>
          </p:cNvSpPr>
          <p:nvPr>
            <p:ph type="title"/>
          </p:nvPr>
        </p:nvSpPr>
        <p:spPr/>
        <p:txBody>
          <a:bodyPr/>
          <a:lstStyle/>
          <a:p>
            <a:pPr algn="l"/>
            <a:r>
              <a:rPr kumimoji="1" lang="ja-JP" altLang="en-US" dirty="0"/>
              <a:t>音声の仕組み</a:t>
            </a:r>
          </a:p>
        </p:txBody>
      </p:sp>
      <p:sp>
        <p:nvSpPr>
          <p:cNvPr id="4" name="スライド番号プレースホルダー 3">
            <a:extLst>
              <a:ext uri="{FF2B5EF4-FFF2-40B4-BE49-F238E27FC236}">
                <a16:creationId xmlns:a16="http://schemas.microsoft.com/office/drawing/2014/main" id="{ED4B19DE-D289-45D2-940A-22EA1CD165C5}"/>
              </a:ext>
            </a:extLst>
          </p:cNvPr>
          <p:cNvSpPr>
            <a:spLocks noGrp="1"/>
          </p:cNvSpPr>
          <p:nvPr>
            <p:ph type="sldNum" sz="quarter" idx="12"/>
          </p:nvPr>
        </p:nvSpPr>
        <p:spPr/>
        <p:txBody>
          <a:bodyPr/>
          <a:lstStyle/>
          <a:p>
            <a:pPr>
              <a:defRPr/>
            </a:pPr>
            <a:fld id="{8296DE13-0F0C-4D9A-B375-17F40D9CE168}" type="slidenum">
              <a:rPr lang="ja-JP" altLang="en-US" smtClean="0"/>
              <a:pPr>
                <a:defRPr/>
              </a:pPr>
              <a:t>9</a:t>
            </a:fld>
            <a:endParaRPr lang="ja-JP" altLang="en-US"/>
          </a:p>
        </p:txBody>
      </p:sp>
      <p:sp>
        <p:nvSpPr>
          <p:cNvPr id="20" name="四角形: 角を丸くする 19">
            <a:extLst>
              <a:ext uri="{FF2B5EF4-FFF2-40B4-BE49-F238E27FC236}">
                <a16:creationId xmlns:a16="http://schemas.microsoft.com/office/drawing/2014/main" id="{D221785D-39C9-4220-8727-4BD42E7BFFDB}"/>
              </a:ext>
            </a:extLst>
          </p:cNvPr>
          <p:cNvSpPr/>
          <p:nvPr/>
        </p:nvSpPr>
        <p:spPr>
          <a:xfrm>
            <a:off x="3059832" y="3429000"/>
            <a:ext cx="2952328" cy="1800200"/>
          </a:xfrm>
          <a:prstGeom prst="roundRect">
            <a:avLst/>
          </a:prstGeom>
          <a:noFill/>
          <a:ln>
            <a:solidFill>
              <a:schemeClr val="accent1">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solidFill>
                <a:schemeClr val="tx1"/>
              </a:solidFill>
            </a:endParaRPr>
          </a:p>
        </p:txBody>
      </p:sp>
      <p:sp>
        <p:nvSpPr>
          <p:cNvPr id="21" name="吹き出し: 円形 20">
            <a:extLst>
              <a:ext uri="{FF2B5EF4-FFF2-40B4-BE49-F238E27FC236}">
                <a16:creationId xmlns:a16="http://schemas.microsoft.com/office/drawing/2014/main" id="{497222E6-1060-471B-A73A-0FCA5EE68E36}"/>
              </a:ext>
            </a:extLst>
          </p:cNvPr>
          <p:cNvSpPr/>
          <p:nvPr/>
        </p:nvSpPr>
        <p:spPr>
          <a:xfrm>
            <a:off x="3843921" y="5527678"/>
            <a:ext cx="2952328" cy="828672"/>
          </a:xfrm>
          <a:prstGeom prst="wedgeEllipseCallout">
            <a:avLst>
              <a:gd name="adj1" fmla="val -41485"/>
              <a:gd name="adj2" fmla="val -88376"/>
            </a:avLst>
          </a:prstGeom>
          <a:no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tx1"/>
                </a:solidFill>
              </a:rPr>
              <a:t>ここが本人発話と違う部分</a:t>
            </a:r>
          </a:p>
        </p:txBody>
      </p:sp>
      <p:grpSp>
        <p:nvGrpSpPr>
          <p:cNvPr id="24" name="グループ化 23">
            <a:extLst>
              <a:ext uri="{FF2B5EF4-FFF2-40B4-BE49-F238E27FC236}">
                <a16:creationId xmlns:a16="http://schemas.microsoft.com/office/drawing/2014/main" id="{BBCD70A0-6097-4E18-9CCF-AD7FC37BB8A1}"/>
              </a:ext>
            </a:extLst>
          </p:cNvPr>
          <p:cNvGrpSpPr/>
          <p:nvPr/>
        </p:nvGrpSpPr>
        <p:grpSpPr>
          <a:xfrm>
            <a:off x="767422" y="2040909"/>
            <a:ext cx="8055234" cy="2881030"/>
            <a:chOff x="767422" y="2040909"/>
            <a:chExt cx="8055234" cy="2881030"/>
          </a:xfrm>
        </p:grpSpPr>
        <p:grpSp>
          <p:nvGrpSpPr>
            <p:cNvPr id="22" name="グループ化 21">
              <a:extLst>
                <a:ext uri="{FF2B5EF4-FFF2-40B4-BE49-F238E27FC236}">
                  <a16:creationId xmlns:a16="http://schemas.microsoft.com/office/drawing/2014/main" id="{427B9800-6008-401A-BFBA-BACF43F025B0}"/>
                </a:ext>
              </a:extLst>
            </p:cNvPr>
            <p:cNvGrpSpPr/>
            <p:nvPr/>
          </p:nvGrpSpPr>
          <p:grpSpPr>
            <a:xfrm>
              <a:off x="767422" y="2040909"/>
              <a:ext cx="8055234" cy="2881030"/>
              <a:chOff x="767422" y="2040909"/>
              <a:chExt cx="8055234" cy="2881030"/>
            </a:xfrm>
          </p:grpSpPr>
          <p:sp>
            <p:nvSpPr>
              <p:cNvPr id="5" name="正方形/長方形 4">
                <a:extLst>
                  <a:ext uri="{FF2B5EF4-FFF2-40B4-BE49-F238E27FC236}">
                    <a16:creationId xmlns:a16="http://schemas.microsoft.com/office/drawing/2014/main" id="{431F42BF-029D-44A0-920D-AAA27DE3B758}"/>
                  </a:ext>
                </a:extLst>
              </p:cNvPr>
              <p:cNvSpPr/>
              <p:nvPr/>
            </p:nvSpPr>
            <p:spPr>
              <a:xfrm>
                <a:off x="7674019" y="2716142"/>
                <a:ext cx="1148637" cy="387392"/>
              </a:xfrm>
              <a:prstGeom prst="rect">
                <a:avLst/>
              </a:prstGeom>
              <a:solidFill>
                <a:schemeClr val="accent6">
                  <a:lumMod val="40000"/>
                  <a:lumOff val="60000"/>
                </a:schemeClr>
              </a:solid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rgbClr val="FF0000"/>
                    </a:solidFill>
                  </a:rPr>
                  <a:t>H</a:t>
                </a:r>
                <a:r>
                  <a:rPr kumimoji="1" lang="ja-JP" altLang="en-US" dirty="0">
                    <a:solidFill>
                      <a:schemeClr val="tx1"/>
                    </a:solidFill>
                  </a:rPr>
                  <a:t>・</a:t>
                </a:r>
                <a:r>
                  <a:rPr kumimoji="1" lang="en-US" altLang="ja-JP" dirty="0">
                    <a:solidFill>
                      <a:schemeClr val="tx1"/>
                    </a:solidFill>
                  </a:rPr>
                  <a:t>S</a:t>
                </a:r>
                <a:endParaRPr kumimoji="1" lang="ja-JP" altLang="en-US" dirty="0">
                  <a:solidFill>
                    <a:schemeClr val="tx1"/>
                  </a:solidFill>
                </a:endParaRPr>
              </a:p>
            </p:txBody>
          </p:sp>
          <p:sp>
            <p:nvSpPr>
              <p:cNvPr id="14" name="正方形/長方形 13">
                <a:extLst>
                  <a:ext uri="{FF2B5EF4-FFF2-40B4-BE49-F238E27FC236}">
                    <a16:creationId xmlns:a16="http://schemas.microsoft.com/office/drawing/2014/main" id="{7024D4FC-D8D3-45D8-99BE-57FD769880A2}"/>
                  </a:ext>
                </a:extLst>
              </p:cNvPr>
              <p:cNvSpPr/>
              <p:nvPr/>
            </p:nvSpPr>
            <p:spPr>
              <a:xfrm>
                <a:off x="7674018" y="4534547"/>
                <a:ext cx="1148637" cy="387392"/>
              </a:xfrm>
              <a:prstGeom prst="rect">
                <a:avLst/>
              </a:prstGeom>
              <a:solidFill>
                <a:schemeClr val="accent6">
                  <a:lumMod val="40000"/>
                  <a:lumOff val="60000"/>
                </a:schemeClr>
              </a:solid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rgbClr val="FF0000"/>
                    </a:solidFill>
                  </a:rPr>
                  <a:t>H</a:t>
                </a:r>
                <a:r>
                  <a:rPr kumimoji="1" lang="ja-JP" altLang="en-US" dirty="0">
                    <a:solidFill>
                      <a:srgbClr val="FF0000"/>
                    </a:solidFill>
                  </a:rPr>
                  <a:t>・</a:t>
                </a:r>
                <a:r>
                  <a:rPr lang="en-US" altLang="ja-JP" dirty="0">
                    <a:solidFill>
                      <a:srgbClr val="FF0000"/>
                    </a:solidFill>
                  </a:rPr>
                  <a:t>P</a:t>
                </a:r>
                <a:r>
                  <a:rPr lang="ja-JP" altLang="en-US" dirty="0">
                    <a:solidFill>
                      <a:schemeClr val="tx1"/>
                    </a:solidFill>
                  </a:rPr>
                  <a:t>・</a:t>
                </a:r>
                <a:r>
                  <a:rPr kumimoji="1" lang="en-US" altLang="ja-JP" dirty="0">
                    <a:solidFill>
                      <a:schemeClr val="tx1"/>
                    </a:solidFill>
                  </a:rPr>
                  <a:t>S</a:t>
                </a:r>
                <a:endParaRPr kumimoji="1" lang="ja-JP" altLang="en-US" dirty="0">
                  <a:solidFill>
                    <a:schemeClr val="tx1"/>
                  </a:solidFill>
                </a:endParaRPr>
              </a:p>
            </p:txBody>
          </p:sp>
          <p:grpSp>
            <p:nvGrpSpPr>
              <p:cNvPr id="18" name="グループ化 17">
                <a:extLst>
                  <a:ext uri="{FF2B5EF4-FFF2-40B4-BE49-F238E27FC236}">
                    <a16:creationId xmlns:a16="http://schemas.microsoft.com/office/drawing/2014/main" id="{97E67ED2-BC4C-439A-94AD-45F8E834744D}"/>
                  </a:ext>
                </a:extLst>
              </p:cNvPr>
              <p:cNvGrpSpPr/>
              <p:nvPr/>
            </p:nvGrpSpPr>
            <p:grpSpPr>
              <a:xfrm>
                <a:off x="767422" y="2040909"/>
                <a:ext cx="7609155" cy="2776181"/>
                <a:chOff x="785359" y="3120827"/>
                <a:chExt cx="7609155" cy="1711189"/>
              </a:xfrm>
            </p:grpSpPr>
            <p:pic>
              <p:nvPicPr>
                <p:cNvPr id="6" name="図 5">
                  <a:extLst>
                    <a:ext uri="{FF2B5EF4-FFF2-40B4-BE49-F238E27FC236}">
                      <a16:creationId xmlns:a16="http://schemas.microsoft.com/office/drawing/2014/main" id="{DFCC769B-D41F-4F5B-B8FC-070F4D95537A}"/>
                    </a:ext>
                  </a:extLst>
                </p:cNvPr>
                <p:cNvPicPr>
                  <a:picLocks noChangeAspect="1"/>
                </p:cNvPicPr>
                <p:nvPr/>
              </p:nvPicPr>
              <p:blipFill>
                <a:blip r:embed="rId3"/>
                <a:stretch>
                  <a:fillRect/>
                </a:stretch>
              </p:blipFill>
              <p:spPr>
                <a:xfrm>
                  <a:off x="2259015" y="3120827"/>
                  <a:ext cx="6094527" cy="616346"/>
                </a:xfrm>
                <a:prstGeom prst="rect">
                  <a:avLst/>
                </a:prstGeom>
              </p:spPr>
            </p:pic>
            <p:sp>
              <p:nvSpPr>
                <p:cNvPr id="16" name="テキスト ボックス 15">
                  <a:extLst>
                    <a:ext uri="{FF2B5EF4-FFF2-40B4-BE49-F238E27FC236}">
                      <a16:creationId xmlns:a16="http://schemas.microsoft.com/office/drawing/2014/main" id="{BC1C5A9B-CF9A-4BB5-BCE2-9BB0E06C7103}"/>
                    </a:ext>
                  </a:extLst>
                </p:cNvPr>
                <p:cNvSpPr txBox="1"/>
                <p:nvPr/>
              </p:nvSpPr>
              <p:spPr>
                <a:xfrm>
                  <a:off x="913599" y="3279769"/>
                  <a:ext cx="1210588" cy="400110"/>
                </a:xfrm>
                <a:prstGeom prst="rect">
                  <a:avLst/>
                </a:prstGeom>
                <a:noFill/>
              </p:spPr>
              <p:txBody>
                <a:bodyPr wrap="none" rtlCol="0">
                  <a:spAutoFit/>
                </a:bodyPr>
                <a:lstStyle/>
                <a:p>
                  <a:r>
                    <a:rPr kumimoji="1" lang="ja-JP" altLang="en-US" sz="2000" dirty="0"/>
                    <a:t>本人発話</a:t>
                  </a:r>
                </a:p>
              </p:txBody>
            </p:sp>
            <p:sp>
              <p:nvSpPr>
                <p:cNvPr id="17" name="テキスト ボックス 16">
                  <a:extLst>
                    <a:ext uri="{FF2B5EF4-FFF2-40B4-BE49-F238E27FC236}">
                      <a16:creationId xmlns:a16="http://schemas.microsoft.com/office/drawing/2014/main" id="{B1B2690F-80EC-49E1-B988-5AAA2EADF1D3}"/>
                    </a:ext>
                  </a:extLst>
                </p:cNvPr>
                <p:cNvSpPr txBox="1"/>
                <p:nvPr/>
              </p:nvSpPr>
              <p:spPr>
                <a:xfrm>
                  <a:off x="785359" y="4322855"/>
                  <a:ext cx="1467068" cy="400110"/>
                </a:xfrm>
                <a:prstGeom prst="rect">
                  <a:avLst/>
                </a:prstGeom>
                <a:noFill/>
              </p:spPr>
              <p:txBody>
                <a:bodyPr wrap="none" rtlCol="0">
                  <a:spAutoFit/>
                </a:bodyPr>
                <a:lstStyle/>
                <a:p>
                  <a:r>
                    <a:rPr kumimoji="1" lang="ja-JP" altLang="en-US" sz="2000" dirty="0"/>
                    <a:t>録音再生音</a:t>
                  </a:r>
                </a:p>
              </p:txBody>
            </p:sp>
            <p:pic>
              <p:nvPicPr>
                <p:cNvPr id="7" name="図 6">
                  <a:extLst>
                    <a:ext uri="{FF2B5EF4-FFF2-40B4-BE49-F238E27FC236}">
                      <a16:creationId xmlns:a16="http://schemas.microsoft.com/office/drawing/2014/main" id="{78B50382-D56B-4D6A-A2C1-0EE03980A679}"/>
                    </a:ext>
                  </a:extLst>
                </p:cNvPr>
                <p:cNvPicPr>
                  <a:picLocks noChangeAspect="1"/>
                </p:cNvPicPr>
                <p:nvPr/>
              </p:nvPicPr>
              <p:blipFill>
                <a:blip r:embed="rId4"/>
                <a:stretch>
                  <a:fillRect/>
                </a:stretch>
              </p:blipFill>
              <p:spPr>
                <a:xfrm>
                  <a:off x="2281530" y="4213804"/>
                  <a:ext cx="6112984" cy="618212"/>
                </a:xfrm>
                <a:prstGeom prst="rect">
                  <a:avLst/>
                </a:prstGeom>
              </p:spPr>
            </p:pic>
          </p:grpSp>
        </p:grpSp>
        <p:sp>
          <p:nvSpPr>
            <p:cNvPr id="23" name="正方形/長方形 22">
              <a:extLst>
                <a:ext uri="{FF2B5EF4-FFF2-40B4-BE49-F238E27FC236}">
                  <a16:creationId xmlns:a16="http://schemas.microsoft.com/office/drawing/2014/main" id="{0827899E-0134-496B-96C3-FBF78BFBFDA7}"/>
                </a:ext>
              </a:extLst>
            </p:cNvPr>
            <p:cNvSpPr/>
            <p:nvPr/>
          </p:nvSpPr>
          <p:spPr>
            <a:xfrm>
              <a:off x="4932040" y="4221089"/>
              <a:ext cx="144016" cy="374574"/>
            </a:xfrm>
            <a:prstGeom prst="rect">
              <a:avLst/>
            </a:prstGeom>
            <a:ln>
              <a:solidFill>
                <a:schemeClr val="bg1"/>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solidFill>
                  <a:schemeClr val="tx1"/>
                </a:solidFill>
              </a:endParaRPr>
            </a:p>
          </p:txBody>
        </p:sp>
      </p:grpSp>
    </p:spTree>
    <p:extLst>
      <p:ext uri="{BB962C8B-B14F-4D97-AF65-F5344CB8AC3E}">
        <p14:creationId xmlns:p14="http://schemas.microsoft.com/office/powerpoint/2010/main" val="404930781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DVSHAPEID" val="yTq5vjYBGxu7E0zm1mgG2y"/>
</p:tagLst>
</file>

<file path=ppt/tags/tag10.xml><?xml version="1.0" encoding="utf-8"?>
<p:tagLst xmlns:a="http://schemas.openxmlformats.org/drawingml/2006/main" xmlns:r="http://schemas.openxmlformats.org/officeDocument/2006/relationships" xmlns:p="http://schemas.openxmlformats.org/presentationml/2006/main">
  <p:tag name="DVSHAPEID" val="g1RpGmfw4ulFURPgNWVbL4"/>
</p:tagLst>
</file>

<file path=ppt/tags/tag11.xml><?xml version="1.0" encoding="utf-8"?>
<p:tagLst xmlns:a="http://schemas.openxmlformats.org/drawingml/2006/main" xmlns:r="http://schemas.openxmlformats.org/officeDocument/2006/relationships" xmlns:p="http://schemas.openxmlformats.org/presentationml/2006/main">
  <p:tag name="DVSHAPEID" val="0qB2mBDLBtQbbpxveLxZrs"/>
</p:tagLst>
</file>

<file path=ppt/tags/tag12.xml><?xml version="1.0" encoding="utf-8"?>
<p:tagLst xmlns:a="http://schemas.openxmlformats.org/drawingml/2006/main" xmlns:r="http://schemas.openxmlformats.org/officeDocument/2006/relationships" xmlns:p="http://schemas.openxmlformats.org/presentationml/2006/main">
  <p:tag name="DVSHAPEID" val="M1IFK6HhMIr2rrz57nshhp"/>
</p:tagLst>
</file>

<file path=ppt/tags/tag13.xml><?xml version="1.0" encoding="utf-8"?>
<p:tagLst xmlns:a="http://schemas.openxmlformats.org/drawingml/2006/main" xmlns:r="http://schemas.openxmlformats.org/officeDocument/2006/relationships" xmlns:p="http://schemas.openxmlformats.org/presentationml/2006/main">
  <p:tag name="DVSHAPEID" val="gaUqDkaLFpHMWblJXbKwxh"/>
</p:tagLst>
</file>

<file path=ppt/tags/tag14.xml><?xml version="1.0" encoding="utf-8"?>
<p:tagLst xmlns:a="http://schemas.openxmlformats.org/drawingml/2006/main" xmlns:r="http://schemas.openxmlformats.org/officeDocument/2006/relationships" xmlns:p="http://schemas.openxmlformats.org/presentationml/2006/main">
  <p:tag name="DVSHAPEID" val="iPwk9BaofQeZNmruOknYUs"/>
</p:tagLst>
</file>

<file path=ppt/tags/tag15.xml><?xml version="1.0" encoding="utf-8"?>
<p:tagLst xmlns:a="http://schemas.openxmlformats.org/drawingml/2006/main" xmlns:r="http://schemas.openxmlformats.org/officeDocument/2006/relationships" xmlns:p="http://schemas.openxmlformats.org/presentationml/2006/main">
  <p:tag name="DVSHAPEID" val="KDcD6k2rGJfPyRWAfHQQXg"/>
</p:tagLst>
</file>

<file path=ppt/tags/tag2.xml><?xml version="1.0" encoding="utf-8"?>
<p:tagLst xmlns:a="http://schemas.openxmlformats.org/drawingml/2006/main" xmlns:r="http://schemas.openxmlformats.org/officeDocument/2006/relationships" xmlns:p="http://schemas.openxmlformats.org/presentationml/2006/main">
  <p:tag name="DVSHAPEID" val="63D1vDeIC1RZC00yORM3I9"/>
</p:tagLst>
</file>

<file path=ppt/tags/tag3.xml><?xml version="1.0" encoding="utf-8"?>
<p:tagLst xmlns:a="http://schemas.openxmlformats.org/drawingml/2006/main" xmlns:r="http://schemas.openxmlformats.org/officeDocument/2006/relationships" xmlns:p="http://schemas.openxmlformats.org/presentationml/2006/main">
  <p:tag name="DVSHAPEID" val="iPwk9BaofQeZNmruOknYUs"/>
</p:tagLst>
</file>

<file path=ppt/tags/tag4.xml><?xml version="1.0" encoding="utf-8"?>
<p:tagLst xmlns:a="http://schemas.openxmlformats.org/drawingml/2006/main" xmlns:r="http://schemas.openxmlformats.org/officeDocument/2006/relationships" xmlns:p="http://schemas.openxmlformats.org/presentationml/2006/main">
  <p:tag name="DVSHAPEID" val="gFnzmtxpTYPWLOuauDxeL0"/>
</p:tagLst>
</file>

<file path=ppt/tags/tag5.xml><?xml version="1.0" encoding="utf-8"?>
<p:tagLst xmlns:a="http://schemas.openxmlformats.org/drawingml/2006/main" xmlns:r="http://schemas.openxmlformats.org/officeDocument/2006/relationships" xmlns:p="http://schemas.openxmlformats.org/presentationml/2006/main">
  <p:tag name="DVSHAPEID" val="KDcD6k2rGJfPyRWAfHQQXg"/>
</p:tagLst>
</file>

<file path=ppt/tags/tag6.xml><?xml version="1.0" encoding="utf-8"?>
<p:tagLst xmlns:a="http://schemas.openxmlformats.org/drawingml/2006/main" xmlns:r="http://schemas.openxmlformats.org/officeDocument/2006/relationships" xmlns:p="http://schemas.openxmlformats.org/presentationml/2006/main">
  <p:tag name="DVSHAPEID" val="HVfCeUnQoU3utl3tkpBWiz"/>
</p:tagLst>
</file>

<file path=ppt/tags/tag7.xml><?xml version="1.0" encoding="utf-8"?>
<p:tagLst xmlns:a="http://schemas.openxmlformats.org/drawingml/2006/main" xmlns:r="http://schemas.openxmlformats.org/officeDocument/2006/relationships" xmlns:p="http://schemas.openxmlformats.org/presentationml/2006/main">
  <p:tag name="DVSHAPEID" val="8iWbdxkCuvY39EnnoWmAhM"/>
</p:tagLst>
</file>

<file path=ppt/tags/tag8.xml><?xml version="1.0" encoding="utf-8"?>
<p:tagLst xmlns:a="http://schemas.openxmlformats.org/drawingml/2006/main" xmlns:r="http://schemas.openxmlformats.org/officeDocument/2006/relationships" xmlns:p="http://schemas.openxmlformats.org/presentationml/2006/main">
  <p:tag name="DVSHAPEID" val="dqh1FTTWQlN8NXG2GQwMqx"/>
</p:tagLst>
</file>

<file path=ppt/tags/tag9.xml><?xml version="1.0" encoding="utf-8"?>
<p:tagLst xmlns:a="http://schemas.openxmlformats.org/drawingml/2006/main" xmlns:r="http://schemas.openxmlformats.org/officeDocument/2006/relationships" xmlns:p="http://schemas.openxmlformats.org/presentationml/2006/main">
  <p:tag name="DVSHAPEID" val="wpbo6W0EzIim5vUcSqIxEC"/>
</p:tagLst>
</file>

<file path=ppt/theme/theme1.xml><?xml version="1.0" encoding="utf-8"?>
<a:theme xmlns:a="http://schemas.openxmlformats.org/drawingml/2006/main" name="喜安研中間発表スライドテンプレー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6_Office テーマ">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9050">
          <a:solidFill>
            <a:schemeClr val="tx1"/>
          </a:solidFill>
          <a:prstDash val="solid"/>
        </a:ln>
      </a:spPr>
      <a:bodyPr rtlCol="0" anchor="ctr"/>
      <a:lstStyle>
        <a:defPPr algn="ctr">
          <a:defRPr kumimoji="1"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15677</TotalTime>
  <Words>3708</Words>
  <Application>Microsoft Office PowerPoint</Application>
  <PresentationFormat>画面に合わせる (4:3)</PresentationFormat>
  <Paragraphs>458</Paragraphs>
  <Slides>30</Slides>
  <Notes>26</Notes>
  <HiddenSlides>8</HiddenSlides>
  <MMClips>2</MMClips>
  <ScaleCrop>false</ScaleCrop>
  <HeadingPairs>
    <vt:vector size="6" baseType="variant">
      <vt:variant>
        <vt:lpstr>使用されているフォント</vt:lpstr>
      </vt:variant>
      <vt:variant>
        <vt:i4>2</vt:i4>
      </vt:variant>
      <vt:variant>
        <vt:lpstr>テーマ</vt:lpstr>
      </vt:variant>
      <vt:variant>
        <vt:i4>1</vt:i4>
      </vt:variant>
      <vt:variant>
        <vt:lpstr>スライド タイトル</vt:lpstr>
      </vt:variant>
      <vt:variant>
        <vt:i4>30</vt:i4>
      </vt:variant>
    </vt:vector>
  </HeadingPairs>
  <TitlesOfParts>
    <vt:vector size="33" baseType="lpstr">
      <vt:lpstr>Arial</vt:lpstr>
      <vt:lpstr>Calibri</vt:lpstr>
      <vt:lpstr>喜安研中間発表スライドテンプレート</vt:lpstr>
      <vt:lpstr>伝達関数に着目した 本人発話と録音再生音の判別方法の検討</vt:lpstr>
      <vt:lpstr>発表内容</vt:lpstr>
      <vt:lpstr>研究背景</vt:lpstr>
      <vt:lpstr>ディープフェイク音声とは</vt:lpstr>
      <vt:lpstr>録音再生音(リプレイ音声)とは</vt:lpstr>
      <vt:lpstr>研究目的</vt:lpstr>
      <vt:lpstr>この2つの音声の聞き分けができますか？</vt:lpstr>
      <vt:lpstr>録音方法</vt:lpstr>
      <vt:lpstr>音声の仕組み</vt:lpstr>
      <vt:lpstr>(室内)伝達関数について</vt:lpstr>
      <vt:lpstr>もし室内伝達関数のみ分離できたら…</vt:lpstr>
      <vt:lpstr>もし室内伝達関数のみ分離できたら…</vt:lpstr>
      <vt:lpstr>実験方法</vt:lpstr>
      <vt:lpstr>実験結果(1/2)</vt:lpstr>
      <vt:lpstr>実験結果(2/2)</vt:lpstr>
      <vt:lpstr>まとめ</vt:lpstr>
      <vt:lpstr>ご清聴ありがとうございました。</vt:lpstr>
      <vt:lpstr>PowerPoint プレゼンテーション</vt:lpstr>
      <vt:lpstr>エコーの状態</vt:lpstr>
      <vt:lpstr>室内伝達関数の分離</vt:lpstr>
      <vt:lpstr>PowerPoint プレゼンテーション</vt:lpstr>
      <vt:lpstr>ケプストラム分析とは</vt:lpstr>
      <vt:lpstr>PowerPoint プレゼンテーション</vt:lpstr>
      <vt:lpstr>実験結果(1/2)</vt:lpstr>
      <vt:lpstr>実験結果(2/2)</vt:lpstr>
      <vt:lpstr>考察</vt:lpstr>
      <vt:lpstr>使用した音声データ(2/2)</vt:lpstr>
      <vt:lpstr>PowerPoint プレゼンテーション</vt:lpstr>
      <vt:lpstr>実験　録音環境の分離(1/2)</vt:lpstr>
      <vt:lpstr>実験　録音環境の分離(2/2)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（研究タイトル）</dc:title>
  <dc:creator>kiyasu</dc:creator>
  <cp:lastModifiedBy>白石　朱理</cp:lastModifiedBy>
  <cp:revision>344</cp:revision>
  <dcterms:created xsi:type="dcterms:W3CDTF">2011-10-24T09:01:51Z</dcterms:created>
  <dcterms:modified xsi:type="dcterms:W3CDTF">2021-02-26T06:04:43Z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Google.Documents.Tracking">
    <vt:lpwstr>true</vt:lpwstr>
  </property>
  <property fmtid="{D5CDD505-2E9C-101B-9397-08002B2CF9AE}" pid="3" name="Google.Documents.DocumentId">
    <vt:lpwstr>1LFYT0m9bK71fSIkRdXyX1fzF90zggKPdJ574DGKge5I</vt:lpwstr>
  </property>
  <property fmtid="{D5CDD505-2E9C-101B-9397-08002B2CF9AE}" pid="4" name="Google.Documents.RevisionId">
    <vt:lpwstr>07270221560120195838</vt:lpwstr>
  </property>
  <property fmtid="{D5CDD505-2E9C-101B-9397-08002B2CF9AE}" pid="5" name="Google.Documents.PluginVersion">
    <vt:lpwstr>2.0.2424.7283</vt:lpwstr>
  </property>
  <property fmtid="{D5CDD505-2E9C-101B-9397-08002B2CF9AE}" pid="6" name="Google.Documents.MergeIncapabilityFlags">
    <vt:i4>0</vt:i4>
  </property>
</Properties>
</file>