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72" r:id="rId10"/>
    <p:sldId id="268" r:id="rId11"/>
    <p:sldId id="269" r:id="rId12"/>
    <p:sldId id="273" r:id="rId13"/>
    <p:sldId id="274" r:id="rId14"/>
    <p:sldId id="270" r:id="rId15"/>
    <p:sldId id="271" r:id="rId16"/>
    <p:sldId id="267" r:id="rId17"/>
    <p:sldId id="26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9D513-D6A7-423A-99A7-66E711DA19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66D997-C8D0-4A29-9288-924409E40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76446C7-F321-4A05-8274-2C3931A1C9AF}"/>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14D70916-D7E3-423F-9B18-BC3FC6953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A6D72B-5039-4B75-AB63-AF714E89465A}"/>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35880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5A6CE-4052-4DDC-AEAA-874A0FA892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6385CC-6FDC-4623-86CA-AD980F54009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590D5B-DB9C-4003-8038-C423FD1138AD}"/>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0BD0826D-EC25-46AA-9D33-B0891438B5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B4D725-158E-4525-A2A1-2AA7B2A38963}"/>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2540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7C58F1-28F3-4994-BC10-6EEA9D3E96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910D69-32FA-4342-BD6E-E080105282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57FB7E-166B-42FD-8F6A-D7CC57FC14BC}"/>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EEE43B36-3526-4902-9F99-9AB7B0CEF2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5D5AB1-97E1-443B-BE83-99A800ED6DCF}"/>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601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4F519-AEF6-492E-8C9F-52A421687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396D98-7829-4D15-8CA4-295E675B2C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214767-6B7D-4381-B05B-E7ED79A56975}"/>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58C1831F-3007-4F41-804A-828396216E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12332-DAB1-424F-AC9F-45AAD9FD8C75}"/>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68362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DFA04-7344-43B1-8EAF-6CCD9F6174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3CF122-7721-43AD-A886-EE0D7B3EF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902E6C-8893-4BCA-8866-94076F51B156}"/>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50E61A57-1894-4177-91AA-8C40A4078D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17342-022C-4DC6-9F5D-3295232FA3F6}"/>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13024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970BE-BEDE-424A-A936-E301B4ADB0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22178-7F13-452C-9E5C-78243EB171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D31155-116C-4EA4-9FF0-9314AF9FEAA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492297-7A5F-4699-A9DD-B92E233F5A2F}"/>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BDF8A9D5-03F0-4438-8F3B-455B1B0FE8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C62E3-24FF-431E-9CB7-5FDC4ED9B2EB}"/>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35113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576C6-2591-44CE-AAB9-1FE0BB03F7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5133B7-36F6-465F-AC3F-2D720959E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F237C9-3938-4F9F-BDAB-B2746147B76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2E54285-AE3E-42A2-826C-313FC44DF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687DADB-06EA-4912-9E66-9FB891FAE2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5F5245-C713-44EF-8938-403D306B0EB7}"/>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8" name="フッター プレースホルダー 7">
            <a:extLst>
              <a:ext uri="{FF2B5EF4-FFF2-40B4-BE49-F238E27FC236}">
                <a16:creationId xmlns:a16="http://schemas.microsoft.com/office/drawing/2014/main" id="{E0A18B94-D8C2-4E1C-A2EE-91E0B04E835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28D3B28-4E04-45EF-A07A-F79E1A41FAEF}"/>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42278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F7F95-DCDB-4690-86A4-FCE3FB259F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691474-2A10-4C12-8190-D7935F4A4D11}"/>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4" name="フッター プレースホルダー 3">
            <a:extLst>
              <a:ext uri="{FF2B5EF4-FFF2-40B4-BE49-F238E27FC236}">
                <a16:creationId xmlns:a16="http://schemas.microsoft.com/office/drawing/2014/main" id="{AB4936D9-B1BE-4FDC-81F0-DCB62C93B1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85224F-57E6-4F97-A7EC-0ACA93847912}"/>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45624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F11BD6-C3C1-4925-AB90-2F89E4D3AB37}"/>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3" name="フッター プレースホルダー 2">
            <a:extLst>
              <a:ext uri="{FF2B5EF4-FFF2-40B4-BE49-F238E27FC236}">
                <a16:creationId xmlns:a16="http://schemas.microsoft.com/office/drawing/2014/main" id="{6CC8DE86-A75B-45D0-87B8-9081E01AFC2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68380E-818C-4272-901C-5241F1A86DB8}"/>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4182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A3067-97E9-4ADD-8CD1-2C5B0C4A82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870045-23C3-4740-9A4D-989DA833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009DCBD-46D5-488A-9785-4990524D0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438DAF-8E71-44AA-A457-E2B283C771DB}"/>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F91750F1-BD03-479E-9469-0D8EE444AB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989A4B-90A0-44BA-B23E-27A2FD1867EE}"/>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05750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00ECA-A314-4F41-AC2C-3A21D96A1B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2808E2F-5A9B-47D8-8503-9EDE98929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F6FB9F-2323-442F-9ABC-BCC3A4CEA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C68ECA-4366-4F4F-9E44-427EE9ED7257}"/>
              </a:ext>
            </a:extLst>
          </p:cNvPr>
          <p:cNvSpPr>
            <a:spLocks noGrp="1"/>
          </p:cNvSpPr>
          <p:nvPr>
            <p:ph type="dt" sz="half" idx="10"/>
          </p:nvPr>
        </p:nvSpPr>
        <p:spPr/>
        <p:txBody>
          <a:bodyPr/>
          <a:lstStyle/>
          <a:p>
            <a:fld id="{8D5D02F6-B3FD-491A-95EA-3275D629FB63}" type="datetimeFigureOut">
              <a:rPr kumimoji="1" lang="ja-JP" altLang="en-US" smtClean="0"/>
              <a:t>2020/1/27</a:t>
            </a:fld>
            <a:endParaRPr kumimoji="1" lang="ja-JP" altLang="en-US"/>
          </a:p>
        </p:txBody>
      </p:sp>
      <p:sp>
        <p:nvSpPr>
          <p:cNvPr id="6" name="フッター プレースホルダー 5">
            <a:extLst>
              <a:ext uri="{FF2B5EF4-FFF2-40B4-BE49-F238E27FC236}">
                <a16:creationId xmlns:a16="http://schemas.microsoft.com/office/drawing/2014/main" id="{C19389F3-4E6A-4E4A-A9FA-E392D68E0B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83B250-B783-4201-8DB6-55E372A3E3C3}"/>
              </a:ext>
            </a:extLst>
          </p:cNvPr>
          <p:cNvSpPr>
            <a:spLocks noGrp="1"/>
          </p:cNvSpPr>
          <p:nvPr>
            <p:ph type="sldNum" sz="quarter" idx="12"/>
          </p:nvPr>
        </p:nvSpPr>
        <p:spPr/>
        <p:txBody>
          <a:body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259673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316705-0D04-4F4D-A3A2-98745603E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52211A-794C-4AFA-BD26-97EF4F955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68A09C-E565-4F6C-BED0-C339E3AB7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D02F6-B3FD-491A-95EA-3275D629FB63}" type="datetimeFigureOut">
              <a:rPr kumimoji="1" lang="ja-JP" altLang="en-US" smtClean="0"/>
              <a:t>2020/1/27</a:t>
            </a:fld>
            <a:endParaRPr kumimoji="1" lang="ja-JP" altLang="en-US"/>
          </a:p>
        </p:txBody>
      </p:sp>
      <p:sp>
        <p:nvSpPr>
          <p:cNvPr id="5" name="フッター プレースホルダー 4">
            <a:extLst>
              <a:ext uri="{FF2B5EF4-FFF2-40B4-BE49-F238E27FC236}">
                <a16:creationId xmlns:a16="http://schemas.microsoft.com/office/drawing/2014/main" id="{E6B7F705-4B1A-4C39-912E-2B2AEECEE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3EA872-5BAB-4A75-8177-FEC73C4E3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24F70-E140-4A94-929A-51EE184DAD59}" type="slidenum">
              <a:rPr kumimoji="1" lang="ja-JP" altLang="en-US" smtClean="0"/>
              <a:t>‹#›</a:t>
            </a:fld>
            <a:endParaRPr kumimoji="1" lang="ja-JP" altLang="en-US"/>
          </a:p>
        </p:txBody>
      </p:sp>
    </p:spTree>
    <p:extLst>
      <p:ext uri="{BB962C8B-B14F-4D97-AF65-F5344CB8AC3E}">
        <p14:creationId xmlns:p14="http://schemas.microsoft.com/office/powerpoint/2010/main" val="96455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EC81F-B4BB-4556-B75B-306A0D6239B8}"/>
              </a:ext>
            </a:extLst>
          </p:cNvPr>
          <p:cNvSpPr>
            <a:spLocks noGrp="1"/>
          </p:cNvSpPr>
          <p:nvPr>
            <p:ph type="ctrTitle"/>
          </p:nvPr>
        </p:nvSpPr>
        <p:spPr/>
        <p:txBody>
          <a:bodyPr/>
          <a:lstStyle/>
          <a:p>
            <a:r>
              <a:rPr kumimoji="1" lang="ja-JP" altLang="en-US" dirty="0"/>
              <a:t>音響信号の</a:t>
            </a:r>
            <a:br>
              <a:rPr kumimoji="1" lang="en-US" altLang="ja-JP" dirty="0"/>
            </a:br>
            <a:r>
              <a:rPr kumimoji="1" lang="ja-JP" altLang="en-US" dirty="0"/>
              <a:t>非現実的ミックスの検出</a:t>
            </a:r>
          </a:p>
        </p:txBody>
      </p:sp>
      <p:sp>
        <p:nvSpPr>
          <p:cNvPr id="3" name="字幕 2">
            <a:extLst>
              <a:ext uri="{FF2B5EF4-FFF2-40B4-BE49-F238E27FC236}">
                <a16:creationId xmlns:a16="http://schemas.microsoft.com/office/drawing/2014/main" id="{0CB61DE0-41D9-4B59-9F45-6A35579005A1}"/>
              </a:ext>
            </a:extLst>
          </p:cNvPr>
          <p:cNvSpPr>
            <a:spLocks noGrp="1"/>
          </p:cNvSpPr>
          <p:nvPr>
            <p:ph type="subTitle" idx="1"/>
          </p:nvPr>
        </p:nvSpPr>
        <p:spPr/>
        <p:txBody>
          <a:bodyPr/>
          <a:lstStyle/>
          <a:p>
            <a:r>
              <a:rPr kumimoji="1" lang="ja-JP" altLang="en-US" dirty="0"/>
              <a:t>長崎大学　薗田光太郎</a:t>
            </a:r>
            <a:endParaRPr kumimoji="1" lang="en-US" altLang="ja-JP" dirty="0"/>
          </a:p>
        </p:txBody>
      </p:sp>
    </p:spTree>
    <p:extLst>
      <p:ext uri="{BB962C8B-B14F-4D97-AF65-F5344CB8AC3E}">
        <p14:creationId xmlns:p14="http://schemas.microsoft.com/office/powerpoint/2010/main" val="23380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F8C6F-C344-4D01-B613-B2B53270BD25}"/>
              </a:ext>
            </a:extLst>
          </p:cNvPr>
          <p:cNvSpPr>
            <a:spLocks noGrp="1"/>
          </p:cNvSpPr>
          <p:nvPr>
            <p:ph type="title"/>
          </p:nvPr>
        </p:nvSpPr>
        <p:spPr/>
        <p:txBody>
          <a:bodyPr/>
          <a:lstStyle/>
          <a:p>
            <a:r>
              <a:rPr kumimoji="1" lang="ja-JP" altLang="en-US" dirty="0"/>
              <a:t>評価音源</a:t>
            </a:r>
          </a:p>
        </p:txBody>
      </p:sp>
      <p:sp>
        <p:nvSpPr>
          <p:cNvPr id="3" name="コンテンツ プレースホルダー 2">
            <a:extLst>
              <a:ext uri="{FF2B5EF4-FFF2-40B4-BE49-F238E27FC236}">
                <a16:creationId xmlns:a16="http://schemas.microsoft.com/office/drawing/2014/main" id="{01E25641-19AB-464C-90E4-230556811D9A}"/>
              </a:ext>
            </a:extLst>
          </p:cNvPr>
          <p:cNvSpPr>
            <a:spLocks noGrp="1"/>
          </p:cNvSpPr>
          <p:nvPr>
            <p:ph idx="1"/>
          </p:nvPr>
        </p:nvSpPr>
        <p:spPr/>
        <p:txBody>
          <a:bodyPr>
            <a:normAutofit fontScale="92500" lnSpcReduction="20000"/>
          </a:bodyPr>
          <a:lstStyle/>
          <a:p>
            <a:r>
              <a:rPr kumimoji="1" lang="en-US" altLang="ja-JP" dirty="0"/>
              <a:t>Live … </a:t>
            </a:r>
            <a:r>
              <a:rPr kumimoji="1" lang="ja-JP" altLang="en-US" dirty="0"/>
              <a:t>新しくスタジオ録音したギター演奏</a:t>
            </a:r>
            <a:endParaRPr kumimoji="1" lang="en-US" altLang="ja-JP" dirty="0"/>
          </a:p>
          <a:p>
            <a:r>
              <a:rPr lang="en-US" altLang="ja-JP" dirty="0"/>
              <a:t>Env … </a:t>
            </a:r>
            <a:r>
              <a:rPr lang="ja-JP" altLang="en-US" dirty="0"/>
              <a:t>騒音データベース「駅」</a:t>
            </a:r>
            <a:endParaRPr lang="en-US" altLang="ja-JP" dirty="0"/>
          </a:p>
          <a:p>
            <a:pPr marL="268288">
              <a:tabLst>
                <a:tab pos="268288" algn="l"/>
              </a:tabLst>
            </a:pPr>
            <a:r>
              <a:rPr kumimoji="1" lang="en-US" altLang="ja-JP" dirty="0" err="1"/>
              <a:t>Concat</a:t>
            </a:r>
            <a:r>
              <a:rPr kumimoji="1" lang="en-US" altLang="ja-JP" dirty="0"/>
              <a:t> …Live</a:t>
            </a:r>
            <a:r>
              <a:rPr kumimoji="1" lang="ja-JP" altLang="en-US" dirty="0"/>
              <a:t>の後半と</a:t>
            </a:r>
            <a:r>
              <a:rPr kumimoji="1" lang="en-US" altLang="ja-JP" dirty="0"/>
              <a:t>Env</a:t>
            </a:r>
            <a:r>
              <a:rPr kumimoji="1" lang="ja-JP" altLang="en-US" dirty="0"/>
              <a:t>の前半を時間的に連結</a:t>
            </a:r>
            <a:br>
              <a:rPr kumimoji="1" lang="en-US" altLang="ja-JP" dirty="0"/>
            </a:br>
            <a:r>
              <a:rPr kumimoji="1" lang="ja-JP" altLang="en-US" dirty="0"/>
              <a:t>　　　　（各々</a:t>
            </a:r>
            <a:r>
              <a:rPr lang="ja-JP" altLang="en-US" dirty="0"/>
              <a:t>の音源を標準偏差で正規化したのち連結</a:t>
            </a:r>
            <a:r>
              <a:rPr kumimoji="1" lang="ja-JP" altLang="en-US" dirty="0"/>
              <a:t>）</a:t>
            </a:r>
            <a:endParaRPr kumimoji="1" lang="en-US" altLang="ja-JP" dirty="0"/>
          </a:p>
          <a:p>
            <a:pPr marL="268288" defTabSz="938213">
              <a:tabLst>
                <a:tab pos="268288" algn="l"/>
              </a:tabLst>
            </a:pPr>
            <a:r>
              <a:rPr lang="en-US" altLang="ja-JP" dirty="0"/>
              <a:t>Mix…Env</a:t>
            </a:r>
            <a:r>
              <a:rPr lang="ja-JP" altLang="en-US" dirty="0"/>
              <a:t>の中間部に</a:t>
            </a:r>
            <a:r>
              <a:rPr lang="en-US" altLang="ja-JP" dirty="0"/>
              <a:t>Live</a:t>
            </a:r>
            <a:r>
              <a:rPr lang="ja-JP" altLang="en-US" dirty="0"/>
              <a:t>の一部を重奏</a:t>
            </a:r>
            <a:br>
              <a:rPr lang="en-US" altLang="ja-JP" dirty="0"/>
            </a:br>
            <a:r>
              <a:rPr lang="ja-JP" altLang="en-US" dirty="0"/>
              <a:t>　　　</a:t>
            </a:r>
            <a:r>
              <a:rPr lang="en-US" altLang="ja-JP" dirty="0"/>
              <a:t>(</a:t>
            </a:r>
            <a:r>
              <a:rPr lang="ja-JP" altLang="en-US" dirty="0"/>
              <a:t>各々の音源を標準偏差で正規化したのちに重奏</a:t>
            </a:r>
            <a:r>
              <a:rPr lang="en-US" altLang="ja-JP" dirty="0"/>
              <a:t>)</a:t>
            </a:r>
          </a:p>
          <a:p>
            <a:pPr marL="268288" defTabSz="938213">
              <a:tabLst>
                <a:tab pos="268288" algn="l"/>
              </a:tabLst>
            </a:pPr>
            <a:r>
              <a:rPr lang="en-US" altLang="ja-JP" dirty="0"/>
              <a:t>Jazz</a:t>
            </a:r>
            <a:r>
              <a:rPr kumimoji="1" lang="en-US" altLang="ja-JP" dirty="0"/>
              <a:t>…RWC</a:t>
            </a:r>
            <a:r>
              <a:rPr kumimoji="1" lang="ja-JP" altLang="en-US" dirty="0"/>
              <a:t>データベース</a:t>
            </a:r>
            <a:endParaRPr kumimoji="1" lang="en-US" altLang="ja-JP" dirty="0"/>
          </a:p>
          <a:p>
            <a:pPr marL="268288" defTabSz="938213">
              <a:tabLst>
                <a:tab pos="268288" algn="l"/>
              </a:tabLst>
            </a:pPr>
            <a:r>
              <a:rPr lang="en-US" altLang="ja-JP" dirty="0"/>
              <a:t>Pops…RWC</a:t>
            </a:r>
            <a:r>
              <a:rPr lang="ja-JP" altLang="en-US" dirty="0"/>
              <a:t>データベース</a:t>
            </a:r>
            <a:endParaRPr lang="en-US" altLang="ja-JP" dirty="0"/>
          </a:p>
          <a:p>
            <a:pPr marL="268288" defTabSz="938213">
              <a:tabLst>
                <a:tab pos="268288" algn="l"/>
              </a:tabLst>
            </a:pPr>
            <a:endParaRPr lang="en-US" altLang="ja-JP" dirty="0"/>
          </a:p>
          <a:p>
            <a:pPr marL="268288" defTabSz="938213">
              <a:tabLst>
                <a:tab pos="268288" algn="l"/>
              </a:tabLst>
            </a:pPr>
            <a:r>
              <a:rPr lang="en-US" altLang="ja-JP" dirty="0"/>
              <a:t>Live, Env, (Jazz) : High Liveness</a:t>
            </a:r>
          </a:p>
          <a:p>
            <a:pPr marL="268288" defTabSz="938213">
              <a:tabLst>
                <a:tab pos="268288" algn="l"/>
              </a:tabLst>
            </a:pPr>
            <a:r>
              <a:rPr lang="en-US" altLang="ja-JP" dirty="0" err="1"/>
              <a:t>Concat</a:t>
            </a:r>
            <a:r>
              <a:rPr lang="en-US" altLang="ja-JP" dirty="0"/>
              <a:t>, Mix, (Pops) : Low Liveness</a:t>
            </a:r>
          </a:p>
          <a:p>
            <a:pPr marL="268288" defTabSz="938213">
              <a:tabLst>
                <a:tab pos="268288" algn="l"/>
              </a:tabLst>
            </a:pPr>
            <a:endParaRPr lang="en-US" altLang="ja-JP" dirty="0"/>
          </a:p>
          <a:p>
            <a:pPr marL="39688" indent="0" defTabSz="938213">
              <a:buNone/>
              <a:tabLst>
                <a:tab pos="268288" algn="l"/>
              </a:tabLst>
            </a:pPr>
            <a:endParaRPr lang="en-US" altLang="ja-JP" dirty="0"/>
          </a:p>
        </p:txBody>
      </p:sp>
    </p:spTree>
    <p:extLst>
      <p:ext uri="{BB962C8B-B14F-4D97-AF65-F5344CB8AC3E}">
        <p14:creationId xmlns:p14="http://schemas.microsoft.com/office/powerpoint/2010/main" val="235578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4F65-9F29-43C8-8FAB-0A570D0F013B}"/>
              </a:ext>
            </a:extLst>
          </p:cNvPr>
          <p:cNvSpPr>
            <a:spLocks noGrp="1"/>
          </p:cNvSpPr>
          <p:nvPr>
            <p:ph type="title"/>
          </p:nvPr>
        </p:nvSpPr>
        <p:spPr>
          <a:xfrm>
            <a:off x="676275" y="336550"/>
            <a:ext cx="10515600" cy="1325563"/>
          </a:xfrm>
        </p:spPr>
        <p:txBody>
          <a:bodyPr/>
          <a:lstStyle/>
          <a:p>
            <a:r>
              <a:rPr kumimoji="1" lang="en-US" altLang="ja-JP" dirty="0"/>
              <a:t>[Live]</a:t>
            </a:r>
            <a:r>
              <a:rPr kumimoji="1" lang="ja-JP" altLang="en-US" dirty="0"/>
              <a:t>における短ケフレンシーケプストラム</a:t>
            </a:r>
          </a:p>
        </p:txBody>
      </p:sp>
      <p:pic>
        <p:nvPicPr>
          <p:cNvPr id="9" name="コンテンツ プレースホルダー 8">
            <a:extLst>
              <a:ext uri="{FF2B5EF4-FFF2-40B4-BE49-F238E27FC236}">
                <a16:creationId xmlns:a16="http://schemas.microsoft.com/office/drawing/2014/main" id="{FB02FCE1-8D61-41F3-AABF-5BBABAD48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675" y="1080076"/>
            <a:ext cx="5600699" cy="5487783"/>
          </a:xfrm>
        </p:spPr>
      </p:pic>
    </p:spTree>
    <p:extLst>
      <p:ext uri="{BB962C8B-B14F-4D97-AF65-F5344CB8AC3E}">
        <p14:creationId xmlns:p14="http://schemas.microsoft.com/office/powerpoint/2010/main" val="319993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D4F65-9F29-43C8-8FAB-0A570D0F013B}"/>
              </a:ext>
            </a:extLst>
          </p:cNvPr>
          <p:cNvSpPr>
            <a:spLocks noGrp="1"/>
          </p:cNvSpPr>
          <p:nvPr>
            <p:ph type="title"/>
          </p:nvPr>
        </p:nvSpPr>
        <p:spPr/>
        <p:txBody>
          <a:bodyPr/>
          <a:lstStyle/>
          <a:p>
            <a:r>
              <a:rPr kumimoji="1" lang="en-US" altLang="ja-JP" dirty="0"/>
              <a:t>Live</a:t>
            </a:r>
            <a:r>
              <a:rPr kumimoji="1" lang="ja-JP" altLang="en-US" dirty="0"/>
              <a:t>　および　</a:t>
            </a:r>
            <a:r>
              <a:rPr kumimoji="1" lang="en-US" altLang="ja-JP" dirty="0"/>
              <a:t>Env / liveness</a:t>
            </a:r>
            <a:r>
              <a:rPr kumimoji="1" lang="ja-JP" altLang="en-US" dirty="0"/>
              <a:t>音源</a:t>
            </a:r>
          </a:p>
        </p:txBody>
      </p:sp>
      <p:pic>
        <p:nvPicPr>
          <p:cNvPr id="5" name="コンテンツ プレースホルダー 4" descr="スクリーンショット が含まれている画像&#10;&#10;自動的に生成された説明">
            <a:extLst>
              <a:ext uri="{FF2B5EF4-FFF2-40B4-BE49-F238E27FC236}">
                <a16:creationId xmlns:a16="http://schemas.microsoft.com/office/drawing/2014/main" id="{71DBFA52-9A2A-499E-A9AA-CAE2A0362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800" y="1863724"/>
            <a:ext cx="4551575" cy="4524375"/>
          </a:xfrm>
        </p:spPr>
      </p:pic>
      <p:pic>
        <p:nvPicPr>
          <p:cNvPr id="7" name="図 6" descr="スクリーンショット, 抽象 が含まれている画像&#10;&#10;自動的に生成された説明">
            <a:extLst>
              <a:ext uri="{FF2B5EF4-FFF2-40B4-BE49-F238E27FC236}">
                <a16:creationId xmlns:a16="http://schemas.microsoft.com/office/drawing/2014/main" id="{47AEEA34-D27D-47A1-B588-D5DAA7265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039" y="1863725"/>
            <a:ext cx="4551575" cy="4524375"/>
          </a:xfrm>
          <a:prstGeom prst="rect">
            <a:avLst/>
          </a:prstGeom>
        </p:spPr>
      </p:pic>
      <p:sp>
        <p:nvSpPr>
          <p:cNvPr id="8" name="テキスト ボックス 7">
            <a:extLst>
              <a:ext uri="{FF2B5EF4-FFF2-40B4-BE49-F238E27FC236}">
                <a16:creationId xmlns:a16="http://schemas.microsoft.com/office/drawing/2014/main" id="{5E64447A-9C86-49EE-AB66-25E5A74F5779}"/>
              </a:ext>
            </a:extLst>
          </p:cNvPr>
          <p:cNvSpPr txBox="1"/>
          <p:nvPr/>
        </p:nvSpPr>
        <p:spPr>
          <a:xfrm>
            <a:off x="666464" y="1592540"/>
            <a:ext cx="803425" cy="369332"/>
          </a:xfrm>
          <a:prstGeom prst="rect">
            <a:avLst/>
          </a:prstGeom>
          <a:noFill/>
        </p:spPr>
        <p:txBody>
          <a:bodyPr wrap="none" rtlCol="0">
            <a:spAutoFit/>
          </a:bodyPr>
          <a:lstStyle/>
          <a:p>
            <a:r>
              <a:rPr kumimoji="1" lang="en-US" altLang="ja-JP" dirty="0"/>
              <a:t>[Live]</a:t>
            </a:r>
            <a:endParaRPr kumimoji="1" lang="ja-JP" altLang="en-US" dirty="0"/>
          </a:p>
        </p:txBody>
      </p:sp>
      <p:sp>
        <p:nvSpPr>
          <p:cNvPr id="9" name="テキスト ボックス 8">
            <a:extLst>
              <a:ext uri="{FF2B5EF4-FFF2-40B4-BE49-F238E27FC236}">
                <a16:creationId xmlns:a16="http://schemas.microsoft.com/office/drawing/2014/main" id="{739D1DDD-20A2-4BF0-B715-F6509B8F2C91}"/>
              </a:ext>
            </a:extLst>
          </p:cNvPr>
          <p:cNvSpPr txBox="1"/>
          <p:nvPr/>
        </p:nvSpPr>
        <p:spPr>
          <a:xfrm>
            <a:off x="5658112" y="1592540"/>
            <a:ext cx="753732" cy="369332"/>
          </a:xfrm>
          <a:prstGeom prst="rect">
            <a:avLst/>
          </a:prstGeom>
          <a:noFill/>
        </p:spPr>
        <p:txBody>
          <a:bodyPr wrap="none" rtlCol="0">
            <a:spAutoFit/>
          </a:bodyPr>
          <a:lstStyle/>
          <a:p>
            <a:r>
              <a:rPr kumimoji="1" lang="en-US" altLang="ja-JP" dirty="0"/>
              <a:t>[Env]</a:t>
            </a:r>
            <a:endParaRPr kumimoji="1" lang="ja-JP" altLang="en-US" dirty="0"/>
          </a:p>
        </p:txBody>
      </p:sp>
    </p:spTree>
    <p:extLst>
      <p:ext uri="{BB962C8B-B14F-4D97-AF65-F5344CB8AC3E}">
        <p14:creationId xmlns:p14="http://schemas.microsoft.com/office/powerpoint/2010/main" val="142007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3154-9510-45AF-A7E6-5BBCA9630E62}"/>
              </a:ext>
            </a:extLst>
          </p:cNvPr>
          <p:cNvSpPr>
            <a:spLocks noGrp="1"/>
          </p:cNvSpPr>
          <p:nvPr>
            <p:ph type="title"/>
          </p:nvPr>
        </p:nvSpPr>
        <p:spPr/>
        <p:txBody>
          <a:bodyPr/>
          <a:lstStyle/>
          <a:p>
            <a:r>
              <a:rPr kumimoji="1" lang="en-US" altLang="ja-JP" dirty="0"/>
              <a:t>[</a:t>
            </a:r>
            <a:r>
              <a:rPr kumimoji="1" lang="en-US" altLang="ja-JP" dirty="0" err="1"/>
              <a:t>Concat</a:t>
            </a:r>
            <a:r>
              <a:rPr kumimoji="1" lang="en-US" altLang="ja-JP" dirty="0"/>
              <a:t>]</a:t>
            </a:r>
            <a:r>
              <a:rPr kumimoji="1" lang="ja-JP" altLang="en-US" dirty="0"/>
              <a:t>における短ケフレンシーケプストラム</a:t>
            </a:r>
          </a:p>
        </p:txBody>
      </p:sp>
      <p:pic>
        <p:nvPicPr>
          <p:cNvPr id="5" name="コンテンツ プレースホルダー 4">
            <a:extLst>
              <a:ext uri="{FF2B5EF4-FFF2-40B4-BE49-F238E27FC236}">
                <a16:creationId xmlns:a16="http://schemas.microsoft.com/office/drawing/2014/main" id="{A7876814-2FAE-47EC-B985-644E5408C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350" y="1145406"/>
            <a:ext cx="5457825" cy="5347789"/>
          </a:xfrm>
        </p:spPr>
      </p:pic>
      <p:cxnSp>
        <p:nvCxnSpPr>
          <p:cNvPr id="7" name="直線コネクタ 6">
            <a:extLst>
              <a:ext uri="{FF2B5EF4-FFF2-40B4-BE49-F238E27FC236}">
                <a16:creationId xmlns:a16="http://schemas.microsoft.com/office/drawing/2014/main" id="{A512EFB7-0158-4825-B9A4-7A5669C95F55}"/>
              </a:ext>
            </a:extLst>
          </p:cNvPr>
          <p:cNvCxnSpPr/>
          <p:nvPr/>
        </p:nvCxnSpPr>
        <p:spPr>
          <a:xfrm>
            <a:off x="2862072" y="3822192"/>
            <a:ext cx="652881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0A9E66A-9D41-45F2-91DB-5DC8FB3625BE}"/>
              </a:ext>
            </a:extLst>
          </p:cNvPr>
          <p:cNvSpPr txBox="1"/>
          <p:nvPr/>
        </p:nvSpPr>
        <p:spPr>
          <a:xfrm>
            <a:off x="9029807" y="3105514"/>
            <a:ext cx="461665" cy="646972"/>
          </a:xfrm>
          <a:prstGeom prst="rect">
            <a:avLst/>
          </a:prstGeom>
          <a:noFill/>
        </p:spPr>
        <p:txBody>
          <a:bodyPr vert="eaVert" wrap="none" rtlCol="0">
            <a:spAutoFit/>
          </a:bodyPr>
          <a:lstStyle/>
          <a:p>
            <a:r>
              <a:rPr kumimoji="1" lang="en-US" altLang="ja-JP" dirty="0"/>
              <a:t>[env]</a:t>
            </a:r>
            <a:endParaRPr kumimoji="1" lang="ja-JP" altLang="en-US" dirty="0"/>
          </a:p>
        </p:txBody>
      </p:sp>
      <p:sp>
        <p:nvSpPr>
          <p:cNvPr id="9" name="テキスト ボックス 8">
            <a:extLst>
              <a:ext uri="{FF2B5EF4-FFF2-40B4-BE49-F238E27FC236}">
                <a16:creationId xmlns:a16="http://schemas.microsoft.com/office/drawing/2014/main" id="{FBB113BD-DE69-4ABB-A8FC-2FFB9F458C65}"/>
              </a:ext>
            </a:extLst>
          </p:cNvPr>
          <p:cNvSpPr txBox="1"/>
          <p:nvPr/>
        </p:nvSpPr>
        <p:spPr>
          <a:xfrm>
            <a:off x="9029807" y="3986784"/>
            <a:ext cx="461665" cy="634148"/>
          </a:xfrm>
          <a:prstGeom prst="rect">
            <a:avLst/>
          </a:prstGeom>
          <a:noFill/>
        </p:spPr>
        <p:txBody>
          <a:bodyPr vert="eaVert" wrap="none" rtlCol="0">
            <a:spAutoFit/>
          </a:bodyPr>
          <a:lstStyle/>
          <a:p>
            <a:r>
              <a:rPr kumimoji="1" lang="en-US" altLang="ja-JP" dirty="0"/>
              <a:t>[live]</a:t>
            </a:r>
            <a:endParaRPr kumimoji="1" lang="ja-JP" altLang="en-US" dirty="0"/>
          </a:p>
        </p:txBody>
      </p:sp>
      <p:sp>
        <p:nvSpPr>
          <p:cNvPr id="10" name="テキスト ボックス 9">
            <a:extLst>
              <a:ext uri="{FF2B5EF4-FFF2-40B4-BE49-F238E27FC236}">
                <a16:creationId xmlns:a16="http://schemas.microsoft.com/office/drawing/2014/main" id="{A58C3BC3-4F3D-45F6-8826-E53A451DAD34}"/>
              </a:ext>
            </a:extLst>
          </p:cNvPr>
          <p:cNvSpPr txBox="1"/>
          <p:nvPr/>
        </p:nvSpPr>
        <p:spPr>
          <a:xfrm>
            <a:off x="9189720" y="5321808"/>
            <a:ext cx="2715768" cy="646331"/>
          </a:xfrm>
          <a:prstGeom prst="rect">
            <a:avLst/>
          </a:prstGeom>
          <a:noFill/>
        </p:spPr>
        <p:txBody>
          <a:bodyPr wrap="square" rtlCol="0">
            <a:spAutoFit/>
          </a:bodyPr>
          <a:lstStyle/>
          <a:p>
            <a:r>
              <a:rPr lang="ja-JP" altLang="en-US" dirty="0"/>
              <a:t>連結の前後で多少異なった特性があるが</a:t>
            </a:r>
            <a:r>
              <a:rPr lang="en-US" altLang="ja-JP" dirty="0"/>
              <a:t>…</a:t>
            </a:r>
            <a:endParaRPr kumimoji="1" lang="ja-JP" altLang="en-US" dirty="0"/>
          </a:p>
        </p:txBody>
      </p:sp>
    </p:spTree>
    <p:extLst>
      <p:ext uri="{BB962C8B-B14F-4D97-AF65-F5344CB8AC3E}">
        <p14:creationId xmlns:p14="http://schemas.microsoft.com/office/powerpoint/2010/main" val="247094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53154-9510-45AF-A7E6-5BBCA9630E62}"/>
              </a:ext>
            </a:extLst>
          </p:cNvPr>
          <p:cNvSpPr>
            <a:spLocks noGrp="1"/>
          </p:cNvSpPr>
          <p:nvPr>
            <p:ph type="title"/>
          </p:nvPr>
        </p:nvSpPr>
        <p:spPr/>
        <p:txBody>
          <a:bodyPr/>
          <a:lstStyle/>
          <a:p>
            <a:r>
              <a:rPr kumimoji="1" lang="en-US" altLang="ja-JP" dirty="0" err="1"/>
              <a:t>Concat</a:t>
            </a:r>
            <a:r>
              <a:rPr lang="ja-JP" altLang="en-US" dirty="0"/>
              <a:t>　</a:t>
            </a:r>
            <a:r>
              <a:rPr kumimoji="1" lang="ja-JP" altLang="en-US" dirty="0"/>
              <a:t>および　</a:t>
            </a:r>
            <a:r>
              <a:rPr kumimoji="1" lang="en-US" altLang="ja-JP" dirty="0"/>
              <a:t>Mix</a:t>
            </a:r>
            <a:r>
              <a:rPr kumimoji="1" lang="ja-JP" altLang="en-US" dirty="0"/>
              <a:t>　</a:t>
            </a:r>
            <a:r>
              <a:rPr kumimoji="1" lang="en-US" altLang="ja-JP" dirty="0"/>
              <a:t>/no-Liveness</a:t>
            </a:r>
            <a:r>
              <a:rPr kumimoji="1" lang="ja-JP" altLang="en-US" dirty="0"/>
              <a:t>音源</a:t>
            </a:r>
          </a:p>
        </p:txBody>
      </p:sp>
      <p:pic>
        <p:nvPicPr>
          <p:cNvPr id="5" name="コンテンツ プレースホルダー 4" descr="文字と写真のスクリーンショット&#10;&#10;自動的に生成された説明">
            <a:extLst>
              <a:ext uri="{FF2B5EF4-FFF2-40B4-BE49-F238E27FC236}">
                <a16:creationId xmlns:a16="http://schemas.microsoft.com/office/drawing/2014/main" id="{5E2CFDE2-0C7A-4737-BDB9-38C493D98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014" y="1690687"/>
            <a:ext cx="4831057" cy="4802187"/>
          </a:xfrm>
        </p:spPr>
      </p:pic>
      <p:pic>
        <p:nvPicPr>
          <p:cNvPr id="7" name="図 6" descr="スクリーンショットの画面&#10;&#10;自動的に生成された説明">
            <a:extLst>
              <a:ext uri="{FF2B5EF4-FFF2-40B4-BE49-F238E27FC236}">
                <a16:creationId xmlns:a16="http://schemas.microsoft.com/office/drawing/2014/main" id="{9A4B09DA-32D2-41D6-BC5B-BAC2D94E4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311" y="1673225"/>
            <a:ext cx="4790674" cy="4819650"/>
          </a:xfrm>
          <a:prstGeom prst="rect">
            <a:avLst/>
          </a:prstGeom>
        </p:spPr>
      </p:pic>
      <p:sp>
        <p:nvSpPr>
          <p:cNvPr id="8" name="テキスト ボックス 7">
            <a:extLst>
              <a:ext uri="{FF2B5EF4-FFF2-40B4-BE49-F238E27FC236}">
                <a16:creationId xmlns:a16="http://schemas.microsoft.com/office/drawing/2014/main" id="{55729704-EE6D-4117-9D29-A83789B1D49F}"/>
              </a:ext>
            </a:extLst>
          </p:cNvPr>
          <p:cNvSpPr txBox="1"/>
          <p:nvPr/>
        </p:nvSpPr>
        <p:spPr>
          <a:xfrm>
            <a:off x="694944" y="1488559"/>
            <a:ext cx="1075936" cy="369332"/>
          </a:xfrm>
          <a:prstGeom prst="rect">
            <a:avLst/>
          </a:prstGeom>
          <a:noFill/>
        </p:spPr>
        <p:txBody>
          <a:bodyPr wrap="none" rtlCol="0">
            <a:spAutoFit/>
          </a:bodyPr>
          <a:lstStyle/>
          <a:p>
            <a:r>
              <a:rPr kumimoji="1" lang="en-US" altLang="ja-JP" dirty="0"/>
              <a:t>[</a:t>
            </a:r>
            <a:r>
              <a:rPr kumimoji="1" lang="en-US" altLang="ja-JP" dirty="0" err="1"/>
              <a:t>concat</a:t>
            </a:r>
            <a:r>
              <a:rPr kumimoji="1" lang="en-US" altLang="ja-JP" dirty="0"/>
              <a:t>]</a:t>
            </a:r>
            <a:endParaRPr kumimoji="1" lang="ja-JP" altLang="en-US" dirty="0"/>
          </a:p>
        </p:txBody>
      </p:sp>
      <p:sp>
        <p:nvSpPr>
          <p:cNvPr id="11" name="矢印: 下 10">
            <a:extLst>
              <a:ext uri="{FF2B5EF4-FFF2-40B4-BE49-F238E27FC236}">
                <a16:creationId xmlns:a16="http://schemas.microsoft.com/office/drawing/2014/main" id="{BA68F2B1-65D9-44A6-8D79-A8D58164C61E}"/>
              </a:ext>
            </a:extLst>
          </p:cNvPr>
          <p:cNvSpPr/>
          <p:nvPr/>
        </p:nvSpPr>
        <p:spPr>
          <a:xfrm>
            <a:off x="3419856" y="1783080"/>
            <a:ext cx="237744" cy="30175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A8A9EA6C-CCD9-4746-9B9D-EAE751FFFB12}"/>
              </a:ext>
            </a:extLst>
          </p:cNvPr>
          <p:cNvSpPr/>
          <p:nvPr/>
        </p:nvSpPr>
        <p:spPr>
          <a:xfrm>
            <a:off x="3419856" y="4690872"/>
            <a:ext cx="237744" cy="30175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右 12">
            <a:extLst>
              <a:ext uri="{FF2B5EF4-FFF2-40B4-BE49-F238E27FC236}">
                <a16:creationId xmlns:a16="http://schemas.microsoft.com/office/drawing/2014/main" id="{C02C4EE0-0E22-43EF-AAEA-E916F6335CB2}"/>
              </a:ext>
            </a:extLst>
          </p:cNvPr>
          <p:cNvSpPr/>
          <p:nvPr/>
        </p:nvSpPr>
        <p:spPr>
          <a:xfrm>
            <a:off x="7982712" y="3867912"/>
            <a:ext cx="2029968" cy="237744"/>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A3472FA-8E05-417B-ADA2-CE4125AD4ADC}"/>
              </a:ext>
            </a:extLst>
          </p:cNvPr>
          <p:cNvSpPr txBox="1"/>
          <p:nvPr/>
        </p:nvSpPr>
        <p:spPr>
          <a:xfrm>
            <a:off x="4023360" y="6282562"/>
            <a:ext cx="457048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連結・ミックスに対して大きな変化がない</a:t>
            </a:r>
            <a:endParaRPr kumimoji="1" lang="ja-JP" altLang="en-US" dirty="0"/>
          </a:p>
        </p:txBody>
      </p:sp>
      <p:sp>
        <p:nvSpPr>
          <p:cNvPr id="15" name="テキスト ボックス 14">
            <a:extLst>
              <a:ext uri="{FF2B5EF4-FFF2-40B4-BE49-F238E27FC236}">
                <a16:creationId xmlns:a16="http://schemas.microsoft.com/office/drawing/2014/main" id="{3C072C81-D840-41DC-9118-BB589E68E1B8}"/>
              </a:ext>
            </a:extLst>
          </p:cNvPr>
          <p:cNvSpPr txBox="1"/>
          <p:nvPr/>
        </p:nvSpPr>
        <p:spPr>
          <a:xfrm>
            <a:off x="6308601" y="1506021"/>
            <a:ext cx="736099" cy="369332"/>
          </a:xfrm>
          <a:prstGeom prst="rect">
            <a:avLst/>
          </a:prstGeom>
          <a:noFill/>
        </p:spPr>
        <p:txBody>
          <a:bodyPr wrap="none" rtlCol="0">
            <a:spAutoFit/>
          </a:bodyPr>
          <a:lstStyle/>
          <a:p>
            <a:r>
              <a:rPr kumimoji="1" lang="en-US" altLang="ja-JP" dirty="0"/>
              <a:t>[mix]</a:t>
            </a:r>
            <a:endParaRPr kumimoji="1" lang="ja-JP" altLang="en-US" dirty="0"/>
          </a:p>
        </p:txBody>
      </p:sp>
    </p:spTree>
    <p:extLst>
      <p:ext uri="{BB962C8B-B14F-4D97-AF65-F5344CB8AC3E}">
        <p14:creationId xmlns:p14="http://schemas.microsoft.com/office/powerpoint/2010/main" val="11960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E97A3-16EE-45AE-AB44-8220FBFDE0BD}"/>
              </a:ext>
            </a:extLst>
          </p:cNvPr>
          <p:cNvSpPr>
            <a:spLocks noGrp="1"/>
          </p:cNvSpPr>
          <p:nvPr>
            <p:ph type="title"/>
          </p:nvPr>
        </p:nvSpPr>
        <p:spPr/>
        <p:txBody>
          <a:bodyPr/>
          <a:lstStyle/>
          <a:p>
            <a:r>
              <a:rPr kumimoji="1" lang="en-US" altLang="ja-JP" dirty="0"/>
              <a:t>Jazz /High liveness? </a:t>
            </a:r>
            <a:r>
              <a:rPr kumimoji="1" lang="ja-JP" altLang="en-US" dirty="0"/>
              <a:t>および</a:t>
            </a:r>
            <a:br>
              <a:rPr kumimoji="1" lang="en-US" altLang="ja-JP" dirty="0"/>
            </a:br>
            <a:r>
              <a:rPr kumimoji="1" lang="ja-JP" altLang="en-US" dirty="0"/>
              <a:t> </a:t>
            </a:r>
            <a:r>
              <a:rPr kumimoji="1" lang="en-US" altLang="ja-JP" dirty="0"/>
              <a:t>Pops/</a:t>
            </a:r>
            <a:r>
              <a:rPr lang="en-US" altLang="ja-JP" dirty="0"/>
              <a:t>low </a:t>
            </a:r>
            <a:r>
              <a:rPr kumimoji="1" lang="en-US" altLang="ja-JP" dirty="0"/>
              <a:t>liveness?</a:t>
            </a:r>
            <a:endParaRPr kumimoji="1" lang="ja-JP" altLang="en-US" dirty="0"/>
          </a:p>
        </p:txBody>
      </p:sp>
      <p:pic>
        <p:nvPicPr>
          <p:cNvPr id="5" name="コンテンツ プレースホルダー 4">
            <a:extLst>
              <a:ext uri="{FF2B5EF4-FFF2-40B4-BE49-F238E27FC236}">
                <a16:creationId xmlns:a16="http://schemas.microsoft.com/office/drawing/2014/main" id="{D54CEBB3-77C0-4A60-9DB7-A3CE6B97A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512" y="1661320"/>
            <a:ext cx="5198377" cy="5167311"/>
          </a:xfrm>
        </p:spPr>
      </p:pic>
      <p:pic>
        <p:nvPicPr>
          <p:cNvPr id="7" name="図 6">
            <a:extLst>
              <a:ext uri="{FF2B5EF4-FFF2-40B4-BE49-F238E27FC236}">
                <a16:creationId xmlns:a16="http://schemas.microsoft.com/office/drawing/2014/main" id="{AA749A0D-72B1-46B8-8D71-46534E81F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03" y="1690688"/>
            <a:ext cx="5136246" cy="5167312"/>
          </a:xfrm>
          <a:prstGeom prst="rect">
            <a:avLst/>
          </a:prstGeom>
        </p:spPr>
      </p:pic>
      <p:sp>
        <p:nvSpPr>
          <p:cNvPr id="8" name="テキスト ボックス 7">
            <a:extLst>
              <a:ext uri="{FF2B5EF4-FFF2-40B4-BE49-F238E27FC236}">
                <a16:creationId xmlns:a16="http://schemas.microsoft.com/office/drawing/2014/main" id="{3F6D8E82-F3AE-4FF3-B940-E5DB064F11CC}"/>
              </a:ext>
            </a:extLst>
          </p:cNvPr>
          <p:cNvSpPr txBox="1"/>
          <p:nvPr/>
        </p:nvSpPr>
        <p:spPr>
          <a:xfrm>
            <a:off x="649224" y="1527048"/>
            <a:ext cx="797013" cy="369332"/>
          </a:xfrm>
          <a:prstGeom prst="rect">
            <a:avLst/>
          </a:prstGeom>
          <a:noFill/>
        </p:spPr>
        <p:txBody>
          <a:bodyPr wrap="none" rtlCol="0">
            <a:spAutoFit/>
          </a:bodyPr>
          <a:lstStyle/>
          <a:p>
            <a:r>
              <a:rPr kumimoji="1" lang="en-US" altLang="ja-JP" dirty="0"/>
              <a:t>[Jazz]</a:t>
            </a:r>
            <a:endParaRPr kumimoji="1" lang="ja-JP" altLang="en-US" dirty="0"/>
          </a:p>
        </p:txBody>
      </p:sp>
      <p:sp>
        <p:nvSpPr>
          <p:cNvPr id="9" name="テキスト ボックス 8">
            <a:extLst>
              <a:ext uri="{FF2B5EF4-FFF2-40B4-BE49-F238E27FC236}">
                <a16:creationId xmlns:a16="http://schemas.microsoft.com/office/drawing/2014/main" id="{9924CD1E-7856-4681-802E-80A6DD52DC0A}"/>
              </a:ext>
            </a:extLst>
          </p:cNvPr>
          <p:cNvSpPr txBox="1"/>
          <p:nvPr/>
        </p:nvSpPr>
        <p:spPr>
          <a:xfrm>
            <a:off x="6096000" y="1476654"/>
            <a:ext cx="880369" cy="369332"/>
          </a:xfrm>
          <a:prstGeom prst="rect">
            <a:avLst/>
          </a:prstGeom>
          <a:noFill/>
        </p:spPr>
        <p:txBody>
          <a:bodyPr wrap="none" rtlCol="0">
            <a:spAutoFit/>
          </a:bodyPr>
          <a:lstStyle/>
          <a:p>
            <a:r>
              <a:rPr kumimoji="1" lang="en-US" altLang="ja-JP" dirty="0"/>
              <a:t>[pops]</a:t>
            </a:r>
            <a:endParaRPr kumimoji="1" lang="ja-JP" altLang="en-US" dirty="0"/>
          </a:p>
        </p:txBody>
      </p:sp>
    </p:spTree>
    <p:extLst>
      <p:ext uri="{BB962C8B-B14F-4D97-AF65-F5344CB8AC3E}">
        <p14:creationId xmlns:p14="http://schemas.microsoft.com/office/powerpoint/2010/main" val="328156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C9A9B-60FB-4B12-BC99-B4B9CD342225}"/>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842C2066-546D-41E8-8256-28C355A3249D}"/>
              </a:ext>
            </a:extLst>
          </p:cNvPr>
          <p:cNvSpPr>
            <a:spLocks noGrp="1"/>
          </p:cNvSpPr>
          <p:nvPr>
            <p:ph idx="1"/>
          </p:nvPr>
        </p:nvSpPr>
        <p:spPr/>
        <p:txBody>
          <a:bodyPr/>
          <a:lstStyle/>
          <a:p>
            <a:r>
              <a:rPr lang="ja-JP" altLang="en-US" dirty="0"/>
              <a:t>聴覚上では弁別できないほど人工的な編集が可能になってきた</a:t>
            </a:r>
            <a:endParaRPr lang="en-US" altLang="ja-JP" dirty="0"/>
          </a:p>
          <a:p>
            <a:pPr lvl="1"/>
            <a:r>
              <a:rPr kumimoji="1" lang="ja-JP" altLang="en-US" dirty="0"/>
              <a:t>音声によるコマンド入力などで生体認証の必要性が高くなっている</a:t>
            </a:r>
            <a:endParaRPr kumimoji="1" lang="en-US" altLang="ja-JP" dirty="0"/>
          </a:p>
          <a:p>
            <a:r>
              <a:rPr kumimoji="1" lang="ja-JP" altLang="en-US" dirty="0"/>
              <a:t>本研究では，音声に限らない一般の音響信号に対する生体識別として，短ケフレンシーケプストラムのフレーム間相互相関を提案した．</a:t>
            </a:r>
            <a:endParaRPr kumimoji="1" lang="en-US" altLang="ja-JP" dirty="0"/>
          </a:p>
          <a:p>
            <a:pPr lvl="1"/>
            <a:r>
              <a:rPr lang="ja-JP" altLang="en-US" dirty="0"/>
              <a:t>短ケフレンシー領域には録音環境の残響特性が現れる</a:t>
            </a:r>
            <a:endParaRPr lang="en-US" altLang="ja-JP" dirty="0"/>
          </a:p>
          <a:p>
            <a:r>
              <a:rPr kumimoji="1" lang="en-US" altLang="ja-JP" dirty="0"/>
              <a:t>2</a:t>
            </a:r>
            <a:r>
              <a:rPr kumimoji="1" lang="ja-JP" altLang="en-US" dirty="0"/>
              <a:t>つの音源の連結，ミックスに対する実験の結果，残念ながら明らかな相関の変化は現れなかった</a:t>
            </a:r>
            <a:endParaRPr kumimoji="1" lang="en-US" altLang="ja-JP" dirty="0"/>
          </a:p>
          <a:p>
            <a:pPr lvl="1"/>
            <a:r>
              <a:rPr lang="ja-JP" altLang="en-US" dirty="0"/>
              <a:t>音源の振幅の変化に鋭敏</a:t>
            </a:r>
            <a:endParaRPr lang="en-US" altLang="ja-JP" dirty="0"/>
          </a:p>
          <a:p>
            <a:r>
              <a:rPr kumimoji="1" lang="ja-JP" altLang="en-US" dirty="0"/>
              <a:t>さらなる検討が必要</a:t>
            </a:r>
          </a:p>
        </p:txBody>
      </p:sp>
    </p:spTree>
    <p:extLst>
      <p:ext uri="{BB962C8B-B14F-4D97-AF65-F5344CB8AC3E}">
        <p14:creationId xmlns:p14="http://schemas.microsoft.com/office/powerpoint/2010/main" val="265457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6C7F9-2519-4C61-AB9F-8DA99D35FA62}"/>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0F183FB9-81E2-42A1-B145-78D0F13E43AB}"/>
              </a:ext>
            </a:extLst>
          </p:cNvPr>
          <p:cNvSpPr>
            <a:spLocks noGrp="1"/>
          </p:cNvSpPr>
          <p:nvPr>
            <p:ph idx="1"/>
          </p:nvPr>
        </p:nvSpPr>
        <p:spPr/>
        <p:txBody>
          <a:bodyPr/>
          <a:lstStyle/>
          <a:p>
            <a:r>
              <a:rPr kumimoji="1" lang="ja-JP" altLang="en-US" dirty="0"/>
              <a:t>短ケフレンシーは残響特性と言えるのか？</a:t>
            </a:r>
            <a:endParaRPr kumimoji="1" lang="en-US" altLang="ja-JP" dirty="0"/>
          </a:p>
          <a:p>
            <a:r>
              <a:rPr lang="ja-JP" altLang="en-US" dirty="0"/>
              <a:t>評価音源？</a:t>
            </a:r>
            <a:endParaRPr kumimoji="1" lang="ja-JP" altLang="en-US" dirty="0"/>
          </a:p>
        </p:txBody>
      </p:sp>
    </p:spTree>
    <p:extLst>
      <p:ext uri="{BB962C8B-B14F-4D97-AF65-F5344CB8AC3E}">
        <p14:creationId xmlns:p14="http://schemas.microsoft.com/office/powerpoint/2010/main" val="364536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4124A-CF0D-4E2A-9025-E6C467F40D94}"/>
              </a:ext>
            </a:extLst>
          </p:cNvPr>
          <p:cNvSpPr>
            <a:spLocks noGrp="1"/>
          </p:cNvSpPr>
          <p:nvPr>
            <p:ph type="title"/>
          </p:nvPr>
        </p:nvSpPr>
        <p:spPr>
          <a:xfrm>
            <a:off x="838200" y="365125"/>
            <a:ext cx="10515600" cy="1325563"/>
          </a:xfrm>
        </p:spPr>
        <p:txBody>
          <a:bodyPr>
            <a:normAutofit/>
          </a:bodyPr>
          <a:lstStyle/>
          <a:p>
            <a:r>
              <a:rPr kumimoji="1" lang="ja-JP" altLang="en-US" dirty="0"/>
              <a:t>音響信号の真正性（迫真性？）</a:t>
            </a:r>
          </a:p>
        </p:txBody>
      </p:sp>
      <p:sp>
        <p:nvSpPr>
          <p:cNvPr id="3" name="コンテンツ プレースホルダー 2">
            <a:extLst>
              <a:ext uri="{FF2B5EF4-FFF2-40B4-BE49-F238E27FC236}">
                <a16:creationId xmlns:a16="http://schemas.microsoft.com/office/drawing/2014/main" id="{D3A7185F-D7F5-490A-BB5D-410A91349107}"/>
              </a:ext>
            </a:extLst>
          </p:cNvPr>
          <p:cNvSpPr>
            <a:spLocks noGrp="1"/>
          </p:cNvSpPr>
          <p:nvPr>
            <p:ph idx="1"/>
          </p:nvPr>
        </p:nvSpPr>
        <p:spPr>
          <a:xfrm>
            <a:off x="838200" y="1825625"/>
            <a:ext cx="3797807" cy="4351338"/>
          </a:xfrm>
        </p:spPr>
        <p:txBody>
          <a:bodyPr>
            <a:normAutofit/>
          </a:bodyPr>
          <a:lstStyle/>
          <a:p>
            <a:r>
              <a:rPr kumimoji="1" lang="ja-JP" altLang="en-US" sz="1700"/>
              <a:t>手元にある音響信号は「ライブ録音」されたものではなく，「作られたもの」ではないのか？</a:t>
            </a:r>
            <a:endParaRPr kumimoji="1" lang="en-US" altLang="ja-JP" sz="1700"/>
          </a:p>
          <a:p>
            <a:pPr lvl="1"/>
            <a:r>
              <a:rPr lang="ja-JP" altLang="en-US" sz="1700"/>
              <a:t>音源信号と室内伝達関数により，仮想環境下の信号が模擬される．</a:t>
            </a:r>
            <a:endParaRPr lang="en-US" altLang="ja-JP" sz="1700"/>
          </a:p>
          <a:p>
            <a:pPr lvl="1"/>
            <a:r>
              <a:rPr kumimoji="1" lang="ja-JP" altLang="en-US" sz="1700"/>
              <a:t>音源信号自体の模擬も起こりうる（</a:t>
            </a:r>
            <a:r>
              <a:rPr kumimoji="1" lang="en-US" altLang="ja-JP" sz="1700"/>
              <a:t>Text-to-Speech</a:t>
            </a:r>
            <a:r>
              <a:rPr kumimoji="1" lang="ja-JP" altLang="en-US" sz="1700"/>
              <a:t>等）</a:t>
            </a:r>
            <a:endParaRPr kumimoji="1" lang="en-US" altLang="ja-JP" sz="1700"/>
          </a:p>
          <a:p>
            <a:pPr lvl="1"/>
            <a:r>
              <a:rPr kumimoji="1" lang="ja-JP" altLang="en-US" sz="1700"/>
              <a:t>音楽制作現場では，複数楽器のセッション楽曲を，楽器各々の演奏を別個に録音したものをミックスすることで制作することが多い．</a:t>
            </a:r>
            <a:endParaRPr kumimoji="1" lang="en-US" altLang="ja-JP" sz="1700"/>
          </a:p>
          <a:p>
            <a:pPr lvl="1"/>
            <a:r>
              <a:rPr lang="ja-JP" altLang="en-US" sz="1700"/>
              <a:t>ヒトの聴感ではライブかそうでないかを判別しにくい</a:t>
            </a:r>
            <a:endParaRPr kumimoji="1" lang="ja-JP" altLang="en-US" sz="1700"/>
          </a:p>
        </p:txBody>
      </p:sp>
      <p:pic>
        <p:nvPicPr>
          <p:cNvPr id="5" name="図 4" descr="スクリーンショット, コンピュータ が含まれている画像&#10;&#10;自動的に生成された説明">
            <a:extLst>
              <a:ext uri="{FF2B5EF4-FFF2-40B4-BE49-F238E27FC236}">
                <a16:creationId xmlns:a16="http://schemas.microsoft.com/office/drawing/2014/main" id="{F53844C4-F978-483D-B98E-048667843D4E}"/>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5029200" y="2249778"/>
            <a:ext cx="6664960" cy="3882468"/>
          </a:xfrm>
          <a:prstGeom prst="rect">
            <a:avLst/>
          </a:prstGeom>
        </p:spPr>
      </p:pic>
    </p:spTree>
    <p:extLst>
      <p:ext uri="{BB962C8B-B14F-4D97-AF65-F5344CB8AC3E}">
        <p14:creationId xmlns:p14="http://schemas.microsoft.com/office/powerpoint/2010/main" val="406615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8A235-9453-4DF5-8ABE-12405B147FCC}"/>
              </a:ext>
            </a:extLst>
          </p:cNvPr>
          <p:cNvSpPr>
            <a:spLocks noGrp="1"/>
          </p:cNvSpPr>
          <p:nvPr>
            <p:ph type="title"/>
          </p:nvPr>
        </p:nvSpPr>
        <p:spPr/>
        <p:txBody>
          <a:bodyPr/>
          <a:lstStyle/>
          <a:p>
            <a:r>
              <a:rPr kumimoji="1" lang="ja-JP" altLang="en-US" dirty="0"/>
              <a:t>話者照合システムの問題意識</a:t>
            </a:r>
          </a:p>
        </p:txBody>
      </p:sp>
      <p:sp>
        <p:nvSpPr>
          <p:cNvPr id="3" name="コンテンツ プレースホルダー 2">
            <a:extLst>
              <a:ext uri="{FF2B5EF4-FFF2-40B4-BE49-F238E27FC236}">
                <a16:creationId xmlns:a16="http://schemas.microsoft.com/office/drawing/2014/main" id="{AE84FCF7-586D-4BF9-AF86-73D75011C38E}"/>
              </a:ext>
            </a:extLst>
          </p:cNvPr>
          <p:cNvSpPr>
            <a:spLocks noGrp="1"/>
          </p:cNvSpPr>
          <p:nvPr>
            <p:ph idx="1"/>
          </p:nvPr>
        </p:nvSpPr>
        <p:spPr/>
        <p:txBody>
          <a:bodyPr/>
          <a:lstStyle/>
          <a:p>
            <a:r>
              <a:rPr lang="ja-JP" altLang="en-US" dirty="0"/>
              <a:t>照合システムの対象としている信号は，その場で本人が発したものなのか？録音の再生（リプレイ）やディープフェイク音声ではないのか？</a:t>
            </a:r>
            <a:endParaRPr lang="en-US" altLang="ja-JP" dirty="0"/>
          </a:p>
          <a:p>
            <a:pPr lvl="1"/>
            <a:r>
              <a:rPr lang="ja-JP" altLang="en-US" dirty="0"/>
              <a:t>音声の生体検知</a:t>
            </a:r>
            <a:endParaRPr lang="en-US" altLang="ja-JP" dirty="0"/>
          </a:p>
          <a:p>
            <a:pPr lvl="2"/>
            <a:r>
              <a:rPr lang="ja-JP" altLang="en-US" dirty="0"/>
              <a:t>皮脂下の静脈反応，虹彩の拡大反応</a:t>
            </a:r>
            <a:r>
              <a:rPr lang="en-US" altLang="ja-JP" dirty="0"/>
              <a:t>….</a:t>
            </a:r>
          </a:p>
          <a:p>
            <a:pPr lvl="1"/>
            <a:r>
              <a:rPr lang="en-US" altLang="ja-JP" dirty="0"/>
              <a:t>Liveness Detection</a:t>
            </a:r>
          </a:p>
          <a:p>
            <a:pPr lvl="1"/>
            <a:r>
              <a:rPr kumimoji="1" lang="en-US" altLang="ja-JP" dirty="0"/>
              <a:t>Presentation Attack Detection</a:t>
            </a:r>
          </a:p>
          <a:p>
            <a:pPr lvl="1"/>
            <a:r>
              <a:rPr lang="en-US" altLang="ja-JP" dirty="0" err="1"/>
              <a:t>ASVspoof</a:t>
            </a:r>
            <a:r>
              <a:rPr lang="en-US" altLang="ja-JP" dirty="0"/>
              <a:t> Challenge</a:t>
            </a:r>
          </a:p>
          <a:p>
            <a:r>
              <a:rPr lang="ja-JP" altLang="en-US" dirty="0"/>
              <a:t>音声については</a:t>
            </a:r>
            <a:r>
              <a:rPr lang="en-US" altLang="ja-JP" dirty="0"/>
              <a:t>Anti-spoofing</a:t>
            </a:r>
            <a:r>
              <a:rPr lang="ja-JP" altLang="en-US" dirty="0"/>
              <a:t>研究が活発化している</a:t>
            </a:r>
            <a:endParaRPr lang="en-US" altLang="ja-JP" dirty="0"/>
          </a:p>
          <a:p>
            <a:r>
              <a:rPr lang="ja-JP" altLang="en-US" dirty="0"/>
              <a:t>一般の音響信号では問題にされることがないが</a:t>
            </a:r>
            <a:r>
              <a:rPr lang="en-US" altLang="ja-JP" dirty="0"/>
              <a:t>…</a:t>
            </a:r>
          </a:p>
        </p:txBody>
      </p:sp>
    </p:spTree>
    <p:extLst>
      <p:ext uri="{BB962C8B-B14F-4D97-AF65-F5344CB8AC3E}">
        <p14:creationId xmlns:p14="http://schemas.microsoft.com/office/powerpoint/2010/main" val="397552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3051C-933D-46D8-B3FB-34EE8E651D84}"/>
              </a:ext>
            </a:extLst>
          </p:cNvPr>
          <p:cNvSpPr>
            <a:spLocks noGrp="1"/>
          </p:cNvSpPr>
          <p:nvPr>
            <p:ph type="title"/>
          </p:nvPr>
        </p:nvSpPr>
        <p:spPr/>
        <p:txBody>
          <a:bodyPr/>
          <a:lstStyle/>
          <a:p>
            <a:r>
              <a:rPr lang="en-US" altLang="ja-JP" dirty="0"/>
              <a:t>Digital</a:t>
            </a:r>
            <a:r>
              <a:rPr lang="ja-JP" altLang="en-US" dirty="0"/>
              <a:t> </a:t>
            </a:r>
            <a:r>
              <a:rPr lang="en-US" altLang="ja-JP" dirty="0"/>
              <a:t>Watermarking</a:t>
            </a:r>
            <a:r>
              <a:rPr kumimoji="1" lang="ja-JP" altLang="en-US" dirty="0"/>
              <a:t>・</a:t>
            </a:r>
            <a:r>
              <a:rPr kumimoji="1" lang="en-US" altLang="ja-JP" dirty="0"/>
              <a:t>Fingerprinting</a:t>
            </a:r>
            <a:endParaRPr kumimoji="1" lang="ja-JP" altLang="en-US" dirty="0"/>
          </a:p>
        </p:txBody>
      </p:sp>
      <p:sp>
        <p:nvSpPr>
          <p:cNvPr id="3" name="コンテンツ プレースホルダー 2">
            <a:extLst>
              <a:ext uri="{FF2B5EF4-FFF2-40B4-BE49-F238E27FC236}">
                <a16:creationId xmlns:a16="http://schemas.microsoft.com/office/drawing/2014/main" id="{87ADE8C6-1DD7-4723-BE38-6F68E5B1A016}"/>
              </a:ext>
            </a:extLst>
          </p:cNvPr>
          <p:cNvSpPr>
            <a:spLocks noGrp="1"/>
          </p:cNvSpPr>
          <p:nvPr>
            <p:ph idx="1"/>
          </p:nvPr>
        </p:nvSpPr>
        <p:spPr/>
        <p:txBody>
          <a:bodyPr/>
          <a:lstStyle/>
          <a:p>
            <a:r>
              <a:rPr kumimoji="1" lang="ja-JP" altLang="en-US" dirty="0"/>
              <a:t>電子透かしやフィンガープリンティングは，パッケージメディアの真正性を担保する</a:t>
            </a:r>
            <a:endParaRPr kumimoji="1" lang="en-US" altLang="ja-JP" dirty="0"/>
          </a:p>
          <a:p>
            <a:pPr lvl="1"/>
            <a:r>
              <a:rPr lang="ja-JP" altLang="en-US" dirty="0"/>
              <a:t>ライブネスを担保するものではない</a:t>
            </a:r>
            <a:endParaRPr kumimoji="1" lang="ja-JP" altLang="en-US" dirty="0"/>
          </a:p>
        </p:txBody>
      </p:sp>
    </p:spTree>
    <p:extLst>
      <p:ext uri="{BB962C8B-B14F-4D97-AF65-F5344CB8AC3E}">
        <p14:creationId xmlns:p14="http://schemas.microsoft.com/office/powerpoint/2010/main" val="29303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E25DC2-6A7A-4DE1-91D7-1B3F7CC8B5F0}"/>
              </a:ext>
            </a:extLst>
          </p:cNvPr>
          <p:cNvSpPr>
            <a:spLocks noGrp="1"/>
          </p:cNvSpPr>
          <p:nvPr>
            <p:ph type="title"/>
          </p:nvPr>
        </p:nvSpPr>
        <p:spPr/>
        <p:txBody>
          <a:bodyPr/>
          <a:lstStyle/>
          <a:p>
            <a:r>
              <a:rPr kumimoji="1" lang="ja-JP" altLang="en-US" dirty="0"/>
              <a:t>ライブ録音の特徴</a:t>
            </a:r>
          </a:p>
        </p:txBody>
      </p:sp>
      <p:sp>
        <p:nvSpPr>
          <p:cNvPr id="3" name="コンテンツ プレースホルダー 2">
            <a:extLst>
              <a:ext uri="{FF2B5EF4-FFF2-40B4-BE49-F238E27FC236}">
                <a16:creationId xmlns:a16="http://schemas.microsoft.com/office/drawing/2014/main" id="{589BA795-5A71-448A-BDAE-2DB595EA7596}"/>
              </a:ext>
            </a:extLst>
          </p:cNvPr>
          <p:cNvSpPr>
            <a:spLocks noGrp="1"/>
          </p:cNvSpPr>
          <p:nvPr>
            <p:ph idx="1"/>
          </p:nvPr>
        </p:nvSpPr>
        <p:spPr/>
        <p:txBody>
          <a:bodyPr/>
          <a:lstStyle/>
          <a:p>
            <a:r>
              <a:rPr kumimoji="1" lang="ja-JP" altLang="en-US" dirty="0"/>
              <a:t>ライブ録音は </a:t>
            </a:r>
            <a:r>
              <a:rPr kumimoji="1" lang="en-US" altLang="ja-JP" dirty="0"/>
              <a:t>one-track</a:t>
            </a:r>
            <a:r>
              <a:rPr lang="ja-JP" altLang="en-US" dirty="0"/>
              <a:t> 長回し</a:t>
            </a:r>
            <a:endParaRPr lang="en-US" altLang="ja-JP" dirty="0"/>
          </a:p>
          <a:p>
            <a:pPr lvl="1"/>
            <a:r>
              <a:rPr lang="ja-JP" altLang="en-US" dirty="0"/>
              <a:t>現実の音場でのミックス</a:t>
            </a:r>
            <a:endParaRPr lang="en-US" altLang="ja-JP" dirty="0"/>
          </a:p>
          <a:p>
            <a:r>
              <a:rPr kumimoji="1" lang="ja-JP" altLang="en-US" dirty="0"/>
              <a:t>対して非ライブ音は，</a:t>
            </a:r>
            <a:r>
              <a:rPr lang="en-US" altLang="ja-JP" dirty="0"/>
              <a:t>multi-track</a:t>
            </a:r>
            <a:r>
              <a:rPr lang="ja-JP" altLang="en-US" dirty="0"/>
              <a:t>の</a:t>
            </a:r>
            <a:r>
              <a:rPr lang="en-US" altLang="ja-JP" dirty="0"/>
              <a:t>mixing</a:t>
            </a:r>
          </a:p>
          <a:p>
            <a:pPr lvl="1"/>
            <a:r>
              <a:rPr kumimoji="1" lang="ja-JP" altLang="en-US" dirty="0"/>
              <a:t>互いに異なる録音環境下の信号を機械的に（非現実に）ミックス</a:t>
            </a:r>
            <a:endParaRPr kumimoji="1" lang="en-US" altLang="ja-JP" dirty="0"/>
          </a:p>
          <a:p>
            <a:pPr lvl="1"/>
            <a:r>
              <a:rPr lang="ja-JP" altLang="en-US" dirty="0"/>
              <a:t>録音の再生（リプレイ）についても，リプレイの録音は，現実の録音環境下に元の録音が混入したもの</a:t>
            </a:r>
            <a:endParaRPr lang="en-US" altLang="ja-JP" dirty="0"/>
          </a:p>
          <a:p>
            <a:pPr lvl="1"/>
            <a:endParaRPr kumimoji="1" lang="en-US" altLang="ja-JP" dirty="0"/>
          </a:p>
          <a:p>
            <a:r>
              <a:rPr lang="ja-JP" altLang="en-US" dirty="0"/>
              <a:t>非ライブ音の検出　≈「非現実的ミックスの検出」</a:t>
            </a:r>
            <a:endParaRPr kumimoji="1" lang="en-US" altLang="ja-JP" dirty="0"/>
          </a:p>
          <a:p>
            <a:pPr lvl="1"/>
            <a:r>
              <a:rPr kumimoji="1" lang="ja-JP" altLang="en-US" dirty="0"/>
              <a:t>単一の信号の中で音場が大きく変化する</a:t>
            </a:r>
          </a:p>
        </p:txBody>
      </p:sp>
    </p:spTree>
    <p:extLst>
      <p:ext uri="{BB962C8B-B14F-4D97-AF65-F5344CB8AC3E}">
        <p14:creationId xmlns:p14="http://schemas.microsoft.com/office/powerpoint/2010/main" val="246346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CAECD-9252-4B66-A629-14FC3E8A1E52}"/>
              </a:ext>
            </a:extLst>
          </p:cNvPr>
          <p:cNvSpPr>
            <a:spLocks noGrp="1"/>
          </p:cNvSpPr>
          <p:nvPr>
            <p:ph type="title"/>
          </p:nvPr>
        </p:nvSpPr>
        <p:spPr/>
        <p:txBody>
          <a:bodyPr/>
          <a:lstStyle/>
          <a:p>
            <a:r>
              <a:rPr kumimoji="1" lang="ja-JP" altLang="en-US" dirty="0"/>
              <a:t>音声認証における生体検知の関連研究</a:t>
            </a:r>
          </a:p>
        </p:txBody>
      </p:sp>
      <p:sp>
        <p:nvSpPr>
          <p:cNvPr id="3" name="コンテンツ プレースホルダー 2">
            <a:extLst>
              <a:ext uri="{FF2B5EF4-FFF2-40B4-BE49-F238E27FC236}">
                <a16:creationId xmlns:a16="http://schemas.microsoft.com/office/drawing/2014/main" id="{9049231B-D9B8-4272-90DB-C2DF9966A87C}"/>
              </a:ext>
            </a:extLst>
          </p:cNvPr>
          <p:cNvSpPr>
            <a:spLocks noGrp="1"/>
          </p:cNvSpPr>
          <p:nvPr>
            <p:ph idx="1"/>
          </p:nvPr>
        </p:nvSpPr>
        <p:spPr/>
        <p:txBody>
          <a:bodyPr/>
          <a:lstStyle/>
          <a:p>
            <a:r>
              <a:rPr kumimoji="1" lang="en-US" altLang="ja-JP" dirty="0" err="1"/>
              <a:t>ASVspoof</a:t>
            </a:r>
            <a:r>
              <a:rPr lang="ja-JP" altLang="en-US" dirty="0"/>
              <a:t>における生体発話</a:t>
            </a:r>
            <a:r>
              <a:rPr lang="en-US" altLang="ja-JP" dirty="0"/>
              <a:t>/</a:t>
            </a:r>
            <a:r>
              <a:rPr lang="ja-JP" altLang="en-US" dirty="0"/>
              <a:t>スピーカ再生の識別</a:t>
            </a:r>
            <a:endParaRPr lang="en-US" altLang="ja-JP" dirty="0"/>
          </a:p>
          <a:p>
            <a:pPr lvl="1"/>
            <a:r>
              <a:rPr kumimoji="1" lang="ja-JP" altLang="en-US" dirty="0"/>
              <a:t>マイク間（チャネル間）の到来時間差に基づく識別</a:t>
            </a:r>
            <a:endParaRPr kumimoji="1" lang="en-US" altLang="ja-JP" dirty="0"/>
          </a:p>
          <a:p>
            <a:pPr lvl="2"/>
            <a:r>
              <a:rPr kumimoji="1" lang="ja-JP" altLang="en-US" dirty="0"/>
              <a:t>生体発話：発話位置が口内で前後するため，左右マイク間で到来時間差が変化いしやすい．</a:t>
            </a:r>
            <a:endParaRPr kumimoji="1" lang="en-US" altLang="ja-JP" dirty="0"/>
          </a:p>
          <a:p>
            <a:pPr lvl="2"/>
            <a:r>
              <a:rPr lang="ja-JP" altLang="en-US" dirty="0"/>
              <a:t>スピーカ再生：発音位置が変化しないため，到来時間差が一定．</a:t>
            </a:r>
            <a:endParaRPr lang="en-US" altLang="ja-JP" dirty="0"/>
          </a:p>
          <a:p>
            <a:pPr lvl="2"/>
            <a:r>
              <a:rPr kumimoji="1" lang="ja-JP" altLang="en-US" dirty="0"/>
              <a:t>到来時間差を求める際のチャネル間</a:t>
            </a:r>
            <a:r>
              <a:rPr kumimoji="1" lang="en-US" altLang="ja-JP" dirty="0"/>
              <a:t>GCC</a:t>
            </a:r>
            <a:r>
              <a:rPr kumimoji="1" lang="ja-JP" altLang="en-US" dirty="0"/>
              <a:t>（</a:t>
            </a:r>
            <a:r>
              <a:rPr kumimoji="1" lang="en-US" altLang="ja-JP" dirty="0"/>
              <a:t>Generalized </a:t>
            </a:r>
            <a:r>
              <a:rPr kumimoji="1" lang="en-US" altLang="ja-JP" dirty="0" err="1"/>
              <a:t>CrossCorrelation</a:t>
            </a:r>
            <a:r>
              <a:rPr kumimoji="1" lang="ja-JP" altLang="en-US" dirty="0"/>
              <a:t>）で</a:t>
            </a:r>
            <a:br>
              <a:rPr kumimoji="1" lang="en-US" altLang="ja-JP" dirty="0"/>
            </a:br>
            <a:r>
              <a:rPr kumimoji="1" lang="ja-JP" altLang="en-US" dirty="0"/>
              <a:t>生体発話　</a:t>
            </a:r>
            <a:r>
              <a:rPr kumimoji="1" lang="en-US" altLang="ja-JP" dirty="0"/>
              <a:t>&lt;&lt;</a:t>
            </a:r>
            <a:r>
              <a:rPr kumimoji="1" lang="ja-JP" altLang="en-US" dirty="0"/>
              <a:t>　スピーカ再生</a:t>
            </a:r>
            <a:endParaRPr lang="en-US" altLang="ja-JP" dirty="0"/>
          </a:p>
          <a:p>
            <a:pPr lvl="1"/>
            <a:r>
              <a:rPr kumimoji="1" lang="ja-JP" altLang="en-US" dirty="0"/>
              <a:t>矢野・塩田らは，音声信号中の，発話区間ではなく，無発話区間における</a:t>
            </a:r>
            <a:r>
              <a:rPr kumimoji="1" lang="en-US" altLang="ja-JP" dirty="0"/>
              <a:t>GCC</a:t>
            </a:r>
            <a:r>
              <a:rPr lang="ja-JP" altLang="en-US" dirty="0"/>
              <a:t>により識別性能を向上</a:t>
            </a:r>
            <a:endParaRPr lang="en-US" altLang="ja-JP" dirty="0"/>
          </a:p>
          <a:p>
            <a:pPr lvl="2"/>
            <a:r>
              <a:rPr lang="ja-JP" altLang="en-US" dirty="0"/>
              <a:t>無発話区間では，生体発話信号は録音音場のみ，スピーカ再生信号ではスピーカ特性の畳み込みが行われている．</a:t>
            </a:r>
            <a:endParaRPr lang="en-US" altLang="ja-JP" dirty="0"/>
          </a:p>
          <a:p>
            <a:pPr lvl="1"/>
            <a:endParaRPr kumimoji="1" lang="en-US" altLang="ja-JP" dirty="0"/>
          </a:p>
        </p:txBody>
      </p:sp>
    </p:spTree>
    <p:extLst>
      <p:ext uri="{BB962C8B-B14F-4D97-AF65-F5344CB8AC3E}">
        <p14:creationId xmlns:p14="http://schemas.microsoft.com/office/powerpoint/2010/main" val="154728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DABC3-122E-4950-B9F6-0D41F07B79A5}"/>
              </a:ext>
            </a:extLst>
          </p:cNvPr>
          <p:cNvSpPr>
            <a:spLocks noGrp="1"/>
          </p:cNvSpPr>
          <p:nvPr>
            <p:ph type="title"/>
          </p:nvPr>
        </p:nvSpPr>
        <p:spPr/>
        <p:txBody>
          <a:bodyPr/>
          <a:lstStyle/>
          <a:p>
            <a:r>
              <a:rPr kumimoji="1" lang="ja-JP" altLang="en-US" dirty="0"/>
              <a:t>提案手法：録音環境（残響特性）のトラッキング</a:t>
            </a:r>
          </a:p>
        </p:txBody>
      </p:sp>
      <p:sp>
        <p:nvSpPr>
          <p:cNvPr id="3" name="コンテンツ プレースホルダー 2">
            <a:extLst>
              <a:ext uri="{FF2B5EF4-FFF2-40B4-BE49-F238E27FC236}">
                <a16:creationId xmlns:a16="http://schemas.microsoft.com/office/drawing/2014/main" id="{996F948A-B4CC-4979-95C2-798F1B2FEED3}"/>
              </a:ext>
            </a:extLst>
          </p:cNvPr>
          <p:cNvSpPr>
            <a:spLocks noGrp="1"/>
          </p:cNvSpPr>
          <p:nvPr>
            <p:ph idx="1"/>
          </p:nvPr>
        </p:nvSpPr>
        <p:spPr/>
        <p:txBody>
          <a:bodyPr>
            <a:normAutofit/>
          </a:bodyPr>
          <a:lstStyle/>
          <a:p>
            <a:r>
              <a:rPr kumimoji="1" lang="ja-JP" altLang="en-US" dirty="0"/>
              <a:t>非現実的ミックスの検知では，チャネル間ではなく隣接時間フレーム間の録音環境の変化をトラッキング</a:t>
            </a:r>
            <a:endParaRPr kumimoji="1" lang="en-US" altLang="ja-JP" dirty="0"/>
          </a:p>
          <a:p>
            <a:r>
              <a:rPr lang="ja-JP" altLang="en-US" dirty="0"/>
              <a:t>「録音環境」？：残響特性を録音環境として想定</a:t>
            </a:r>
            <a:endParaRPr lang="en-US" altLang="ja-JP" dirty="0"/>
          </a:p>
          <a:p>
            <a:pPr lvl="1"/>
            <a:r>
              <a:rPr kumimoji="1" lang="ja-JP" altLang="en-US" dirty="0"/>
              <a:t>観測信号から残響特性を抽出：ケプストラム・短ケフレンシー通過リフタリング</a:t>
            </a:r>
            <a:endParaRPr kumimoji="1" lang="en-US" altLang="ja-JP" dirty="0"/>
          </a:p>
          <a:p>
            <a:endParaRPr lang="en-US" altLang="ja-JP" dirty="0"/>
          </a:p>
          <a:p>
            <a:r>
              <a:rPr lang="ja-JP" altLang="en-US" dirty="0"/>
              <a:t>観測信号　</a:t>
            </a:r>
            <a:r>
              <a:rPr lang="en-US" altLang="ja-JP" dirty="0"/>
              <a:t>=</a:t>
            </a:r>
            <a:r>
              <a:rPr lang="ja-JP" altLang="en-US" dirty="0"/>
              <a:t>　音源信号＊残響特性</a:t>
            </a:r>
            <a:endParaRPr lang="en-US" altLang="ja-JP" dirty="0"/>
          </a:p>
          <a:p>
            <a:r>
              <a:rPr kumimoji="1" lang="ja-JP" altLang="en-US" dirty="0"/>
              <a:t>録音環境の同一なフレームでは，低ケフレンシーケプストラム間の相互相関が変化しにくい？</a:t>
            </a:r>
          </a:p>
        </p:txBody>
      </p:sp>
    </p:spTree>
    <p:extLst>
      <p:ext uri="{BB962C8B-B14F-4D97-AF65-F5344CB8AC3E}">
        <p14:creationId xmlns:p14="http://schemas.microsoft.com/office/powerpoint/2010/main" val="144721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18BBC33-405C-44CF-B438-3661AA3EAC31}"/>
                  </a:ext>
                </a:extLst>
              </p:cNvPr>
              <p:cNvSpPr txBox="1"/>
              <p:nvPr/>
            </p:nvSpPr>
            <p:spPr>
              <a:xfrm>
                <a:off x="779405" y="2277645"/>
                <a:ext cx="36467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𝑡</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h</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18BBC33-405C-44CF-B438-3661AA3EAC31}"/>
                  </a:ext>
                </a:extLst>
              </p:cNvPr>
              <p:cNvSpPr txBox="1">
                <a:spLocks noRot="1" noChangeAspect="1" noMove="1" noResize="1" noEditPoints="1" noAdjustHandles="1" noChangeArrowheads="1" noChangeShapeType="1" noTextEdit="1"/>
              </p:cNvSpPr>
              <p:nvPr/>
            </p:nvSpPr>
            <p:spPr>
              <a:xfrm>
                <a:off x="779405" y="2277645"/>
                <a:ext cx="3646768"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CCE4F42F-72D7-442E-BBD0-C35E90C0EE00}"/>
                  </a:ext>
                </a:extLst>
              </p:cNvPr>
              <p:cNvSpPr/>
              <p:nvPr/>
            </p:nvSpPr>
            <p:spPr>
              <a:xfrm>
                <a:off x="437613" y="4580355"/>
                <a:ext cx="433035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𝑌</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𝑆</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𝐻</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𝜔</m:t>
                          </m:r>
                        </m:e>
                      </m:d>
                    </m:oMath>
                  </m:oMathPara>
                </a14:m>
                <a:endParaRPr lang="en-US" altLang="ja-JP" sz="3600" b="0" dirty="0"/>
              </a:p>
            </p:txBody>
          </p:sp>
        </mc:Choice>
        <mc:Fallback xmlns="">
          <p:sp>
            <p:nvSpPr>
              <p:cNvPr id="5" name="正方形/長方形 4">
                <a:extLst>
                  <a:ext uri="{FF2B5EF4-FFF2-40B4-BE49-F238E27FC236}">
                    <a16:creationId xmlns:a16="http://schemas.microsoft.com/office/drawing/2014/main" id="{CCE4F42F-72D7-442E-BBD0-C35E90C0EE00}"/>
                  </a:ext>
                </a:extLst>
              </p:cNvPr>
              <p:cNvSpPr>
                <a:spLocks noRot="1" noChangeAspect="1" noMove="1" noResize="1" noEditPoints="1" noAdjustHandles="1" noChangeArrowheads="1" noChangeShapeType="1" noTextEdit="1"/>
              </p:cNvSpPr>
              <p:nvPr/>
            </p:nvSpPr>
            <p:spPr>
              <a:xfrm>
                <a:off x="437613" y="4580355"/>
                <a:ext cx="4330353"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A633265-A590-46A9-ACC2-A9FA7B1F9AB1}"/>
                  </a:ext>
                </a:extLst>
              </p:cNvPr>
              <p:cNvSpPr txBox="1"/>
              <p:nvPr/>
            </p:nvSpPr>
            <p:spPr>
              <a:xfrm>
                <a:off x="7324119" y="4626521"/>
                <a:ext cx="417999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3600" i="1" smtClean="0">
                          <a:latin typeface="Cambria Math" panose="02040503050406030204" pitchFamily="18" charset="0"/>
                        </a:rPr>
                        <m:t>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𝑞</m:t>
                          </m:r>
                        </m:e>
                      </m:d>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𝑞</m:t>
                          </m:r>
                        </m:e>
                      </m:d>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𝒽</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4A633265-A590-46A9-ACC2-A9FA7B1F9AB1}"/>
                  </a:ext>
                </a:extLst>
              </p:cNvPr>
              <p:cNvSpPr txBox="1">
                <a:spLocks noRot="1" noChangeAspect="1" noMove="1" noResize="1" noEditPoints="1" noAdjustHandles="1" noChangeArrowheads="1" noChangeShapeType="1" noTextEdit="1"/>
              </p:cNvSpPr>
              <p:nvPr/>
            </p:nvSpPr>
            <p:spPr>
              <a:xfrm>
                <a:off x="7324119" y="4626521"/>
                <a:ext cx="4179990" cy="553998"/>
              </a:xfrm>
              <a:prstGeom prst="rect">
                <a:avLst/>
              </a:prstGeom>
              <a:blipFill>
                <a:blip r:embed="rId4"/>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BB930-F3A5-4BDE-8BB0-E0272C4C6985}"/>
              </a:ext>
            </a:extLst>
          </p:cNvPr>
          <p:cNvCxnSpPr/>
          <p:nvPr/>
        </p:nvCxnSpPr>
        <p:spPr>
          <a:xfrm>
            <a:off x="2176680" y="2877809"/>
            <a:ext cx="0" cy="17487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DA06C0E-17C1-47B7-82C3-BCD992F2AF19}"/>
                  </a:ext>
                </a:extLst>
              </p:cNvPr>
              <p:cNvSpPr txBox="1"/>
              <p:nvPr/>
            </p:nvSpPr>
            <p:spPr>
              <a:xfrm>
                <a:off x="2396001" y="3475166"/>
                <a:ext cx="4716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ea typeface="Cambria Math" panose="02040503050406030204" pitchFamily="18" charset="0"/>
                        </a:rPr>
                        <m:t>ℱ</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DA06C0E-17C1-47B7-82C3-BCD992F2AF19}"/>
                  </a:ext>
                </a:extLst>
              </p:cNvPr>
              <p:cNvSpPr txBox="1">
                <a:spLocks noRot="1" noChangeAspect="1" noMove="1" noResize="1" noEditPoints="1" noAdjustHandles="1" noChangeArrowheads="1" noChangeShapeType="1" noTextEdit="1"/>
              </p:cNvSpPr>
              <p:nvPr/>
            </p:nvSpPr>
            <p:spPr>
              <a:xfrm>
                <a:off x="2396001" y="3475166"/>
                <a:ext cx="471668" cy="553998"/>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25EB51EA-2D56-49B1-8C69-9DC37CCD1117}"/>
              </a:ext>
            </a:extLst>
          </p:cNvPr>
          <p:cNvCxnSpPr>
            <a:stCxn id="5" idx="3"/>
            <a:endCxn id="6" idx="1"/>
          </p:cNvCxnSpPr>
          <p:nvPr/>
        </p:nvCxnSpPr>
        <p:spPr>
          <a:xfrm flipV="1">
            <a:off x="4767966" y="4903520"/>
            <a:ext cx="2556153"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08142FE-10D5-45CC-B096-5D84DE0DB79C}"/>
                  </a:ext>
                </a:extLst>
              </p:cNvPr>
              <p:cNvSpPr txBox="1"/>
              <p:nvPr/>
            </p:nvSpPr>
            <p:spPr>
              <a:xfrm>
                <a:off x="5090643" y="4221255"/>
                <a:ext cx="16633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ea typeface="Cambria Math" panose="02040503050406030204" pitchFamily="18" charset="0"/>
                            </a:rPr>
                            <m:t>ℱ</m:t>
                          </m:r>
                        </m:e>
                        <m:sup>
                          <m:r>
                            <a:rPr kumimoji="1" lang="en-US" altLang="ja-JP" sz="3600" b="0" i="1" smtClean="0">
                              <a:latin typeface="Cambria Math" panose="02040503050406030204" pitchFamily="18" charset="0"/>
                            </a:rPr>
                            <m:t>−1</m:t>
                          </m:r>
                        </m:sup>
                      </m:sSup>
                      <m:r>
                        <a:rPr kumimoji="1" lang="en-US" altLang="ja-JP" sz="3600" b="0" i="1" smtClean="0">
                          <a:latin typeface="Cambria Math" panose="02040503050406030204" pitchFamily="18" charset="0"/>
                        </a:rPr>
                        <m:t>⋅</m:t>
                      </m:r>
                      <m:r>
                        <m:rPr>
                          <m:nor/>
                        </m:rPr>
                        <a:rPr kumimoji="1" lang="en-US" altLang="ja-JP" sz="3600" b="0" i="0" smtClean="0">
                          <a:latin typeface="Cambria Math" panose="02040503050406030204" pitchFamily="18" charset="0"/>
                        </a:rPr>
                        <m:t>ln</m:t>
                      </m:r>
                    </m:oMath>
                  </m:oMathPara>
                </a14:m>
                <a:endParaRPr kumimoji="1" lang="ja-JP" altLang="en-US" sz="3600" dirty="0"/>
              </a:p>
            </p:txBody>
          </p:sp>
        </mc:Choice>
        <mc:Fallback xmlns="">
          <p:sp>
            <p:nvSpPr>
              <p:cNvPr id="12" name="テキスト ボックス 11">
                <a:extLst>
                  <a:ext uri="{FF2B5EF4-FFF2-40B4-BE49-F238E27FC236}">
                    <a16:creationId xmlns:a16="http://schemas.microsoft.com/office/drawing/2014/main" id="{208142FE-10D5-45CC-B096-5D84DE0DB79C}"/>
                  </a:ext>
                </a:extLst>
              </p:cNvPr>
              <p:cNvSpPr txBox="1">
                <a:spLocks noRot="1" noChangeAspect="1" noMove="1" noResize="1" noEditPoints="1" noAdjustHandles="1" noChangeArrowheads="1" noChangeShapeType="1" noTextEdit="1"/>
              </p:cNvSpPr>
              <p:nvPr/>
            </p:nvSpPr>
            <p:spPr>
              <a:xfrm>
                <a:off x="5090643" y="4221255"/>
                <a:ext cx="1663340" cy="55399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2A717A8E-DE5B-4DFA-A094-06F550074941}"/>
              </a:ext>
            </a:extLst>
          </p:cNvPr>
          <p:cNvSpPr txBox="1"/>
          <p:nvPr/>
        </p:nvSpPr>
        <p:spPr>
          <a:xfrm>
            <a:off x="10406269" y="4608522"/>
            <a:ext cx="1097840" cy="618162"/>
          </a:xfrm>
          <a:prstGeom prst="rect">
            <a:avLst/>
          </a:prstGeom>
          <a:noFill/>
          <a:ln w="76200">
            <a:solidFill>
              <a:srgbClr val="92D050"/>
            </a:solidFill>
          </a:ln>
        </p:spPr>
        <p:txBody>
          <a:bodyPr wrap="square" rtlCol="0">
            <a:spAutoFit/>
          </a:bodyPr>
          <a:lstStyle/>
          <a:p>
            <a:endParaRPr kumimoji="1" lang="ja-JP" altLang="en-US" dirty="0"/>
          </a:p>
        </p:txBody>
      </p:sp>
      <p:sp>
        <p:nvSpPr>
          <p:cNvPr id="14" name="テキスト ボックス 13">
            <a:extLst>
              <a:ext uri="{FF2B5EF4-FFF2-40B4-BE49-F238E27FC236}">
                <a16:creationId xmlns:a16="http://schemas.microsoft.com/office/drawing/2014/main" id="{FD647CE8-5285-47A3-82E0-CFE794D32423}"/>
              </a:ext>
            </a:extLst>
          </p:cNvPr>
          <p:cNvSpPr txBox="1"/>
          <p:nvPr/>
        </p:nvSpPr>
        <p:spPr>
          <a:xfrm>
            <a:off x="8435320" y="4032658"/>
            <a:ext cx="1957587" cy="584775"/>
          </a:xfrm>
          <a:prstGeom prst="rect">
            <a:avLst/>
          </a:prstGeom>
          <a:noFill/>
        </p:spPr>
        <p:txBody>
          <a:bodyPr wrap="none" rtlCol="0">
            <a:spAutoFit/>
          </a:bodyPr>
          <a:lstStyle/>
          <a:p>
            <a:r>
              <a:rPr kumimoji="1" lang="en-US" altLang="ja-JP" sz="3200" dirty="0" err="1"/>
              <a:t>cepstrum</a:t>
            </a:r>
            <a:endParaRPr kumimoji="1" lang="ja-JP" altLang="en-US" dirty="0"/>
          </a:p>
        </p:txBody>
      </p:sp>
      <p:sp>
        <p:nvSpPr>
          <p:cNvPr id="15" name="テキスト ボックス 14">
            <a:extLst>
              <a:ext uri="{FF2B5EF4-FFF2-40B4-BE49-F238E27FC236}">
                <a16:creationId xmlns:a16="http://schemas.microsoft.com/office/drawing/2014/main" id="{8896C1C2-1B8C-4251-9603-080C0F30F33A}"/>
              </a:ext>
            </a:extLst>
          </p:cNvPr>
          <p:cNvSpPr txBox="1"/>
          <p:nvPr/>
        </p:nvSpPr>
        <p:spPr>
          <a:xfrm>
            <a:off x="196651" y="1909716"/>
            <a:ext cx="1980029" cy="461665"/>
          </a:xfrm>
          <a:prstGeom prst="rect">
            <a:avLst/>
          </a:prstGeom>
          <a:noFill/>
        </p:spPr>
        <p:txBody>
          <a:bodyPr wrap="none" rtlCol="0">
            <a:spAutoFit/>
          </a:bodyPr>
          <a:lstStyle/>
          <a:p>
            <a:r>
              <a:rPr lang="en-US" altLang="ja-JP" sz="2400" dirty="0"/>
              <a:t>Observation </a:t>
            </a:r>
            <a:endParaRPr kumimoji="1" lang="ja-JP" altLang="en-US" sz="2400" dirty="0"/>
          </a:p>
        </p:txBody>
      </p:sp>
      <p:sp>
        <p:nvSpPr>
          <p:cNvPr id="16" name="テキスト ボックス 15">
            <a:extLst>
              <a:ext uri="{FF2B5EF4-FFF2-40B4-BE49-F238E27FC236}">
                <a16:creationId xmlns:a16="http://schemas.microsoft.com/office/drawing/2014/main" id="{8A7E1423-7E58-4C03-A44D-9B4E72619BB6}"/>
              </a:ext>
            </a:extLst>
          </p:cNvPr>
          <p:cNvSpPr txBox="1"/>
          <p:nvPr/>
        </p:nvSpPr>
        <p:spPr>
          <a:xfrm>
            <a:off x="2015929" y="1586550"/>
            <a:ext cx="1173719" cy="461665"/>
          </a:xfrm>
          <a:prstGeom prst="rect">
            <a:avLst/>
          </a:prstGeom>
          <a:noFill/>
        </p:spPr>
        <p:txBody>
          <a:bodyPr wrap="none" rtlCol="0">
            <a:spAutoFit/>
          </a:bodyPr>
          <a:lstStyle/>
          <a:p>
            <a:r>
              <a:rPr kumimoji="1" lang="en-US" altLang="ja-JP" sz="2400" dirty="0"/>
              <a:t>Source</a:t>
            </a:r>
            <a:endParaRPr kumimoji="1" lang="en-US" altLang="ja-JP" dirty="0"/>
          </a:p>
        </p:txBody>
      </p:sp>
      <p:sp>
        <p:nvSpPr>
          <p:cNvPr id="17" name="テキスト ボックス 16">
            <a:extLst>
              <a:ext uri="{FF2B5EF4-FFF2-40B4-BE49-F238E27FC236}">
                <a16:creationId xmlns:a16="http://schemas.microsoft.com/office/drawing/2014/main" id="{D9C66E07-0441-43F4-BDF4-637E8563C42C}"/>
              </a:ext>
            </a:extLst>
          </p:cNvPr>
          <p:cNvSpPr txBox="1"/>
          <p:nvPr/>
        </p:nvSpPr>
        <p:spPr>
          <a:xfrm>
            <a:off x="3345428" y="1909716"/>
            <a:ext cx="1080745" cy="461665"/>
          </a:xfrm>
          <a:prstGeom prst="rect">
            <a:avLst/>
          </a:prstGeom>
          <a:noFill/>
        </p:spPr>
        <p:txBody>
          <a:bodyPr wrap="none" rtlCol="0">
            <a:spAutoFit/>
          </a:bodyPr>
          <a:lstStyle/>
          <a:p>
            <a:r>
              <a:rPr kumimoji="1" lang="en-US" altLang="ja-JP" sz="2400" dirty="0"/>
              <a:t>reverb</a:t>
            </a:r>
            <a:endParaRPr kumimoji="1" lang="ja-JP" altLang="en-US" dirty="0"/>
          </a:p>
        </p:txBody>
      </p:sp>
      <p:sp>
        <p:nvSpPr>
          <p:cNvPr id="18" name="テキスト ボックス 17">
            <a:extLst>
              <a:ext uri="{FF2B5EF4-FFF2-40B4-BE49-F238E27FC236}">
                <a16:creationId xmlns:a16="http://schemas.microsoft.com/office/drawing/2014/main" id="{31CEC3A2-6805-46FB-806A-EA11B6B7E8E1}"/>
              </a:ext>
            </a:extLst>
          </p:cNvPr>
          <p:cNvSpPr txBox="1"/>
          <p:nvPr/>
        </p:nvSpPr>
        <p:spPr>
          <a:xfrm>
            <a:off x="7324119" y="5503683"/>
            <a:ext cx="4501553" cy="523220"/>
          </a:xfrm>
          <a:prstGeom prst="rect">
            <a:avLst/>
          </a:prstGeom>
          <a:noFill/>
        </p:spPr>
        <p:txBody>
          <a:bodyPr wrap="none" rtlCol="0">
            <a:spAutoFit/>
          </a:bodyPr>
          <a:lstStyle/>
          <a:p>
            <a:r>
              <a:rPr kumimoji="1" lang="en-US" altLang="ja-JP" sz="2800" i="1" dirty="0">
                <a:latin typeface="Cambria Math" panose="02040503050406030204" pitchFamily="18" charset="0"/>
                <a:ea typeface="Cambria Math" panose="02040503050406030204" pitchFamily="18" charset="0"/>
              </a:rPr>
              <a:t>q</a:t>
            </a:r>
            <a:r>
              <a:rPr kumimoji="1" lang="en-US" altLang="ja-JP" sz="2800" dirty="0"/>
              <a:t>:quefrency(pseudo-time)</a:t>
            </a:r>
            <a:endParaRPr kumimoji="1" lang="ja-JP" altLang="en-US" sz="2800" dirty="0"/>
          </a:p>
        </p:txBody>
      </p:sp>
    </p:spTree>
    <p:extLst>
      <p:ext uri="{BB962C8B-B14F-4D97-AF65-F5344CB8AC3E}">
        <p14:creationId xmlns:p14="http://schemas.microsoft.com/office/powerpoint/2010/main" val="161788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820BF-AA7F-4491-BF8C-C0C5D3255656}"/>
              </a:ext>
            </a:extLst>
          </p:cNvPr>
          <p:cNvSpPr>
            <a:spLocks noGrp="1"/>
          </p:cNvSpPr>
          <p:nvPr>
            <p:ph type="title"/>
          </p:nvPr>
        </p:nvSpPr>
        <p:spPr/>
        <p:txBody>
          <a:bodyPr/>
          <a:lstStyle/>
          <a:p>
            <a:r>
              <a:rPr lang="ja-JP" altLang="en-US" dirty="0"/>
              <a:t>短ケフレンシーケプストラム相関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26ADBA4-5A82-45CB-90FE-56AB71A85EA5}"/>
                  </a:ext>
                </a:extLst>
              </p:cNvPr>
              <p:cNvSpPr>
                <a:spLocks noGrp="1"/>
              </p:cNvSpPr>
              <p:nvPr>
                <p:ph idx="1"/>
              </p:nvPr>
            </p:nvSpPr>
            <p:spPr/>
            <p:txBody>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𝜙</m:t>
                        </m:r>
                        <m:r>
                          <a:rPr lang="en-US" altLang="ja-JP" b="0" i="1" smtClean="0">
                            <a:latin typeface="Cambria Math" panose="02040503050406030204" pitchFamily="18" charset="0"/>
                          </a:rPr>
                          <m:t> </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nary>
                          <m:naryPr>
                            <m:chr m:val="∑"/>
                            <m:limLoc m:val="subSup"/>
                            <m:supHide m:val="on"/>
                            <m:ctrlPr>
                              <a:rPr lang="en-US" altLang="ja-JP" b="0" i="1" smtClean="0">
                                <a:latin typeface="Cambria Math" panose="02040503050406030204" pitchFamily="18" charset="0"/>
                              </a:rPr>
                            </m:ctrlPr>
                          </m:naryPr>
                          <m:sub>
                            <m:r>
                              <m:rPr>
                                <m:brk m:alnAt="9"/>
                              </m:rPr>
                              <a:rPr lang="en-US" altLang="ja-JP" b="0" i="1" smtClean="0">
                                <a:latin typeface="Cambria Math" panose="02040503050406030204" pitchFamily="18" charset="0"/>
                              </a:rPr>
                              <m:t>𝑞</m:t>
                            </m: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𝑛</m:t>
                                </m:r>
                              </m:sub>
                            </m:sSub>
                          </m:e>
                        </m:nary>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r>
                          <a:rPr lang="en-US" altLang="ja-JP" b="0" i="1" smtClean="0">
                            <a:latin typeface="Cambria Math" panose="02040503050406030204" pitchFamily="18" charset="0"/>
                          </a:rPr>
                          <m:t>𝐻</m:t>
                        </m:r>
                        <m:r>
                          <a:rPr lang="en-US" altLang="ja-JP" b="0" i="1" smtClean="0">
                            <a:latin typeface="Cambria Math" panose="02040503050406030204" pitchFamily="18" charset="0"/>
                          </a:rPr>
                          <m:t>_</m:t>
                        </m:r>
                        <m:r>
                          <a:rPr lang="en-US" altLang="ja-JP" b="0" i="1" smtClean="0">
                            <a:latin typeface="Cambria Math" panose="02040503050406030204" pitchFamily="18" charset="0"/>
                          </a:rPr>
                          <m:t>𝜙</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num>
                      <m:den>
                        <m:sSup>
                          <m:sSupPr>
                            <m:ctrlPr>
                              <a:rPr lang="en-US" altLang="ja-JP" b="0" i="1" smtClean="0">
                                <a:latin typeface="Cambria Math" panose="02040503050406030204" pitchFamily="18" charset="0"/>
                              </a:rPr>
                            </m:ctrlPr>
                          </m:sSupPr>
                          <m:e>
                            <m:rad>
                              <m:radPr>
                                <m:degHide m:val="on"/>
                                <m:ctrlPr>
                                  <a:rPr lang="en-US" altLang="ja-JP" b="0" i="1" smtClean="0">
                                    <a:latin typeface="Cambria Math" panose="02040503050406030204" pitchFamily="18" charset="0"/>
                                  </a:rPr>
                                </m:ctrlPr>
                              </m:radPr>
                              <m:deg/>
                              <m:e>
                                <m:nary>
                                  <m:naryPr>
                                    <m:chr m:val="∑"/>
                                    <m:supHide m:val="on"/>
                                    <m:ctrlPr>
                                      <a:rPr lang="en-US" altLang="ja-JP" b="0" i="1" smtClean="0">
                                        <a:latin typeface="Cambria Math" panose="02040503050406030204" pitchFamily="18" charset="0"/>
                                      </a:rPr>
                                    </m:ctrlPr>
                                  </m:naryPr>
                                  <m:sub>
                                    <m:r>
                                      <m:rPr>
                                        <m:sty m:val="p"/>
                                      </m:rPr>
                                      <a:rPr lang="en-US" altLang="ja-JP" b="0" i="1" smtClean="0">
                                        <a:latin typeface="Cambria Math" panose="02040503050406030204" pitchFamily="18" charset="0"/>
                                      </a:rPr>
                                      <m:t>q</m:t>
                                    </m:r>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𝑛</m:t>
                                        </m:r>
                                      </m:sub>
                                    </m:sSub>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𝑞</m:t>
                                            </m:r>
                                          </m:e>
                                        </m:d>
                                      </m:e>
                                      <m:sup>
                                        <m:r>
                                          <a:rPr lang="en-US" altLang="ja-JP" b="0" i="1" smtClean="0">
                                            <a:latin typeface="Cambria Math" panose="02040503050406030204" pitchFamily="18" charset="0"/>
                                          </a:rPr>
                                          <m:t>2</m:t>
                                        </m:r>
                                      </m:sup>
                                    </m:sSup>
                                  </m:e>
                                </m:nary>
                                <m:sSup>
                                  <m:sSupPr>
                                    <m:ctrlPr>
                                      <a:rPr lang="en-US" altLang="ja-JP" b="0" i="1" smtClean="0">
                                        <a:latin typeface="Cambria Math" panose="02040503050406030204" pitchFamily="18" charset="0"/>
                                      </a:rPr>
                                    </m:ctrlPr>
                                  </m:sSupPr>
                                  <m:e>
                                    <m:nary>
                                      <m:naryPr>
                                        <m:chr m:val="∑"/>
                                        <m:supHide m:val="on"/>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𝑞</m:t>
                                        </m: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𝜙</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e>
                                    </m:nary>
                                  </m:e>
                                  <m:sup>
                                    <m:r>
                                      <a:rPr lang="en-US" altLang="ja-JP" b="0" i="1" smtClean="0">
                                        <a:latin typeface="Cambria Math" panose="02040503050406030204" pitchFamily="18" charset="0"/>
                                      </a:rPr>
                                      <m:t>2</m:t>
                                    </m:r>
                                  </m:sup>
                                </m:sSup>
                              </m:e>
                            </m:rad>
                            <m:r>
                              <a:rPr lang="en-US" altLang="ja-JP" b="0" i="1" smtClean="0">
                                <a:latin typeface="Cambria Math" panose="02040503050406030204" pitchFamily="18" charset="0"/>
                              </a:rPr>
                              <m:t> </m:t>
                            </m:r>
                          </m:e>
                          <m:sup/>
                        </m:sSup>
                      </m:den>
                    </m:f>
                  </m:oMath>
                </a14:m>
                <a:endParaRPr lang="en-US" altLang="ja-JP" b="0" dirty="0"/>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𝑛</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oMath>
                </a14:m>
                <a:r>
                  <a:rPr lang="en-US" altLang="ja-JP" b="0" dirty="0"/>
                  <a:t> : #</a:t>
                </a:r>
                <a:r>
                  <a:rPr lang="en-US" altLang="ja-JP" dirty="0"/>
                  <a:t>n</a:t>
                </a:r>
                <a:r>
                  <a:rPr lang="ja-JP" altLang="en-US" dirty="0"/>
                  <a:t>フレームにおける</a:t>
                </a:r>
                <a:r>
                  <a:rPr lang="ja-JP" altLang="en-US" b="0" dirty="0"/>
                  <a:t>短ケフレンシーケプストラム</a:t>
                </a:r>
                <a:endParaRPr lang="en-US" altLang="ja-JP" b="0" dirty="0"/>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𝜙</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𝑞</m:t>
                        </m:r>
                      </m:e>
                    </m:d>
                  </m:oMath>
                </a14:m>
                <a:r>
                  <a:rPr lang="en-US" altLang="ja-JP" b="0" dirty="0"/>
                  <a:t>: power-spectrum</a:t>
                </a:r>
                <a:r>
                  <a:rPr lang="ja-JP" altLang="en-US" b="0" dirty="0"/>
                  <a:t>が最も小さい区間の短ケフレンシーケプストラム</a:t>
                </a:r>
                <a:endParaRPr lang="en-US" altLang="ja-JP" b="0" dirty="0"/>
              </a:p>
            </p:txBody>
          </p:sp>
        </mc:Choice>
        <mc:Fallback xmlns="">
          <p:sp>
            <p:nvSpPr>
              <p:cNvPr id="3" name="コンテンツ プレースホルダー 2">
                <a:extLst>
                  <a:ext uri="{FF2B5EF4-FFF2-40B4-BE49-F238E27FC236}">
                    <a16:creationId xmlns:a16="http://schemas.microsoft.com/office/drawing/2014/main" id="{726ADBA4-5A82-45CB-90FE-56AB71A85EA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28907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904</Words>
  <Application>Microsoft Office PowerPoint</Application>
  <PresentationFormat>ワイド画面</PresentationFormat>
  <Paragraphs>93</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Cambria Math</vt:lpstr>
      <vt:lpstr>Office テーマ</vt:lpstr>
      <vt:lpstr>音響信号の 非現実的ミックスの検出</vt:lpstr>
      <vt:lpstr>音響信号の真正性（迫真性？）</vt:lpstr>
      <vt:lpstr>話者照合システムの問題意識</vt:lpstr>
      <vt:lpstr>Digital Watermarking・Fingerprinting</vt:lpstr>
      <vt:lpstr>ライブ録音の特徴</vt:lpstr>
      <vt:lpstr>音声認証における生体検知の関連研究</vt:lpstr>
      <vt:lpstr>提案手法：録音環境（残響特性）のトラッキング</vt:lpstr>
      <vt:lpstr>PowerPoint プレゼンテーション</vt:lpstr>
      <vt:lpstr>短ケフレンシーケプストラム相関</vt:lpstr>
      <vt:lpstr>評価音源</vt:lpstr>
      <vt:lpstr>[Live]における短ケフレンシーケプストラム</vt:lpstr>
      <vt:lpstr>Live　および　Env / liveness音源</vt:lpstr>
      <vt:lpstr>[Concat]における短ケフレンシーケプストラム</vt:lpstr>
      <vt:lpstr>Concat　および　Mix　/no-Liveness音源</vt:lpstr>
      <vt:lpstr>Jazz /High liveness? および  Pops/low liveness?</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音響信号の 非現実的ミックスの検出</dc:title>
  <dc:creator>薗田　光太郎</dc:creator>
  <cp:lastModifiedBy>Sonoda Kotaro</cp:lastModifiedBy>
  <cp:revision>16</cp:revision>
  <dcterms:created xsi:type="dcterms:W3CDTF">2020-01-22T14:20:28Z</dcterms:created>
  <dcterms:modified xsi:type="dcterms:W3CDTF">2020-01-27T03:51:49Z</dcterms:modified>
</cp:coreProperties>
</file>