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0"/>
  </p:notesMasterIdLst>
  <p:handoutMasterIdLst>
    <p:handoutMasterId r:id="rId21"/>
  </p:handoutMasterIdLst>
  <p:sldIdLst>
    <p:sldId id="347" r:id="rId2"/>
    <p:sldId id="385" r:id="rId3"/>
    <p:sldId id="346" r:id="rId4"/>
    <p:sldId id="366" r:id="rId5"/>
    <p:sldId id="372" r:id="rId6"/>
    <p:sldId id="369" r:id="rId7"/>
    <p:sldId id="381" r:id="rId8"/>
    <p:sldId id="376" r:id="rId9"/>
    <p:sldId id="380" r:id="rId10"/>
    <p:sldId id="377" r:id="rId11"/>
    <p:sldId id="373" r:id="rId12"/>
    <p:sldId id="382" r:id="rId13"/>
    <p:sldId id="375" r:id="rId14"/>
    <p:sldId id="378" r:id="rId15"/>
    <p:sldId id="384" r:id="rId16"/>
    <p:sldId id="383" r:id="rId17"/>
    <p:sldId id="371" r:id="rId18"/>
    <p:sldId id="386" r:id="rId19"/>
  </p:sldIdLst>
  <p:sldSz cx="9144000" cy="6858000" type="screen4x3"/>
  <p:notesSz cx="6807200" cy="9939338"/>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741" autoAdjust="0"/>
    <p:restoredTop sz="75459" autoAdjust="0"/>
  </p:normalViewPr>
  <p:slideViewPr>
    <p:cSldViewPr>
      <p:cViewPr varScale="1">
        <p:scale>
          <a:sx n="98" d="100"/>
          <a:sy n="98" d="100"/>
        </p:scale>
        <p:origin x="1746" y="6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D315C37D-46F5-446F-ADC7-EEE3EAA5F1B1}" type="datetimeFigureOut">
              <a:rPr kumimoji="1" lang="ja-JP" altLang="en-US" smtClean="0"/>
              <a:pPr/>
              <a:t>2021/2/15</a:t>
            </a:fld>
            <a:endParaRPr kumimoji="1" lang="ja-JP" altLang="en-US"/>
          </a:p>
        </p:txBody>
      </p:sp>
      <p:sp>
        <p:nvSpPr>
          <p:cNvPr id="4" name="フッター プレースホルダ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A9B0C7B3-D055-42CE-905E-0AFE20C3A4C6}" type="slidenum">
              <a:rPr kumimoji="1" lang="ja-JP" altLang="en-US" smtClean="0"/>
              <a:pPr/>
              <a:t>‹#›</a:t>
            </a:fld>
            <a:endParaRPr kumimoji="1" lang="ja-JP" altLang="en-US"/>
          </a:p>
        </p:txBody>
      </p:sp>
    </p:spTree>
    <p:extLst>
      <p:ext uri="{BB962C8B-B14F-4D97-AF65-F5344CB8AC3E}">
        <p14:creationId xmlns:p14="http://schemas.microsoft.com/office/powerpoint/2010/main" val="807301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smtClean="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7857BD34-65CD-444B-801B-C7036E05CBD1}" type="datetimeFigureOut">
              <a:rPr lang="ja-JP" altLang="en-US"/>
              <a:pPr>
                <a:defRPr/>
              </a:pPr>
              <a:t>2021/2/15</a:t>
            </a:fld>
            <a:endParaRPr lang="ja-JP" altLang="en-US"/>
          </a:p>
        </p:txBody>
      </p:sp>
      <p:sp>
        <p:nvSpPr>
          <p:cNvPr id="4" name="スライド イメージ プレースホルダ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0720" y="4721186"/>
            <a:ext cx="5445760" cy="4472702"/>
          </a:xfrm>
          <a:prstGeom prst="rect">
            <a:avLst/>
          </a:prstGeom>
        </p:spPr>
        <p:txBody>
          <a:bodyPr vert="horz" wrap="square" lIns="91440" tIns="45720" rIns="91440" bIns="45720" numCol="1" anchor="t" anchorCtr="0" compatLnSpc="1">
            <a:prstTxWarp prst="textNoShape">
              <a:avLst/>
            </a:prstTxWarp>
            <a:normAutofit/>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フッター プレースホルダ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smtClean="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029A83B4-B70A-44A9-B77B-8771B8D93AB2}" type="slidenum">
              <a:rPr lang="ja-JP" altLang="en-US"/>
              <a:pPr>
                <a:defRPr/>
              </a:pPr>
              <a:t>‹#›</a:t>
            </a:fld>
            <a:endParaRPr lang="ja-JP" altLang="en-US"/>
          </a:p>
        </p:txBody>
      </p:sp>
    </p:spTree>
    <p:extLst>
      <p:ext uri="{BB962C8B-B14F-4D97-AF65-F5344CB8AC3E}">
        <p14:creationId xmlns:p14="http://schemas.microsoft.com/office/powerpoint/2010/main" val="1278395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mn-lt"/>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mn-lt"/>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mn-lt"/>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mn-lt"/>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今から</a:t>
            </a:r>
            <a:r>
              <a:rPr kumimoji="1" lang="en-US" altLang="ja-JP" dirty="0"/>
              <a:t>~</a:t>
            </a:r>
            <a:r>
              <a:rPr kumimoji="1" lang="ja-JP" altLang="en-US" dirty="0"/>
              <a:t>について</a:t>
            </a:r>
            <a:endParaRPr kumimoji="1" lang="en-US" altLang="ja-JP" dirty="0"/>
          </a:p>
          <a:p>
            <a:r>
              <a:rPr kumimoji="1" lang="ja-JP" altLang="en-US" dirty="0"/>
              <a:t>喜安研究室の白石が発表を行います。</a:t>
            </a:r>
            <a:endParaRPr kumimoji="1" lang="en-US" altLang="ja-JP" dirty="0"/>
          </a:p>
          <a:p>
            <a:r>
              <a:rPr kumimoji="1" lang="ja-JP" altLang="en-US" dirty="0"/>
              <a:t>よろしくお願いします</a:t>
            </a:r>
          </a:p>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a:t>
            </a:fld>
            <a:endParaRPr lang="ja-JP" altLang="en-US"/>
          </a:p>
        </p:txBody>
      </p:sp>
    </p:spTree>
    <p:extLst>
      <p:ext uri="{BB962C8B-B14F-4D97-AF65-F5344CB8AC3E}">
        <p14:creationId xmlns:p14="http://schemas.microsoft.com/office/powerpoint/2010/main" val="1124978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92500" lnSpcReduction="10000"/>
          </a:bodyPr>
          <a:lstStyle/>
          <a:p>
            <a:r>
              <a:rPr kumimoji="1" lang="ja-JP" altLang="en-US" dirty="0"/>
              <a:t>先ほど説明した音声データを使って実験を行うのですが、</a:t>
            </a:r>
            <a:endParaRPr kumimoji="1" lang="en-US" altLang="ja-JP" dirty="0"/>
          </a:p>
          <a:p>
            <a:r>
              <a:rPr kumimoji="1" lang="ja-JP" altLang="en-US" dirty="0"/>
              <a:t>その前に</a:t>
            </a:r>
            <a:endParaRPr kumimoji="1" lang="en-US" altLang="ja-JP" dirty="0"/>
          </a:p>
          <a:p>
            <a:r>
              <a:rPr kumimoji="1" lang="ja-JP" altLang="en-US" dirty="0"/>
              <a:t>提案手法の</a:t>
            </a:r>
            <a:r>
              <a:rPr kumimoji="1" lang="en-US" altLang="ja-JP" dirty="0"/>
              <a:t>1</a:t>
            </a:r>
            <a:r>
              <a:rPr kumimoji="1" lang="ja-JP" altLang="en-US" dirty="0"/>
              <a:t>つ目でもある、なぜ室内伝達関数を分離したのか説明したいと思います。</a:t>
            </a:r>
            <a:endParaRPr kumimoji="1" lang="en-US" altLang="ja-JP" dirty="0"/>
          </a:p>
          <a:p>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上の図が本人発話、下の図が録音再生音です。</a:t>
            </a:r>
            <a:endParaRPr kumimoji="1" lang="en-US" altLang="ja-JP" dirty="0"/>
          </a:p>
          <a:p>
            <a:r>
              <a:rPr kumimoji="1" lang="ja-JP" altLang="en-US" dirty="0"/>
              <a:t>本人発話では声を発した際、その音声が</a:t>
            </a:r>
            <a:r>
              <a:rPr kumimoji="1" lang="en-US" altLang="ja-JP" dirty="0"/>
              <a:t>ASV</a:t>
            </a:r>
            <a:r>
              <a:rPr kumimoji="1" lang="ja-JP" altLang="en-US" dirty="0"/>
              <a:t>に入力されるまでに室内伝達関数が畳み込まれます。</a:t>
            </a:r>
            <a:endParaRPr kumimoji="1" lang="en-US" altLang="ja-JP" dirty="0"/>
          </a:p>
          <a:p>
            <a:r>
              <a:rPr kumimoji="1" lang="ja-JP" altLang="en-US" dirty="0"/>
              <a:t>図の赤枠部分が室内伝達関数を表しており、</a:t>
            </a:r>
            <a:endParaRPr kumimoji="1" lang="en-US" altLang="ja-JP" dirty="0"/>
          </a:p>
          <a:p>
            <a:r>
              <a:rPr kumimoji="1" lang="ja-JP" altLang="en-US" dirty="0"/>
              <a:t>ここでは</a:t>
            </a:r>
            <a:r>
              <a:rPr kumimoji="1" lang="en-US" altLang="ja-JP" dirty="0"/>
              <a:t>H</a:t>
            </a:r>
            <a:r>
              <a:rPr kumimoji="1" lang="ja-JP" altLang="en-US" dirty="0"/>
              <a:t>が室内伝達関数となります。</a:t>
            </a:r>
            <a:endParaRPr kumimoji="1" lang="en-US" altLang="ja-JP" dirty="0"/>
          </a:p>
          <a:p>
            <a:r>
              <a:rPr kumimoji="1" lang="ja-JP" altLang="en-US" dirty="0"/>
              <a:t>よって本人発話は</a:t>
            </a:r>
            <a:r>
              <a:rPr kumimoji="1" lang="en-US" altLang="ja-JP" dirty="0"/>
              <a:t>H</a:t>
            </a:r>
            <a:r>
              <a:rPr kumimoji="1" lang="ja-JP" altLang="en-US" dirty="0"/>
              <a:t>と</a:t>
            </a:r>
            <a:r>
              <a:rPr kumimoji="1" lang="en-US" altLang="ja-JP" dirty="0"/>
              <a:t>S</a:t>
            </a:r>
            <a:r>
              <a:rPr kumimoji="1" lang="ja-JP" altLang="en-US" dirty="0"/>
              <a:t>の畳み込みの式で与えられます。</a:t>
            </a:r>
            <a:endParaRPr kumimoji="1" lang="en-US" altLang="ja-JP" dirty="0"/>
          </a:p>
          <a:p>
            <a:endParaRPr kumimoji="1" lang="en-US" altLang="ja-JP" dirty="0"/>
          </a:p>
          <a:p>
            <a:r>
              <a:rPr kumimoji="1" lang="ja-JP" altLang="en-US" dirty="0"/>
              <a:t>録音再生音では声を発した際、まず録音装置に音声が入力されます。</a:t>
            </a:r>
            <a:endParaRPr kumimoji="1" lang="en-US" altLang="ja-JP" dirty="0"/>
          </a:p>
          <a:p>
            <a:r>
              <a:rPr kumimoji="1" lang="ja-JP" altLang="en-US" dirty="0"/>
              <a:t>この時点では、室内伝達関数</a:t>
            </a:r>
            <a:r>
              <a:rPr kumimoji="1" lang="en-US" altLang="ja-JP" dirty="0"/>
              <a:t>P</a:t>
            </a:r>
            <a:r>
              <a:rPr kumimoji="1" lang="ja-JP" altLang="en-US" dirty="0"/>
              <a:t>が畳み込まれます。</a:t>
            </a:r>
            <a:endParaRPr kumimoji="1" lang="en-US" altLang="ja-JP" dirty="0"/>
          </a:p>
          <a:p>
            <a:r>
              <a:rPr kumimoji="1" lang="ja-JP" altLang="en-US" dirty="0"/>
              <a:t>そして録音装置に入力された音声を再生した際、</a:t>
            </a:r>
            <a:r>
              <a:rPr kumimoji="1" lang="en-US" altLang="ja-JP" dirty="0"/>
              <a:t>ASV</a:t>
            </a:r>
            <a:r>
              <a:rPr kumimoji="1" lang="ja-JP" altLang="en-US" dirty="0"/>
              <a:t>に入力されるまでに、さらに別の室内伝達関数</a:t>
            </a:r>
            <a:r>
              <a:rPr kumimoji="1" lang="en-US" altLang="ja-JP" dirty="0"/>
              <a:t>H</a:t>
            </a:r>
            <a:r>
              <a:rPr kumimoji="1" lang="ja-JP" altLang="en-US" dirty="0"/>
              <a:t>が畳み込まれます。</a:t>
            </a:r>
            <a:endParaRPr kumimoji="1" lang="en-US" altLang="ja-JP" dirty="0"/>
          </a:p>
          <a:p>
            <a:r>
              <a:rPr kumimoji="1" lang="ja-JP" altLang="en-US" dirty="0"/>
              <a:t>よって録音再生音は</a:t>
            </a:r>
            <a:r>
              <a:rPr kumimoji="1" lang="en-US" altLang="ja-JP" dirty="0"/>
              <a:t>H</a:t>
            </a:r>
            <a:r>
              <a:rPr kumimoji="1" lang="ja-JP" altLang="en-US" dirty="0"/>
              <a:t>と</a:t>
            </a:r>
            <a:r>
              <a:rPr kumimoji="1" lang="en-US" altLang="ja-JP" dirty="0"/>
              <a:t>P</a:t>
            </a:r>
            <a:r>
              <a:rPr kumimoji="1" lang="ja-JP" altLang="en-US" dirty="0"/>
              <a:t>と</a:t>
            </a:r>
            <a:r>
              <a:rPr kumimoji="1" lang="en-US" altLang="ja-JP" dirty="0"/>
              <a:t>S</a:t>
            </a:r>
            <a:r>
              <a:rPr kumimoji="1" lang="ja-JP" altLang="en-US" dirty="0"/>
              <a:t>の畳み込みの式で与えられます。</a:t>
            </a:r>
            <a:endParaRPr kumimoji="1" lang="en-US" altLang="ja-JP" dirty="0"/>
          </a:p>
          <a:p>
            <a:endParaRPr kumimoji="1" lang="en-US" altLang="ja-JP" dirty="0"/>
          </a:p>
          <a:p>
            <a:r>
              <a:rPr kumimoji="1" lang="ja-JP" altLang="en-US" dirty="0"/>
              <a:t>よって録音再生音の方が、より室内伝達関数が畳み込まれていることが分かります。</a:t>
            </a:r>
            <a:endParaRPr kumimoji="1" lang="en-US" altLang="ja-JP" dirty="0"/>
          </a:p>
          <a:p>
            <a:endParaRPr kumimoji="1" lang="en-US" altLang="ja-JP" dirty="0"/>
          </a:p>
          <a:p>
            <a:r>
              <a:rPr kumimoji="1" lang="ja-JP" altLang="en-US" dirty="0"/>
              <a:t>このように録音される回数が多くなれば、より室内伝達関数が畳み込まれることになり、その音声データは複雑化してしまうことが分かります。</a:t>
            </a:r>
            <a:endParaRPr kumimoji="1" lang="en-US" altLang="ja-JP" dirty="0"/>
          </a:p>
          <a:p>
            <a:endParaRPr kumimoji="1" lang="en-US" altLang="ja-JP" dirty="0"/>
          </a:p>
          <a:p>
            <a:r>
              <a:rPr kumimoji="1" lang="ja-JP" altLang="en-US" dirty="0"/>
              <a:t>よって本人発話と録音再生音の</a:t>
            </a:r>
            <a:r>
              <a:rPr kumimoji="1" lang="en-US" altLang="ja-JP" dirty="0"/>
              <a:t>2</a:t>
            </a:r>
            <a:r>
              <a:rPr kumimoji="1" lang="ja-JP" altLang="en-US" dirty="0"/>
              <a:t>つの違いは室内伝達関数の複雑化なので、室内伝達関数を取り出すことで判別できるのではないかと考えました。</a:t>
            </a:r>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10</a:t>
            </a:fld>
            <a:endParaRPr lang="ja-JP" altLang="en-US"/>
          </a:p>
        </p:txBody>
      </p:sp>
    </p:spTree>
    <p:extLst>
      <p:ext uri="{BB962C8B-B14F-4D97-AF65-F5344CB8AC3E}">
        <p14:creationId xmlns:p14="http://schemas.microsoft.com/office/powerpoint/2010/main" val="1662433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実験では音声データから室内伝達関数のみを取り出すために</a:t>
            </a:r>
            <a:r>
              <a:rPr kumimoji="1" lang="en-US" altLang="ja-JP" dirty="0"/>
              <a:t>2</a:t>
            </a:r>
            <a:r>
              <a:rPr kumimoji="1" lang="ja-JP" altLang="en-US" dirty="0"/>
              <a:t>つのことを行いました。</a:t>
            </a:r>
            <a:endParaRPr kumimoji="1" lang="en-US" altLang="ja-JP" dirty="0"/>
          </a:p>
          <a:p>
            <a:endParaRPr kumimoji="1" lang="en-US" altLang="ja-JP" dirty="0"/>
          </a:p>
          <a:p>
            <a:r>
              <a:rPr kumimoji="1" lang="ja-JP" altLang="en-US" dirty="0"/>
              <a:t>まずオールパスケプストラム分析を行います。</a:t>
            </a:r>
            <a:endParaRPr kumimoji="1" lang="en-US" altLang="ja-JP" dirty="0"/>
          </a:p>
          <a:p>
            <a:r>
              <a:rPr kumimoji="1" lang="ja-JP" altLang="en-US" dirty="0"/>
              <a:t>なぜケプストラム分析ではなく、オールパスケプストラム分析を行うのかというと、</a:t>
            </a:r>
            <a:endParaRPr kumimoji="1" lang="en-US" altLang="ja-JP" dirty="0"/>
          </a:p>
          <a:p>
            <a:r>
              <a:rPr kumimoji="1" lang="ja-JP" altLang="en-US" dirty="0"/>
              <a:t>ケプストラム分析を行うと、包括部分</a:t>
            </a:r>
            <a:r>
              <a:rPr kumimoji="1" lang="en-US" altLang="ja-JP" dirty="0"/>
              <a:t>(</a:t>
            </a:r>
            <a:r>
              <a:rPr kumimoji="1" lang="ja-JP" altLang="en-US" dirty="0"/>
              <a:t>低ケフレンシー</a:t>
            </a:r>
            <a:r>
              <a:rPr kumimoji="1" lang="en-US" altLang="ja-JP" dirty="0"/>
              <a:t>)</a:t>
            </a:r>
            <a:r>
              <a:rPr kumimoji="1" lang="ja-JP" altLang="en-US" dirty="0"/>
              <a:t>と微細構造部分</a:t>
            </a:r>
            <a:r>
              <a:rPr kumimoji="1" lang="en-US" altLang="ja-JP" dirty="0"/>
              <a:t>(</a:t>
            </a:r>
            <a:r>
              <a:rPr kumimoji="1" lang="ja-JP" altLang="en-US" dirty="0"/>
              <a:t>高ケフレンシー</a:t>
            </a:r>
            <a:r>
              <a:rPr kumimoji="1" lang="en-US" altLang="ja-JP" dirty="0"/>
              <a:t>)</a:t>
            </a:r>
            <a:r>
              <a:rPr kumimoji="1" lang="ja-JP" altLang="en-US" dirty="0"/>
              <a:t>に分離することができます。</a:t>
            </a:r>
            <a:endParaRPr kumimoji="1" lang="en-US" altLang="ja-JP" dirty="0"/>
          </a:p>
          <a:p>
            <a:r>
              <a:rPr kumimoji="1" lang="ja-JP" altLang="en-US" dirty="0"/>
              <a:t>そして低ケフレンシーには音源と室内伝達関数が含まれています。</a:t>
            </a:r>
            <a:endParaRPr kumimoji="1" lang="en-US" altLang="ja-JP" dirty="0"/>
          </a:p>
          <a:p>
            <a:r>
              <a:rPr kumimoji="1" lang="ja-JP" altLang="en-US" dirty="0"/>
              <a:t>しかし、室内伝達関数のみを取り出すためにはさらに低ケフレンシーを分離する必要があり、</a:t>
            </a:r>
            <a:endParaRPr kumimoji="1" lang="en-US" altLang="ja-JP" dirty="0"/>
          </a:p>
          <a:p>
            <a:r>
              <a:rPr kumimoji="1" lang="ja-JP" altLang="en-US" dirty="0"/>
              <a:t>その操作が可能な、オールパスケプストラム分析を使用することがよいと考えました。</a:t>
            </a:r>
            <a:endParaRPr kumimoji="1" lang="en-US" altLang="ja-JP" dirty="0"/>
          </a:p>
          <a:p>
            <a:endParaRPr kumimoji="1" lang="en-US" altLang="ja-JP" dirty="0"/>
          </a:p>
          <a:p>
            <a:r>
              <a:rPr kumimoji="1" lang="ja-JP" altLang="en-US" dirty="0"/>
              <a:t>よってこの時点で音源を取り除くことができ、音声から室内伝達関数と高ケフレンシーの微細構造部分を取り出すことができました。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11</a:t>
            </a:fld>
            <a:endParaRPr lang="ja-JP" altLang="en-US"/>
          </a:p>
        </p:txBody>
      </p:sp>
    </p:spTree>
    <p:extLst>
      <p:ext uri="{BB962C8B-B14F-4D97-AF65-F5344CB8AC3E}">
        <p14:creationId xmlns:p14="http://schemas.microsoft.com/office/powerpoint/2010/main" val="2628690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次にリフタリングを行います。</a:t>
            </a:r>
            <a:endParaRPr kumimoji="1" lang="en-US" altLang="ja-JP" dirty="0"/>
          </a:p>
          <a:p>
            <a:r>
              <a:rPr kumimoji="1" lang="ja-JP" altLang="en-US" dirty="0"/>
              <a:t>リフタリングを行うことで高ケフレンシーを取り除くことができます。</a:t>
            </a:r>
            <a:endParaRPr kumimoji="1" lang="en-US" altLang="ja-JP" dirty="0"/>
          </a:p>
          <a:p>
            <a:endParaRPr kumimoji="1" lang="en-US" altLang="ja-JP" dirty="0"/>
          </a:p>
          <a:p>
            <a:r>
              <a:rPr kumimoji="1" lang="ja-JP" altLang="en-US" dirty="0"/>
              <a:t>よって</a:t>
            </a:r>
            <a:r>
              <a:rPr kumimoji="1" lang="en-US" altLang="ja-JP" dirty="0"/>
              <a:t>2</a:t>
            </a:r>
            <a:r>
              <a:rPr kumimoji="1" lang="ja-JP" altLang="en-US" dirty="0"/>
              <a:t>つの作業で室内伝達関数のみを分離することができます。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12</a:t>
            </a:fld>
            <a:endParaRPr lang="ja-JP" altLang="en-US"/>
          </a:p>
        </p:txBody>
      </p:sp>
    </p:spTree>
    <p:extLst>
      <p:ext uri="{BB962C8B-B14F-4D97-AF65-F5344CB8AC3E}">
        <p14:creationId xmlns:p14="http://schemas.microsoft.com/office/powerpoint/2010/main" val="3618776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実験結果です。</a:t>
            </a:r>
            <a:endParaRPr kumimoji="1" lang="en-US" altLang="ja-JP" dirty="0"/>
          </a:p>
          <a:p>
            <a:r>
              <a:rPr kumimoji="1" lang="ja-JP" altLang="en-US" dirty="0"/>
              <a:t>これはケプストラム分析を行い、</a:t>
            </a:r>
            <a:r>
              <a:rPr kumimoji="1" lang="en-US" altLang="ja-JP" dirty="0"/>
              <a:t>1</a:t>
            </a:r>
            <a:r>
              <a:rPr kumimoji="1" lang="ja-JP" altLang="en-US" dirty="0"/>
              <a:t>秒ごとのピーク数を示した図です。</a:t>
            </a:r>
            <a:endParaRPr kumimoji="1" lang="en-US" altLang="ja-JP" dirty="0"/>
          </a:p>
          <a:p>
            <a:r>
              <a:rPr kumimoji="1" lang="ja-JP" altLang="en-US" dirty="0"/>
              <a:t>左から順に</a:t>
            </a:r>
            <a:r>
              <a:rPr kumimoji="1" lang="en-US" altLang="ja-JP" dirty="0"/>
              <a:t>69</a:t>
            </a:r>
            <a:r>
              <a:rPr kumimoji="1" lang="ja-JP" altLang="en-US" dirty="0"/>
              <a:t>番の低い声の女性、</a:t>
            </a:r>
            <a:r>
              <a:rPr kumimoji="1" lang="en-US" altLang="ja-JP" dirty="0"/>
              <a:t>70</a:t>
            </a:r>
            <a:r>
              <a:rPr kumimoji="1" lang="ja-JP" altLang="en-US" dirty="0"/>
              <a:t>番の低い声の男性、</a:t>
            </a:r>
            <a:r>
              <a:rPr kumimoji="1" lang="en-US" altLang="ja-JP" dirty="0"/>
              <a:t>74</a:t>
            </a:r>
            <a:r>
              <a:rPr kumimoji="1" lang="ja-JP" altLang="en-US" dirty="0"/>
              <a:t>番の高い声の女性です。</a:t>
            </a:r>
            <a:endParaRPr kumimoji="1" lang="en-US" altLang="ja-JP" dirty="0"/>
          </a:p>
          <a:p>
            <a:endParaRPr kumimoji="1" lang="en-US" altLang="ja-JP" dirty="0"/>
          </a:p>
          <a:p>
            <a:r>
              <a:rPr kumimoji="1" lang="ja-JP" altLang="en-US" dirty="0"/>
              <a:t>図の赤枠部分、すなわち</a:t>
            </a:r>
            <a:endParaRPr kumimoji="1" lang="en-US" altLang="ja-JP" dirty="0"/>
          </a:p>
          <a:p>
            <a:r>
              <a:rPr kumimoji="1" lang="en-US" altLang="ja-JP" dirty="0"/>
              <a:t>69</a:t>
            </a:r>
            <a:r>
              <a:rPr kumimoji="1" lang="ja-JP" altLang="en-US" dirty="0"/>
              <a:t>番の</a:t>
            </a:r>
            <a:r>
              <a:rPr kumimoji="1" lang="en-US" altLang="ja-JP" dirty="0"/>
              <a:t>1.1</a:t>
            </a:r>
            <a:r>
              <a:rPr kumimoji="1" lang="ja-JP" altLang="en-US" dirty="0"/>
              <a:t>秒、</a:t>
            </a:r>
            <a:r>
              <a:rPr kumimoji="1" lang="en-US" altLang="ja-JP" dirty="0"/>
              <a:t>70</a:t>
            </a:r>
            <a:r>
              <a:rPr kumimoji="1" lang="ja-JP" altLang="en-US" dirty="0"/>
              <a:t>番の</a:t>
            </a:r>
            <a:r>
              <a:rPr kumimoji="1" lang="en-US" altLang="ja-JP" dirty="0"/>
              <a:t>0.5</a:t>
            </a:r>
            <a:r>
              <a:rPr kumimoji="1" lang="ja-JP" altLang="en-US" dirty="0"/>
              <a:t>秒、</a:t>
            </a:r>
            <a:r>
              <a:rPr kumimoji="1" lang="en-US" altLang="ja-JP" dirty="0"/>
              <a:t>0.8</a:t>
            </a:r>
            <a:r>
              <a:rPr kumimoji="1" lang="ja-JP" altLang="en-US" dirty="0"/>
              <a:t>秒、</a:t>
            </a:r>
            <a:r>
              <a:rPr kumimoji="1" lang="en-US" altLang="ja-JP" dirty="0"/>
              <a:t>1.0</a:t>
            </a:r>
            <a:r>
              <a:rPr kumimoji="1" lang="ja-JP" altLang="en-US" dirty="0"/>
              <a:t>秒と</a:t>
            </a:r>
            <a:r>
              <a:rPr kumimoji="1" lang="en-US" altLang="ja-JP" dirty="0"/>
              <a:t>74</a:t>
            </a:r>
            <a:r>
              <a:rPr kumimoji="1" lang="ja-JP" altLang="en-US" dirty="0"/>
              <a:t>番の</a:t>
            </a:r>
            <a:r>
              <a:rPr kumimoji="1" lang="en-US" altLang="ja-JP" dirty="0"/>
              <a:t>1.2</a:t>
            </a:r>
            <a:r>
              <a:rPr kumimoji="1" lang="ja-JP" altLang="en-US" dirty="0"/>
              <a:t>秒、</a:t>
            </a:r>
            <a:r>
              <a:rPr kumimoji="1" lang="en-US" altLang="ja-JP" dirty="0"/>
              <a:t>1.9</a:t>
            </a:r>
            <a:r>
              <a:rPr kumimoji="1" lang="ja-JP" altLang="en-US" dirty="0"/>
              <a:t>秒の部分は</a:t>
            </a:r>
            <a:endParaRPr kumimoji="1" lang="en-US" altLang="ja-JP" dirty="0"/>
          </a:p>
          <a:p>
            <a:r>
              <a:rPr kumimoji="1" lang="ja-JP" altLang="en-US" dirty="0"/>
              <a:t>本人発話が録音再生音よりピーク数が少ないことが分かります。</a:t>
            </a:r>
            <a:endParaRPr kumimoji="1" lang="en-US" altLang="ja-JP" dirty="0"/>
          </a:p>
          <a:p>
            <a:r>
              <a:rPr kumimoji="1" lang="ja-JP" altLang="en-US" dirty="0"/>
              <a:t>しかし他の部分は複雑でピーク数変化に規則性がないことが分かります。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13</a:t>
            </a:fld>
            <a:endParaRPr lang="ja-JP" altLang="en-US"/>
          </a:p>
        </p:txBody>
      </p:sp>
    </p:spTree>
    <p:extLst>
      <p:ext uri="{BB962C8B-B14F-4D97-AF65-F5344CB8AC3E}">
        <p14:creationId xmlns:p14="http://schemas.microsoft.com/office/powerpoint/2010/main" val="2062009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これは先ほどの折れ線グラフのピーク数の平均値について計算したものです。</a:t>
            </a:r>
            <a:endParaRPr kumimoji="1" lang="en-US" altLang="ja-JP" dirty="0"/>
          </a:p>
          <a:p>
            <a:r>
              <a:rPr kumimoji="1" lang="ja-JP" altLang="en-US" dirty="0"/>
              <a:t>これも同様に左から</a:t>
            </a:r>
            <a:r>
              <a:rPr kumimoji="1" lang="en-US" altLang="ja-JP" dirty="0"/>
              <a:t>69</a:t>
            </a:r>
            <a:r>
              <a:rPr kumimoji="1" lang="ja-JP" altLang="en-US" dirty="0"/>
              <a:t>番、</a:t>
            </a:r>
            <a:r>
              <a:rPr kumimoji="1" lang="en-US" altLang="ja-JP" dirty="0"/>
              <a:t>70</a:t>
            </a:r>
            <a:r>
              <a:rPr kumimoji="1" lang="ja-JP" altLang="en-US" dirty="0"/>
              <a:t>番、</a:t>
            </a:r>
            <a:r>
              <a:rPr kumimoji="1" lang="en-US" altLang="ja-JP" dirty="0"/>
              <a:t>74</a:t>
            </a:r>
            <a:r>
              <a:rPr kumimoji="1" lang="ja-JP" altLang="en-US" dirty="0"/>
              <a:t>番となっています。</a:t>
            </a:r>
            <a:endParaRPr kumimoji="1" lang="en-US" altLang="ja-JP" dirty="0"/>
          </a:p>
          <a:p>
            <a:r>
              <a:rPr kumimoji="1" lang="ja-JP" altLang="en-US" dirty="0"/>
              <a:t>こちらも規則性がなく、音声によって本人発話と録音再生音のピーク数平均値が一緒だったり、本人発話の方が録音再生音よりピーク数の平均値が大きいことが分かります。</a:t>
            </a:r>
            <a:endParaRPr kumimoji="1" lang="en-US" altLang="ja-JP" dirty="0"/>
          </a:p>
          <a:p>
            <a:endParaRPr kumimoji="1" lang="en-US" altLang="ja-JP" dirty="0"/>
          </a:p>
          <a:p>
            <a:r>
              <a:rPr kumimoji="1" lang="ja-JP" altLang="en-US" dirty="0"/>
              <a:t>私は本人発話が一番低く、録音装置の品質が劣化していくにつれて大きくなっていく形を期待しましたが、どの音声データも期待した形にはなりませんでした。</a:t>
            </a:r>
            <a:endParaRPr kumimoji="1" lang="en-US" altLang="ja-JP" dirty="0"/>
          </a:p>
          <a:p>
            <a:r>
              <a:rPr kumimoji="1" lang="ja-JP" altLang="en-US" dirty="0"/>
              <a:t>しかし真ん中の</a:t>
            </a:r>
            <a:r>
              <a:rPr kumimoji="1" lang="en-US" altLang="ja-JP" dirty="0"/>
              <a:t>70</a:t>
            </a:r>
            <a:r>
              <a:rPr kumimoji="1" lang="ja-JP" altLang="en-US" dirty="0"/>
              <a:t>番の音声は本人発話が他の録音再生音より低くなり</a:t>
            </a:r>
            <a:r>
              <a:rPr kumimoji="1" lang="en-US" altLang="ja-JP" dirty="0"/>
              <a:t>,</a:t>
            </a:r>
            <a:r>
              <a:rPr kumimoji="1" lang="ja-JP" altLang="en-US" dirty="0"/>
              <a:t>期待した形に近くなりました。</a:t>
            </a:r>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14</a:t>
            </a:fld>
            <a:endParaRPr lang="ja-JP" altLang="en-US"/>
          </a:p>
        </p:txBody>
      </p:sp>
    </p:spTree>
    <p:extLst>
      <p:ext uri="{BB962C8B-B14F-4D97-AF65-F5344CB8AC3E}">
        <p14:creationId xmlns:p14="http://schemas.microsoft.com/office/powerpoint/2010/main" val="1717348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lnSpcReduction="10000"/>
          </a:bodyPr>
          <a:lstStyle/>
          <a:p>
            <a:r>
              <a:rPr kumimoji="1" lang="ja-JP" altLang="en-US" dirty="0"/>
              <a:t>これは、もし音声と室内伝達関数が畳み込まれた</a:t>
            </a:r>
            <a:r>
              <a:rPr kumimoji="1" lang="en-US" altLang="ja-JP" dirty="0"/>
              <a:t>ASV</a:t>
            </a:r>
            <a:r>
              <a:rPr kumimoji="1" lang="ja-JP" altLang="en-US" dirty="0"/>
              <a:t>音声データから、室内伝達関数のみを抽出できた時、</a:t>
            </a:r>
            <a:endParaRPr kumimoji="1" lang="en-US" altLang="ja-JP" dirty="0"/>
          </a:p>
          <a:p>
            <a:r>
              <a:rPr kumimoji="1" lang="en-US" altLang="ja-JP" dirty="0"/>
              <a:t>2</a:t>
            </a:r>
            <a:r>
              <a:rPr kumimoji="1" lang="ja-JP" altLang="en-US" dirty="0"/>
              <a:t>つの室内伝達関数が畳み込まれた時の時間波形とケプストラムの形を作ってみました。</a:t>
            </a:r>
            <a:endParaRPr kumimoji="1" lang="en-US" altLang="ja-JP" dirty="0"/>
          </a:p>
          <a:p>
            <a:endParaRPr kumimoji="1" lang="en-US" altLang="ja-JP" dirty="0"/>
          </a:p>
          <a:p>
            <a:r>
              <a:rPr kumimoji="1" lang="ja-JP" altLang="en-US" dirty="0"/>
              <a:t>①が本人発話が</a:t>
            </a:r>
            <a:r>
              <a:rPr kumimoji="1" lang="en-US" altLang="ja-JP" dirty="0"/>
              <a:t>ASV</a:t>
            </a:r>
            <a:r>
              <a:rPr kumimoji="1" lang="ja-JP" altLang="en-US" dirty="0"/>
              <a:t>に入力される音声、②が本人発話が録音装置に入力される音声、そして③が②の音声が</a:t>
            </a:r>
            <a:r>
              <a:rPr kumimoji="1" lang="en-US" altLang="ja-JP" dirty="0"/>
              <a:t>ASV</a:t>
            </a:r>
            <a:r>
              <a:rPr kumimoji="1" lang="ja-JP" altLang="en-US" dirty="0"/>
              <a:t>に入力される音声となっています。</a:t>
            </a:r>
            <a:endParaRPr kumimoji="1" lang="en-US" altLang="ja-JP" dirty="0"/>
          </a:p>
          <a:p>
            <a:r>
              <a:rPr kumimoji="1" lang="ja-JP" altLang="en-US" dirty="0"/>
              <a:t>すなわち本研究に照らし合わせると、①が本人発話、③が録音再生音ということになります。</a:t>
            </a:r>
            <a:endParaRPr kumimoji="1" lang="en-US" altLang="ja-JP" dirty="0"/>
          </a:p>
          <a:p>
            <a:r>
              <a:rPr kumimoji="1" lang="ja-JP" altLang="en-US" dirty="0"/>
              <a:t>そして左の図が時間波形、右の図がケプストラムを表しています。</a:t>
            </a:r>
            <a:endParaRPr kumimoji="1" lang="en-US" altLang="ja-JP" dirty="0"/>
          </a:p>
          <a:p>
            <a:endParaRPr kumimoji="1" lang="en-US" altLang="ja-JP" dirty="0"/>
          </a:p>
          <a:p>
            <a:r>
              <a:rPr kumimoji="1" lang="ja-JP" altLang="en-US" dirty="0"/>
              <a:t>①の時間波形の方では、</a:t>
            </a:r>
            <a:r>
              <a:rPr kumimoji="1" lang="en-US" altLang="ja-JP" dirty="0"/>
              <a:t>30</a:t>
            </a:r>
            <a:r>
              <a:rPr kumimoji="1" lang="ja-JP" altLang="en-US" dirty="0"/>
              <a:t>と</a:t>
            </a:r>
            <a:r>
              <a:rPr kumimoji="1" lang="en-US" altLang="ja-JP" dirty="0"/>
              <a:t>40</a:t>
            </a:r>
            <a:r>
              <a:rPr kumimoji="1" lang="ja-JP" altLang="en-US" dirty="0"/>
              <a:t>の間と</a:t>
            </a:r>
            <a:r>
              <a:rPr kumimoji="1" lang="en-US" altLang="ja-JP" dirty="0"/>
              <a:t>50</a:t>
            </a:r>
            <a:r>
              <a:rPr kumimoji="1" lang="ja-JP" altLang="en-US" dirty="0"/>
              <a:t>付近にピークがあることが分かります。</a:t>
            </a:r>
            <a:endParaRPr kumimoji="1" lang="en-US" altLang="ja-JP" dirty="0"/>
          </a:p>
          <a:p>
            <a:r>
              <a:rPr kumimoji="1" lang="ja-JP" altLang="en-US" dirty="0"/>
              <a:t>①のケプストラムを見てみるとピークの位置は増えていますが、だいたい同じ位置にピークがあることが分かります。</a:t>
            </a:r>
            <a:endParaRPr kumimoji="1" lang="en-US" altLang="ja-JP" dirty="0"/>
          </a:p>
          <a:p>
            <a:r>
              <a:rPr kumimoji="1" lang="ja-JP" altLang="en-US" dirty="0"/>
              <a:t>同様に②のピークも同じ位置にあり、③も同じ位置にあることが分かります。</a:t>
            </a:r>
            <a:endParaRPr kumimoji="1" lang="en-US" altLang="ja-JP" dirty="0"/>
          </a:p>
          <a:p>
            <a:r>
              <a:rPr kumimoji="1" lang="ja-JP" altLang="en-US" dirty="0"/>
              <a:t>上で説明した通り、図の赤枠で囲った部分は時間波形とケプストラムどちらもほとんど同じ位置にあります。</a:t>
            </a:r>
            <a:endParaRPr kumimoji="1" lang="en-US" altLang="ja-JP" dirty="0"/>
          </a:p>
          <a:p>
            <a:r>
              <a:rPr kumimoji="1" lang="ja-JP" altLang="en-US" dirty="0"/>
              <a:t>そして③から読み取れることは、ピーク数は①と②のピーク数が足されたようなものになります。</a:t>
            </a:r>
            <a:endParaRPr kumimoji="1" lang="en-US" altLang="ja-JP" dirty="0"/>
          </a:p>
          <a:p>
            <a:endParaRPr kumimoji="1" lang="en-US" altLang="ja-JP" dirty="0"/>
          </a:p>
          <a:p>
            <a:r>
              <a:rPr kumimoji="1" lang="ja-JP" altLang="en-US" dirty="0"/>
              <a:t>このように本人発話より録音再生音の方が室内伝達関数の影響でピークが大きくなったりピーク数が増えることが分かりました。</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15</a:t>
            </a:fld>
            <a:endParaRPr lang="ja-JP" altLang="en-US"/>
          </a:p>
        </p:txBody>
      </p:sp>
    </p:spTree>
    <p:extLst>
      <p:ext uri="{BB962C8B-B14F-4D97-AF65-F5344CB8AC3E}">
        <p14:creationId xmlns:p14="http://schemas.microsoft.com/office/powerpoint/2010/main" val="3869257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以上のことから、本研究は私が期待していた結果にはなりませんでした。</a:t>
            </a:r>
            <a:endParaRPr kumimoji="1" lang="en-US" altLang="ja-JP" dirty="0"/>
          </a:p>
          <a:p>
            <a:r>
              <a:rPr kumimoji="1" lang="ja-JP" altLang="en-US" dirty="0"/>
              <a:t>先ほど、室内伝達関数のみを分離できた場合で説明した通り、</a:t>
            </a:r>
            <a:endParaRPr kumimoji="1" lang="en-US" altLang="ja-JP" dirty="0"/>
          </a:p>
          <a:p>
            <a:r>
              <a:rPr kumimoji="1" lang="ja-JP" altLang="en-US" dirty="0"/>
              <a:t>室内伝達関数が多重化すると、ピーク数が足されていくようになり、ピーク数が多くなるはずです。</a:t>
            </a:r>
            <a:endParaRPr kumimoji="1" lang="en-US" altLang="ja-JP" dirty="0"/>
          </a:p>
          <a:p>
            <a:r>
              <a:rPr kumimoji="1" lang="ja-JP" altLang="en-US" dirty="0"/>
              <a:t>だから</a:t>
            </a:r>
            <a:r>
              <a:rPr kumimoji="1" lang="en-US" altLang="ja-JP" dirty="0"/>
              <a:t>1</a:t>
            </a:r>
            <a:r>
              <a:rPr kumimoji="1" lang="ja-JP" altLang="en-US" dirty="0"/>
              <a:t>秒ごとのピーク数を計算した折れ線グラフの方では本人発話のピーク数が一番少なく、録音再生音の</a:t>
            </a:r>
            <a:r>
              <a:rPr kumimoji="1" lang="en-US" altLang="ja-JP" dirty="0"/>
              <a:t>perfect</a:t>
            </a:r>
            <a:r>
              <a:rPr kumimoji="1" lang="ja-JP" altLang="en-US" dirty="0"/>
              <a:t>、</a:t>
            </a:r>
            <a:r>
              <a:rPr kumimoji="1" lang="en-US" altLang="ja-JP" dirty="0"/>
              <a:t>high</a:t>
            </a:r>
            <a:r>
              <a:rPr kumimoji="1" lang="ja-JP" altLang="en-US" dirty="0"/>
              <a:t>、</a:t>
            </a:r>
            <a:r>
              <a:rPr kumimoji="1" lang="en-US" altLang="ja-JP" dirty="0"/>
              <a:t>low</a:t>
            </a:r>
            <a:r>
              <a:rPr kumimoji="1" lang="ja-JP" altLang="en-US" dirty="0"/>
              <a:t>の順に多くなっていくと考えました。</a:t>
            </a:r>
            <a:endParaRPr kumimoji="1" lang="en-US" altLang="ja-JP" dirty="0"/>
          </a:p>
          <a:p>
            <a:r>
              <a:rPr kumimoji="1" lang="ja-JP" altLang="en-US" dirty="0"/>
              <a:t>同じようにピーク数の平均値も本人発話が小さく、順に大きくなっていくと考えました。</a:t>
            </a:r>
            <a:endParaRPr kumimoji="1" lang="en-US" altLang="ja-JP" dirty="0"/>
          </a:p>
          <a:p>
            <a:endParaRPr kumimoji="1" lang="en-US" altLang="ja-JP" dirty="0"/>
          </a:p>
          <a:p>
            <a:r>
              <a:rPr kumimoji="1" lang="ja-JP" altLang="en-US" dirty="0"/>
              <a:t>しかし、</a:t>
            </a:r>
            <a:r>
              <a:rPr kumimoji="1" lang="en-US" altLang="ja-JP" dirty="0"/>
              <a:t>1</a:t>
            </a:r>
            <a:r>
              <a:rPr kumimoji="1" lang="ja-JP" altLang="en-US" dirty="0"/>
              <a:t>秒ごとのピーク数のグラフを見ても複雑で、規則性がありませんでした。</a:t>
            </a:r>
            <a:endParaRPr kumimoji="1" lang="en-US" altLang="ja-JP" dirty="0"/>
          </a:p>
          <a:p>
            <a:endParaRPr kumimoji="1" lang="en-US" altLang="ja-JP" dirty="0"/>
          </a:p>
          <a:p>
            <a:r>
              <a:rPr kumimoji="1" lang="ja-JP" altLang="en-US" dirty="0"/>
              <a:t>このことから録音環境の分離の段階で、音声から正しく室内伝達関数が分離されていないのではないかと考えました。</a:t>
            </a:r>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16</a:t>
            </a:fld>
            <a:endParaRPr lang="ja-JP" altLang="en-US"/>
          </a:p>
        </p:txBody>
      </p:sp>
    </p:spTree>
    <p:extLst>
      <p:ext uri="{BB962C8B-B14F-4D97-AF65-F5344CB8AC3E}">
        <p14:creationId xmlns:p14="http://schemas.microsoft.com/office/powerpoint/2010/main" val="1988902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最後に本研究のまとめです。</a:t>
            </a:r>
            <a:endParaRPr kumimoji="1" lang="en-US" altLang="ja-JP" dirty="0"/>
          </a:p>
          <a:p>
            <a:r>
              <a:rPr kumimoji="1" lang="ja-JP" altLang="en-US" dirty="0"/>
              <a:t>本研究は伝達関数に着目して本人発話と録音再生音の判別方法を検討しました。</a:t>
            </a:r>
            <a:endParaRPr kumimoji="1" lang="en-US" altLang="ja-JP" dirty="0"/>
          </a:p>
          <a:p>
            <a:endParaRPr kumimoji="1" lang="en-US" altLang="ja-JP" dirty="0"/>
          </a:p>
          <a:p>
            <a:r>
              <a:rPr kumimoji="1" lang="ja-JP" altLang="en-US" dirty="0"/>
              <a:t>本人発話と録音再生音を見分けるためのシステムを構築するために、</a:t>
            </a:r>
            <a:endParaRPr kumimoji="1" lang="en-US" altLang="ja-JP" dirty="0"/>
          </a:p>
          <a:p>
            <a:r>
              <a:rPr kumimoji="1" lang="ja-JP" altLang="en-US" dirty="0"/>
              <a:t>まず録音環境の分離では、オールパスケプストラム上でリフタリングを行うことで、室内伝達関数のみを分離し</a:t>
            </a:r>
            <a:endParaRPr kumimoji="1" lang="en-US" altLang="ja-JP" dirty="0"/>
          </a:p>
          <a:p>
            <a:r>
              <a:rPr kumimoji="1" lang="ja-JP" altLang="en-US" dirty="0"/>
              <a:t>ケプストラム分析を行いました。</a:t>
            </a:r>
            <a:endParaRPr kumimoji="1" lang="en-US" altLang="ja-JP" dirty="0"/>
          </a:p>
          <a:p>
            <a:endParaRPr kumimoji="1" lang="en-US" altLang="ja-JP" dirty="0"/>
          </a:p>
          <a:p>
            <a:r>
              <a:rPr kumimoji="1" lang="ja-JP" altLang="en-US" dirty="0"/>
              <a:t>しかし</a:t>
            </a:r>
            <a:r>
              <a:rPr kumimoji="1" lang="en-US" altLang="ja-JP" dirty="0"/>
              <a:t>1</a:t>
            </a:r>
            <a:r>
              <a:rPr kumimoji="1" lang="ja-JP" altLang="en-US" dirty="0"/>
              <a:t>秒ごとのピーク数を見てみても規則性を見つけることができず、本人発話と録音再生音の判別が不可能でした。</a:t>
            </a:r>
            <a:endParaRPr kumimoji="1" lang="en-US" altLang="ja-JP" dirty="0"/>
          </a:p>
          <a:p>
            <a:r>
              <a:rPr kumimoji="1" lang="ja-JP" altLang="en-US" dirty="0"/>
              <a:t>その理由として、音声から正しく室内伝達関数か分離できていないのではないかと考えられます。</a:t>
            </a:r>
            <a:endParaRPr kumimoji="1" lang="en-US" altLang="ja-JP" dirty="0"/>
          </a:p>
          <a:p>
            <a:endParaRPr kumimoji="1" lang="en-US" altLang="ja-JP" dirty="0"/>
          </a:p>
          <a:p>
            <a:r>
              <a:rPr kumimoji="1" lang="ja-JP" altLang="en-US" dirty="0"/>
              <a:t>今後の課題としましては、音声から室内伝達関数を正しく分離するために、アルゴリズムを改善する必要があると考えました。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17</a:t>
            </a:fld>
            <a:endParaRPr lang="ja-JP" altLang="en-US"/>
          </a:p>
        </p:txBody>
      </p:sp>
    </p:spTree>
    <p:extLst>
      <p:ext uri="{BB962C8B-B14F-4D97-AF65-F5344CB8AC3E}">
        <p14:creationId xmlns:p14="http://schemas.microsoft.com/office/powerpoint/2010/main" val="3164007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以上が私の発表となります。</a:t>
            </a:r>
            <a:endParaRPr kumimoji="1" lang="en-US" altLang="ja-JP" dirty="0"/>
          </a:p>
          <a:p>
            <a:r>
              <a:rPr kumimoji="1" lang="ja-JP" altLang="en-US" dirty="0"/>
              <a:t>ご清聴ありがとうございました。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18</a:t>
            </a:fld>
            <a:endParaRPr lang="ja-JP" altLang="en-US"/>
          </a:p>
        </p:txBody>
      </p:sp>
    </p:spTree>
    <p:extLst>
      <p:ext uri="{BB962C8B-B14F-4D97-AF65-F5344CB8AC3E}">
        <p14:creationId xmlns:p14="http://schemas.microsoft.com/office/powerpoint/2010/main" val="185680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本日はこのような流れで発表を行います。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2</a:t>
            </a:fld>
            <a:endParaRPr lang="ja-JP" altLang="en-US"/>
          </a:p>
        </p:txBody>
      </p:sp>
    </p:spTree>
    <p:extLst>
      <p:ext uri="{BB962C8B-B14F-4D97-AF65-F5344CB8AC3E}">
        <p14:creationId xmlns:p14="http://schemas.microsoft.com/office/powerpoint/2010/main" val="498565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まず、研究背景についてです。</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本研究の背景として、</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近年、簡単に音場を模擬することが可能になりました。</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音場の模擬は、人間が聴収する分には問題がないのですが、</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真正性の担保が必要とされるシステムにおいては大きな問題となる可能性があります。</a:t>
            </a:r>
            <a:endParaRPr kumimoji="1" lang="en-US" altLang="ja-JP" dirty="0"/>
          </a:p>
        </p:txBody>
      </p:sp>
      <p:sp>
        <p:nvSpPr>
          <p:cNvPr id="4" name="スライド番号プレースホルダ 3"/>
          <p:cNvSpPr>
            <a:spLocks noGrp="1"/>
          </p:cNvSpPr>
          <p:nvPr>
            <p:ph type="sldNum" sz="quarter" idx="10"/>
          </p:nvPr>
        </p:nvSpPr>
        <p:spPr/>
        <p:txBody>
          <a:bodyPr/>
          <a:lstStyle/>
          <a:p>
            <a:pPr>
              <a:defRPr/>
            </a:pPr>
            <a:fld id="{029A83B4-B70A-44A9-B77B-8771B8D93AB2}" type="slidenum">
              <a:rPr lang="ja-JP" altLang="en-US" smtClean="0"/>
              <a:pPr>
                <a:defRPr/>
              </a:pPr>
              <a:t>3</a:t>
            </a:fld>
            <a:endParaRPr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ここで大きな問題というのは、</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音声による個人認証、照合システム（以下</a:t>
            </a:r>
            <a:r>
              <a:rPr kumimoji="1" lang="en-US" altLang="ja-JP" dirty="0"/>
              <a:t>ASV</a:t>
            </a:r>
            <a:r>
              <a:rPr kumimoji="1" lang="ja-JP" altLang="en-US" dirty="0"/>
              <a:t>）で、</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録音再生音やディープフェイク音声などによる詐欺が、システムの判断を誤らせる障害となると取りざたされています。</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4</a:t>
            </a:fld>
            <a:endParaRPr lang="ja-JP" altLang="en-US"/>
          </a:p>
        </p:txBody>
      </p:sp>
    </p:spTree>
    <p:extLst>
      <p:ext uri="{BB962C8B-B14F-4D97-AF65-F5344CB8AC3E}">
        <p14:creationId xmlns:p14="http://schemas.microsoft.com/office/powerpoint/2010/main" val="3521096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そこで本研究の目的は、</a:t>
            </a:r>
            <a:endParaRPr kumimoji="1" lang="en-US" altLang="ja-JP" dirty="0"/>
          </a:p>
          <a:p>
            <a:r>
              <a:rPr kumimoji="1" lang="ja-JP" altLang="en-US" dirty="0"/>
              <a:t>このような詐欺問題を解決するために音声のなりすまし検出を行う必要があることです。</a:t>
            </a:r>
            <a:endParaRPr kumimoji="1" lang="en-US" altLang="ja-JP" dirty="0"/>
          </a:p>
          <a:p>
            <a:endParaRPr kumimoji="1" lang="en-US" altLang="ja-JP" dirty="0"/>
          </a:p>
          <a:p>
            <a:r>
              <a:rPr kumimoji="1" lang="ja-JP" altLang="en-US" dirty="0"/>
              <a:t>そのために本人発話か録音再生音なのかを見分けるシステムを構築する必要があると考えました。</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5</a:t>
            </a:fld>
            <a:endParaRPr lang="ja-JP" altLang="en-US"/>
          </a:p>
        </p:txBody>
      </p:sp>
    </p:spTree>
    <p:extLst>
      <p:ext uri="{BB962C8B-B14F-4D97-AF65-F5344CB8AC3E}">
        <p14:creationId xmlns:p14="http://schemas.microsoft.com/office/powerpoint/2010/main" val="1049231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先ほど２つの大きな問題点がありましたが、</a:t>
            </a:r>
            <a:endParaRPr kumimoji="1" lang="en-US" altLang="ja-JP"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今回は録音再生音に注目して研究を行っていくので、</a:t>
            </a:r>
            <a:endParaRPr kumimoji="1" lang="en-US" altLang="ja-JP" dirty="0"/>
          </a:p>
          <a:p>
            <a:r>
              <a:rPr kumimoji="1" lang="ja-JP" altLang="en-US" dirty="0"/>
              <a:t>ここで録音再生音について少し説明します。</a:t>
            </a:r>
            <a:endParaRPr kumimoji="1" lang="en-US" altLang="ja-JP" dirty="0"/>
          </a:p>
          <a:p>
            <a:endParaRPr kumimoji="1" lang="en-US" altLang="ja-JP" dirty="0"/>
          </a:p>
          <a:p>
            <a:r>
              <a:rPr kumimoji="1" lang="ja-JP" altLang="en-US" dirty="0"/>
              <a:t>例えば、</a:t>
            </a:r>
            <a:r>
              <a:rPr kumimoji="1" lang="en-US" altLang="ja-JP" dirty="0"/>
              <a:t>A</a:t>
            </a:r>
            <a:r>
              <a:rPr kumimoji="1" lang="ja-JP" altLang="en-US" dirty="0"/>
              <a:t>さんが携帯のロックを開ける時、自分の声でロック解除と言えば開けれるとします。</a:t>
            </a:r>
            <a:endParaRPr kumimoji="1" lang="en-US" altLang="ja-JP" dirty="0"/>
          </a:p>
          <a:p>
            <a:r>
              <a:rPr kumimoji="1" lang="ja-JP" altLang="en-US" dirty="0"/>
              <a:t>その声を</a:t>
            </a:r>
            <a:r>
              <a:rPr kumimoji="1" lang="en-US" altLang="ja-JP" dirty="0"/>
              <a:t>B</a:t>
            </a:r>
            <a:r>
              <a:rPr kumimoji="1" lang="ja-JP" altLang="en-US" dirty="0"/>
              <a:t>さんが違うところで録音しており、その録音された音声を</a:t>
            </a:r>
            <a:r>
              <a:rPr kumimoji="1" lang="en-US" altLang="ja-JP" dirty="0"/>
              <a:t>A</a:t>
            </a:r>
            <a:r>
              <a:rPr kumimoji="1" lang="ja-JP" altLang="en-US" dirty="0"/>
              <a:t>さんの携帯に向かって再生すると、</a:t>
            </a:r>
            <a:endParaRPr kumimoji="1" lang="en-US" altLang="ja-JP" dirty="0"/>
          </a:p>
          <a:p>
            <a:r>
              <a:rPr kumimoji="1" lang="en-US" altLang="ja-JP" dirty="0"/>
              <a:t>B</a:t>
            </a:r>
            <a:r>
              <a:rPr kumimoji="1" lang="ja-JP" altLang="en-US" dirty="0"/>
              <a:t>さんは簡単に</a:t>
            </a:r>
            <a:r>
              <a:rPr kumimoji="1" lang="en-US" altLang="ja-JP" dirty="0"/>
              <a:t>A</a:t>
            </a:r>
            <a:r>
              <a:rPr kumimoji="1" lang="ja-JP" altLang="en-US" dirty="0"/>
              <a:t>さんの携帯のロックを解除することができます。</a:t>
            </a:r>
            <a:endParaRPr kumimoji="1" lang="en-US" altLang="ja-JP" dirty="0"/>
          </a:p>
          <a:p>
            <a:endParaRPr kumimoji="1" lang="en-US" altLang="ja-JP" dirty="0"/>
          </a:p>
          <a:p>
            <a:r>
              <a:rPr kumimoji="1" lang="ja-JP" altLang="en-US" dirty="0"/>
              <a:t>このように録音されたものを再び再生されることを録音再生音といいます。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6</a:t>
            </a:fld>
            <a:endParaRPr lang="ja-JP" altLang="en-US"/>
          </a:p>
        </p:txBody>
      </p:sp>
    </p:spTree>
    <p:extLst>
      <p:ext uri="{BB962C8B-B14F-4D97-AF65-F5344CB8AC3E}">
        <p14:creationId xmlns:p14="http://schemas.microsoft.com/office/powerpoint/2010/main" val="3035531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実験方法は</a:t>
            </a:r>
            <a:endParaRPr kumimoji="1" lang="en-US" altLang="ja-JP" dirty="0"/>
          </a:p>
          <a:p>
            <a:r>
              <a:rPr kumimoji="1" lang="ja-JP" altLang="en-US" dirty="0"/>
              <a:t>まず音声データから室内伝達関数のみを分離すること、</a:t>
            </a:r>
            <a:endParaRPr kumimoji="1" lang="en-US" altLang="ja-JP" dirty="0"/>
          </a:p>
          <a:p>
            <a:r>
              <a:rPr kumimoji="1" lang="ja-JP" altLang="en-US" dirty="0"/>
              <a:t>そしてケプストラム分析した音声の</a:t>
            </a:r>
            <a:r>
              <a:rPr kumimoji="1" lang="en-US" altLang="ja-JP" dirty="0"/>
              <a:t>1</a:t>
            </a:r>
            <a:r>
              <a:rPr kumimoji="1" lang="ja-JP" altLang="en-US" dirty="0"/>
              <a:t>秒ごとのピーク数を求め、</a:t>
            </a:r>
            <a:endParaRPr kumimoji="1" lang="en-US" altLang="ja-JP" dirty="0"/>
          </a:p>
          <a:p>
            <a:r>
              <a:rPr kumimoji="1" lang="ja-JP" altLang="en-US" dirty="0"/>
              <a:t>それぞれの音声の規則性を見つけることです。</a:t>
            </a:r>
          </a:p>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7</a:t>
            </a:fld>
            <a:endParaRPr lang="ja-JP" altLang="en-US"/>
          </a:p>
        </p:txBody>
      </p:sp>
    </p:spTree>
    <p:extLst>
      <p:ext uri="{BB962C8B-B14F-4D97-AF65-F5344CB8AC3E}">
        <p14:creationId xmlns:p14="http://schemas.microsoft.com/office/powerpoint/2010/main" val="2884331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lnSpcReduction="10000"/>
          </a:bodyPr>
          <a:lstStyle/>
          <a:p>
            <a:r>
              <a:rPr kumimoji="1" lang="ja-JP" altLang="en-US" dirty="0"/>
              <a:t>まず、今回使用した音声データについて説明します。</a:t>
            </a:r>
            <a:endParaRPr kumimoji="1" lang="en-US" altLang="ja-JP" dirty="0"/>
          </a:p>
          <a:p>
            <a:r>
              <a:rPr kumimoji="1" lang="ja-JP" altLang="en-US" dirty="0"/>
              <a:t>これは音声が録音される状態の図です。</a:t>
            </a:r>
            <a:endParaRPr kumimoji="1" lang="en-US" altLang="ja-JP" dirty="0"/>
          </a:p>
          <a:p>
            <a:r>
              <a:rPr kumimoji="1" lang="ja-JP" altLang="en-US" dirty="0"/>
              <a:t>上の図が本人発話である</a:t>
            </a:r>
            <a:r>
              <a:rPr kumimoji="1" lang="en-US" altLang="ja-JP" dirty="0" err="1"/>
              <a:t>bonafide</a:t>
            </a:r>
            <a:r>
              <a:rPr kumimoji="1" lang="ja-JP" altLang="en-US" dirty="0"/>
              <a:t>、下の図が録音再生音である</a:t>
            </a:r>
            <a:r>
              <a:rPr kumimoji="1" lang="en-US" altLang="ja-JP" dirty="0"/>
              <a:t>spoof</a:t>
            </a:r>
            <a:r>
              <a:rPr kumimoji="1" lang="ja-JP" altLang="en-US" dirty="0"/>
              <a:t>です。</a:t>
            </a:r>
            <a:endParaRPr kumimoji="1" lang="en-US" altLang="ja-JP" dirty="0"/>
          </a:p>
          <a:p>
            <a:r>
              <a:rPr kumimoji="1" lang="ja-JP" altLang="en-US" dirty="0"/>
              <a:t>また</a:t>
            </a:r>
            <a:r>
              <a:rPr kumimoji="1" lang="en-US" altLang="ja-JP" dirty="0"/>
              <a:t>spoof</a:t>
            </a:r>
            <a:r>
              <a:rPr kumimoji="1" lang="ja-JP" altLang="en-US" dirty="0"/>
              <a:t>の録音装置は３つの品質</a:t>
            </a:r>
            <a:r>
              <a:rPr kumimoji="1" lang="en-US" altLang="ja-JP" dirty="0"/>
              <a:t>perfect</a:t>
            </a:r>
            <a:r>
              <a:rPr kumimoji="1" lang="ja-JP" altLang="en-US" dirty="0"/>
              <a:t>、</a:t>
            </a:r>
            <a:r>
              <a:rPr kumimoji="1" lang="en-US" altLang="ja-JP" dirty="0"/>
              <a:t>high</a:t>
            </a:r>
            <a:r>
              <a:rPr kumimoji="1" lang="ja-JP" altLang="en-US" dirty="0"/>
              <a:t>、</a:t>
            </a:r>
            <a:r>
              <a:rPr kumimoji="1" lang="en-US" altLang="ja-JP" dirty="0"/>
              <a:t>low</a:t>
            </a:r>
            <a:r>
              <a:rPr kumimoji="1" lang="ja-JP" altLang="en-US" dirty="0"/>
              <a:t>で録音します。</a:t>
            </a:r>
            <a:endParaRPr kumimoji="1" lang="en-US" altLang="ja-JP" dirty="0"/>
          </a:p>
          <a:p>
            <a:endParaRPr kumimoji="1" lang="en-US" altLang="ja-JP" dirty="0"/>
          </a:p>
          <a:p>
            <a:r>
              <a:rPr kumimoji="1" lang="ja-JP" altLang="en-US" dirty="0"/>
              <a:t>音声は</a:t>
            </a:r>
            <a:r>
              <a:rPr kumimoji="1" lang="en-US" altLang="ja-JP" dirty="0"/>
              <a:t>2019</a:t>
            </a:r>
            <a:r>
              <a:rPr kumimoji="1" lang="ja-JP" altLang="en-US" dirty="0"/>
              <a:t>年度の</a:t>
            </a:r>
            <a:r>
              <a:rPr kumimoji="1" lang="en-US" altLang="ja-JP" dirty="0" err="1"/>
              <a:t>ASVspoof</a:t>
            </a:r>
            <a:r>
              <a:rPr kumimoji="1" lang="ja-JP" altLang="en-US" dirty="0"/>
              <a:t>大会で使用されたデータです。</a:t>
            </a:r>
            <a:endParaRPr kumimoji="1" lang="en-US" altLang="ja-JP" dirty="0"/>
          </a:p>
          <a:p>
            <a:r>
              <a:rPr kumimoji="1" lang="ja-JP" altLang="en-US" dirty="0"/>
              <a:t>今回、本人発話の場所を</a:t>
            </a:r>
            <a:r>
              <a:rPr kumimoji="1" lang="en-US" altLang="ja-JP" dirty="0"/>
              <a:t>S,</a:t>
            </a:r>
          </a:p>
          <a:p>
            <a:r>
              <a:rPr kumimoji="1" lang="ja-JP" altLang="en-US" dirty="0"/>
              <a:t>室内伝達関数をそれぞれ</a:t>
            </a:r>
            <a:r>
              <a:rPr kumimoji="1" lang="en-US" altLang="ja-JP" dirty="0"/>
              <a:t>H</a:t>
            </a:r>
            <a:r>
              <a:rPr kumimoji="1" lang="ja-JP" altLang="en-US" dirty="0"/>
              <a:t>、</a:t>
            </a:r>
            <a:r>
              <a:rPr kumimoji="1" lang="en-US" altLang="ja-JP" dirty="0"/>
              <a:t>P</a:t>
            </a:r>
            <a:r>
              <a:rPr kumimoji="1" lang="ja-JP" altLang="en-US" dirty="0"/>
              <a:t>とおいてます。</a:t>
            </a:r>
            <a:endParaRPr kumimoji="1" lang="en-US" altLang="ja-JP" dirty="0"/>
          </a:p>
          <a:p>
            <a:endParaRPr kumimoji="1" lang="en-US" altLang="ja-JP" dirty="0"/>
          </a:p>
          <a:p>
            <a:r>
              <a:rPr kumimoji="1" lang="en-US" altLang="ja-JP" dirty="0"/>
              <a:t>ASV</a:t>
            </a:r>
            <a:r>
              <a:rPr kumimoji="1" lang="ja-JP" altLang="en-US" dirty="0"/>
              <a:t>と攻撃者の録音条件は</a:t>
            </a:r>
            <a:endParaRPr kumimoji="1" lang="en-US" altLang="ja-JP" dirty="0"/>
          </a:p>
          <a:p>
            <a:r>
              <a:rPr kumimoji="1" lang="ja-JP" altLang="en-US" dirty="0"/>
              <a:t>部屋のサイズが２～５メートル</a:t>
            </a:r>
            <a:endParaRPr kumimoji="1" lang="en-US" altLang="ja-JP" dirty="0"/>
          </a:p>
          <a:p>
            <a:r>
              <a:rPr kumimoji="1" lang="ja-JP" altLang="en-US" dirty="0"/>
              <a:t>残響時間が</a:t>
            </a:r>
            <a:r>
              <a:rPr kumimoji="1" lang="en-US" altLang="ja-JP" dirty="0"/>
              <a:t>50</a:t>
            </a:r>
            <a:r>
              <a:rPr kumimoji="1" lang="ja-JP" altLang="en-US" dirty="0"/>
              <a:t>～</a:t>
            </a:r>
            <a:r>
              <a:rPr kumimoji="1" lang="en-US" altLang="ja-JP" dirty="0"/>
              <a:t>200</a:t>
            </a:r>
            <a:r>
              <a:rPr kumimoji="1" lang="ja-JP" altLang="en-US" dirty="0"/>
              <a:t>秒</a:t>
            </a:r>
            <a:endParaRPr kumimoji="1" lang="en-US" altLang="ja-JP" dirty="0"/>
          </a:p>
          <a:p>
            <a:r>
              <a:rPr kumimoji="1" lang="ja-JP" altLang="en-US" dirty="0"/>
              <a:t>本人発話の場所と</a:t>
            </a:r>
            <a:r>
              <a:rPr kumimoji="1" lang="en-US" altLang="ja-JP" dirty="0"/>
              <a:t>ASV</a:t>
            </a:r>
            <a:r>
              <a:rPr kumimoji="1" lang="ja-JP" altLang="en-US" dirty="0"/>
              <a:t>までの距離を</a:t>
            </a:r>
            <a:r>
              <a:rPr kumimoji="1" lang="en-US" altLang="ja-JP" dirty="0"/>
              <a:t>10</a:t>
            </a:r>
            <a:r>
              <a:rPr kumimoji="1" lang="ja-JP" altLang="en-US" dirty="0"/>
              <a:t>～</a:t>
            </a:r>
            <a:r>
              <a:rPr kumimoji="1" lang="en-US" altLang="ja-JP" dirty="0"/>
              <a:t>50</a:t>
            </a:r>
            <a:r>
              <a:rPr kumimoji="1" lang="ja-JP" altLang="en-US" dirty="0"/>
              <a:t>メートル</a:t>
            </a:r>
            <a:endParaRPr kumimoji="1" lang="en-US" altLang="ja-JP" dirty="0"/>
          </a:p>
          <a:p>
            <a:r>
              <a:rPr kumimoji="1" lang="ja-JP" altLang="en-US" dirty="0"/>
              <a:t>サンプリング周波数を</a:t>
            </a:r>
            <a:r>
              <a:rPr kumimoji="1" lang="en-US" altLang="ja-JP" dirty="0"/>
              <a:t>16</a:t>
            </a:r>
            <a:r>
              <a:rPr kumimoji="1" lang="ja-JP" altLang="en-US" dirty="0"/>
              <a:t>キロヘルツ</a:t>
            </a:r>
            <a:endParaRPr kumimoji="1" lang="en-US" altLang="ja-JP" dirty="0"/>
          </a:p>
          <a:p>
            <a:r>
              <a:rPr kumimoji="1" lang="ja-JP" altLang="en-US" dirty="0"/>
              <a:t>量子化ビット数を</a:t>
            </a:r>
            <a:r>
              <a:rPr kumimoji="1" lang="en-US" altLang="ja-JP" dirty="0"/>
              <a:t>16</a:t>
            </a:r>
            <a:r>
              <a:rPr kumimoji="1" lang="ja-JP" altLang="en-US" dirty="0"/>
              <a:t>ビット</a:t>
            </a:r>
            <a:endParaRPr kumimoji="1" lang="en-US" altLang="ja-JP" dirty="0"/>
          </a:p>
          <a:p>
            <a:r>
              <a:rPr kumimoji="1" lang="ja-JP" altLang="en-US" dirty="0"/>
              <a:t>本人発話の場所と攻撃者が録音している、</a:t>
            </a:r>
            <a:endParaRPr kumimoji="1" lang="en-US" altLang="ja-JP" dirty="0"/>
          </a:p>
          <a:p>
            <a:r>
              <a:rPr kumimoji="1" lang="ja-JP" altLang="en-US" dirty="0"/>
              <a:t>録音装置の場所までの距離が</a:t>
            </a:r>
            <a:r>
              <a:rPr kumimoji="1" lang="en-US" altLang="ja-JP" dirty="0"/>
              <a:t>10</a:t>
            </a:r>
            <a:r>
              <a:rPr kumimoji="1" lang="ja-JP" altLang="en-US" dirty="0"/>
              <a:t>～</a:t>
            </a:r>
            <a:r>
              <a:rPr kumimoji="1" lang="en-US" altLang="ja-JP" dirty="0"/>
              <a:t>50</a:t>
            </a:r>
            <a:r>
              <a:rPr kumimoji="1" lang="ja-JP" altLang="en-US" dirty="0"/>
              <a:t>メートルです。</a:t>
            </a:r>
            <a:endParaRPr kumimoji="1" lang="en-US" altLang="ja-JP" dirty="0"/>
          </a:p>
          <a:p>
            <a:endParaRPr kumimoji="1" lang="en-US" altLang="ja-JP" dirty="0"/>
          </a:p>
          <a:p>
            <a:r>
              <a:rPr kumimoji="1" lang="ja-JP" altLang="en-US" dirty="0"/>
              <a:t>本人発話の音声と録音再生音の</a:t>
            </a:r>
            <a:r>
              <a:rPr kumimoji="1" lang="en-US" altLang="ja-JP" dirty="0"/>
              <a:t>perfect</a:t>
            </a:r>
            <a:r>
              <a:rPr kumimoji="1" lang="ja-JP" altLang="en-US" dirty="0"/>
              <a:t>、</a:t>
            </a:r>
            <a:r>
              <a:rPr kumimoji="1" lang="en-US" altLang="ja-JP" dirty="0"/>
              <a:t>high</a:t>
            </a:r>
            <a:r>
              <a:rPr kumimoji="1" lang="ja-JP" altLang="en-US" dirty="0"/>
              <a:t>、</a:t>
            </a:r>
            <a:r>
              <a:rPr kumimoji="1" lang="en-US" altLang="ja-JP" dirty="0"/>
              <a:t>low</a:t>
            </a:r>
            <a:r>
              <a:rPr kumimoji="1" lang="ja-JP" altLang="en-US" dirty="0"/>
              <a:t>の合計</a:t>
            </a:r>
            <a:r>
              <a:rPr kumimoji="1" lang="en-US" altLang="ja-JP" dirty="0"/>
              <a:t>4</a:t>
            </a:r>
            <a:r>
              <a:rPr kumimoji="1" lang="ja-JP" altLang="en-US" dirty="0"/>
              <a:t>つの音声データを使用しました。</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8</a:t>
            </a:fld>
            <a:endParaRPr lang="ja-JP" altLang="en-US"/>
          </a:p>
        </p:txBody>
      </p:sp>
    </p:spTree>
    <p:extLst>
      <p:ext uri="{BB962C8B-B14F-4D97-AF65-F5344CB8AC3E}">
        <p14:creationId xmlns:p14="http://schemas.microsoft.com/office/powerpoint/2010/main" val="1931559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また、これが先ほどの</a:t>
            </a:r>
            <a:r>
              <a:rPr kumimoji="1" lang="en-US" altLang="ja-JP" dirty="0"/>
              <a:t>ASV</a:t>
            </a:r>
            <a:r>
              <a:rPr kumimoji="1" lang="ja-JP" altLang="en-US" dirty="0"/>
              <a:t>と攻撃者の録音条件をまとめたです。</a:t>
            </a:r>
            <a:endParaRPr kumimoji="1" lang="en-US" altLang="ja-JP" dirty="0"/>
          </a:p>
          <a:p>
            <a:endParaRPr kumimoji="1" lang="en-US" altLang="ja-JP" dirty="0"/>
          </a:p>
          <a:p>
            <a:r>
              <a:rPr kumimoji="1" lang="ja-JP" altLang="en-US" dirty="0"/>
              <a:t>また音声データは</a:t>
            </a:r>
            <a:r>
              <a:rPr kumimoji="1" lang="en-US" altLang="ja-JP" dirty="0"/>
              <a:t>69</a:t>
            </a:r>
            <a:r>
              <a:rPr kumimoji="1" lang="ja-JP" altLang="en-US" dirty="0"/>
              <a:t>番と</a:t>
            </a:r>
            <a:r>
              <a:rPr kumimoji="1" lang="en-US" altLang="ja-JP" dirty="0"/>
              <a:t>70</a:t>
            </a:r>
            <a:r>
              <a:rPr kumimoji="1" lang="ja-JP" altLang="en-US" dirty="0"/>
              <a:t>番と</a:t>
            </a:r>
            <a:r>
              <a:rPr kumimoji="1" lang="en-US" altLang="ja-JP" dirty="0"/>
              <a:t>74</a:t>
            </a:r>
            <a:r>
              <a:rPr kumimoji="1" lang="ja-JP" altLang="en-US" dirty="0"/>
              <a:t>番の</a:t>
            </a:r>
            <a:r>
              <a:rPr kumimoji="1" lang="en-US" altLang="ja-JP" dirty="0"/>
              <a:t>3</a:t>
            </a:r>
            <a:r>
              <a:rPr kumimoji="1" lang="ja-JP" altLang="en-US" dirty="0"/>
              <a:t>人分使用しました。</a:t>
            </a:r>
            <a:endParaRPr kumimoji="1" lang="en-US" altLang="ja-JP" dirty="0"/>
          </a:p>
          <a:p>
            <a:r>
              <a:rPr kumimoji="1" lang="ja-JP" altLang="en-US" dirty="0"/>
              <a:t>それぞれの声の特徴として、</a:t>
            </a:r>
            <a:endParaRPr kumimoji="1" lang="en-US" altLang="ja-JP" dirty="0"/>
          </a:p>
          <a:p>
            <a:r>
              <a:rPr kumimoji="1" lang="en-US" altLang="ja-JP" dirty="0"/>
              <a:t>69</a:t>
            </a:r>
            <a:r>
              <a:rPr kumimoji="1" lang="ja-JP" altLang="en-US" dirty="0"/>
              <a:t>番は低い声の女性、</a:t>
            </a:r>
            <a:r>
              <a:rPr kumimoji="1" lang="en-US" altLang="ja-JP" dirty="0"/>
              <a:t>70</a:t>
            </a:r>
            <a:r>
              <a:rPr kumimoji="1" lang="ja-JP" altLang="en-US" dirty="0"/>
              <a:t>番は低い声の男性、</a:t>
            </a:r>
            <a:r>
              <a:rPr kumimoji="1" lang="en-US" altLang="ja-JP" dirty="0"/>
              <a:t>74</a:t>
            </a:r>
            <a:r>
              <a:rPr kumimoji="1" lang="ja-JP" altLang="en-US" dirty="0"/>
              <a:t>番は高い声の女性です。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29A83B4-B70A-44A9-B77B-8771B8D93AB2}" type="slidenum">
              <a:rPr lang="ja-JP" altLang="en-US" smtClean="0"/>
              <a:pPr>
                <a:defRPr/>
              </a:pPr>
              <a:t>9</a:t>
            </a:fld>
            <a:endParaRPr lang="ja-JP" altLang="en-US"/>
          </a:p>
        </p:txBody>
      </p:sp>
    </p:spTree>
    <p:extLst>
      <p:ext uri="{BB962C8B-B14F-4D97-AF65-F5344CB8AC3E}">
        <p14:creationId xmlns:p14="http://schemas.microsoft.com/office/powerpoint/2010/main" val="291832311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2.png"/><Relationship Id="rId4" Type="http://schemas.openxmlformats.org/officeDocument/2006/relationships/tags" Target="../tags/tag9.xml"/><Relationship Id="rId9"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36866" name="図 7" descr="NU学章ロゴ.gif"/>
          <p:cNvPicPr>
            <a:picLocks noChangeAspect="1"/>
          </p:cNvPicPr>
          <p:nvPr>
            <p:custDataLst>
              <p:tags r:id="rId1"/>
            </p:custDataLst>
          </p:nvPr>
        </p:nvPicPr>
        <p:blipFill>
          <a:blip r:embed="rId9" cstate="print"/>
          <a:srcRect/>
          <a:stretch>
            <a:fillRect/>
          </a:stretch>
        </p:blipFill>
        <p:spPr bwMode="auto">
          <a:xfrm>
            <a:off x="215901" y="215901"/>
            <a:ext cx="515510" cy="498948"/>
          </a:xfrm>
          <a:prstGeom prst="rect">
            <a:avLst/>
          </a:prstGeom>
          <a:noFill/>
          <a:ln w="9525">
            <a:noFill/>
            <a:miter lim="800000"/>
            <a:headEnd/>
            <a:tailEnd/>
          </a:ln>
        </p:spPr>
      </p:pic>
      <p:cxnSp>
        <p:nvCxnSpPr>
          <p:cNvPr id="9" name="直線コネクタ 8"/>
          <p:cNvCxnSpPr/>
          <p:nvPr>
            <p:custDataLst>
              <p:tags r:id="rId2"/>
            </p:custDataLst>
          </p:nvPr>
        </p:nvCxnSpPr>
        <p:spPr>
          <a:xfrm>
            <a:off x="215901" y="3573016"/>
            <a:ext cx="8713787"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6868" name="タイトル プレースホルダ 1"/>
          <p:cNvSpPr>
            <a:spLocks noGrp="1"/>
          </p:cNvSpPr>
          <p:nvPr>
            <p:ph type="ctrTitle"/>
            <p:custDataLst>
              <p:tags r:id="rId3"/>
            </p:custDataLst>
          </p:nvPr>
        </p:nvSpPr>
        <p:spPr>
          <a:xfrm>
            <a:off x="731411" y="1700808"/>
            <a:ext cx="7772400" cy="1470025"/>
          </a:xfrm>
        </p:spPr>
        <p:txBody>
          <a:bodyPr/>
          <a:lstStyle>
            <a:lvl1pPr>
              <a:defRPr sz="4000" smtClean="0">
                <a:latin typeface="Calibri" pitchFamily="34" charset="0"/>
                <a:ea typeface="ＭＳ Ｐゴシック" pitchFamily="50" charset="-128"/>
              </a:defRPr>
            </a:lvl1pPr>
          </a:lstStyle>
          <a:p>
            <a:r>
              <a:rPr lang="ja-JP" altLang="en-US" dirty="0"/>
              <a:t>マスタ タイトルの書式設定</a:t>
            </a:r>
          </a:p>
        </p:txBody>
      </p:sp>
      <p:sp>
        <p:nvSpPr>
          <p:cNvPr id="36869" name="テキスト プレースホルダ 2"/>
          <p:cNvSpPr>
            <a:spLocks noGrp="1"/>
          </p:cNvSpPr>
          <p:nvPr>
            <p:ph type="subTitle" idx="1"/>
            <p:custDataLst>
              <p:tags r:id="rId4"/>
            </p:custDataLst>
          </p:nvPr>
        </p:nvSpPr>
        <p:spPr>
          <a:xfrm>
            <a:off x="1371600" y="3886200"/>
            <a:ext cx="6400800" cy="1752600"/>
          </a:xfrm>
        </p:spPr>
        <p:txBody>
          <a:bodyPr/>
          <a:lstStyle>
            <a:lvl1pPr marL="0" indent="0" algn="ctr">
              <a:buFont typeface="Arial" charset="0"/>
              <a:buNone/>
              <a:defRPr smtClean="0">
                <a:latin typeface="Calibri" pitchFamily="34" charset="0"/>
                <a:ea typeface="ＭＳ Ｐゴシック" pitchFamily="50" charset="-128"/>
              </a:defRPr>
            </a:lvl1pPr>
          </a:lstStyle>
          <a:p>
            <a:r>
              <a:rPr lang="ja-JP" altLang="en-US" dirty="0"/>
              <a:t>マスタ サブタイトルの書式設定</a:t>
            </a:r>
          </a:p>
        </p:txBody>
      </p:sp>
      <p:sp>
        <p:nvSpPr>
          <p:cNvPr id="10" name="日付プレースホルダ 2"/>
          <p:cNvSpPr>
            <a:spLocks noGrp="1"/>
          </p:cNvSpPr>
          <p:nvPr>
            <p:ph type="dt" sz="half" idx="2"/>
            <p:custDataLst>
              <p:tags r:id="rId5"/>
            </p:custDataLst>
          </p:nvPr>
        </p:nvSpPr>
        <p:spPr>
          <a:xfrm>
            <a:off x="457200" y="6245225"/>
            <a:ext cx="2133600" cy="476250"/>
          </a:xfrm>
        </p:spPr>
        <p:txBody>
          <a:bodyPr/>
          <a:lstStyle>
            <a:lvl1pPr>
              <a:defRPr/>
            </a:lvl1pPr>
          </a:lstStyle>
          <a:p>
            <a:pPr>
              <a:defRPr/>
            </a:pPr>
            <a:r>
              <a:rPr lang="en-US" altLang="ja-JP" dirty="0"/>
              <a:t>2012/12/27</a:t>
            </a:r>
            <a:endParaRPr lang="ja-JP" altLang="en-US" dirty="0"/>
          </a:p>
        </p:txBody>
      </p:sp>
      <p:sp>
        <p:nvSpPr>
          <p:cNvPr id="12" name="スライド番号プレースホルダ 4"/>
          <p:cNvSpPr>
            <a:spLocks noGrp="1"/>
          </p:cNvSpPr>
          <p:nvPr>
            <p:ph type="sldNum" sz="quarter" idx="4"/>
            <p:custDataLst>
              <p:tags r:id="rId6"/>
            </p:custDataLst>
          </p:nvPr>
        </p:nvSpPr>
        <p:spPr>
          <a:xfrm>
            <a:off x="6553200" y="6245225"/>
            <a:ext cx="2133600" cy="476250"/>
          </a:xfrm>
        </p:spPr>
        <p:txBody>
          <a:bodyPr/>
          <a:lstStyle>
            <a:lvl1pPr>
              <a:defRPr/>
            </a:lvl1pPr>
          </a:lstStyle>
          <a:p>
            <a:pPr>
              <a:defRPr/>
            </a:pPr>
            <a:fld id="{2B506F02-904D-452B-8B09-8616BD62E2CD}" type="slidenum">
              <a:rPr lang="ja-JP" altLang="en-US"/>
              <a:pPr>
                <a:defRPr/>
              </a:pPr>
              <a:t>‹#›</a:t>
            </a:fld>
            <a:endParaRPr lang="ja-JP" altLang="en-US"/>
          </a:p>
        </p:txBody>
      </p:sp>
      <p:pic>
        <p:nvPicPr>
          <p:cNvPr id="36873" name="Picture 9" descr="kiyasulablogo"/>
          <p:cNvPicPr>
            <a:picLocks noChangeAspect="1" noChangeArrowheads="1"/>
          </p:cNvPicPr>
          <p:nvPr userDrawn="1">
            <p:custDataLst>
              <p:tags r:id="rId7"/>
            </p:custDataLst>
          </p:nvPr>
        </p:nvPicPr>
        <p:blipFill>
          <a:blip r:embed="rId10" cstate="print"/>
          <a:srcRect/>
          <a:stretch>
            <a:fillRect/>
          </a:stretch>
        </p:blipFill>
        <p:spPr bwMode="auto">
          <a:xfrm>
            <a:off x="731411" y="292035"/>
            <a:ext cx="1107181" cy="346680"/>
          </a:xfrm>
          <a:prstGeom prst="rect">
            <a:avLst/>
          </a:prstGeom>
          <a:noFill/>
        </p:spPr>
      </p:pic>
    </p:spTree>
  </p:cSld>
  <p:clrMapOvr>
    <a:masterClrMapping/>
  </p:clrMapOvr>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cxnSp>
        <p:nvCxnSpPr>
          <p:cNvPr id="4" name="直線コネクタ 3"/>
          <p:cNvCxnSpPr/>
          <p:nvPr>
            <p:custDataLst>
              <p:tags r:id="rId1"/>
            </p:custDataLst>
          </p:nvPr>
        </p:nvCxnSpPr>
        <p:spPr>
          <a:xfrm>
            <a:off x="179512" y="1268760"/>
            <a:ext cx="8713788"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68313" y="274638"/>
            <a:ext cx="8218487" cy="850106"/>
          </a:xfrm>
        </p:spPr>
        <p:txBody>
          <a:bodyPr/>
          <a:lstStyle>
            <a:lvl1pPr>
              <a:defRPr sz="3600"/>
            </a:lvl1pPr>
          </a:lstStyle>
          <a:p>
            <a:r>
              <a:rPr lang="ja-JP" altLang="en-US" dirty="0"/>
              <a:t>マスタ タイトルの書式設定</a:t>
            </a:r>
          </a:p>
        </p:txBody>
      </p:sp>
      <p:sp>
        <p:nvSpPr>
          <p:cNvPr id="6" name="日付プレースホルダ 2"/>
          <p:cNvSpPr>
            <a:spLocks noGrp="1"/>
          </p:cNvSpPr>
          <p:nvPr>
            <p:ph type="dt" sz="half" idx="10"/>
            <p:custDataLst>
              <p:tags r:id="rId2"/>
            </p:custDataLst>
          </p:nvPr>
        </p:nvSpPr>
        <p:spPr/>
        <p:txBody>
          <a:bodyPr/>
          <a:lstStyle>
            <a:lvl1pPr>
              <a:defRPr/>
            </a:lvl1pPr>
          </a:lstStyle>
          <a:p>
            <a:pPr>
              <a:defRPr/>
            </a:pPr>
            <a:r>
              <a:rPr lang="en-US" altLang="ja-JP" dirty="0"/>
              <a:t>2012/12/27</a:t>
            </a:r>
          </a:p>
        </p:txBody>
      </p:sp>
      <p:sp>
        <p:nvSpPr>
          <p:cNvPr id="8" name="スライド番号プレースホルダ 4"/>
          <p:cNvSpPr>
            <a:spLocks noGrp="1"/>
          </p:cNvSpPr>
          <p:nvPr>
            <p:ph type="sldNum" sz="quarter" idx="12"/>
            <p:custDataLst>
              <p:tags r:id="rId3"/>
            </p:custDataLst>
          </p:nvPr>
        </p:nvSpPr>
        <p:spPr/>
        <p:txBody>
          <a:bodyPr/>
          <a:lstStyle>
            <a:lvl1pPr>
              <a:defRPr/>
            </a:lvl1pPr>
          </a:lstStyle>
          <a:p>
            <a:pPr>
              <a:defRPr/>
            </a:pPr>
            <a:fld id="{8296DE13-0F0C-4D9A-B375-17F40D9CE168}" type="slidenum">
              <a:rPr lang="ja-JP" altLang="en-US"/>
              <a:pPr>
                <a:defRPr/>
              </a:pPr>
              <a:t>‹#›</a:t>
            </a:fld>
            <a:endParaRPr lang="ja-JP" altLang="en-US"/>
          </a:p>
        </p:txBody>
      </p:sp>
      <p:pic>
        <p:nvPicPr>
          <p:cNvPr id="17613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23528" y="6237312"/>
            <a:ext cx="1627187"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3" Type="http://schemas.openxmlformats.org/officeDocument/2006/relationships/theme" Target="../theme/theme1.xml"/><Relationship Id="rId7"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6149" name="タイトル プレースホルダ 1"/>
          <p:cNvSpPr>
            <a:spLocks noGrp="1"/>
          </p:cNvSpPr>
          <p:nvPr>
            <p:ph type="title"/>
            <p:custDataLst>
              <p:tags r:id="rId4"/>
            </p:custDataLst>
          </p:nvPr>
        </p:nvSpPr>
        <p:spPr bwMode="auto">
          <a:xfrm>
            <a:off x="468313" y="274638"/>
            <a:ext cx="821848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6150" name="テキスト プレースホルダ 2"/>
          <p:cNvSpPr>
            <a:spLocks noGrp="1"/>
          </p:cNvSpPr>
          <p:nvPr>
            <p:ph type="body" idx="1"/>
            <p:custDataLst>
              <p:tags r:id="rId5"/>
            </p:custDataLst>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 name="日付プレースホルダ 2"/>
          <p:cNvSpPr>
            <a:spLocks noGrp="1"/>
          </p:cNvSpPr>
          <p:nvPr>
            <p:ph type="dt" sz="half" idx="2"/>
            <p:custDataLst>
              <p:tags r:id="rId6"/>
            </p:custDataLst>
          </p:nvPr>
        </p:nvSpPr>
        <p:spPr>
          <a:xfrm>
            <a:off x="2195513" y="6356350"/>
            <a:ext cx="1008062" cy="36512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ea typeface="+mn-ea"/>
              </a:defRPr>
            </a:lvl1pPr>
          </a:lstStyle>
          <a:p>
            <a:pPr>
              <a:defRPr/>
            </a:pPr>
            <a:fld id="{BE230C67-59DC-4FDC-AD4D-4F53A12E2F88}" type="datetime1">
              <a:rPr lang="ja-JP" altLang="en-US"/>
              <a:pPr>
                <a:defRPr/>
              </a:pPr>
              <a:t>2021/2/15</a:t>
            </a:fld>
            <a:endParaRPr lang="ja-JP" altLang="en-US"/>
          </a:p>
        </p:txBody>
      </p:sp>
      <p:sp>
        <p:nvSpPr>
          <p:cNvPr id="11" name="フッター プレースホルダ 3"/>
          <p:cNvSpPr>
            <a:spLocks noGrp="1"/>
          </p:cNvSpPr>
          <p:nvPr>
            <p:ph type="ftr" sz="quarter" idx="3"/>
            <p:custDataLst>
              <p:tags r:id="rId7"/>
            </p:custDataLst>
          </p:nvPr>
        </p:nvSpPr>
        <p:spPr>
          <a:xfrm>
            <a:off x="3276600" y="6356350"/>
            <a:ext cx="4751388"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dirty="0"/>
          </a:p>
        </p:txBody>
      </p:sp>
      <p:sp>
        <p:nvSpPr>
          <p:cNvPr id="12" name="スライド番号プレースホルダ 4"/>
          <p:cNvSpPr>
            <a:spLocks noGrp="1"/>
          </p:cNvSpPr>
          <p:nvPr>
            <p:ph type="sldNum" sz="quarter" idx="4"/>
            <p:custDataLst>
              <p:tags r:id="rId8"/>
            </p:custDataLst>
          </p:nvPr>
        </p:nvSpPr>
        <p:spPr>
          <a:xfrm>
            <a:off x="8101013" y="6356350"/>
            <a:ext cx="585787"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F9F1B833-35F0-4566-B817-7265CB839D6E}"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Lst>
  <p:hf hdr="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2pPr>
      <a:lvl3pPr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3pPr>
      <a:lvl4pPr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4pPr>
      <a:lvl5pPr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sz="3600" dirty="0"/>
              <a:t>伝達関数に着目した</a:t>
            </a:r>
            <a:br>
              <a:rPr kumimoji="1" lang="en-US" altLang="ja-JP" sz="3600" dirty="0"/>
            </a:br>
            <a:r>
              <a:rPr kumimoji="1" lang="ja-JP" altLang="en-US" sz="3600" dirty="0"/>
              <a:t>本人発話と録音再生音の判別方法の検討</a:t>
            </a:r>
          </a:p>
        </p:txBody>
      </p:sp>
      <p:sp>
        <p:nvSpPr>
          <p:cNvPr id="3" name="サブタイトル 2"/>
          <p:cNvSpPr>
            <a:spLocks noGrp="1"/>
          </p:cNvSpPr>
          <p:nvPr>
            <p:ph type="subTitle" idx="1"/>
          </p:nvPr>
        </p:nvSpPr>
        <p:spPr/>
        <p:txBody>
          <a:bodyPr/>
          <a:lstStyle/>
          <a:p>
            <a:r>
              <a:rPr kumimoji="1" lang="ja-JP" altLang="en-US" dirty="0">
                <a:solidFill>
                  <a:schemeClr val="tx1"/>
                </a:solidFill>
              </a:rPr>
              <a:t>令和</a:t>
            </a:r>
            <a:r>
              <a:rPr kumimoji="1" lang="en-US" altLang="ja-JP" dirty="0">
                <a:solidFill>
                  <a:schemeClr val="tx1"/>
                </a:solidFill>
              </a:rPr>
              <a:t>3</a:t>
            </a:r>
            <a:r>
              <a:rPr kumimoji="1" lang="ja-JP" altLang="en-US" dirty="0">
                <a:solidFill>
                  <a:schemeClr val="tx1"/>
                </a:solidFill>
              </a:rPr>
              <a:t>年　</a:t>
            </a:r>
            <a:r>
              <a:rPr kumimoji="1" lang="en-US" altLang="ja-JP" dirty="0">
                <a:solidFill>
                  <a:schemeClr val="tx1"/>
                </a:solidFill>
              </a:rPr>
              <a:t>2</a:t>
            </a:r>
            <a:r>
              <a:rPr kumimoji="1" lang="ja-JP" altLang="en-US" dirty="0">
                <a:solidFill>
                  <a:schemeClr val="tx1"/>
                </a:solidFill>
              </a:rPr>
              <a:t>月</a:t>
            </a:r>
            <a:r>
              <a:rPr kumimoji="1" lang="en-US" altLang="ja-JP" dirty="0">
                <a:solidFill>
                  <a:schemeClr val="tx1"/>
                </a:solidFill>
              </a:rPr>
              <a:t>19</a:t>
            </a:r>
            <a:r>
              <a:rPr kumimoji="1" lang="ja-JP" altLang="en-US" dirty="0">
                <a:solidFill>
                  <a:schemeClr val="tx1"/>
                </a:solidFill>
              </a:rPr>
              <a:t>日</a:t>
            </a:r>
            <a:endParaRPr kumimoji="1" lang="en-US" altLang="ja-JP" dirty="0">
              <a:solidFill>
                <a:schemeClr val="tx1"/>
              </a:solidFill>
            </a:endParaRPr>
          </a:p>
          <a:p>
            <a:r>
              <a:rPr kumimoji="1" lang="ja-JP" altLang="en-US" dirty="0">
                <a:solidFill>
                  <a:schemeClr val="tx1"/>
                </a:solidFill>
              </a:rPr>
              <a:t>喜安研究室</a:t>
            </a:r>
            <a:endParaRPr kumimoji="1" lang="en-US" altLang="ja-JP" dirty="0">
              <a:solidFill>
                <a:schemeClr val="tx1"/>
              </a:solidFill>
            </a:endParaRPr>
          </a:p>
          <a:p>
            <a:r>
              <a:rPr kumimoji="1" lang="en-US" altLang="ja-JP" dirty="0">
                <a:solidFill>
                  <a:schemeClr val="tx1"/>
                </a:solidFill>
              </a:rPr>
              <a:t>35317017</a:t>
            </a:r>
            <a:r>
              <a:rPr kumimoji="1" lang="ja-JP" altLang="en-US" dirty="0">
                <a:solidFill>
                  <a:schemeClr val="tx1"/>
                </a:solidFill>
              </a:rPr>
              <a:t>　白石　朱理</a:t>
            </a:r>
          </a:p>
        </p:txBody>
      </p:sp>
    </p:spTree>
    <p:extLst>
      <p:ext uri="{BB962C8B-B14F-4D97-AF65-F5344CB8AC3E}">
        <p14:creationId xmlns:p14="http://schemas.microsoft.com/office/powerpoint/2010/main" val="271978984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01221-DA6C-47E2-8102-FA4B72A8D3F5}"/>
              </a:ext>
            </a:extLst>
          </p:cNvPr>
          <p:cNvSpPr>
            <a:spLocks noGrp="1"/>
          </p:cNvSpPr>
          <p:nvPr>
            <p:ph type="title"/>
          </p:nvPr>
        </p:nvSpPr>
        <p:spPr/>
        <p:txBody>
          <a:bodyPr/>
          <a:lstStyle/>
          <a:p>
            <a:pPr algn="l"/>
            <a:r>
              <a:rPr kumimoji="1" lang="ja-JP" altLang="en-US" dirty="0"/>
              <a:t>音声データについて</a:t>
            </a:r>
          </a:p>
        </p:txBody>
      </p:sp>
      <p:sp>
        <p:nvSpPr>
          <p:cNvPr id="3" name="日付プレースホルダー 2">
            <a:extLst>
              <a:ext uri="{FF2B5EF4-FFF2-40B4-BE49-F238E27FC236}">
                <a16:creationId xmlns:a16="http://schemas.microsoft.com/office/drawing/2014/main" id="{A9F532BB-4231-449B-A347-17720B6262FD}"/>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ED4B19DE-D289-45D2-940A-22EA1CD165C5}"/>
              </a:ext>
            </a:extLst>
          </p:cNvPr>
          <p:cNvSpPr>
            <a:spLocks noGrp="1"/>
          </p:cNvSpPr>
          <p:nvPr>
            <p:ph type="sldNum" sz="quarter" idx="12"/>
          </p:nvPr>
        </p:nvSpPr>
        <p:spPr/>
        <p:txBody>
          <a:bodyPr/>
          <a:lstStyle/>
          <a:p>
            <a:pPr>
              <a:defRPr/>
            </a:pPr>
            <a:fld id="{8296DE13-0F0C-4D9A-B375-17F40D9CE168}" type="slidenum">
              <a:rPr lang="ja-JP" altLang="en-US" smtClean="0"/>
              <a:pPr>
                <a:defRPr/>
              </a:pPr>
              <a:t>10</a:t>
            </a:fld>
            <a:endParaRPr lang="ja-JP" altLang="en-US"/>
          </a:p>
        </p:txBody>
      </p:sp>
      <p:grpSp>
        <p:nvGrpSpPr>
          <p:cNvPr id="13" name="グループ化 12">
            <a:extLst>
              <a:ext uri="{FF2B5EF4-FFF2-40B4-BE49-F238E27FC236}">
                <a16:creationId xmlns:a16="http://schemas.microsoft.com/office/drawing/2014/main" id="{FF7F6810-7F28-41E7-A370-E95EA99BCEDE}"/>
              </a:ext>
            </a:extLst>
          </p:cNvPr>
          <p:cNvGrpSpPr/>
          <p:nvPr/>
        </p:nvGrpSpPr>
        <p:grpSpPr>
          <a:xfrm>
            <a:off x="690614" y="1844824"/>
            <a:ext cx="7376109" cy="4212585"/>
            <a:chOff x="856685" y="1682747"/>
            <a:chExt cx="7376109" cy="4212585"/>
          </a:xfrm>
        </p:grpSpPr>
        <p:grpSp>
          <p:nvGrpSpPr>
            <p:cNvPr id="10" name="グループ化 9">
              <a:extLst>
                <a:ext uri="{FF2B5EF4-FFF2-40B4-BE49-F238E27FC236}">
                  <a16:creationId xmlns:a16="http://schemas.microsoft.com/office/drawing/2014/main" id="{6F0135DF-657E-414B-8680-74B1048113D0}"/>
                </a:ext>
              </a:extLst>
            </p:cNvPr>
            <p:cNvGrpSpPr/>
            <p:nvPr/>
          </p:nvGrpSpPr>
          <p:grpSpPr>
            <a:xfrm>
              <a:off x="2483768" y="1682747"/>
              <a:ext cx="5749026" cy="4212585"/>
              <a:chOff x="1547664" y="1813536"/>
              <a:chExt cx="5749026" cy="4212585"/>
            </a:xfrm>
          </p:grpSpPr>
          <p:pic>
            <p:nvPicPr>
              <p:cNvPr id="8" name="図 7">
                <a:extLst>
                  <a:ext uri="{FF2B5EF4-FFF2-40B4-BE49-F238E27FC236}">
                    <a16:creationId xmlns:a16="http://schemas.microsoft.com/office/drawing/2014/main" id="{5FDA1BAE-EA78-4133-87D0-7E4F7810E069}"/>
                  </a:ext>
                </a:extLst>
              </p:cNvPr>
              <p:cNvPicPr>
                <a:picLocks noChangeAspect="1"/>
              </p:cNvPicPr>
              <p:nvPr/>
            </p:nvPicPr>
            <p:blipFill>
              <a:blip r:embed="rId3"/>
              <a:stretch>
                <a:fillRect/>
              </a:stretch>
            </p:blipFill>
            <p:spPr>
              <a:xfrm>
                <a:off x="1547664" y="1813536"/>
                <a:ext cx="5749026" cy="926672"/>
              </a:xfrm>
              <a:prstGeom prst="rect">
                <a:avLst/>
              </a:prstGeom>
            </p:spPr>
          </p:pic>
          <p:pic>
            <p:nvPicPr>
              <p:cNvPr id="9" name="図 8">
                <a:extLst>
                  <a:ext uri="{FF2B5EF4-FFF2-40B4-BE49-F238E27FC236}">
                    <a16:creationId xmlns:a16="http://schemas.microsoft.com/office/drawing/2014/main" id="{B4B7C36A-9B8A-41C3-A2F0-AC82F8DE234D}"/>
                  </a:ext>
                </a:extLst>
              </p:cNvPr>
              <p:cNvPicPr>
                <a:picLocks noChangeAspect="1"/>
              </p:cNvPicPr>
              <p:nvPr/>
            </p:nvPicPr>
            <p:blipFill>
              <a:blip r:embed="rId4"/>
              <a:stretch>
                <a:fillRect/>
              </a:stretch>
            </p:blipFill>
            <p:spPr>
              <a:xfrm>
                <a:off x="1547664" y="3429000"/>
                <a:ext cx="5472608" cy="2597121"/>
              </a:xfrm>
              <a:prstGeom prst="rect">
                <a:avLst/>
              </a:prstGeom>
            </p:spPr>
          </p:pic>
        </p:grpSp>
        <p:sp>
          <p:nvSpPr>
            <p:cNvPr id="11" name="テキスト ボックス 10">
              <a:extLst>
                <a:ext uri="{FF2B5EF4-FFF2-40B4-BE49-F238E27FC236}">
                  <a16:creationId xmlns:a16="http://schemas.microsoft.com/office/drawing/2014/main" id="{3E470660-933D-44B4-925A-370C9C8E64AF}"/>
                </a:ext>
              </a:extLst>
            </p:cNvPr>
            <p:cNvSpPr txBox="1"/>
            <p:nvPr/>
          </p:nvSpPr>
          <p:spPr>
            <a:xfrm>
              <a:off x="940962" y="1932508"/>
              <a:ext cx="1210588" cy="400110"/>
            </a:xfrm>
            <a:prstGeom prst="rect">
              <a:avLst/>
            </a:prstGeom>
            <a:noFill/>
          </p:spPr>
          <p:txBody>
            <a:bodyPr wrap="none" rtlCol="0">
              <a:spAutoFit/>
            </a:bodyPr>
            <a:lstStyle/>
            <a:p>
              <a:r>
                <a:rPr kumimoji="1" lang="ja-JP" altLang="en-US" sz="2000" dirty="0"/>
                <a:t>本人発話</a:t>
              </a:r>
            </a:p>
          </p:txBody>
        </p:sp>
        <p:sp>
          <p:nvSpPr>
            <p:cNvPr id="12" name="テキスト ボックス 11">
              <a:extLst>
                <a:ext uri="{FF2B5EF4-FFF2-40B4-BE49-F238E27FC236}">
                  <a16:creationId xmlns:a16="http://schemas.microsoft.com/office/drawing/2014/main" id="{7BF185C7-2ED7-44F8-B138-85C9D6DA833E}"/>
                </a:ext>
              </a:extLst>
            </p:cNvPr>
            <p:cNvSpPr txBox="1"/>
            <p:nvPr/>
          </p:nvSpPr>
          <p:spPr>
            <a:xfrm>
              <a:off x="856685" y="3540492"/>
              <a:ext cx="1467068" cy="400110"/>
            </a:xfrm>
            <a:prstGeom prst="rect">
              <a:avLst/>
            </a:prstGeom>
            <a:noFill/>
          </p:spPr>
          <p:txBody>
            <a:bodyPr wrap="none" rtlCol="0">
              <a:spAutoFit/>
            </a:bodyPr>
            <a:lstStyle/>
            <a:p>
              <a:r>
                <a:rPr kumimoji="1" lang="ja-JP" altLang="en-US" sz="2000" dirty="0"/>
                <a:t>録音再生音</a:t>
              </a:r>
            </a:p>
          </p:txBody>
        </p:sp>
      </p:grpSp>
      <p:cxnSp>
        <p:nvCxnSpPr>
          <p:cNvPr id="15" name="直線コネクタ 14">
            <a:extLst>
              <a:ext uri="{FF2B5EF4-FFF2-40B4-BE49-F238E27FC236}">
                <a16:creationId xmlns:a16="http://schemas.microsoft.com/office/drawing/2014/main" id="{A02F23EC-15B2-4607-AFA2-E8369C79ED42}"/>
              </a:ext>
            </a:extLst>
          </p:cNvPr>
          <p:cNvCxnSpPr>
            <a:cxnSpLocks/>
          </p:cNvCxnSpPr>
          <p:nvPr/>
        </p:nvCxnSpPr>
        <p:spPr>
          <a:xfrm>
            <a:off x="1835696" y="3140968"/>
            <a:ext cx="669674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431F42BF-029D-44A0-920D-AAA27DE3B758}"/>
              </a:ext>
            </a:extLst>
          </p:cNvPr>
          <p:cNvSpPr/>
          <p:nvPr/>
        </p:nvSpPr>
        <p:spPr>
          <a:xfrm>
            <a:off x="7790305" y="2664904"/>
            <a:ext cx="1148637" cy="387392"/>
          </a:xfrm>
          <a:prstGeom prst="rect">
            <a:avLst/>
          </a:prstGeom>
          <a:solidFill>
            <a:schemeClr val="accent6">
              <a:lumMod val="40000"/>
              <a:lumOff val="6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a:t>
            </a:r>
            <a:r>
              <a:rPr kumimoji="1" lang="ja-JP" altLang="en-US" dirty="0">
                <a:solidFill>
                  <a:schemeClr val="tx1"/>
                </a:solidFill>
              </a:rPr>
              <a:t>・</a:t>
            </a:r>
            <a:r>
              <a:rPr kumimoji="1" lang="en-US" altLang="ja-JP" dirty="0">
                <a:solidFill>
                  <a:schemeClr val="tx1"/>
                </a:solidFill>
              </a:rPr>
              <a:t>S</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7024D4FC-D8D3-45D8-99BE-57FD769880A2}"/>
              </a:ext>
            </a:extLst>
          </p:cNvPr>
          <p:cNvSpPr/>
          <p:nvPr/>
        </p:nvSpPr>
        <p:spPr>
          <a:xfrm>
            <a:off x="6948487" y="5984330"/>
            <a:ext cx="1148637" cy="387392"/>
          </a:xfrm>
          <a:prstGeom prst="rect">
            <a:avLst/>
          </a:prstGeom>
          <a:solidFill>
            <a:schemeClr val="accent6">
              <a:lumMod val="40000"/>
              <a:lumOff val="6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a:t>
            </a:r>
            <a:r>
              <a:rPr kumimoji="1" lang="ja-JP" altLang="en-US" dirty="0">
                <a:solidFill>
                  <a:schemeClr val="tx1"/>
                </a:solidFill>
              </a:rPr>
              <a:t>・</a:t>
            </a:r>
            <a:r>
              <a:rPr lang="en-US" altLang="ja-JP" dirty="0">
                <a:solidFill>
                  <a:schemeClr val="tx1"/>
                </a:solidFill>
              </a:rPr>
              <a:t>P</a:t>
            </a:r>
            <a:r>
              <a:rPr lang="ja-JP" altLang="en-US" dirty="0">
                <a:solidFill>
                  <a:schemeClr val="tx1"/>
                </a:solidFill>
              </a:rPr>
              <a:t>・</a:t>
            </a:r>
            <a:r>
              <a:rPr kumimoji="1" lang="en-US" altLang="ja-JP" dirty="0">
                <a:solidFill>
                  <a:schemeClr val="tx1"/>
                </a:solidFill>
              </a:rPr>
              <a:t>S</a:t>
            </a:r>
            <a:endParaRPr kumimoji="1" lang="ja-JP" altLang="en-US" dirty="0">
              <a:solidFill>
                <a:schemeClr val="tx1"/>
              </a:solidFill>
            </a:endParaRPr>
          </a:p>
        </p:txBody>
      </p:sp>
    </p:spTree>
    <p:extLst>
      <p:ext uri="{BB962C8B-B14F-4D97-AF65-F5344CB8AC3E}">
        <p14:creationId xmlns:p14="http://schemas.microsoft.com/office/powerpoint/2010/main" val="4049307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382B85-114C-4054-B220-4CB65AF65240}"/>
              </a:ext>
            </a:extLst>
          </p:cNvPr>
          <p:cNvSpPr>
            <a:spLocks noGrp="1"/>
          </p:cNvSpPr>
          <p:nvPr>
            <p:ph type="title"/>
          </p:nvPr>
        </p:nvSpPr>
        <p:spPr/>
        <p:txBody>
          <a:bodyPr/>
          <a:lstStyle/>
          <a:p>
            <a:pPr algn="l"/>
            <a:r>
              <a:rPr kumimoji="1" lang="ja-JP" altLang="en-US" dirty="0"/>
              <a:t>実験　録音環境の分離</a:t>
            </a:r>
            <a:r>
              <a:rPr kumimoji="1" lang="en-US" altLang="ja-JP" dirty="0"/>
              <a:t>(1/2)</a:t>
            </a:r>
            <a:endParaRPr kumimoji="1" lang="ja-JP" altLang="en-US" dirty="0"/>
          </a:p>
        </p:txBody>
      </p:sp>
      <p:sp>
        <p:nvSpPr>
          <p:cNvPr id="3" name="日付プレースホルダー 2">
            <a:extLst>
              <a:ext uri="{FF2B5EF4-FFF2-40B4-BE49-F238E27FC236}">
                <a16:creationId xmlns:a16="http://schemas.microsoft.com/office/drawing/2014/main" id="{0B4A4AD0-D618-438D-953B-E98ABB59812B}"/>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B0432C41-8BE1-45F7-8B3F-16446679433C}"/>
              </a:ext>
            </a:extLst>
          </p:cNvPr>
          <p:cNvSpPr>
            <a:spLocks noGrp="1"/>
          </p:cNvSpPr>
          <p:nvPr>
            <p:ph type="sldNum" sz="quarter" idx="12"/>
          </p:nvPr>
        </p:nvSpPr>
        <p:spPr/>
        <p:txBody>
          <a:bodyPr/>
          <a:lstStyle/>
          <a:p>
            <a:pPr>
              <a:defRPr/>
            </a:pPr>
            <a:fld id="{8296DE13-0F0C-4D9A-B375-17F40D9CE168}" type="slidenum">
              <a:rPr lang="ja-JP" altLang="en-US" smtClean="0"/>
              <a:pPr>
                <a:defRPr/>
              </a:pPr>
              <a:t>11</a:t>
            </a:fld>
            <a:endParaRPr lang="ja-JP" altLang="en-US"/>
          </a:p>
        </p:txBody>
      </p:sp>
      <p:sp>
        <p:nvSpPr>
          <p:cNvPr id="5" name="テキスト ボックス 4">
            <a:extLst>
              <a:ext uri="{FF2B5EF4-FFF2-40B4-BE49-F238E27FC236}">
                <a16:creationId xmlns:a16="http://schemas.microsoft.com/office/drawing/2014/main" id="{32CF70F8-3509-4032-A0E5-5EC91416943E}"/>
              </a:ext>
            </a:extLst>
          </p:cNvPr>
          <p:cNvSpPr txBox="1"/>
          <p:nvPr/>
        </p:nvSpPr>
        <p:spPr>
          <a:xfrm>
            <a:off x="475208" y="1988840"/>
            <a:ext cx="4456831" cy="400110"/>
          </a:xfrm>
          <a:prstGeom prst="rect">
            <a:avLst/>
          </a:prstGeom>
          <a:noFill/>
        </p:spPr>
        <p:txBody>
          <a:bodyPr wrap="square" rtlCol="0">
            <a:spAutoFit/>
          </a:bodyPr>
          <a:lstStyle/>
          <a:p>
            <a:r>
              <a:rPr kumimoji="1" lang="ja-JP" altLang="en-US" sz="2000" dirty="0"/>
              <a:t>・ オールパスケプストラム分析を行う</a:t>
            </a:r>
            <a:endParaRPr kumimoji="1" lang="en-US" altLang="ja-JP" sz="2000" dirty="0"/>
          </a:p>
        </p:txBody>
      </p:sp>
      <p:pic>
        <p:nvPicPr>
          <p:cNvPr id="7" name="図 6">
            <a:extLst>
              <a:ext uri="{FF2B5EF4-FFF2-40B4-BE49-F238E27FC236}">
                <a16:creationId xmlns:a16="http://schemas.microsoft.com/office/drawing/2014/main" id="{3D28D0A7-5DEB-4AE2-8E92-60DC16AA4136}"/>
              </a:ext>
            </a:extLst>
          </p:cNvPr>
          <p:cNvPicPr>
            <a:picLocks noChangeAspect="1"/>
          </p:cNvPicPr>
          <p:nvPr/>
        </p:nvPicPr>
        <p:blipFill>
          <a:blip r:embed="rId3"/>
          <a:stretch>
            <a:fillRect/>
          </a:stretch>
        </p:blipFill>
        <p:spPr>
          <a:xfrm>
            <a:off x="675962" y="2655091"/>
            <a:ext cx="8010838" cy="4066384"/>
          </a:xfrm>
          <a:prstGeom prst="rect">
            <a:avLst/>
          </a:prstGeom>
        </p:spPr>
      </p:pic>
    </p:spTree>
    <p:extLst>
      <p:ext uri="{BB962C8B-B14F-4D97-AF65-F5344CB8AC3E}">
        <p14:creationId xmlns:p14="http://schemas.microsoft.com/office/powerpoint/2010/main" val="3777067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F28C1540-A0C7-409E-9005-BBAAF04ABBF6}"/>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F5E5C204-D7D9-41A9-AA71-2377C3ED03F2}"/>
              </a:ext>
            </a:extLst>
          </p:cNvPr>
          <p:cNvSpPr>
            <a:spLocks noGrp="1"/>
          </p:cNvSpPr>
          <p:nvPr>
            <p:ph type="sldNum" sz="quarter" idx="12"/>
          </p:nvPr>
        </p:nvSpPr>
        <p:spPr/>
        <p:txBody>
          <a:bodyPr/>
          <a:lstStyle/>
          <a:p>
            <a:pPr>
              <a:defRPr/>
            </a:pPr>
            <a:fld id="{8296DE13-0F0C-4D9A-B375-17F40D9CE168}" type="slidenum">
              <a:rPr lang="ja-JP" altLang="en-US" smtClean="0"/>
              <a:pPr>
                <a:defRPr/>
              </a:pPr>
              <a:t>12</a:t>
            </a:fld>
            <a:endParaRPr lang="ja-JP" altLang="en-US"/>
          </a:p>
        </p:txBody>
      </p:sp>
      <p:sp>
        <p:nvSpPr>
          <p:cNvPr id="5" name="タイトル 1">
            <a:extLst>
              <a:ext uri="{FF2B5EF4-FFF2-40B4-BE49-F238E27FC236}">
                <a16:creationId xmlns:a16="http://schemas.microsoft.com/office/drawing/2014/main" id="{F486DB63-1EEC-4A26-A503-590D79D694BE}"/>
              </a:ext>
            </a:extLst>
          </p:cNvPr>
          <p:cNvSpPr>
            <a:spLocks noGrp="1"/>
          </p:cNvSpPr>
          <p:nvPr>
            <p:ph type="title"/>
          </p:nvPr>
        </p:nvSpPr>
        <p:spPr>
          <a:xfrm>
            <a:off x="468313" y="274638"/>
            <a:ext cx="8218487" cy="850900"/>
          </a:xfrm>
        </p:spPr>
        <p:txBody>
          <a:bodyPr/>
          <a:lstStyle/>
          <a:p>
            <a:pPr algn="l"/>
            <a:r>
              <a:rPr kumimoji="1" lang="ja-JP" altLang="en-US" dirty="0"/>
              <a:t>実験　録音環境の分離</a:t>
            </a:r>
            <a:r>
              <a:rPr kumimoji="1" lang="en-US" altLang="ja-JP" dirty="0"/>
              <a:t>(2/2)</a:t>
            </a:r>
            <a:endParaRPr kumimoji="1" lang="ja-JP" altLang="en-US" dirty="0"/>
          </a:p>
        </p:txBody>
      </p:sp>
      <p:sp>
        <p:nvSpPr>
          <p:cNvPr id="6" name="テキスト ボックス 5">
            <a:extLst>
              <a:ext uri="{FF2B5EF4-FFF2-40B4-BE49-F238E27FC236}">
                <a16:creationId xmlns:a16="http://schemas.microsoft.com/office/drawing/2014/main" id="{6B8E98BC-DB94-475C-8844-ED1AC25F3A83}"/>
              </a:ext>
            </a:extLst>
          </p:cNvPr>
          <p:cNvSpPr txBox="1"/>
          <p:nvPr/>
        </p:nvSpPr>
        <p:spPr>
          <a:xfrm>
            <a:off x="683568" y="1517119"/>
            <a:ext cx="2289409" cy="400110"/>
          </a:xfrm>
          <a:prstGeom prst="rect">
            <a:avLst/>
          </a:prstGeom>
          <a:noFill/>
        </p:spPr>
        <p:txBody>
          <a:bodyPr wrap="none" rtlCol="0">
            <a:spAutoFit/>
          </a:bodyPr>
          <a:lstStyle/>
          <a:p>
            <a:r>
              <a:rPr lang="ja-JP" altLang="en-US" sz="2000" dirty="0"/>
              <a:t>・ </a:t>
            </a:r>
            <a:r>
              <a:rPr kumimoji="1" lang="ja-JP" altLang="en-US" sz="2000" dirty="0"/>
              <a:t>リフタリングを行う</a:t>
            </a:r>
          </a:p>
        </p:txBody>
      </p:sp>
      <p:pic>
        <p:nvPicPr>
          <p:cNvPr id="2" name="図 1">
            <a:extLst>
              <a:ext uri="{FF2B5EF4-FFF2-40B4-BE49-F238E27FC236}">
                <a16:creationId xmlns:a16="http://schemas.microsoft.com/office/drawing/2014/main" id="{498D5958-DB5D-4096-B6C1-F80C2B8A7CB4}"/>
              </a:ext>
            </a:extLst>
          </p:cNvPr>
          <p:cNvPicPr>
            <a:picLocks noChangeAspect="1"/>
          </p:cNvPicPr>
          <p:nvPr/>
        </p:nvPicPr>
        <p:blipFill>
          <a:blip r:embed="rId3"/>
          <a:stretch>
            <a:fillRect/>
          </a:stretch>
        </p:blipFill>
        <p:spPr>
          <a:xfrm>
            <a:off x="804888" y="2122913"/>
            <a:ext cx="7571888" cy="4743099"/>
          </a:xfrm>
          <a:prstGeom prst="rect">
            <a:avLst/>
          </a:prstGeom>
        </p:spPr>
      </p:pic>
    </p:spTree>
    <p:extLst>
      <p:ext uri="{BB962C8B-B14F-4D97-AF65-F5344CB8AC3E}">
        <p14:creationId xmlns:p14="http://schemas.microsoft.com/office/powerpoint/2010/main" val="2490508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90CBF4-8303-4F09-8D53-76101FE21D3A}"/>
              </a:ext>
            </a:extLst>
          </p:cNvPr>
          <p:cNvSpPr>
            <a:spLocks noGrp="1"/>
          </p:cNvSpPr>
          <p:nvPr>
            <p:ph type="title"/>
          </p:nvPr>
        </p:nvSpPr>
        <p:spPr>
          <a:xfrm>
            <a:off x="468313" y="188640"/>
            <a:ext cx="8218487" cy="850106"/>
          </a:xfrm>
        </p:spPr>
        <p:txBody>
          <a:bodyPr/>
          <a:lstStyle/>
          <a:p>
            <a:pPr algn="l"/>
            <a:r>
              <a:rPr lang="ja-JP" altLang="en-US" dirty="0"/>
              <a:t>実験結果</a:t>
            </a:r>
            <a:r>
              <a:rPr lang="en-US" altLang="ja-JP" dirty="0"/>
              <a:t>(1/2)</a:t>
            </a:r>
            <a:endParaRPr kumimoji="1" lang="ja-JP" altLang="en-US" dirty="0"/>
          </a:p>
        </p:txBody>
      </p:sp>
      <p:sp>
        <p:nvSpPr>
          <p:cNvPr id="3" name="日付プレースホルダー 2">
            <a:extLst>
              <a:ext uri="{FF2B5EF4-FFF2-40B4-BE49-F238E27FC236}">
                <a16:creationId xmlns:a16="http://schemas.microsoft.com/office/drawing/2014/main" id="{39BB734C-A7AE-43F2-BEF5-90976F327C25}"/>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D0CE3AFD-2B77-463D-9D00-396356361250}"/>
              </a:ext>
            </a:extLst>
          </p:cNvPr>
          <p:cNvSpPr>
            <a:spLocks noGrp="1"/>
          </p:cNvSpPr>
          <p:nvPr>
            <p:ph type="sldNum" sz="quarter" idx="12"/>
          </p:nvPr>
        </p:nvSpPr>
        <p:spPr/>
        <p:txBody>
          <a:bodyPr/>
          <a:lstStyle/>
          <a:p>
            <a:pPr>
              <a:defRPr/>
            </a:pPr>
            <a:fld id="{8296DE13-0F0C-4D9A-B375-17F40D9CE168}" type="slidenum">
              <a:rPr lang="ja-JP" altLang="en-US" smtClean="0"/>
              <a:pPr>
                <a:defRPr/>
              </a:pPr>
              <a:t>13</a:t>
            </a:fld>
            <a:endParaRPr lang="ja-JP" altLang="en-US"/>
          </a:p>
        </p:txBody>
      </p:sp>
      <p:pic>
        <p:nvPicPr>
          <p:cNvPr id="18" name="図 17">
            <a:extLst>
              <a:ext uri="{FF2B5EF4-FFF2-40B4-BE49-F238E27FC236}">
                <a16:creationId xmlns:a16="http://schemas.microsoft.com/office/drawing/2014/main" id="{FDDFE95B-4AC9-4782-82A2-E69F0278EC26}"/>
              </a:ext>
            </a:extLst>
          </p:cNvPr>
          <p:cNvPicPr>
            <a:picLocks noChangeAspect="1"/>
          </p:cNvPicPr>
          <p:nvPr/>
        </p:nvPicPr>
        <p:blipFill>
          <a:blip r:embed="rId3"/>
          <a:stretch>
            <a:fillRect/>
          </a:stretch>
        </p:blipFill>
        <p:spPr>
          <a:xfrm>
            <a:off x="179512" y="2173522"/>
            <a:ext cx="2880047" cy="3251121"/>
          </a:xfrm>
          <a:prstGeom prst="rect">
            <a:avLst/>
          </a:prstGeom>
        </p:spPr>
      </p:pic>
      <p:pic>
        <p:nvPicPr>
          <p:cNvPr id="24" name="図 23">
            <a:extLst>
              <a:ext uri="{FF2B5EF4-FFF2-40B4-BE49-F238E27FC236}">
                <a16:creationId xmlns:a16="http://schemas.microsoft.com/office/drawing/2014/main" id="{6E51D30A-A624-4F37-A4AF-1EB9B95013EC}"/>
              </a:ext>
            </a:extLst>
          </p:cNvPr>
          <p:cNvPicPr>
            <a:picLocks noChangeAspect="1"/>
          </p:cNvPicPr>
          <p:nvPr/>
        </p:nvPicPr>
        <p:blipFill>
          <a:blip r:embed="rId4"/>
          <a:stretch>
            <a:fillRect/>
          </a:stretch>
        </p:blipFill>
        <p:spPr>
          <a:xfrm>
            <a:off x="3059559" y="2173522"/>
            <a:ext cx="2686275" cy="3194402"/>
          </a:xfrm>
          <a:prstGeom prst="rect">
            <a:avLst/>
          </a:prstGeom>
        </p:spPr>
      </p:pic>
      <p:pic>
        <p:nvPicPr>
          <p:cNvPr id="28" name="図 27">
            <a:extLst>
              <a:ext uri="{FF2B5EF4-FFF2-40B4-BE49-F238E27FC236}">
                <a16:creationId xmlns:a16="http://schemas.microsoft.com/office/drawing/2014/main" id="{6635876F-519F-44E8-AC1B-B1F4BE2C30BF}"/>
              </a:ext>
            </a:extLst>
          </p:cNvPr>
          <p:cNvPicPr>
            <a:picLocks noChangeAspect="1"/>
          </p:cNvPicPr>
          <p:nvPr/>
        </p:nvPicPr>
        <p:blipFill>
          <a:blip r:embed="rId5"/>
          <a:stretch>
            <a:fillRect/>
          </a:stretch>
        </p:blipFill>
        <p:spPr>
          <a:xfrm>
            <a:off x="5929282" y="2158495"/>
            <a:ext cx="2747194" cy="3222604"/>
          </a:xfrm>
          <a:prstGeom prst="rect">
            <a:avLst/>
          </a:prstGeom>
        </p:spPr>
      </p:pic>
    </p:spTree>
    <p:extLst>
      <p:ext uri="{BB962C8B-B14F-4D97-AF65-F5344CB8AC3E}">
        <p14:creationId xmlns:p14="http://schemas.microsoft.com/office/powerpoint/2010/main" val="1609336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02A84-0FD7-414E-AFFF-A126D0058DA1}"/>
              </a:ext>
            </a:extLst>
          </p:cNvPr>
          <p:cNvSpPr>
            <a:spLocks noGrp="1"/>
          </p:cNvSpPr>
          <p:nvPr>
            <p:ph type="title"/>
          </p:nvPr>
        </p:nvSpPr>
        <p:spPr/>
        <p:txBody>
          <a:bodyPr/>
          <a:lstStyle/>
          <a:p>
            <a:pPr algn="l"/>
            <a:r>
              <a:rPr kumimoji="1" lang="ja-JP" altLang="en-US" dirty="0"/>
              <a:t>実験結果</a:t>
            </a:r>
            <a:r>
              <a:rPr kumimoji="1" lang="en-US" altLang="ja-JP" dirty="0"/>
              <a:t>(2/2)</a:t>
            </a:r>
            <a:endParaRPr kumimoji="1" lang="ja-JP" altLang="en-US" dirty="0"/>
          </a:p>
        </p:txBody>
      </p:sp>
      <p:sp>
        <p:nvSpPr>
          <p:cNvPr id="3" name="日付プレースホルダー 2">
            <a:extLst>
              <a:ext uri="{FF2B5EF4-FFF2-40B4-BE49-F238E27FC236}">
                <a16:creationId xmlns:a16="http://schemas.microsoft.com/office/drawing/2014/main" id="{539BFF93-51A0-4F80-BC64-75B51B7898D7}"/>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9595254B-1667-4464-93C8-465AA110C7B2}"/>
              </a:ext>
            </a:extLst>
          </p:cNvPr>
          <p:cNvSpPr>
            <a:spLocks noGrp="1"/>
          </p:cNvSpPr>
          <p:nvPr>
            <p:ph type="sldNum" sz="quarter" idx="12"/>
          </p:nvPr>
        </p:nvSpPr>
        <p:spPr/>
        <p:txBody>
          <a:bodyPr/>
          <a:lstStyle/>
          <a:p>
            <a:pPr>
              <a:defRPr/>
            </a:pPr>
            <a:fld id="{8296DE13-0F0C-4D9A-B375-17F40D9CE168}" type="slidenum">
              <a:rPr lang="ja-JP" altLang="en-US" smtClean="0"/>
              <a:pPr>
                <a:defRPr/>
              </a:pPr>
              <a:t>14</a:t>
            </a:fld>
            <a:endParaRPr lang="ja-JP" altLang="en-US"/>
          </a:p>
        </p:txBody>
      </p:sp>
      <p:pic>
        <p:nvPicPr>
          <p:cNvPr id="13" name="図 12">
            <a:extLst>
              <a:ext uri="{FF2B5EF4-FFF2-40B4-BE49-F238E27FC236}">
                <a16:creationId xmlns:a16="http://schemas.microsoft.com/office/drawing/2014/main" id="{2CE3F0F5-BB4F-4DE8-9B5D-2F1C82CB9909}"/>
              </a:ext>
            </a:extLst>
          </p:cNvPr>
          <p:cNvPicPr>
            <a:picLocks noChangeAspect="1"/>
          </p:cNvPicPr>
          <p:nvPr/>
        </p:nvPicPr>
        <p:blipFill>
          <a:blip r:embed="rId3"/>
          <a:stretch>
            <a:fillRect/>
          </a:stretch>
        </p:blipFill>
        <p:spPr>
          <a:xfrm>
            <a:off x="179697" y="2852936"/>
            <a:ext cx="3023878" cy="2536156"/>
          </a:xfrm>
          <a:prstGeom prst="rect">
            <a:avLst/>
          </a:prstGeom>
        </p:spPr>
      </p:pic>
      <p:pic>
        <p:nvPicPr>
          <p:cNvPr id="15" name="図 14">
            <a:extLst>
              <a:ext uri="{FF2B5EF4-FFF2-40B4-BE49-F238E27FC236}">
                <a16:creationId xmlns:a16="http://schemas.microsoft.com/office/drawing/2014/main" id="{AD3BE254-8777-4505-A98A-553C2051B22C}"/>
              </a:ext>
            </a:extLst>
          </p:cNvPr>
          <p:cNvPicPr>
            <a:picLocks noChangeAspect="1"/>
          </p:cNvPicPr>
          <p:nvPr/>
        </p:nvPicPr>
        <p:blipFill>
          <a:blip r:embed="rId4"/>
          <a:stretch>
            <a:fillRect/>
          </a:stretch>
        </p:blipFill>
        <p:spPr>
          <a:xfrm>
            <a:off x="3253632" y="2874465"/>
            <a:ext cx="2849592" cy="2523580"/>
          </a:xfrm>
          <a:prstGeom prst="rect">
            <a:avLst/>
          </a:prstGeom>
        </p:spPr>
      </p:pic>
      <p:pic>
        <p:nvPicPr>
          <p:cNvPr id="18" name="図 17">
            <a:extLst>
              <a:ext uri="{FF2B5EF4-FFF2-40B4-BE49-F238E27FC236}">
                <a16:creationId xmlns:a16="http://schemas.microsoft.com/office/drawing/2014/main" id="{49DC8F45-7418-48AB-810F-1DE1865E9051}"/>
              </a:ext>
            </a:extLst>
          </p:cNvPr>
          <p:cNvPicPr>
            <a:picLocks noChangeAspect="1"/>
          </p:cNvPicPr>
          <p:nvPr/>
        </p:nvPicPr>
        <p:blipFill>
          <a:blip r:embed="rId3"/>
          <a:stretch>
            <a:fillRect/>
          </a:stretch>
        </p:blipFill>
        <p:spPr>
          <a:xfrm>
            <a:off x="190911" y="2843788"/>
            <a:ext cx="3023878" cy="2536156"/>
          </a:xfrm>
          <a:prstGeom prst="rect">
            <a:avLst/>
          </a:prstGeom>
        </p:spPr>
      </p:pic>
      <p:pic>
        <p:nvPicPr>
          <p:cNvPr id="19" name="図 18">
            <a:extLst>
              <a:ext uri="{FF2B5EF4-FFF2-40B4-BE49-F238E27FC236}">
                <a16:creationId xmlns:a16="http://schemas.microsoft.com/office/drawing/2014/main" id="{3ECB4BA5-E303-4B89-98F9-39E7816DB807}"/>
              </a:ext>
            </a:extLst>
          </p:cNvPr>
          <p:cNvPicPr>
            <a:picLocks noChangeAspect="1"/>
          </p:cNvPicPr>
          <p:nvPr/>
        </p:nvPicPr>
        <p:blipFill>
          <a:blip r:embed="rId4"/>
          <a:stretch>
            <a:fillRect/>
          </a:stretch>
        </p:blipFill>
        <p:spPr>
          <a:xfrm>
            <a:off x="3264846" y="2865317"/>
            <a:ext cx="2849592" cy="2523580"/>
          </a:xfrm>
          <a:prstGeom prst="rect">
            <a:avLst/>
          </a:prstGeom>
        </p:spPr>
      </p:pic>
      <p:pic>
        <p:nvPicPr>
          <p:cNvPr id="28" name="図 27">
            <a:extLst>
              <a:ext uri="{FF2B5EF4-FFF2-40B4-BE49-F238E27FC236}">
                <a16:creationId xmlns:a16="http://schemas.microsoft.com/office/drawing/2014/main" id="{1AC40417-A9DC-49D4-AB15-F6B30AE5D0DA}"/>
              </a:ext>
            </a:extLst>
          </p:cNvPr>
          <p:cNvPicPr>
            <a:picLocks noChangeAspect="1"/>
          </p:cNvPicPr>
          <p:nvPr/>
        </p:nvPicPr>
        <p:blipFill>
          <a:blip r:embed="rId5"/>
          <a:stretch>
            <a:fillRect/>
          </a:stretch>
        </p:blipFill>
        <p:spPr>
          <a:xfrm>
            <a:off x="6092890" y="2935708"/>
            <a:ext cx="2808421" cy="2401093"/>
          </a:xfrm>
          <a:prstGeom prst="rect">
            <a:avLst/>
          </a:prstGeom>
        </p:spPr>
      </p:pic>
    </p:spTree>
    <p:extLst>
      <p:ext uri="{BB962C8B-B14F-4D97-AF65-F5344CB8AC3E}">
        <p14:creationId xmlns:p14="http://schemas.microsoft.com/office/powerpoint/2010/main" val="3020268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B35DE-61D9-4EF9-97F5-576EC3FFFAE0}"/>
              </a:ext>
            </a:extLst>
          </p:cNvPr>
          <p:cNvSpPr>
            <a:spLocks noGrp="1"/>
          </p:cNvSpPr>
          <p:nvPr>
            <p:ph type="title"/>
          </p:nvPr>
        </p:nvSpPr>
        <p:spPr/>
        <p:txBody>
          <a:bodyPr/>
          <a:lstStyle/>
          <a:p>
            <a:pPr algn="l"/>
            <a:r>
              <a:rPr kumimoji="1" lang="ja-JP" altLang="en-US" dirty="0"/>
              <a:t>もし室内伝達関数のみ分離できたら</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4CE0CA6F-572A-4FB9-A419-D35B035BBE40}"/>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0B21C031-7879-4DA5-A4F8-18CDCCA5AACF}"/>
              </a:ext>
            </a:extLst>
          </p:cNvPr>
          <p:cNvSpPr>
            <a:spLocks noGrp="1"/>
          </p:cNvSpPr>
          <p:nvPr>
            <p:ph type="sldNum" sz="quarter" idx="12"/>
          </p:nvPr>
        </p:nvSpPr>
        <p:spPr/>
        <p:txBody>
          <a:bodyPr/>
          <a:lstStyle/>
          <a:p>
            <a:pPr>
              <a:defRPr/>
            </a:pPr>
            <a:fld id="{8296DE13-0F0C-4D9A-B375-17F40D9CE168}" type="slidenum">
              <a:rPr lang="ja-JP" altLang="en-US" smtClean="0"/>
              <a:pPr>
                <a:defRPr/>
              </a:pPr>
              <a:t>15</a:t>
            </a:fld>
            <a:endParaRPr lang="ja-JP" altLang="en-US"/>
          </a:p>
        </p:txBody>
      </p:sp>
      <p:sp>
        <p:nvSpPr>
          <p:cNvPr id="15" name="テキスト ボックス 14">
            <a:extLst>
              <a:ext uri="{FF2B5EF4-FFF2-40B4-BE49-F238E27FC236}">
                <a16:creationId xmlns:a16="http://schemas.microsoft.com/office/drawing/2014/main" id="{193A18B1-6997-4BCA-BA35-C7A27D30401D}"/>
              </a:ext>
            </a:extLst>
          </p:cNvPr>
          <p:cNvSpPr txBox="1"/>
          <p:nvPr/>
        </p:nvSpPr>
        <p:spPr>
          <a:xfrm>
            <a:off x="1246241" y="1676023"/>
            <a:ext cx="6462025" cy="400110"/>
          </a:xfrm>
          <a:prstGeom prst="rect">
            <a:avLst/>
          </a:prstGeom>
          <a:noFill/>
        </p:spPr>
        <p:txBody>
          <a:bodyPr wrap="none" rtlCol="0">
            <a:spAutoFit/>
          </a:bodyPr>
          <a:lstStyle/>
          <a:p>
            <a:r>
              <a:rPr lang="en-US" altLang="ja-JP" sz="2000" dirty="0"/>
              <a:t>2</a:t>
            </a:r>
            <a:r>
              <a:rPr lang="ja-JP" altLang="en-US" sz="2000" dirty="0"/>
              <a:t>つの室内伝達関数が畳み込まれた時のケプストラムの形</a:t>
            </a:r>
            <a:endParaRPr kumimoji="1" lang="ja-JP" altLang="en-US" sz="2000" dirty="0"/>
          </a:p>
        </p:txBody>
      </p:sp>
      <p:grpSp>
        <p:nvGrpSpPr>
          <p:cNvPr id="24" name="グループ化 23">
            <a:extLst>
              <a:ext uri="{FF2B5EF4-FFF2-40B4-BE49-F238E27FC236}">
                <a16:creationId xmlns:a16="http://schemas.microsoft.com/office/drawing/2014/main" id="{91C1194D-7D18-4AC4-A15A-091E20165D5C}"/>
              </a:ext>
            </a:extLst>
          </p:cNvPr>
          <p:cNvGrpSpPr/>
          <p:nvPr/>
        </p:nvGrpSpPr>
        <p:grpSpPr>
          <a:xfrm>
            <a:off x="3298277" y="5513676"/>
            <a:ext cx="4835860" cy="1059496"/>
            <a:chOff x="3159127" y="5496931"/>
            <a:chExt cx="4835860" cy="1059496"/>
          </a:xfrm>
        </p:grpSpPr>
        <p:sp>
          <p:nvSpPr>
            <p:cNvPr id="22" name="テキスト ボックス 21">
              <a:extLst>
                <a:ext uri="{FF2B5EF4-FFF2-40B4-BE49-F238E27FC236}">
                  <a16:creationId xmlns:a16="http://schemas.microsoft.com/office/drawing/2014/main" id="{B35A3CC1-D814-4DAB-88F2-21D7B04E4C73}"/>
                </a:ext>
              </a:extLst>
            </p:cNvPr>
            <p:cNvSpPr txBox="1"/>
            <p:nvPr/>
          </p:nvSpPr>
          <p:spPr>
            <a:xfrm>
              <a:off x="3232145" y="5523249"/>
              <a:ext cx="4762842" cy="1015663"/>
            </a:xfrm>
            <a:prstGeom prst="rect">
              <a:avLst/>
            </a:prstGeom>
            <a:noFill/>
          </p:spPr>
          <p:txBody>
            <a:bodyPr wrap="none" rtlCol="0">
              <a:spAutoFit/>
            </a:bodyPr>
            <a:lstStyle/>
            <a:p>
              <a:r>
                <a:rPr kumimoji="1" lang="ja-JP" altLang="en-US" sz="2000" dirty="0"/>
                <a:t>① 本人発話が</a:t>
              </a:r>
              <a:r>
                <a:rPr kumimoji="1" lang="en-US" altLang="ja-JP" sz="2000" dirty="0"/>
                <a:t>ASV</a:t>
              </a:r>
              <a:r>
                <a:rPr kumimoji="1" lang="ja-JP" altLang="en-US" sz="2000" dirty="0"/>
                <a:t>に入力される音声</a:t>
              </a:r>
              <a:endParaRPr kumimoji="1" lang="en-US" altLang="ja-JP" sz="2000" dirty="0"/>
            </a:p>
            <a:p>
              <a:r>
                <a:rPr lang="ja-JP" altLang="en-US" sz="2000" dirty="0"/>
                <a:t>② 本人発話が録音装置に入力される音声</a:t>
              </a:r>
              <a:endParaRPr lang="en-US" altLang="ja-JP" sz="2000" dirty="0"/>
            </a:p>
            <a:p>
              <a:r>
                <a:rPr kumimoji="1" lang="ja-JP" altLang="en-US" sz="2000" dirty="0"/>
                <a:t>③ ②の音声が</a:t>
              </a:r>
              <a:r>
                <a:rPr kumimoji="1" lang="en-US" altLang="ja-JP" sz="2000" dirty="0"/>
                <a:t>ASV</a:t>
              </a:r>
              <a:r>
                <a:rPr kumimoji="1" lang="ja-JP" altLang="en-US" sz="2000" dirty="0"/>
                <a:t>に入力される音声</a:t>
              </a:r>
            </a:p>
          </p:txBody>
        </p:sp>
        <p:sp>
          <p:nvSpPr>
            <p:cNvPr id="23" name="正方形/長方形 22">
              <a:extLst>
                <a:ext uri="{FF2B5EF4-FFF2-40B4-BE49-F238E27FC236}">
                  <a16:creationId xmlns:a16="http://schemas.microsoft.com/office/drawing/2014/main" id="{F42E4974-4EFF-47BF-8EB3-46A1157F3267}"/>
                </a:ext>
              </a:extLst>
            </p:cNvPr>
            <p:cNvSpPr/>
            <p:nvPr/>
          </p:nvSpPr>
          <p:spPr>
            <a:xfrm>
              <a:off x="3159127" y="5496931"/>
              <a:ext cx="4830140" cy="1059496"/>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pic>
        <p:nvPicPr>
          <p:cNvPr id="7" name="図 6">
            <a:extLst>
              <a:ext uri="{FF2B5EF4-FFF2-40B4-BE49-F238E27FC236}">
                <a16:creationId xmlns:a16="http://schemas.microsoft.com/office/drawing/2014/main" id="{B525A234-EF02-43E1-A3E6-C5A6ACB4F3DC}"/>
              </a:ext>
            </a:extLst>
          </p:cNvPr>
          <p:cNvPicPr>
            <a:picLocks noChangeAspect="1"/>
          </p:cNvPicPr>
          <p:nvPr/>
        </p:nvPicPr>
        <p:blipFill>
          <a:blip r:embed="rId3"/>
          <a:stretch>
            <a:fillRect/>
          </a:stretch>
        </p:blipFill>
        <p:spPr>
          <a:xfrm>
            <a:off x="240416" y="2350352"/>
            <a:ext cx="8663167" cy="3145809"/>
          </a:xfrm>
          <a:prstGeom prst="rect">
            <a:avLst/>
          </a:prstGeom>
        </p:spPr>
      </p:pic>
    </p:spTree>
    <p:extLst>
      <p:ext uri="{BB962C8B-B14F-4D97-AF65-F5344CB8AC3E}">
        <p14:creationId xmlns:p14="http://schemas.microsoft.com/office/powerpoint/2010/main" val="1942843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132100-8D0F-4E22-B4EF-889BB227F217}"/>
              </a:ext>
            </a:extLst>
          </p:cNvPr>
          <p:cNvSpPr>
            <a:spLocks noGrp="1"/>
          </p:cNvSpPr>
          <p:nvPr>
            <p:ph type="title"/>
          </p:nvPr>
        </p:nvSpPr>
        <p:spPr/>
        <p:txBody>
          <a:bodyPr/>
          <a:lstStyle/>
          <a:p>
            <a:pPr algn="l"/>
            <a:r>
              <a:rPr kumimoji="1" lang="ja-JP" altLang="en-US" dirty="0"/>
              <a:t>考察</a:t>
            </a:r>
          </a:p>
        </p:txBody>
      </p:sp>
      <p:sp>
        <p:nvSpPr>
          <p:cNvPr id="3" name="日付プレースホルダー 2">
            <a:extLst>
              <a:ext uri="{FF2B5EF4-FFF2-40B4-BE49-F238E27FC236}">
                <a16:creationId xmlns:a16="http://schemas.microsoft.com/office/drawing/2014/main" id="{49A6AAF0-068D-4613-ADBF-8C1F4CEEDEB1}"/>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D5585DBE-BE55-4CFF-A67C-B6AF1B8CEEF1}"/>
              </a:ext>
            </a:extLst>
          </p:cNvPr>
          <p:cNvSpPr>
            <a:spLocks noGrp="1"/>
          </p:cNvSpPr>
          <p:nvPr>
            <p:ph type="sldNum" sz="quarter" idx="12"/>
          </p:nvPr>
        </p:nvSpPr>
        <p:spPr/>
        <p:txBody>
          <a:bodyPr/>
          <a:lstStyle/>
          <a:p>
            <a:pPr>
              <a:defRPr/>
            </a:pPr>
            <a:fld id="{8296DE13-0F0C-4D9A-B375-17F40D9CE168}" type="slidenum">
              <a:rPr lang="ja-JP" altLang="en-US" smtClean="0"/>
              <a:pPr>
                <a:defRPr/>
              </a:pPr>
              <a:t>16</a:t>
            </a:fld>
            <a:endParaRPr lang="ja-JP" altLang="en-US"/>
          </a:p>
        </p:txBody>
      </p:sp>
      <p:sp>
        <p:nvSpPr>
          <p:cNvPr id="5" name="テキスト ボックス 4">
            <a:extLst>
              <a:ext uri="{FF2B5EF4-FFF2-40B4-BE49-F238E27FC236}">
                <a16:creationId xmlns:a16="http://schemas.microsoft.com/office/drawing/2014/main" id="{6767DEC1-CFE0-4F2B-B37D-B6BD499BE0F3}"/>
              </a:ext>
            </a:extLst>
          </p:cNvPr>
          <p:cNvSpPr txBox="1"/>
          <p:nvPr/>
        </p:nvSpPr>
        <p:spPr>
          <a:xfrm>
            <a:off x="459185" y="2254875"/>
            <a:ext cx="3816424" cy="523220"/>
          </a:xfrm>
          <a:prstGeom prst="rect">
            <a:avLst/>
          </a:prstGeom>
          <a:noFill/>
        </p:spPr>
        <p:txBody>
          <a:bodyPr wrap="square" rtlCol="0">
            <a:spAutoFit/>
          </a:bodyPr>
          <a:lstStyle/>
          <a:p>
            <a:r>
              <a:rPr kumimoji="1" lang="en-US" altLang="ja-JP" sz="2800" dirty="0"/>
              <a:t>2</a:t>
            </a:r>
            <a:r>
              <a:rPr kumimoji="1" lang="ja-JP" altLang="en-US" sz="2800" dirty="0"/>
              <a:t>つの実験結果から</a:t>
            </a:r>
            <a:r>
              <a:rPr kumimoji="1" lang="en-US" altLang="ja-JP" sz="2800" dirty="0"/>
              <a:t>…</a:t>
            </a:r>
          </a:p>
        </p:txBody>
      </p:sp>
      <p:sp>
        <p:nvSpPr>
          <p:cNvPr id="7" name="テキスト ボックス 6">
            <a:extLst>
              <a:ext uri="{FF2B5EF4-FFF2-40B4-BE49-F238E27FC236}">
                <a16:creationId xmlns:a16="http://schemas.microsoft.com/office/drawing/2014/main" id="{286F1C74-4683-44DC-B2CD-91BD43444625}"/>
              </a:ext>
            </a:extLst>
          </p:cNvPr>
          <p:cNvSpPr txBox="1"/>
          <p:nvPr/>
        </p:nvSpPr>
        <p:spPr>
          <a:xfrm>
            <a:off x="1319282" y="5149769"/>
            <a:ext cx="7345437" cy="400110"/>
          </a:xfrm>
          <a:prstGeom prst="rect">
            <a:avLst/>
          </a:prstGeom>
          <a:noFill/>
        </p:spPr>
        <p:txBody>
          <a:bodyPr wrap="square" rtlCol="0">
            <a:spAutoFit/>
          </a:bodyPr>
          <a:lstStyle/>
          <a:p>
            <a:r>
              <a:rPr lang="ja-JP" altLang="en-US" sz="2000" dirty="0"/>
              <a:t>・ 音声から正しく室内伝達関数が分離できていないのではないか</a:t>
            </a:r>
            <a:endParaRPr kumimoji="1" lang="ja-JP" altLang="en-US" sz="2000" dirty="0"/>
          </a:p>
        </p:txBody>
      </p:sp>
      <p:sp>
        <p:nvSpPr>
          <p:cNvPr id="8" name="テキスト ボックス 7">
            <a:extLst>
              <a:ext uri="{FF2B5EF4-FFF2-40B4-BE49-F238E27FC236}">
                <a16:creationId xmlns:a16="http://schemas.microsoft.com/office/drawing/2014/main" id="{C99A962F-9E36-419C-B1B0-5AC1BF56E974}"/>
              </a:ext>
            </a:extLst>
          </p:cNvPr>
          <p:cNvSpPr txBox="1"/>
          <p:nvPr/>
        </p:nvSpPr>
        <p:spPr>
          <a:xfrm>
            <a:off x="1319282" y="3526780"/>
            <a:ext cx="4176464" cy="400110"/>
          </a:xfrm>
          <a:prstGeom prst="rect">
            <a:avLst/>
          </a:prstGeom>
          <a:noFill/>
        </p:spPr>
        <p:txBody>
          <a:bodyPr wrap="square" rtlCol="0">
            <a:spAutoFit/>
          </a:bodyPr>
          <a:lstStyle/>
          <a:p>
            <a:r>
              <a:rPr kumimoji="1" lang="ja-JP" altLang="en-US" sz="2000" dirty="0"/>
              <a:t>・ ピーク数の規則性がない</a:t>
            </a:r>
            <a:endParaRPr kumimoji="1" lang="en-US" altLang="ja-JP" sz="2000" dirty="0"/>
          </a:p>
        </p:txBody>
      </p:sp>
      <p:pic>
        <p:nvPicPr>
          <p:cNvPr id="9" name="図 8">
            <a:extLst>
              <a:ext uri="{FF2B5EF4-FFF2-40B4-BE49-F238E27FC236}">
                <a16:creationId xmlns:a16="http://schemas.microsoft.com/office/drawing/2014/main" id="{0E441297-9E15-4625-9948-A25947EA5E6B}"/>
              </a:ext>
            </a:extLst>
          </p:cNvPr>
          <p:cNvPicPr>
            <a:picLocks noChangeAspect="1"/>
          </p:cNvPicPr>
          <p:nvPr/>
        </p:nvPicPr>
        <p:blipFill>
          <a:blip r:embed="rId3"/>
          <a:stretch>
            <a:fillRect/>
          </a:stretch>
        </p:blipFill>
        <p:spPr>
          <a:xfrm>
            <a:off x="2509109" y="4323165"/>
            <a:ext cx="719390" cy="609653"/>
          </a:xfrm>
          <a:prstGeom prst="rect">
            <a:avLst/>
          </a:prstGeom>
        </p:spPr>
      </p:pic>
    </p:spTree>
    <p:extLst>
      <p:ext uri="{BB962C8B-B14F-4D97-AF65-F5344CB8AC3E}">
        <p14:creationId xmlns:p14="http://schemas.microsoft.com/office/powerpoint/2010/main" val="349003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FB22B4-731F-495D-9AF6-D44AD2951D36}"/>
              </a:ext>
            </a:extLst>
          </p:cNvPr>
          <p:cNvSpPr>
            <a:spLocks noGrp="1"/>
          </p:cNvSpPr>
          <p:nvPr>
            <p:ph type="title"/>
          </p:nvPr>
        </p:nvSpPr>
        <p:spPr/>
        <p:txBody>
          <a:bodyPr/>
          <a:lstStyle/>
          <a:p>
            <a:pPr algn="l"/>
            <a:r>
              <a:rPr kumimoji="1" lang="ja-JP" altLang="en-US" dirty="0"/>
              <a:t>まとめ</a:t>
            </a:r>
          </a:p>
        </p:txBody>
      </p:sp>
      <p:sp>
        <p:nvSpPr>
          <p:cNvPr id="4" name="スライド番号プレースホルダー 3">
            <a:extLst>
              <a:ext uri="{FF2B5EF4-FFF2-40B4-BE49-F238E27FC236}">
                <a16:creationId xmlns:a16="http://schemas.microsoft.com/office/drawing/2014/main" id="{AADDF765-C6EA-4641-B80A-E3C11A1EFE35}"/>
              </a:ext>
            </a:extLst>
          </p:cNvPr>
          <p:cNvSpPr>
            <a:spLocks noGrp="1"/>
          </p:cNvSpPr>
          <p:nvPr>
            <p:ph type="sldNum" sz="quarter" idx="12"/>
          </p:nvPr>
        </p:nvSpPr>
        <p:spPr/>
        <p:txBody>
          <a:bodyPr/>
          <a:lstStyle/>
          <a:p>
            <a:pPr>
              <a:defRPr/>
            </a:pPr>
            <a:fld id="{8296DE13-0F0C-4D9A-B375-17F40D9CE168}" type="slidenum">
              <a:rPr lang="ja-JP" altLang="en-US" smtClean="0"/>
              <a:pPr>
                <a:defRPr/>
              </a:pPr>
              <a:t>17</a:t>
            </a:fld>
            <a:endParaRPr lang="ja-JP" altLang="en-US"/>
          </a:p>
        </p:txBody>
      </p:sp>
      <p:sp>
        <p:nvSpPr>
          <p:cNvPr id="3" name="正方形/長方形 2">
            <a:extLst>
              <a:ext uri="{FF2B5EF4-FFF2-40B4-BE49-F238E27FC236}">
                <a16:creationId xmlns:a16="http://schemas.microsoft.com/office/drawing/2014/main" id="{662D44BE-A4BD-441E-A3B5-66FD73FD01AD}"/>
              </a:ext>
            </a:extLst>
          </p:cNvPr>
          <p:cNvSpPr/>
          <p:nvPr/>
        </p:nvSpPr>
        <p:spPr>
          <a:xfrm>
            <a:off x="496923" y="1883315"/>
            <a:ext cx="8218487" cy="400110"/>
          </a:xfrm>
          <a:prstGeom prst="rect">
            <a:avLst/>
          </a:prstGeom>
        </p:spPr>
        <p:txBody>
          <a:bodyPr wrap="square">
            <a:spAutoFit/>
          </a:bodyPr>
          <a:lstStyle/>
          <a:p>
            <a:r>
              <a:rPr lang="ja-JP" altLang="en-US" sz="2000" dirty="0">
                <a:solidFill>
                  <a:schemeClr val="accent1"/>
                </a:solidFill>
              </a:rPr>
              <a:t>・</a:t>
            </a:r>
            <a:r>
              <a:rPr lang="ja-JP" altLang="en-US" sz="2000" dirty="0"/>
              <a:t> 伝達関数に着目して本人発話と録音再生音の判別方法の検討を行った</a:t>
            </a:r>
          </a:p>
        </p:txBody>
      </p:sp>
      <p:sp>
        <p:nvSpPr>
          <p:cNvPr id="9" name="テキスト ボックス 8">
            <a:extLst>
              <a:ext uri="{FF2B5EF4-FFF2-40B4-BE49-F238E27FC236}">
                <a16:creationId xmlns:a16="http://schemas.microsoft.com/office/drawing/2014/main" id="{7461DE9E-707D-464C-8814-1DCA2D058FEE}"/>
              </a:ext>
            </a:extLst>
          </p:cNvPr>
          <p:cNvSpPr txBox="1"/>
          <p:nvPr/>
        </p:nvSpPr>
        <p:spPr>
          <a:xfrm>
            <a:off x="496923" y="2492875"/>
            <a:ext cx="6058069" cy="707886"/>
          </a:xfrm>
          <a:prstGeom prst="rect">
            <a:avLst/>
          </a:prstGeom>
          <a:noFill/>
        </p:spPr>
        <p:txBody>
          <a:bodyPr wrap="none" rtlCol="0">
            <a:spAutoFit/>
          </a:bodyPr>
          <a:lstStyle/>
          <a:p>
            <a:r>
              <a:rPr lang="ja-JP" altLang="en-US" sz="2000" dirty="0">
                <a:solidFill>
                  <a:schemeClr val="accent1"/>
                </a:solidFill>
              </a:rPr>
              <a:t>・</a:t>
            </a:r>
            <a:r>
              <a:rPr lang="ja-JP" altLang="en-US" sz="2000" dirty="0"/>
              <a:t>オールパスケプストラム上でリフタリングを行うことで、</a:t>
            </a:r>
            <a:endParaRPr lang="en-US" altLang="ja-JP" sz="2000" dirty="0"/>
          </a:p>
          <a:p>
            <a:r>
              <a:rPr lang="ja-JP" altLang="en-US" sz="2000" dirty="0"/>
              <a:t>　室内伝達関数のみを分離した</a:t>
            </a:r>
            <a:endParaRPr kumimoji="1" lang="en-US" altLang="ja-JP" sz="2000" dirty="0"/>
          </a:p>
        </p:txBody>
      </p:sp>
      <p:sp>
        <p:nvSpPr>
          <p:cNvPr id="10" name="テキスト ボックス 9">
            <a:extLst>
              <a:ext uri="{FF2B5EF4-FFF2-40B4-BE49-F238E27FC236}">
                <a16:creationId xmlns:a16="http://schemas.microsoft.com/office/drawing/2014/main" id="{70ACFC49-A671-4780-9418-530C8DDE431C}"/>
              </a:ext>
            </a:extLst>
          </p:cNvPr>
          <p:cNvSpPr txBox="1"/>
          <p:nvPr/>
        </p:nvSpPr>
        <p:spPr>
          <a:xfrm>
            <a:off x="468313" y="3376281"/>
            <a:ext cx="6930102" cy="400110"/>
          </a:xfrm>
          <a:prstGeom prst="rect">
            <a:avLst/>
          </a:prstGeom>
          <a:noFill/>
        </p:spPr>
        <p:txBody>
          <a:bodyPr wrap="none" rtlCol="0">
            <a:spAutoFit/>
          </a:bodyPr>
          <a:lstStyle/>
          <a:p>
            <a:r>
              <a:rPr kumimoji="1" lang="ja-JP" altLang="en-US" sz="2000" dirty="0">
                <a:solidFill>
                  <a:schemeClr val="accent1"/>
                </a:solidFill>
              </a:rPr>
              <a:t>・</a:t>
            </a:r>
            <a:r>
              <a:rPr kumimoji="1" lang="ja-JP" altLang="en-US" sz="2000" dirty="0"/>
              <a:t>実験結果よりピーク数の規則性を見つけることができなかった</a:t>
            </a:r>
          </a:p>
        </p:txBody>
      </p:sp>
      <p:grpSp>
        <p:nvGrpSpPr>
          <p:cNvPr id="6" name="グループ化 5">
            <a:extLst>
              <a:ext uri="{FF2B5EF4-FFF2-40B4-BE49-F238E27FC236}">
                <a16:creationId xmlns:a16="http://schemas.microsoft.com/office/drawing/2014/main" id="{0DF55B14-489B-4190-9738-D3D0838845A0}"/>
              </a:ext>
            </a:extLst>
          </p:cNvPr>
          <p:cNvGrpSpPr/>
          <p:nvPr/>
        </p:nvGrpSpPr>
        <p:grpSpPr>
          <a:xfrm>
            <a:off x="323918" y="4293096"/>
            <a:ext cx="8768449" cy="1503125"/>
            <a:chOff x="107504" y="4574576"/>
            <a:chExt cx="8768449" cy="1503125"/>
          </a:xfrm>
        </p:grpSpPr>
        <p:sp>
          <p:nvSpPr>
            <p:cNvPr id="11" name="テキスト ボックス 10">
              <a:extLst>
                <a:ext uri="{FF2B5EF4-FFF2-40B4-BE49-F238E27FC236}">
                  <a16:creationId xmlns:a16="http://schemas.microsoft.com/office/drawing/2014/main" id="{CD31DECD-4B9A-41CC-AE4B-436D3F9D9688}"/>
                </a:ext>
              </a:extLst>
            </p:cNvPr>
            <p:cNvSpPr txBox="1"/>
            <p:nvPr/>
          </p:nvSpPr>
          <p:spPr>
            <a:xfrm>
              <a:off x="268047" y="4732694"/>
              <a:ext cx="8607906" cy="1292662"/>
            </a:xfrm>
            <a:prstGeom prst="rect">
              <a:avLst/>
            </a:prstGeom>
            <a:noFill/>
          </p:spPr>
          <p:txBody>
            <a:bodyPr wrap="square" rtlCol="0">
              <a:spAutoFit/>
            </a:bodyPr>
            <a:lstStyle/>
            <a:p>
              <a:r>
                <a:rPr kumimoji="1" lang="ja-JP" altLang="en-US" sz="2000" dirty="0"/>
                <a:t> 今後の課題</a:t>
              </a:r>
              <a:endParaRPr lang="en-US" altLang="ja-JP" sz="2000" dirty="0"/>
            </a:p>
            <a:p>
              <a:r>
                <a:rPr kumimoji="1" lang="ja-JP" altLang="en-US" sz="2000" dirty="0"/>
                <a:t>　　　</a:t>
              </a:r>
              <a:endParaRPr kumimoji="1" lang="en-US" altLang="ja-JP" sz="2000" dirty="0"/>
            </a:p>
            <a:p>
              <a:r>
                <a:rPr lang="ja-JP" altLang="en-US" sz="2000" dirty="0"/>
                <a:t>　　</a:t>
              </a:r>
              <a:r>
                <a:rPr kumimoji="1" lang="ja-JP" altLang="en-US" sz="2000" dirty="0"/>
                <a:t>室内伝達関数を正しく分離するためにアルゴリズムを改善する必要がある</a:t>
              </a:r>
              <a:endParaRPr kumimoji="1" lang="en-US" altLang="ja-JP" sz="2000" dirty="0"/>
            </a:p>
            <a:p>
              <a:endParaRPr kumimoji="1" lang="ja-JP" altLang="en-US" dirty="0"/>
            </a:p>
          </p:txBody>
        </p:sp>
        <p:sp>
          <p:nvSpPr>
            <p:cNvPr id="12" name="角丸四角形 11">
              <a:extLst>
                <a:ext uri="{FF2B5EF4-FFF2-40B4-BE49-F238E27FC236}">
                  <a16:creationId xmlns:a16="http://schemas.microsoft.com/office/drawing/2014/main" id="{30BC3010-93FD-4EE6-8B8D-F20A8A7FAE12}"/>
                </a:ext>
              </a:extLst>
            </p:cNvPr>
            <p:cNvSpPr/>
            <p:nvPr/>
          </p:nvSpPr>
          <p:spPr>
            <a:xfrm>
              <a:off x="107504" y="4574576"/>
              <a:ext cx="8607906" cy="1503125"/>
            </a:xfrm>
            <a:prstGeom prst="roundRect">
              <a:avLst>
                <a:gd name="adj" fmla="val 23880"/>
              </a:avLst>
            </a:prstGeom>
            <a:noFill/>
            <a:ln w="381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648196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E96E2-2337-4472-908C-A6341A6779F3}"/>
              </a:ext>
            </a:extLst>
          </p:cNvPr>
          <p:cNvSpPr>
            <a:spLocks noGrp="1"/>
          </p:cNvSpPr>
          <p:nvPr>
            <p:ph type="ctrTitle"/>
          </p:nvPr>
        </p:nvSpPr>
        <p:spPr>
          <a:xfrm>
            <a:off x="685800" y="2420888"/>
            <a:ext cx="7772400" cy="1470025"/>
          </a:xfrm>
        </p:spPr>
        <p:txBody>
          <a:bodyPr/>
          <a:lstStyle/>
          <a:p>
            <a:r>
              <a:rPr kumimoji="1" lang="ja-JP" altLang="en-US" dirty="0"/>
              <a:t>ご清聴ありがとうございました。</a:t>
            </a:r>
          </a:p>
        </p:txBody>
      </p:sp>
      <p:sp>
        <p:nvSpPr>
          <p:cNvPr id="4" name="字幕 2">
            <a:extLst>
              <a:ext uri="{FF2B5EF4-FFF2-40B4-BE49-F238E27FC236}">
                <a16:creationId xmlns:a16="http://schemas.microsoft.com/office/drawing/2014/main" id="{E500037B-79DA-4AA6-B50E-B5804DC7637D}"/>
              </a:ext>
            </a:extLst>
          </p:cNvPr>
          <p:cNvSpPr>
            <a:spLocks noGrp="1"/>
          </p:cNvSpPr>
          <p:nvPr>
            <p:ph type="subTitle" idx="1"/>
          </p:nvPr>
        </p:nvSpPr>
        <p:spPr>
          <a:xfrm>
            <a:off x="1259632" y="3717032"/>
            <a:ext cx="6400800" cy="1752600"/>
          </a:xfrm>
        </p:spPr>
        <p:txBody>
          <a:bodyPr/>
          <a:lstStyle/>
          <a:p>
            <a:r>
              <a:rPr lang="en-US" altLang="ja-JP" dirty="0"/>
              <a:t>Thank you for listening.</a:t>
            </a:r>
          </a:p>
        </p:txBody>
      </p:sp>
    </p:spTree>
    <p:extLst>
      <p:ext uri="{BB962C8B-B14F-4D97-AF65-F5344CB8AC3E}">
        <p14:creationId xmlns:p14="http://schemas.microsoft.com/office/powerpoint/2010/main" val="263879526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B1174-2028-49AA-A6D1-C08F53E018B1}"/>
              </a:ext>
            </a:extLst>
          </p:cNvPr>
          <p:cNvSpPr>
            <a:spLocks noGrp="1"/>
          </p:cNvSpPr>
          <p:nvPr>
            <p:ph type="title"/>
          </p:nvPr>
        </p:nvSpPr>
        <p:spPr/>
        <p:txBody>
          <a:bodyPr/>
          <a:lstStyle/>
          <a:p>
            <a:pPr algn="l"/>
            <a:r>
              <a:rPr kumimoji="1" lang="ja-JP" altLang="en-US" dirty="0"/>
              <a:t>発表内容</a:t>
            </a:r>
          </a:p>
        </p:txBody>
      </p:sp>
      <p:sp>
        <p:nvSpPr>
          <p:cNvPr id="3" name="日付プレースホルダー 2">
            <a:extLst>
              <a:ext uri="{FF2B5EF4-FFF2-40B4-BE49-F238E27FC236}">
                <a16:creationId xmlns:a16="http://schemas.microsoft.com/office/drawing/2014/main" id="{971037FE-9D37-4CE7-8CE1-E7628BECB98E}"/>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EAB674BC-EB6F-4D55-9E89-9DF675497117}"/>
              </a:ext>
            </a:extLst>
          </p:cNvPr>
          <p:cNvSpPr>
            <a:spLocks noGrp="1"/>
          </p:cNvSpPr>
          <p:nvPr>
            <p:ph type="sldNum" sz="quarter" idx="12"/>
          </p:nvPr>
        </p:nvSpPr>
        <p:spPr/>
        <p:txBody>
          <a:bodyPr/>
          <a:lstStyle/>
          <a:p>
            <a:pPr>
              <a:defRPr/>
            </a:pPr>
            <a:fld id="{8296DE13-0F0C-4D9A-B375-17F40D9CE168}" type="slidenum">
              <a:rPr lang="ja-JP" altLang="en-US" smtClean="0"/>
              <a:pPr>
                <a:defRPr/>
              </a:pPr>
              <a:t>2</a:t>
            </a:fld>
            <a:endParaRPr lang="ja-JP" altLang="en-US"/>
          </a:p>
        </p:txBody>
      </p:sp>
      <p:sp>
        <p:nvSpPr>
          <p:cNvPr id="6" name="テキスト ボックス 5">
            <a:extLst>
              <a:ext uri="{FF2B5EF4-FFF2-40B4-BE49-F238E27FC236}">
                <a16:creationId xmlns:a16="http://schemas.microsoft.com/office/drawing/2014/main" id="{E8270071-5A21-4DEA-BDB3-E78AD8D8561E}"/>
              </a:ext>
            </a:extLst>
          </p:cNvPr>
          <p:cNvSpPr txBox="1"/>
          <p:nvPr/>
        </p:nvSpPr>
        <p:spPr>
          <a:xfrm>
            <a:off x="1386348" y="1844824"/>
            <a:ext cx="5575871" cy="5109091"/>
          </a:xfrm>
          <a:prstGeom prst="rect">
            <a:avLst/>
          </a:prstGeom>
          <a:noFill/>
        </p:spPr>
        <p:txBody>
          <a:bodyPr wrap="square" rtlCol="0">
            <a:spAutoFit/>
          </a:bodyPr>
          <a:lstStyle/>
          <a:p>
            <a:pPr marL="342900" indent="-342900">
              <a:buAutoNum type="arabicPeriod"/>
            </a:pPr>
            <a:r>
              <a:rPr lang="ja-JP" altLang="en-US" sz="2000" dirty="0"/>
              <a:t>研究背景</a:t>
            </a:r>
            <a:endParaRPr lang="en-US" altLang="ja-JP" sz="2000" dirty="0"/>
          </a:p>
          <a:p>
            <a:pPr marL="342900" indent="-342900">
              <a:buAutoNum type="arabicPeriod"/>
            </a:pPr>
            <a:endParaRPr lang="en-US" altLang="ja-JP" sz="2000" dirty="0"/>
          </a:p>
          <a:p>
            <a:pPr marL="342900" indent="-342900">
              <a:buAutoNum type="arabicPeriod"/>
            </a:pPr>
            <a:r>
              <a:rPr lang="ja-JP" altLang="en-US" sz="2000" dirty="0"/>
              <a:t>研究目的</a:t>
            </a:r>
            <a:endParaRPr lang="en-US" altLang="ja-JP" sz="2000" dirty="0"/>
          </a:p>
          <a:p>
            <a:pPr marL="342900" indent="-342900">
              <a:buAutoNum type="arabicPeriod"/>
            </a:pPr>
            <a:endParaRPr lang="en-US" altLang="ja-JP" sz="2000" dirty="0"/>
          </a:p>
          <a:p>
            <a:pPr marL="342900" indent="-342900">
              <a:buAutoNum type="arabicPeriod"/>
            </a:pPr>
            <a:r>
              <a:rPr lang="ja-JP" altLang="en-US" sz="2000" dirty="0"/>
              <a:t>提案手法</a:t>
            </a:r>
            <a:endParaRPr lang="en-US" altLang="ja-JP" sz="2000" dirty="0"/>
          </a:p>
          <a:p>
            <a:pPr marL="342900" indent="-342900">
              <a:buAutoNum type="arabicPeriod"/>
            </a:pPr>
            <a:endParaRPr lang="en-US" altLang="ja-JP" sz="2000" dirty="0"/>
          </a:p>
          <a:p>
            <a:pPr marL="342900" indent="-342900">
              <a:buAutoNum type="arabicPeriod"/>
            </a:pPr>
            <a:r>
              <a:rPr lang="ja-JP" altLang="en-US" sz="2000" dirty="0"/>
              <a:t>実験方法</a:t>
            </a:r>
            <a:endParaRPr lang="en-US" altLang="ja-JP" sz="2000" dirty="0"/>
          </a:p>
          <a:p>
            <a:pPr marL="342900" indent="-342900">
              <a:buAutoNum type="arabicPeriod"/>
            </a:pPr>
            <a:endParaRPr lang="en-US" altLang="ja-JP" sz="2000" dirty="0"/>
          </a:p>
          <a:p>
            <a:pPr marL="342900" indent="-342900">
              <a:buAutoNum type="arabicPeriod"/>
            </a:pPr>
            <a:r>
              <a:rPr lang="ja-JP" altLang="en-US" sz="2000" dirty="0"/>
              <a:t>使用した音声データについて</a:t>
            </a:r>
            <a:endParaRPr lang="en-US" altLang="ja-JP" sz="2000" dirty="0"/>
          </a:p>
          <a:p>
            <a:pPr marL="342900" indent="-342900">
              <a:buAutoNum type="arabicPeriod"/>
            </a:pPr>
            <a:endParaRPr lang="en-US" altLang="ja-JP" sz="2000" dirty="0"/>
          </a:p>
          <a:p>
            <a:pPr marL="342900" indent="-342900">
              <a:buAutoNum type="arabicPeriod"/>
            </a:pPr>
            <a:r>
              <a:rPr lang="ja-JP" altLang="en-US" sz="2000" dirty="0"/>
              <a:t>実験結果</a:t>
            </a:r>
            <a:endParaRPr lang="en-US" altLang="ja-JP" sz="2000" dirty="0"/>
          </a:p>
          <a:p>
            <a:pPr marL="342900" indent="-342900">
              <a:buAutoNum type="arabicPeriod"/>
            </a:pPr>
            <a:endParaRPr lang="en-US" altLang="ja-JP" sz="2000" dirty="0"/>
          </a:p>
          <a:p>
            <a:pPr marL="342900" indent="-342900">
              <a:buAutoNum type="arabicPeriod"/>
            </a:pPr>
            <a:r>
              <a:rPr lang="ja-JP" altLang="en-US" sz="2000" dirty="0"/>
              <a:t>考察・まとめ</a:t>
            </a:r>
            <a:endParaRPr lang="en-US" altLang="ja-JP" sz="2000" dirty="0"/>
          </a:p>
          <a:p>
            <a:pPr marL="342900" indent="-342900">
              <a:buAutoNum type="arabicPeriod"/>
            </a:pPr>
            <a:endParaRPr lang="en-US" altLang="ja-JP" sz="2400" dirty="0"/>
          </a:p>
          <a:p>
            <a:pPr marL="342900" indent="-342900">
              <a:buAutoNum type="arabicPeriod"/>
            </a:pPr>
            <a:endParaRPr lang="en-US" altLang="ja-JP" sz="2400" dirty="0"/>
          </a:p>
          <a:p>
            <a:pPr marL="342900" indent="-342900">
              <a:buAutoNum type="arabicPeriod"/>
            </a:pPr>
            <a:endParaRPr lang="en-US" altLang="ja-JP" dirty="0"/>
          </a:p>
        </p:txBody>
      </p:sp>
    </p:spTree>
    <p:extLst>
      <p:ext uri="{BB962C8B-B14F-4D97-AF65-F5344CB8AC3E}">
        <p14:creationId xmlns:p14="http://schemas.microsoft.com/office/powerpoint/2010/main" val="1444744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a:t>研究背景</a:t>
            </a:r>
            <a:r>
              <a:rPr lang="en-US" altLang="ja-JP" dirty="0"/>
              <a:t>(1/2)</a:t>
            </a:r>
            <a:endParaRPr kumimoji="1" lang="ja-JP" altLang="en-US" dirty="0"/>
          </a:p>
        </p:txBody>
      </p:sp>
      <p:sp>
        <p:nvSpPr>
          <p:cNvPr id="5" name="スライド番号プレースホルダ 4"/>
          <p:cNvSpPr>
            <a:spLocks noGrp="1"/>
          </p:cNvSpPr>
          <p:nvPr>
            <p:ph type="sldNum" sz="quarter" idx="12"/>
          </p:nvPr>
        </p:nvSpPr>
        <p:spPr/>
        <p:txBody>
          <a:bodyPr/>
          <a:lstStyle/>
          <a:p>
            <a:pPr>
              <a:defRPr/>
            </a:pPr>
            <a:fld id="{8296DE13-0F0C-4D9A-B375-17F40D9CE168}" type="slidenum">
              <a:rPr lang="ja-JP" altLang="en-US" smtClean="0"/>
              <a:pPr>
                <a:defRPr/>
              </a:pPr>
              <a:t>3</a:t>
            </a:fld>
            <a:endParaRPr lang="ja-JP" altLang="en-US"/>
          </a:p>
        </p:txBody>
      </p:sp>
      <p:sp>
        <p:nvSpPr>
          <p:cNvPr id="3" name="テキスト ボックス 2">
            <a:extLst>
              <a:ext uri="{FF2B5EF4-FFF2-40B4-BE49-F238E27FC236}">
                <a16:creationId xmlns:a16="http://schemas.microsoft.com/office/drawing/2014/main" id="{A9794203-CB8B-4E30-86FC-601197DE87D9}"/>
              </a:ext>
            </a:extLst>
          </p:cNvPr>
          <p:cNvSpPr txBox="1"/>
          <p:nvPr/>
        </p:nvSpPr>
        <p:spPr>
          <a:xfrm>
            <a:off x="575901" y="1774178"/>
            <a:ext cx="7272808" cy="1200329"/>
          </a:xfrm>
          <a:prstGeom prst="rect">
            <a:avLst/>
          </a:prstGeom>
          <a:noFill/>
        </p:spPr>
        <p:txBody>
          <a:bodyPr wrap="square" rtlCol="0">
            <a:spAutoFit/>
          </a:bodyPr>
          <a:lstStyle/>
          <a:p>
            <a:r>
              <a:rPr lang="ja-JP" altLang="en-US" sz="2400" dirty="0"/>
              <a:t>・簡単に音場を模擬することが可能になった</a:t>
            </a:r>
            <a:endParaRPr lang="en-US" altLang="ja-JP" sz="2400" dirty="0"/>
          </a:p>
          <a:p>
            <a:r>
              <a:rPr kumimoji="1" lang="en-US" altLang="ja-JP" sz="2400" dirty="0"/>
              <a:t> </a:t>
            </a:r>
            <a:r>
              <a:rPr kumimoji="1" lang="ja-JP" altLang="en-US" sz="2400" dirty="0"/>
              <a:t>　　　　　　　　</a:t>
            </a:r>
            <a:endParaRPr kumimoji="1" lang="en-US" altLang="ja-JP" sz="2400" dirty="0"/>
          </a:p>
          <a:p>
            <a:r>
              <a:rPr lang="ja-JP" altLang="en-US" sz="2400" dirty="0"/>
              <a:t>　　　　　　　</a:t>
            </a:r>
            <a:r>
              <a:rPr kumimoji="1" lang="en-US" altLang="ja-JP" sz="2400" dirty="0"/>
              <a:t>-</a:t>
            </a:r>
            <a:r>
              <a:rPr kumimoji="1" lang="ja-JP" altLang="en-US" sz="2400" dirty="0"/>
              <a:t>模擬した音声を人間が聴いても問題ない</a:t>
            </a:r>
          </a:p>
        </p:txBody>
      </p:sp>
      <p:sp>
        <p:nvSpPr>
          <p:cNvPr id="6" name="テキスト ボックス 5">
            <a:extLst>
              <a:ext uri="{FF2B5EF4-FFF2-40B4-BE49-F238E27FC236}">
                <a16:creationId xmlns:a16="http://schemas.microsoft.com/office/drawing/2014/main" id="{779301D3-EFD6-4FC8-8B4D-498054B014F4}"/>
              </a:ext>
            </a:extLst>
          </p:cNvPr>
          <p:cNvSpPr txBox="1"/>
          <p:nvPr/>
        </p:nvSpPr>
        <p:spPr>
          <a:xfrm>
            <a:off x="575901" y="3928767"/>
            <a:ext cx="8158608" cy="1107996"/>
          </a:xfrm>
          <a:prstGeom prst="rect">
            <a:avLst/>
          </a:prstGeom>
          <a:noFill/>
        </p:spPr>
        <p:txBody>
          <a:bodyPr wrap="square" rtlCol="0">
            <a:spAutoFit/>
          </a:bodyPr>
          <a:lstStyle/>
          <a:p>
            <a:r>
              <a:rPr lang="ja-JP" altLang="en-US" sz="2400" dirty="0"/>
              <a:t>・真正性の担保が必要とされるシステムにおいて</a:t>
            </a:r>
            <a:endParaRPr lang="en-US" altLang="ja-JP" sz="2400" dirty="0"/>
          </a:p>
          <a:p>
            <a:r>
              <a:rPr lang="ja-JP" altLang="en-US" sz="2400" dirty="0"/>
              <a:t>　大きな問題となる可能性がある</a:t>
            </a:r>
          </a:p>
          <a:p>
            <a:endParaRPr kumimoji="1" lang="ja-JP" altLang="en-US" dirty="0"/>
          </a:p>
        </p:txBody>
      </p:sp>
      <p:pic>
        <p:nvPicPr>
          <p:cNvPr id="4" name="図 3">
            <a:extLst>
              <a:ext uri="{FF2B5EF4-FFF2-40B4-BE49-F238E27FC236}">
                <a16:creationId xmlns:a16="http://schemas.microsoft.com/office/drawing/2014/main" id="{85D18197-88F5-4522-A6D4-EF11BAE3AAF6}"/>
              </a:ext>
            </a:extLst>
          </p:cNvPr>
          <p:cNvPicPr>
            <a:picLocks noChangeAspect="1"/>
          </p:cNvPicPr>
          <p:nvPr/>
        </p:nvPicPr>
        <p:blipFill>
          <a:blip r:embed="rId3"/>
          <a:stretch>
            <a:fillRect/>
          </a:stretch>
        </p:blipFill>
        <p:spPr>
          <a:xfrm>
            <a:off x="3779912" y="3146810"/>
            <a:ext cx="719390" cy="609653"/>
          </a:xfrm>
          <a:prstGeom prst="rect">
            <a:avLst/>
          </a:prstGeom>
        </p:spPr>
      </p:pic>
      <p:pic>
        <p:nvPicPr>
          <p:cNvPr id="7" name="図 6">
            <a:extLst>
              <a:ext uri="{FF2B5EF4-FFF2-40B4-BE49-F238E27FC236}">
                <a16:creationId xmlns:a16="http://schemas.microsoft.com/office/drawing/2014/main" id="{653C93AE-458B-4A03-A660-2C57E4F66E6B}"/>
              </a:ext>
            </a:extLst>
          </p:cNvPr>
          <p:cNvPicPr>
            <a:picLocks noChangeAspect="1"/>
          </p:cNvPicPr>
          <p:nvPr/>
        </p:nvPicPr>
        <p:blipFill>
          <a:blip r:embed="rId4"/>
          <a:stretch>
            <a:fillRect/>
          </a:stretch>
        </p:blipFill>
        <p:spPr>
          <a:xfrm>
            <a:off x="4932040" y="4819691"/>
            <a:ext cx="3956647" cy="17192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B4A321-B7FC-43A4-A5D0-44B37F2E9C6E}"/>
              </a:ext>
            </a:extLst>
          </p:cNvPr>
          <p:cNvSpPr>
            <a:spLocks noGrp="1"/>
          </p:cNvSpPr>
          <p:nvPr>
            <p:ph type="title"/>
          </p:nvPr>
        </p:nvSpPr>
        <p:spPr/>
        <p:txBody>
          <a:bodyPr/>
          <a:lstStyle/>
          <a:p>
            <a:pPr algn="l"/>
            <a:r>
              <a:rPr kumimoji="1" lang="ja-JP" altLang="en-US" dirty="0"/>
              <a:t>研究背景</a:t>
            </a:r>
            <a:r>
              <a:rPr kumimoji="1" lang="en-US" altLang="ja-JP" dirty="0"/>
              <a:t>(2/2)</a:t>
            </a:r>
            <a:endParaRPr kumimoji="1" lang="ja-JP" altLang="en-US" dirty="0"/>
          </a:p>
        </p:txBody>
      </p:sp>
      <p:sp>
        <p:nvSpPr>
          <p:cNvPr id="4" name="スライド番号プレースホルダー 3">
            <a:extLst>
              <a:ext uri="{FF2B5EF4-FFF2-40B4-BE49-F238E27FC236}">
                <a16:creationId xmlns:a16="http://schemas.microsoft.com/office/drawing/2014/main" id="{FDF01577-F99E-4CD5-86B2-83525ACFCEE4}"/>
              </a:ext>
            </a:extLst>
          </p:cNvPr>
          <p:cNvSpPr>
            <a:spLocks noGrp="1"/>
          </p:cNvSpPr>
          <p:nvPr>
            <p:ph type="sldNum" sz="quarter" idx="12"/>
          </p:nvPr>
        </p:nvSpPr>
        <p:spPr/>
        <p:txBody>
          <a:bodyPr/>
          <a:lstStyle/>
          <a:p>
            <a:pPr>
              <a:defRPr/>
            </a:pPr>
            <a:fld id="{8296DE13-0F0C-4D9A-B375-17F40D9CE168}" type="slidenum">
              <a:rPr lang="ja-JP" altLang="en-US" smtClean="0"/>
              <a:pPr>
                <a:defRPr/>
              </a:pPr>
              <a:t>4</a:t>
            </a:fld>
            <a:endParaRPr lang="ja-JP" altLang="en-US"/>
          </a:p>
        </p:txBody>
      </p:sp>
      <p:sp>
        <p:nvSpPr>
          <p:cNvPr id="12" name="テキスト ボックス 11">
            <a:extLst>
              <a:ext uri="{FF2B5EF4-FFF2-40B4-BE49-F238E27FC236}">
                <a16:creationId xmlns:a16="http://schemas.microsoft.com/office/drawing/2014/main" id="{949F5388-0123-4467-9C70-4C3B85F5E30B}"/>
              </a:ext>
            </a:extLst>
          </p:cNvPr>
          <p:cNvSpPr txBox="1"/>
          <p:nvPr/>
        </p:nvSpPr>
        <p:spPr>
          <a:xfrm>
            <a:off x="75536" y="2001842"/>
            <a:ext cx="4464496" cy="523220"/>
          </a:xfrm>
          <a:prstGeom prst="rect">
            <a:avLst/>
          </a:prstGeom>
          <a:noFill/>
        </p:spPr>
        <p:txBody>
          <a:bodyPr wrap="square" rtlCol="0">
            <a:spAutoFit/>
          </a:bodyPr>
          <a:lstStyle/>
          <a:p>
            <a:r>
              <a:rPr lang="ja-JP" altLang="en-US" sz="2800" dirty="0"/>
              <a:t>　　</a:t>
            </a:r>
            <a:r>
              <a:rPr kumimoji="1" lang="ja-JP" altLang="en-US" sz="2800" dirty="0"/>
              <a:t>大きな問題とは・・・</a:t>
            </a:r>
          </a:p>
        </p:txBody>
      </p:sp>
      <p:sp>
        <p:nvSpPr>
          <p:cNvPr id="11" name="テキスト ボックス 10">
            <a:extLst>
              <a:ext uri="{FF2B5EF4-FFF2-40B4-BE49-F238E27FC236}">
                <a16:creationId xmlns:a16="http://schemas.microsoft.com/office/drawing/2014/main" id="{4F1BE1A4-2790-496A-A49F-9CDBFD995DFE}"/>
              </a:ext>
            </a:extLst>
          </p:cNvPr>
          <p:cNvSpPr txBox="1"/>
          <p:nvPr/>
        </p:nvSpPr>
        <p:spPr>
          <a:xfrm>
            <a:off x="946903" y="3202105"/>
            <a:ext cx="5894742" cy="400110"/>
          </a:xfrm>
          <a:prstGeom prst="rect">
            <a:avLst/>
          </a:prstGeom>
          <a:noFill/>
        </p:spPr>
        <p:txBody>
          <a:bodyPr wrap="square" rtlCol="0">
            <a:spAutoFit/>
          </a:bodyPr>
          <a:lstStyle/>
          <a:p>
            <a:r>
              <a:rPr kumimoji="1" lang="ja-JP" altLang="en-US" sz="2000" dirty="0"/>
              <a:t>音声による個人認証・照合システム</a:t>
            </a:r>
            <a:r>
              <a:rPr kumimoji="1" lang="en-US" altLang="ja-JP" sz="2000" dirty="0"/>
              <a:t>(</a:t>
            </a:r>
            <a:r>
              <a:rPr kumimoji="1" lang="ja-JP" altLang="en-US" sz="2000" dirty="0"/>
              <a:t>以下</a:t>
            </a:r>
            <a:r>
              <a:rPr kumimoji="1" lang="en-US" altLang="ja-JP" sz="2000" dirty="0"/>
              <a:t>ASV)</a:t>
            </a:r>
            <a:r>
              <a:rPr kumimoji="1" lang="ja-JP" altLang="en-US" sz="2000" dirty="0"/>
              <a:t>では</a:t>
            </a:r>
          </a:p>
        </p:txBody>
      </p:sp>
      <p:grpSp>
        <p:nvGrpSpPr>
          <p:cNvPr id="24" name="グループ化 23">
            <a:extLst>
              <a:ext uri="{FF2B5EF4-FFF2-40B4-BE49-F238E27FC236}">
                <a16:creationId xmlns:a16="http://schemas.microsoft.com/office/drawing/2014/main" id="{A221FB8F-25F3-4476-A3AF-6866CF5DC5C0}"/>
              </a:ext>
            </a:extLst>
          </p:cNvPr>
          <p:cNvGrpSpPr/>
          <p:nvPr/>
        </p:nvGrpSpPr>
        <p:grpSpPr>
          <a:xfrm>
            <a:off x="1475035" y="3933056"/>
            <a:ext cx="4249093" cy="1872208"/>
            <a:chOff x="3958849" y="4013003"/>
            <a:chExt cx="4249093" cy="1872208"/>
          </a:xfrm>
        </p:grpSpPr>
        <p:sp>
          <p:nvSpPr>
            <p:cNvPr id="19" name="正方形/長方形 18">
              <a:extLst>
                <a:ext uri="{FF2B5EF4-FFF2-40B4-BE49-F238E27FC236}">
                  <a16:creationId xmlns:a16="http://schemas.microsoft.com/office/drawing/2014/main" id="{146A7302-F019-4E00-82A8-846163C2218E}"/>
                </a:ext>
              </a:extLst>
            </p:cNvPr>
            <p:cNvSpPr/>
            <p:nvPr/>
          </p:nvSpPr>
          <p:spPr>
            <a:xfrm>
              <a:off x="3958849" y="4013003"/>
              <a:ext cx="4249093" cy="187220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solidFill>
                  <a:schemeClr val="tx1"/>
                </a:solidFill>
              </a:endParaRPr>
            </a:p>
          </p:txBody>
        </p:sp>
        <p:grpSp>
          <p:nvGrpSpPr>
            <p:cNvPr id="20" name="グループ化 19">
              <a:extLst>
                <a:ext uri="{FF2B5EF4-FFF2-40B4-BE49-F238E27FC236}">
                  <a16:creationId xmlns:a16="http://schemas.microsoft.com/office/drawing/2014/main" id="{BED5F92D-A615-4409-9CD5-83F13820BDB3}"/>
                </a:ext>
              </a:extLst>
            </p:cNvPr>
            <p:cNvGrpSpPr/>
            <p:nvPr/>
          </p:nvGrpSpPr>
          <p:grpSpPr>
            <a:xfrm>
              <a:off x="4001203" y="4283913"/>
              <a:ext cx="3662494" cy="1314510"/>
              <a:chOff x="1331640" y="2691126"/>
              <a:chExt cx="3662494" cy="1314510"/>
            </a:xfrm>
          </p:grpSpPr>
          <p:sp>
            <p:nvSpPr>
              <p:cNvPr id="21" name="左中かっこ 20">
                <a:extLst>
                  <a:ext uri="{FF2B5EF4-FFF2-40B4-BE49-F238E27FC236}">
                    <a16:creationId xmlns:a16="http://schemas.microsoft.com/office/drawing/2014/main" id="{C588FBF2-D28C-4B3A-ABEA-6618ACB93D1C}"/>
                  </a:ext>
                </a:extLst>
              </p:cNvPr>
              <p:cNvSpPr/>
              <p:nvPr/>
            </p:nvSpPr>
            <p:spPr>
              <a:xfrm>
                <a:off x="1331640" y="2891181"/>
                <a:ext cx="576064" cy="9144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4A08A85-A7E4-441E-85A5-161C67EAFB64}"/>
                  </a:ext>
                </a:extLst>
              </p:cNvPr>
              <p:cNvSpPr txBox="1"/>
              <p:nvPr/>
            </p:nvSpPr>
            <p:spPr>
              <a:xfrm>
                <a:off x="1997801" y="2691126"/>
                <a:ext cx="2996333" cy="400110"/>
              </a:xfrm>
              <a:prstGeom prst="rect">
                <a:avLst/>
              </a:prstGeom>
              <a:noFill/>
            </p:spPr>
            <p:txBody>
              <a:bodyPr wrap="none" rtlCol="0">
                <a:spAutoFit/>
              </a:bodyPr>
              <a:lstStyle/>
              <a:p>
                <a:r>
                  <a:rPr kumimoji="1" lang="ja-JP" altLang="en-US" sz="2000" dirty="0"/>
                  <a:t>録音再生音</a:t>
                </a:r>
                <a:r>
                  <a:rPr kumimoji="1" lang="en-US" altLang="ja-JP" sz="2000" dirty="0"/>
                  <a:t>(</a:t>
                </a:r>
                <a:r>
                  <a:rPr kumimoji="1" lang="ja-JP" altLang="en-US" sz="2000" dirty="0"/>
                  <a:t>リプレイ音声</a:t>
                </a:r>
                <a:r>
                  <a:rPr kumimoji="1" lang="en-US" altLang="ja-JP" sz="2000" dirty="0"/>
                  <a:t>)</a:t>
                </a:r>
                <a:endParaRPr kumimoji="1" lang="ja-JP" altLang="en-US" sz="2000" dirty="0"/>
              </a:p>
            </p:txBody>
          </p:sp>
          <p:sp>
            <p:nvSpPr>
              <p:cNvPr id="23" name="テキスト ボックス 22">
                <a:extLst>
                  <a:ext uri="{FF2B5EF4-FFF2-40B4-BE49-F238E27FC236}">
                    <a16:creationId xmlns:a16="http://schemas.microsoft.com/office/drawing/2014/main" id="{8523E776-321C-4A52-B077-8A91C64FF59A}"/>
                  </a:ext>
                </a:extLst>
              </p:cNvPr>
              <p:cNvSpPr txBox="1"/>
              <p:nvPr/>
            </p:nvSpPr>
            <p:spPr>
              <a:xfrm>
                <a:off x="1997801" y="3605526"/>
                <a:ext cx="2400016" cy="400110"/>
              </a:xfrm>
              <a:prstGeom prst="rect">
                <a:avLst/>
              </a:prstGeom>
              <a:noFill/>
            </p:spPr>
            <p:txBody>
              <a:bodyPr wrap="none" rtlCol="0">
                <a:spAutoFit/>
              </a:bodyPr>
              <a:lstStyle/>
              <a:p>
                <a:r>
                  <a:rPr kumimoji="1" lang="ja-JP" altLang="en-US" sz="2000" dirty="0"/>
                  <a:t>ディープフェイク音声</a:t>
                </a:r>
              </a:p>
            </p:txBody>
          </p:sp>
        </p:grpSp>
      </p:grpSp>
      <p:sp>
        <p:nvSpPr>
          <p:cNvPr id="26" name="爆発: 8 pt 25">
            <a:extLst>
              <a:ext uri="{FF2B5EF4-FFF2-40B4-BE49-F238E27FC236}">
                <a16:creationId xmlns:a16="http://schemas.microsoft.com/office/drawing/2014/main" id="{DA4472E1-3C8C-4F12-8C38-0D53294056A2}"/>
              </a:ext>
            </a:extLst>
          </p:cNvPr>
          <p:cNvSpPr/>
          <p:nvPr/>
        </p:nvSpPr>
        <p:spPr>
          <a:xfrm>
            <a:off x="5436096" y="4630609"/>
            <a:ext cx="3573693" cy="1487190"/>
          </a:xfrm>
          <a:prstGeom prst="irregularSeal1">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詐欺問題！！</a:t>
            </a:r>
            <a:endParaRPr kumimoji="1" lang="ja-JP" altLang="en-US" sz="2000" dirty="0">
              <a:solidFill>
                <a:schemeClr val="tx1"/>
              </a:solidFill>
            </a:endParaRPr>
          </a:p>
        </p:txBody>
      </p:sp>
    </p:spTree>
    <p:extLst>
      <p:ext uri="{BB962C8B-B14F-4D97-AF65-F5344CB8AC3E}">
        <p14:creationId xmlns:p14="http://schemas.microsoft.com/office/powerpoint/2010/main" val="1465027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84DDA0-6EC3-400B-8096-5F394CD7C3AE}"/>
              </a:ext>
            </a:extLst>
          </p:cNvPr>
          <p:cNvSpPr>
            <a:spLocks noGrp="1"/>
          </p:cNvSpPr>
          <p:nvPr>
            <p:ph type="title"/>
          </p:nvPr>
        </p:nvSpPr>
        <p:spPr/>
        <p:txBody>
          <a:bodyPr/>
          <a:lstStyle/>
          <a:p>
            <a:pPr algn="l"/>
            <a:r>
              <a:rPr kumimoji="1" lang="ja-JP" altLang="en-US" dirty="0"/>
              <a:t>研究目的</a:t>
            </a:r>
          </a:p>
        </p:txBody>
      </p:sp>
      <p:sp>
        <p:nvSpPr>
          <p:cNvPr id="4" name="スライド番号プレースホルダー 3">
            <a:extLst>
              <a:ext uri="{FF2B5EF4-FFF2-40B4-BE49-F238E27FC236}">
                <a16:creationId xmlns:a16="http://schemas.microsoft.com/office/drawing/2014/main" id="{488D1570-AACE-4D83-95DD-978AD67A5CA9}"/>
              </a:ext>
            </a:extLst>
          </p:cNvPr>
          <p:cNvSpPr>
            <a:spLocks noGrp="1"/>
          </p:cNvSpPr>
          <p:nvPr>
            <p:ph type="sldNum" sz="quarter" idx="12"/>
          </p:nvPr>
        </p:nvSpPr>
        <p:spPr/>
        <p:txBody>
          <a:bodyPr/>
          <a:lstStyle/>
          <a:p>
            <a:pPr>
              <a:defRPr/>
            </a:pPr>
            <a:fld id="{8296DE13-0F0C-4D9A-B375-17F40D9CE168}" type="slidenum">
              <a:rPr lang="ja-JP" altLang="en-US" smtClean="0"/>
              <a:pPr>
                <a:defRPr/>
              </a:pPr>
              <a:t>5</a:t>
            </a:fld>
            <a:endParaRPr lang="ja-JP" altLang="en-US"/>
          </a:p>
        </p:txBody>
      </p:sp>
      <p:sp>
        <p:nvSpPr>
          <p:cNvPr id="11" name="テキスト ボックス 10">
            <a:extLst>
              <a:ext uri="{FF2B5EF4-FFF2-40B4-BE49-F238E27FC236}">
                <a16:creationId xmlns:a16="http://schemas.microsoft.com/office/drawing/2014/main" id="{A5FDB37E-EFDC-4234-8A2C-637F081F2296}"/>
              </a:ext>
            </a:extLst>
          </p:cNvPr>
          <p:cNvSpPr txBox="1"/>
          <p:nvPr/>
        </p:nvSpPr>
        <p:spPr>
          <a:xfrm>
            <a:off x="880539" y="2536001"/>
            <a:ext cx="7382921" cy="400110"/>
          </a:xfrm>
          <a:prstGeom prst="rect">
            <a:avLst/>
          </a:prstGeom>
          <a:noFill/>
        </p:spPr>
        <p:txBody>
          <a:bodyPr wrap="square" rtlCol="0">
            <a:spAutoFit/>
          </a:bodyPr>
          <a:lstStyle/>
          <a:p>
            <a:r>
              <a:rPr kumimoji="1" lang="ja-JP" altLang="en-US" sz="2000" dirty="0"/>
              <a:t>・ このような問題を解決するために音声のなりすまし検出を行う</a:t>
            </a:r>
          </a:p>
        </p:txBody>
      </p:sp>
      <p:pic>
        <p:nvPicPr>
          <p:cNvPr id="16" name="図 15">
            <a:extLst>
              <a:ext uri="{FF2B5EF4-FFF2-40B4-BE49-F238E27FC236}">
                <a16:creationId xmlns:a16="http://schemas.microsoft.com/office/drawing/2014/main" id="{A7638C0F-9F79-4E01-944B-32970D391C75}"/>
              </a:ext>
            </a:extLst>
          </p:cNvPr>
          <p:cNvPicPr>
            <a:picLocks noChangeAspect="1"/>
          </p:cNvPicPr>
          <p:nvPr/>
        </p:nvPicPr>
        <p:blipFill>
          <a:blip r:embed="rId3"/>
          <a:stretch>
            <a:fillRect/>
          </a:stretch>
        </p:blipFill>
        <p:spPr>
          <a:xfrm>
            <a:off x="3779912" y="3477253"/>
            <a:ext cx="719390" cy="609653"/>
          </a:xfrm>
          <a:prstGeom prst="rect">
            <a:avLst/>
          </a:prstGeom>
        </p:spPr>
      </p:pic>
      <p:sp>
        <p:nvSpPr>
          <p:cNvPr id="17" name="テキスト ボックス 16">
            <a:extLst>
              <a:ext uri="{FF2B5EF4-FFF2-40B4-BE49-F238E27FC236}">
                <a16:creationId xmlns:a16="http://schemas.microsoft.com/office/drawing/2014/main" id="{C6200C74-BD65-42DA-9D76-27AD6FF761CF}"/>
              </a:ext>
            </a:extLst>
          </p:cNvPr>
          <p:cNvSpPr txBox="1"/>
          <p:nvPr/>
        </p:nvSpPr>
        <p:spPr>
          <a:xfrm>
            <a:off x="880539" y="4628048"/>
            <a:ext cx="6769373" cy="400110"/>
          </a:xfrm>
          <a:prstGeom prst="rect">
            <a:avLst/>
          </a:prstGeom>
          <a:noFill/>
        </p:spPr>
        <p:txBody>
          <a:bodyPr wrap="square" rtlCol="0">
            <a:spAutoFit/>
          </a:bodyPr>
          <a:lstStyle/>
          <a:p>
            <a:r>
              <a:rPr kumimoji="1" lang="ja-JP" altLang="en-US" sz="2000" dirty="0"/>
              <a:t>・ 本人発話か録音再生音なのか見分けるシステムを構築する</a:t>
            </a:r>
          </a:p>
        </p:txBody>
      </p:sp>
    </p:spTree>
    <p:extLst>
      <p:ext uri="{BB962C8B-B14F-4D97-AF65-F5344CB8AC3E}">
        <p14:creationId xmlns:p14="http://schemas.microsoft.com/office/powerpoint/2010/main" val="43935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3BC217-0181-4317-A4E3-CA528F371F2F}"/>
              </a:ext>
            </a:extLst>
          </p:cNvPr>
          <p:cNvSpPr>
            <a:spLocks noGrp="1"/>
          </p:cNvSpPr>
          <p:nvPr>
            <p:ph type="title"/>
          </p:nvPr>
        </p:nvSpPr>
        <p:spPr/>
        <p:txBody>
          <a:bodyPr/>
          <a:lstStyle/>
          <a:p>
            <a:pPr algn="l"/>
            <a:r>
              <a:rPr kumimoji="1" lang="ja-JP" altLang="en-US" dirty="0"/>
              <a:t>録音再生音</a:t>
            </a:r>
            <a:r>
              <a:rPr kumimoji="1" lang="en-US" altLang="ja-JP" dirty="0"/>
              <a:t>(</a:t>
            </a:r>
            <a:r>
              <a:rPr kumimoji="1" lang="ja-JP" altLang="en-US" dirty="0"/>
              <a:t>リプレイ音声</a:t>
            </a:r>
            <a:r>
              <a:rPr kumimoji="1" lang="en-US" altLang="ja-JP" dirty="0"/>
              <a:t>)</a:t>
            </a:r>
            <a:r>
              <a:rPr kumimoji="1" lang="ja-JP" altLang="en-US" dirty="0"/>
              <a:t>とは</a:t>
            </a:r>
          </a:p>
        </p:txBody>
      </p:sp>
      <p:sp>
        <p:nvSpPr>
          <p:cNvPr id="4" name="スライド番号プレースホルダー 3">
            <a:extLst>
              <a:ext uri="{FF2B5EF4-FFF2-40B4-BE49-F238E27FC236}">
                <a16:creationId xmlns:a16="http://schemas.microsoft.com/office/drawing/2014/main" id="{3B150D91-4EA3-4D75-950B-F397A2D84338}"/>
              </a:ext>
            </a:extLst>
          </p:cNvPr>
          <p:cNvSpPr>
            <a:spLocks noGrp="1"/>
          </p:cNvSpPr>
          <p:nvPr>
            <p:ph type="sldNum" sz="quarter" idx="12"/>
          </p:nvPr>
        </p:nvSpPr>
        <p:spPr/>
        <p:txBody>
          <a:bodyPr/>
          <a:lstStyle/>
          <a:p>
            <a:pPr>
              <a:defRPr/>
            </a:pPr>
            <a:fld id="{8296DE13-0F0C-4D9A-B375-17F40D9CE168}" type="slidenum">
              <a:rPr lang="ja-JP" altLang="en-US" smtClean="0"/>
              <a:pPr>
                <a:defRPr/>
              </a:pPr>
              <a:t>6</a:t>
            </a:fld>
            <a:endParaRPr lang="ja-JP" altLang="en-US"/>
          </a:p>
        </p:txBody>
      </p:sp>
      <p:sp>
        <p:nvSpPr>
          <p:cNvPr id="14" name="テキスト ボックス 13">
            <a:extLst>
              <a:ext uri="{FF2B5EF4-FFF2-40B4-BE49-F238E27FC236}">
                <a16:creationId xmlns:a16="http://schemas.microsoft.com/office/drawing/2014/main" id="{4DEEF253-04CD-4245-9B9E-945B855CC114}"/>
              </a:ext>
            </a:extLst>
          </p:cNvPr>
          <p:cNvSpPr txBox="1"/>
          <p:nvPr/>
        </p:nvSpPr>
        <p:spPr>
          <a:xfrm>
            <a:off x="468313" y="1849475"/>
            <a:ext cx="6620623" cy="369332"/>
          </a:xfrm>
          <a:prstGeom prst="rect">
            <a:avLst/>
          </a:prstGeom>
          <a:noFill/>
        </p:spPr>
        <p:txBody>
          <a:bodyPr wrap="square" rtlCol="0">
            <a:spAutoFit/>
          </a:bodyPr>
          <a:lstStyle/>
          <a:p>
            <a:r>
              <a:rPr kumimoji="1" lang="ja-JP" altLang="en-US" b="1" dirty="0"/>
              <a:t>・ 話し言葉など他者に録音され、勝手に再生されてしまうこと</a:t>
            </a:r>
          </a:p>
        </p:txBody>
      </p:sp>
      <p:pic>
        <p:nvPicPr>
          <p:cNvPr id="5" name="図 4">
            <a:extLst>
              <a:ext uri="{FF2B5EF4-FFF2-40B4-BE49-F238E27FC236}">
                <a16:creationId xmlns:a16="http://schemas.microsoft.com/office/drawing/2014/main" id="{DCF6BFB5-03E3-46EF-B534-0D23CFD0B48F}"/>
              </a:ext>
            </a:extLst>
          </p:cNvPr>
          <p:cNvPicPr>
            <a:picLocks noChangeAspect="1"/>
          </p:cNvPicPr>
          <p:nvPr/>
        </p:nvPicPr>
        <p:blipFill>
          <a:blip r:embed="rId3"/>
          <a:stretch>
            <a:fillRect/>
          </a:stretch>
        </p:blipFill>
        <p:spPr>
          <a:xfrm>
            <a:off x="269776" y="2780928"/>
            <a:ext cx="8604448" cy="2830859"/>
          </a:xfrm>
          <a:prstGeom prst="rect">
            <a:avLst/>
          </a:prstGeom>
        </p:spPr>
      </p:pic>
    </p:spTree>
    <p:extLst>
      <p:ext uri="{BB962C8B-B14F-4D97-AF65-F5344CB8AC3E}">
        <p14:creationId xmlns:p14="http://schemas.microsoft.com/office/powerpoint/2010/main" val="1568794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D37A6-7B52-4F00-88D3-6DB2A0BF4CBC}"/>
              </a:ext>
            </a:extLst>
          </p:cNvPr>
          <p:cNvSpPr>
            <a:spLocks noGrp="1"/>
          </p:cNvSpPr>
          <p:nvPr>
            <p:ph type="title"/>
          </p:nvPr>
        </p:nvSpPr>
        <p:spPr/>
        <p:txBody>
          <a:bodyPr/>
          <a:lstStyle/>
          <a:p>
            <a:pPr algn="l"/>
            <a:r>
              <a:rPr kumimoji="1" lang="ja-JP" altLang="en-US" dirty="0"/>
              <a:t>実験方法</a:t>
            </a:r>
          </a:p>
        </p:txBody>
      </p:sp>
      <p:sp>
        <p:nvSpPr>
          <p:cNvPr id="3" name="日付プレースホルダー 2">
            <a:extLst>
              <a:ext uri="{FF2B5EF4-FFF2-40B4-BE49-F238E27FC236}">
                <a16:creationId xmlns:a16="http://schemas.microsoft.com/office/drawing/2014/main" id="{0D4C499E-15A0-4D5B-8EBA-2DF13C05F5A7}"/>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970755FA-A37D-4689-B582-1A69F3847AB7}"/>
              </a:ext>
            </a:extLst>
          </p:cNvPr>
          <p:cNvSpPr>
            <a:spLocks noGrp="1"/>
          </p:cNvSpPr>
          <p:nvPr>
            <p:ph type="sldNum" sz="quarter" idx="12"/>
          </p:nvPr>
        </p:nvSpPr>
        <p:spPr/>
        <p:txBody>
          <a:bodyPr/>
          <a:lstStyle/>
          <a:p>
            <a:pPr>
              <a:defRPr/>
            </a:pPr>
            <a:fld id="{8296DE13-0F0C-4D9A-B375-17F40D9CE168}" type="slidenum">
              <a:rPr lang="ja-JP" altLang="en-US" smtClean="0"/>
              <a:pPr>
                <a:defRPr/>
              </a:pPr>
              <a:t>7</a:t>
            </a:fld>
            <a:endParaRPr lang="ja-JP" altLang="en-US"/>
          </a:p>
        </p:txBody>
      </p:sp>
      <p:sp>
        <p:nvSpPr>
          <p:cNvPr id="5" name="テキスト ボックス 4">
            <a:extLst>
              <a:ext uri="{FF2B5EF4-FFF2-40B4-BE49-F238E27FC236}">
                <a16:creationId xmlns:a16="http://schemas.microsoft.com/office/drawing/2014/main" id="{C9AB0AD5-E254-460D-956C-9A985AAE6DC1}"/>
              </a:ext>
            </a:extLst>
          </p:cNvPr>
          <p:cNvSpPr txBox="1"/>
          <p:nvPr/>
        </p:nvSpPr>
        <p:spPr>
          <a:xfrm>
            <a:off x="1007604" y="2996952"/>
            <a:ext cx="7128792" cy="1908215"/>
          </a:xfrm>
          <a:prstGeom prst="rect">
            <a:avLst/>
          </a:prstGeom>
          <a:noFill/>
        </p:spPr>
        <p:txBody>
          <a:bodyPr wrap="square" rtlCol="0">
            <a:spAutoFit/>
          </a:bodyPr>
          <a:lstStyle/>
          <a:p>
            <a:r>
              <a:rPr lang="en-US" altLang="ja-JP" sz="2000" dirty="0"/>
              <a:t>1</a:t>
            </a:r>
            <a:r>
              <a:rPr lang="ja-JP" altLang="en-US" sz="2000" dirty="0"/>
              <a:t>．　音声データから室内伝達関数を分離する</a:t>
            </a:r>
            <a:endParaRPr lang="en-US" altLang="ja-JP" sz="2000" dirty="0"/>
          </a:p>
          <a:p>
            <a:endParaRPr lang="en-US" altLang="ja-JP" sz="2000" dirty="0"/>
          </a:p>
          <a:p>
            <a:r>
              <a:rPr lang="en-US" altLang="ja-JP" sz="2000" dirty="0"/>
              <a:t>2</a:t>
            </a:r>
            <a:r>
              <a:rPr lang="ja-JP" altLang="en-US" sz="2000" dirty="0"/>
              <a:t>．　ケプストラム分析した音声の</a:t>
            </a:r>
            <a:r>
              <a:rPr lang="en-US" altLang="ja-JP" sz="2000" dirty="0"/>
              <a:t>1</a:t>
            </a:r>
            <a:r>
              <a:rPr lang="ja-JP" altLang="en-US" sz="2000" dirty="0"/>
              <a:t>秒ごとのピーク数を求める</a:t>
            </a:r>
            <a:endParaRPr lang="en-US" altLang="ja-JP" sz="2000" dirty="0"/>
          </a:p>
          <a:p>
            <a:endParaRPr lang="en-US" altLang="ja-JP" sz="2000" dirty="0"/>
          </a:p>
          <a:p>
            <a:r>
              <a:rPr lang="en-US" altLang="ja-JP" sz="2000" dirty="0"/>
              <a:t>3</a:t>
            </a:r>
            <a:r>
              <a:rPr lang="ja-JP" altLang="en-US" sz="2000" dirty="0"/>
              <a:t>．　それぞれの音声のピーク数の規則性を見つける</a:t>
            </a:r>
          </a:p>
          <a:p>
            <a:endParaRPr kumimoji="1" lang="ja-JP" altLang="en-US" dirty="0"/>
          </a:p>
        </p:txBody>
      </p:sp>
      <p:sp>
        <p:nvSpPr>
          <p:cNvPr id="6" name="テキスト ボックス 5">
            <a:extLst>
              <a:ext uri="{FF2B5EF4-FFF2-40B4-BE49-F238E27FC236}">
                <a16:creationId xmlns:a16="http://schemas.microsoft.com/office/drawing/2014/main" id="{71878299-BA0A-44F5-9C16-3F0C569596EB}"/>
              </a:ext>
            </a:extLst>
          </p:cNvPr>
          <p:cNvSpPr txBox="1"/>
          <p:nvPr/>
        </p:nvSpPr>
        <p:spPr>
          <a:xfrm>
            <a:off x="468313" y="2105561"/>
            <a:ext cx="1296144" cy="523220"/>
          </a:xfrm>
          <a:prstGeom prst="rect">
            <a:avLst/>
          </a:prstGeom>
          <a:noFill/>
        </p:spPr>
        <p:txBody>
          <a:bodyPr wrap="square" rtlCol="0">
            <a:spAutoFit/>
          </a:bodyPr>
          <a:lstStyle/>
          <a:p>
            <a:r>
              <a:rPr kumimoji="1" lang="ja-JP" altLang="en-US" sz="2800" dirty="0"/>
              <a:t>・ 実験</a:t>
            </a:r>
          </a:p>
        </p:txBody>
      </p:sp>
    </p:spTree>
    <p:extLst>
      <p:ext uri="{BB962C8B-B14F-4D97-AF65-F5344CB8AC3E}">
        <p14:creationId xmlns:p14="http://schemas.microsoft.com/office/powerpoint/2010/main" val="49059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D1BD3-4503-40EC-A35B-7AB82688DA0A}"/>
              </a:ext>
            </a:extLst>
          </p:cNvPr>
          <p:cNvSpPr>
            <a:spLocks noGrp="1"/>
          </p:cNvSpPr>
          <p:nvPr>
            <p:ph type="title"/>
          </p:nvPr>
        </p:nvSpPr>
        <p:spPr/>
        <p:txBody>
          <a:bodyPr/>
          <a:lstStyle/>
          <a:p>
            <a:pPr algn="l"/>
            <a:r>
              <a:rPr kumimoji="1" lang="ja-JP" altLang="en-US" dirty="0"/>
              <a:t>使用した音声データ</a:t>
            </a:r>
            <a:r>
              <a:rPr kumimoji="1" lang="en-US" altLang="ja-JP" dirty="0"/>
              <a:t>(1/2)</a:t>
            </a:r>
            <a:endParaRPr kumimoji="1" lang="ja-JP" altLang="en-US" dirty="0"/>
          </a:p>
        </p:txBody>
      </p:sp>
      <p:sp>
        <p:nvSpPr>
          <p:cNvPr id="3" name="日付プレースホルダー 2">
            <a:extLst>
              <a:ext uri="{FF2B5EF4-FFF2-40B4-BE49-F238E27FC236}">
                <a16:creationId xmlns:a16="http://schemas.microsoft.com/office/drawing/2014/main" id="{27EAC08D-A175-4500-9A83-0F42969B6A0A}"/>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22330633-9FF3-4950-A76E-55463CE196ED}"/>
              </a:ext>
            </a:extLst>
          </p:cNvPr>
          <p:cNvSpPr>
            <a:spLocks noGrp="1"/>
          </p:cNvSpPr>
          <p:nvPr>
            <p:ph type="sldNum" sz="quarter" idx="12"/>
          </p:nvPr>
        </p:nvSpPr>
        <p:spPr/>
        <p:txBody>
          <a:bodyPr/>
          <a:lstStyle/>
          <a:p>
            <a:pPr>
              <a:defRPr/>
            </a:pPr>
            <a:fld id="{8296DE13-0F0C-4D9A-B375-17F40D9CE168}" type="slidenum">
              <a:rPr lang="ja-JP" altLang="en-US" smtClean="0"/>
              <a:pPr>
                <a:defRPr/>
              </a:pPr>
              <a:t>8</a:t>
            </a:fld>
            <a:endParaRPr lang="ja-JP" altLang="en-US"/>
          </a:p>
        </p:txBody>
      </p:sp>
      <p:grpSp>
        <p:nvGrpSpPr>
          <p:cNvPr id="28" name="グループ化 27">
            <a:extLst>
              <a:ext uri="{FF2B5EF4-FFF2-40B4-BE49-F238E27FC236}">
                <a16:creationId xmlns:a16="http://schemas.microsoft.com/office/drawing/2014/main" id="{1E8E6E39-63C5-45A2-85BE-066AD6CE6524}"/>
              </a:ext>
            </a:extLst>
          </p:cNvPr>
          <p:cNvGrpSpPr/>
          <p:nvPr/>
        </p:nvGrpSpPr>
        <p:grpSpPr>
          <a:xfrm>
            <a:off x="971600" y="1625444"/>
            <a:ext cx="6801771" cy="4730906"/>
            <a:chOff x="1419058" y="1808006"/>
            <a:chExt cx="6801771" cy="4730906"/>
          </a:xfrm>
        </p:grpSpPr>
        <p:sp>
          <p:nvSpPr>
            <p:cNvPr id="9" name="テキスト ボックス 8">
              <a:extLst>
                <a:ext uri="{FF2B5EF4-FFF2-40B4-BE49-F238E27FC236}">
                  <a16:creationId xmlns:a16="http://schemas.microsoft.com/office/drawing/2014/main" id="{161133C4-137D-4E28-AAF1-15BED983C03C}"/>
                </a:ext>
              </a:extLst>
            </p:cNvPr>
            <p:cNvSpPr txBox="1"/>
            <p:nvPr/>
          </p:nvSpPr>
          <p:spPr>
            <a:xfrm>
              <a:off x="1553918" y="2524834"/>
              <a:ext cx="1224136" cy="400110"/>
            </a:xfrm>
            <a:prstGeom prst="rect">
              <a:avLst/>
            </a:prstGeom>
            <a:noFill/>
          </p:spPr>
          <p:txBody>
            <a:bodyPr wrap="square" rtlCol="0">
              <a:spAutoFit/>
            </a:bodyPr>
            <a:lstStyle/>
            <a:p>
              <a:r>
                <a:rPr kumimoji="1" lang="ja-JP" altLang="en-US" sz="2000" dirty="0"/>
                <a:t>本人発話</a:t>
              </a:r>
            </a:p>
          </p:txBody>
        </p:sp>
        <p:sp>
          <p:nvSpPr>
            <p:cNvPr id="11" name="テキスト ボックス 10">
              <a:extLst>
                <a:ext uri="{FF2B5EF4-FFF2-40B4-BE49-F238E27FC236}">
                  <a16:creationId xmlns:a16="http://schemas.microsoft.com/office/drawing/2014/main" id="{CA91314D-8F5E-4282-937D-B5D0BECA9673}"/>
                </a:ext>
              </a:extLst>
            </p:cNvPr>
            <p:cNvSpPr txBox="1"/>
            <p:nvPr/>
          </p:nvSpPr>
          <p:spPr>
            <a:xfrm>
              <a:off x="1419058" y="4725144"/>
              <a:ext cx="1493857" cy="400110"/>
            </a:xfrm>
            <a:prstGeom prst="rect">
              <a:avLst/>
            </a:prstGeom>
            <a:noFill/>
          </p:spPr>
          <p:txBody>
            <a:bodyPr wrap="square" rtlCol="0">
              <a:spAutoFit/>
            </a:bodyPr>
            <a:lstStyle/>
            <a:p>
              <a:r>
                <a:rPr kumimoji="1" lang="ja-JP" altLang="en-US" sz="2000" dirty="0"/>
                <a:t>録音再生音</a:t>
              </a:r>
            </a:p>
          </p:txBody>
        </p:sp>
        <p:pic>
          <p:nvPicPr>
            <p:cNvPr id="27" name="図 26">
              <a:extLst>
                <a:ext uri="{FF2B5EF4-FFF2-40B4-BE49-F238E27FC236}">
                  <a16:creationId xmlns:a16="http://schemas.microsoft.com/office/drawing/2014/main" id="{9441665C-1C9D-4CD8-8781-D229C449AE39}"/>
                </a:ext>
              </a:extLst>
            </p:cNvPr>
            <p:cNvPicPr>
              <a:picLocks noChangeAspect="1"/>
            </p:cNvPicPr>
            <p:nvPr/>
          </p:nvPicPr>
          <p:blipFill>
            <a:blip r:embed="rId3"/>
            <a:stretch>
              <a:fillRect/>
            </a:stretch>
          </p:blipFill>
          <p:spPr>
            <a:xfrm>
              <a:off x="3044876" y="1808006"/>
              <a:ext cx="5175953" cy="4730906"/>
            </a:xfrm>
            <a:prstGeom prst="rect">
              <a:avLst/>
            </a:prstGeom>
          </p:spPr>
        </p:pic>
      </p:grpSp>
    </p:spTree>
    <p:extLst>
      <p:ext uri="{BB962C8B-B14F-4D97-AF65-F5344CB8AC3E}">
        <p14:creationId xmlns:p14="http://schemas.microsoft.com/office/powerpoint/2010/main" val="179349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7AA091-079D-4017-8105-F039826F3E31}"/>
              </a:ext>
            </a:extLst>
          </p:cNvPr>
          <p:cNvSpPr>
            <a:spLocks noGrp="1"/>
          </p:cNvSpPr>
          <p:nvPr>
            <p:ph type="title"/>
          </p:nvPr>
        </p:nvSpPr>
        <p:spPr/>
        <p:txBody>
          <a:bodyPr/>
          <a:lstStyle/>
          <a:p>
            <a:pPr algn="l"/>
            <a:r>
              <a:rPr lang="ja-JP" altLang="en-US" dirty="0"/>
              <a:t>使用した音声データ</a:t>
            </a:r>
            <a:r>
              <a:rPr lang="en-US" altLang="ja-JP" dirty="0"/>
              <a:t>(2/2)</a:t>
            </a:r>
            <a:endParaRPr kumimoji="1" lang="ja-JP" altLang="en-US" dirty="0"/>
          </a:p>
        </p:txBody>
      </p:sp>
      <p:sp>
        <p:nvSpPr>
          <p:cNvPr id="3" name="日付プレースホルダー 2">
            <a:extLst>
              <a:ext uri="{FF2B5EF4-FFF2-40B4-BE49-F238E27FC236}">
                <a16:creationId xmlns:a16="http://schemas.microsoft.com/office/drawing/2014/main" id="{431EF403-91D0-4EF7-8874-86FD3B1F9E69}"/>
              </a:ext>
            </a:extLst>
          </p:cNvPr>
          <p:cNvSpPr>
            <a:spLocks noGrp="1"/>
          </p:cNvSpPr>
          <p:nvPr>
            <p:ph type="dt" sz="half" idx="10"/>
          </p:nvPr>
        </p:nvSpPr>
        <p:spPr/>
        <p:txBody>
          <a:bodyPr/>
          <a:lstStyle/>
          <a:p>
            <a:pPr>
              <a:defRPr/>
            </a:pPr>
            <a:r>
              <a:rPr lang="en-US" altLang="ja-JP"/>
              <a:t>2012/12/27</a:t>
            </a:r>
            <a:endParaRPr lang="en-US" altLang="ja-JP" dirty="0"/>
          </a:p>
        </p:txBody>
      </p:sp>
      <p:sp>
        <p:nvSpPr>
          <p:cNvPr id="4" name="スライド番号プレースホルダー 3">
            <a:extLst>
              <a:ext uri="{FF2B5EF4-FFF2-40B4-BE49-F238E27FC236}">
                <a16:creationId xmlns:a16="http://schemas.microsoft.com/office/drawing/2014/main" id="{A72144F9-C806-4B27-916F-914D4CF5482B}"/>
              </a:ext>
            </a:extLst>
          </p:cNvPr>
          <p:cNvSpPr>
            <a:spLocks noGrp="1"/>
          </p:cNvSpPr>
          <p:nvPr>
            <p:ph type="sldNum" sz="quarter" idx="12"/>
          </p:nvPr>
        </p:nvSpPr>
        <p:spPr/>
        <p:txBody>
          <a:bodyPr/>
          <a:lstStyle/>
          <a:p>
            <a:pPr>
              <a:defRPr/>
            </a:pPr>
            <a:fld id="{8296DE13-0F0C-4D9A-B375-17F40D9CE168}" type="slidenum">
              <a:rPr lang="ja-JP" altLang="en-US" smtClean="0"/>
              <a:pPr>
                <a:defRPr/>
              </a:pPr>
              <a:t>9</a:t>
            </a:fld>
            <a:endParaRPr lang="ja-JP" altLang="en-US"/>
          </a:p>
        </p:txBody>
      </p:sp>
      <p:pic>
        <p:nvPicPr>
          <p:cNvPr id="7" name="図 6">
            <a:extLst>
              <a:ext uri="{FF2B5EF4-FFF2-40B4-BE49-F238E27FC236}">
                <a16:creationId xmlns:a16="http://schemas.microsoft.com/office/drawing/2014/main" id="{6FC4E2FE-E6AE-4226-8D94-EFE1632CCC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5564154"/>
            <a:ext cx="5653013" cy="630757"/>
          </a:xfrm>
          <a:prstGeom prst="rect">
            <a:avLst/>
          </a:prstGeom>
        </p:spPr>
      </p:pic>
      <p:pic>
        <p:nvPicPr>
          <p:cNvPr id="9" name="図 8">
            <a:extLst>
              <a:ext uri="{FF2B5EF4-FFF2-40B4-BE49-F238E27FC236}">
                <a16:creationId xmlns:a16="http://schemas.microsoft.com/office/drawing/2014/main" id="{08F13F59-7E1F-4D2D-A025-77CEEE6429E4}"/>
              </a:ext>
            </a:extLst>
          </p:cNvPr>
          <p:cNvPicPr>
            <a:picLocks noChangeAspect="1"/>
          </p:cNvPicPr>
          <p:nvPr/>
        </p:nvPicPr>
        <p:blipFill>
          <a:blip r:embed="rId4"/>
          <a:stretch>
            <a:fillRect/>
          </a:stretch>
        </p:blipFill>
        <p:spPr>
          <a:xfrm>
            <a:off x="1763688" y="2019318"/>
            <a:ext cx="4572781" cy="3383397"/>
          </a:xfrm>
          <a:prstGeom prst="rect">
            <a:avLst/>
          </a:prstGeom>
        </p:spPr>
      </p:pic>
      <p:sp>
        <p:nvSpPr>
          <p:cNvPr id="10" name="テキスト ボックス 9">
            <a:extLst>
              <a:ext uri="{FF2B5EF4-FFF2-40B4-BE49-F238E27FC236}">
                <a16:creationId xmlns:a16="http://schemas.microsoft.com/office/drawing/2014/main" id="{023E1555-20CF-408F-BA1A-262C8CAC37A8}"/>
              </a:ext>
            </a:extLst>
          </p:cNvPr>
          <p:cNvSpPr txBox="1"/>
          <p:nvPr/>
        </p:nvSpPr>
        <p:spPr>
          <a:xfrm>
            <a:off x="395536" y="1575323"/>
            <a:ext cx="4391719" cy="400110"/>
          </a:xfrm>
          <a:prstGeom prst="rect">
            <a:avLst/>
          </a:prstGeom>
          <a:noFill/>
        </p:spPr>
        <p:txBody>
          <a:bodyPr wrap="square" rtlCol="0">
            <a:spAutoFit/>
          </a:bodyPr>
          <a:lstStyle/>
          <a:p>
            <a:r>
              <a:rPr kumimoji="1" lang="en-US" altLang="ja-JP" sz="2000" dirty="0"/>
              <a:t>2019</a:t>
            </a:r>
            <a:r>
              <a:rPr kumimoji="1" lang="ja-JP" altLang="en-US" sz="2000" dirty="0"/>
              <a:t>年度の</a:t>
            </a:r>
            <a:r>
              <a:rPr kumimoji="1" lang="en-US" altLang="ja-JP" sz="2000" dirty="0"/>
              <a:t>ASV</a:t>
            </a:r>
            <a:r>
              <a:rPr kumimoji="1" lang="ja-JP" altLang="en-US" sz="2000" dirty="0"/>
              <a:t>　</a:t>
            </a:r>
            <a:r>
              <a:rPr kumimoji="1" lang="en-US" altLang="ja-JP" sz="2000" dirty="0"/>
              <a:t>spoof</a:t>
            </a:r>
            <a:r>
              <a:rPr kumimoji="1" lang="ja-JP" altLang="en-US" sz="2000" dirty="0"/>
              <a:t>大会のもの</a:t>
            </a:r>
          </a:p>
        </p:txBody>
      </p:sp>
    </p:spTree>
    <p:extLst>
      <p:ext uri="{BB962C8B-B14F-4D97-AF65-F5344CB8AC3E}">
        <p14:creationId xmlns:p14="http://schemas.microsoft.com/office/powerpoint/2010/main" val="38430725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yTq5vjYBGxu7E0zm1mgG2y"/>
</p:tagLst>
</file>

<file path=ppt/tags/tag10.xml><?xml version="1.0" encoding="utf-8"?>
<p:tagLst xmlns:a="http://schemas.openxmlformats.org/drawingml/2006/main" xmlns:r="http://schemas.openxmlformats.org/officeDocument/2006/relationships" xmlns:p="http://schemas.openxmlformats.org/presentationml/2006/main">
  <p:tag name="DVSHAPEID" val="g1RpGmfw4ulFURPgNWVbL4"/>
</p:tagLst>
</file>

<file path=ppt/tags/tag11.xml><?xml version="1.0" encoding="utf-8"?>
<p:tagLst xmlns:a="http://schemas.openxmlformats.org/drawingml/2006/main" xmlns:r="http://schemas.openxmlformats.org/officeDocument/2006/relationships" xmlns:p="http://schemas.openxmlformats.org/presentationml/2006/main">
  <p:tag name="DVSHAPEID" val="0qB2mBDLBtQbbpxveLxZrs"/>
</p:tagLst>
</file>

<file path=ppt/tags/tag12.xml><?xml version="1.0" encoding="utf-8"?>
<p:tagLst xmlns:a="http://schemas.openxmlformats.org/drawingml/2006/main" xmlns:r="http://schemas.openxmlformats.org/officeDocument/2006/relationships" xmlns:p="http://schemas.openxmlformats.org/presentationml/2006/main">
  <p:tag name="DVSHAPEID" val="M1IFK6HhMIr2rrz57nshhp"/>
</p:tagLst>
</file>

<file path=ppt/tags/tag13.xml><?xml version="1.0" encoding="utf-8"?>
<p:tagLst xmlns:a="http://schemas.openxmlformats.org/drawingml/2006/main" xmlns:r="http://schemas.openxmlformats.org/officeDocument/2006/relationships" xmlns:p="http://schemas.openxmlformats.org/presentationml/2006/main">
  <p:tag name="DVSHAPEID" val="gaUqDkaLFpHMWblJXbKwxh"/>
</p:tagLst>
</file>

<file path=ppt/tags/tag14.xml><?xml version="1.0" encoding="utf-8"?>
<p:tagLst xmlns:a="http://schemas.openxmlformats.org/drawingml/2006/main" xmlns:r="http://schemas.openxmlformats.org/officeDocument/2006/relationships" xmlns:p="http://schemas.openxmlformats.org/presentationml/2006/main">
  <p:tag name="DVSHAPEID" val="iPwk9BaofQeZNmruOknYUs"/>
</p:tagLst>
</file>

<file path=ppt/tags/tag15.xml><?xml version="1.0" encoding="utf-8"?>
<p:tagLst xmlns:a="http://schemas.openxmlformats.org/drawingml/2006/main" xmlns:r="http://schemas.openxmlformats.org/officeDocument/2006/relationships" xmlns:p="http://schemas.openxmlformats.org/presentationml/2006/main">
  <p:tag name="DVSHAPEID" val="KDcD6k2rGJfPyRWAfHQQXg"/>
</p:tagLst>
</file>

<file path=ppt/tags/tag2.xml><?xml version="1.0" encoding="utf-8"?>
<p:tagLst xmlns:a="http://schemas.openxmlformats.org/drawingml/2006/main" xmlns:r="http://schemas.openxmlformats.org/officeDocument/2006/relationships" xmlns:p="http://schemas.openxmlformats.org/presentationml/2006/main">
  <p:tag name="DVSHAPEID" val="63D1vDeIC1RZC00yORM3I9"/>
</p:tagLst>
</file>

<file path=ppt/tags/tag3.xml><?xml version="1.0" encoding="utf-8"?>
<p:tagLst xmlns:a="http://schemas.openxmlformats.org/drawingml/2006/main" xmlns:r="http://schemas.openxmlformats.org/officeDocument/2006/relationships" xmlns:p="http://schemas.openxmlformats.org/presentationml/2006/main">
  <p:tag name="DVSHAPEID" val="iPwk9BaofQeZNmruOknYUs"/>
</p:tagLst>
</file>

<file path=ppt/tags/tag4.xml><?xml version="1.0" encoding="utf-8"?>
<p:tagLst xmlns:a="http://schemas.openxmlformats.org/drawingml/2006/main" xmlns:r="http://schemas.openxmlformats.org/officeDocument/2006/relationships" xmlns:p="http://schemas.openxmlformats.org/presentationml/2006/main">
  <p:tag name="DVSHAPEID" val="gFnzmtxpTYPWLOuauDxeL0"/>
</p:tagLst>
</file>

<file path=ppt/tags/tag5.xml><?xml version="1.0" encoding="utf-8"?>
<p:tagLst xmlns:a="http://schemas.openxmlformats.org/drawingml/2006/main" xmlns:r="http://schemas.openxmlformats.org/officeDocument/2006/relationships" xmlns:p="http://schemas.openxmlformats.org/presentationml/2006/main">
  <p:tag name="DVSHAPEID" val="KDcD6k2rGJfPyRWAfHQQXg"/>
</p:tagLst>
</file>

<file path=ppt/tags/tag6.xml><?xml version="1.0" encoding="utf-8"?>
<p:tagLst xmlns:a="http://schemas.openxmlformats.org/drawingml/2006/main" xmlns:r="http://schemas.openxmlformats.org/officeDocument/2006/relationships" xmlns:p="http://schemas.openxmlformats.org/presentationml/2006/main">
  <p:tag name="DVSHAPEID" val="HVfCeUnQoU3utl3tkpBWiz"/>
</p:tagLst>
</file>

<file path=ppt/tags/tag7.xml><?xml version="1.0" encoding="utf-8"?>
<p:tagLst xmlns:a="http://schemas.openxmlformats.org/drawingml/2006/main" xmlns:r="http://schemas.openxmlformats.org/officeDocument/2006/relationships" xmlns:p="http://schemas.openxmlformats.org/presentationml/2006/main">
  <p:tag name="DVSHAPEID" val="8iWbdxkCuvY39EnnoWmAhM"/>
</p:tagLst>
</file>

<file path=ppt/tags/tag8.xml><?xml version="1.0" encoding="utf-8"?>
<p:tagLst xmlns:a="http://schemas.openxmlformats.org/drawingml/2006/main" xmlns:r="http://schemas.openxmlformats.org/officeDocument/2006/relationships" xmlns:p="http://schemas.openxmlformats.org/presentationml/2006/main">
  <p:tag name="DVSHAPEID" val="dqh1FTTWQlN8NXG2GQwMqx"/>
</p:tagLst>
</file>

<file path=ppt/tags/tag9.xml><?xml version="1.0" encoding="utf-8"?>
<p:tagLst xmlns:a="http://schemas.openxmlformats.org/drawingml/2006/main" xmlns:r="http://schemas.openxmlformats.org/officeDocument/2006/relationships" xmlns:p="http://schemas.openxmlformats.org/presentationml/2006/main">
  <p:tag name="DVSHAPEID" val="wpbo6W0EzIim5vUcSqIxEC"/>
</p:tagLst>
</file>

<file path=ppt/theme/theme1.xml><?xml version="1.0" encoding="utf-8"?>
<a:theme xmlns:a="http://schemas.openxmlformats.org/drawingml/2006/main" name="喜安研中間発表スライドテンプレー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6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prstDash val="solid"/>
        </a:ln>
      </a:spPr>
      <a:bodyPr rtlCol="0" anchor="ctr"/>
      <a:lstStyle>
        <a:defPPr algn="ctr">
          <a:defRPr kumimoji="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13466</TotalTime>
  <Words>2426</Words>
  <Application>Microsoft Office PowerPoint</Application>
  <PresentationFormat>画面に合わせる (4:3)</PresentationFormat>
  <Paragraphs>260</Paragraphs>
  <Slides>18</Slides>
  <Notes>18</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18</vt:i4>
      </vt:variant>
    </vt:vector>
  </HeadingPairs>
  <TitlesOfParts>
    <vt:vector size="21" baseType="lpstr">
      <vt:lpstr>Arial</vt:lpstr>
      <vt:lpstr>Calibri</vt:lpstr>
      <vt:lpstr>喜安研中間発表スライドテンプレート</vt:lpstr>
      <vt:lpstr>伝達関数に着目した 本人発話と録音再生音の判別方法の検討</vt:lpstr>
      <vt:lpstr>発表内容</vt:lpstr>
      <vt:lpstr>研究背景(1/2)</vt:lpstr>
      <vt:lpstr>研究背景(2/2)</vt:lpstr>
      <vt:lpstr>研究目的</vt:lpstr>
      <vt:lpstr>録音再生音(リプレイ音声)とは</vt:lpstr>
      <vt:lpstr>実験方法</vt:lpstr>
      <vt:lpstr>使用した音声データ(1/2)</vt:lpstr>
      <vt:lpstr>使用した音声データ(2/2)</vt:lpstr>
      <vt:lpstr>音声データについて</vt:lpstr>
      <vt:lpstr>実験　録音環境の分離(1/2)</vt:lpstr>
      <vt:lpstr>実験　録音環境の分離(2/2)</vt:lpstr>
      <vt:lpstr>実験結果(1/2)</vt:lpstr>
      <vt:lpstr>実験結果(2/2)</vt:lpstr>
      <vt:lpstr>もし室内伝達関数のみ分離できたら…</vt:lpstr>
      <vt:lpstr>考察</vt:lpstr>
      <vt:lpstr>まとめ</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（研究タイトル）</dc:title>
  <dc:creator>kiyasu</dc:creator>
  <cp:lastModifiedBy>薗田　光太郎</cp:lastModifiedBy>
  <cp:revision>107</cp:revision>
  <dcterms:created xsi:type="dcterms:W3CDTF">2011-10-24T09:01:51Z</dcterms:created>
  <dcterms:modified xsi:type="dcterms:W3CDTF">2021-02-15T10:14:25Z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y fmtid="{D5CDD505-2E9C-101B-9397-08002B2CF9AE}" pid="3" name="Google.Documents.DocumentId">
    <vt:lpwstr>1LFYT0m9bK71fSIkRdXyX1fzF90zggKPdJ574DGKge5I</vt:lpwstr>
  </property>
  <property fmtid="{D5CDD505-2E9C-101B-9397-08002B2CF9AE}" pid="4" name="Google.Documents.RevisionId">
    <vt:lpwstr>07270221560120195838</vt:lpwstr>
  </property>
  <property fmtid="{D5CDD505-2E9C-101B-9397-08002B2CF9AE}" pid="5" name="Google.Documents.PluginVersion">
    <vt:lpwstr>2.0.2424.7283</vt:lpwstr>
  </property>
  <property fmtid="{D5CDD505-2E9C-101B-9397-08002B2CF9AE}" pid="6" name="Google.Documents.MergeIncapabilityFlags">
    <vt:i4>0</vt:i4>
  </property>
</Properties>
</file>