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42" r:id="rId2"/>
    <p:sldId id="264" r:id="rId3"/>
    <p:sldId id="286" r:id="rId4"/>
    <p:sldId id="345" r:id="rId5"/>
    <p:sldId id="287" r:id="rId6"/>
    <p:sldId id="288" r:id="rId7"/>
    <p:sldId id="265" r:id="rId8"/>
    <p:sldId id="289" r:id="rId9"/>
    <p:sldId id="331" r:id="rId10"/>
    <p:sldId id="332" r:id="rId11"/>
    <p:sldId id="341" r:id="rId12"/>
    <p:sldId id="314" r:id="rId13"/>
    <p:sldId id="320" r:id="rId14"/>
    <p:sldId id="344" r:id="rId15"/>
    <p:sldId id="321" r:id="rId16"/>
    <p:sldId id="322" r:id="rId17"/>
    <p:sldId id="323" r:id="rId18"/>
    <p:sldId id="324" r:id="rId19"/>
    <p:sldId id="333" r:id="rId20"/>
    <p:sldId id="334" r:id="rId21"/>
    <p:sldId id="343" r:id="rId22"/>
    <p:sldId id="267" r:id="rId23"/>
    <p:sldId id="292" r:id="rId24"/>
    <p:sldId id="290" r:id="rId25"/>
    <p:sldId id="293" r:id="rId26"/>
    <p:sldId id="295" r:id="rId27"/>
    <p:sldId id="294" r:id="rId28"/>
    <p:sldId id="339" r:id="rId29"/>
    <p:sldId id="340" r:id="rId30"/>
    <p:sldId id="270" r:id="rId31"/>
    <p:sldId id="296" r:id="rId32"/>
    <p:sldId id="272" r:id="rId33"/>
    <p:sldId id="297" r:id="rId34"/>
    <p:sldId id="276" r:id="rId35"/>
    <p:sldId id="298" r:id="rId36"/>
    <p:sldId id="275" r:id="rId37"/>
    <p:sldId id="277" r:id="rId38"/>
    <p:sldId id="299" r:id="rId39"/>
    <p:sldId id="325" r:id="rId40"/>
    <p:sldId id="329" r:id="rId41"/>
    <p:sldId id="330" r:id="rId42"/>
    <p:sldId id="335" r:id="rId43"/>
    <p:sldId id="336" r:id="rId44"/>
    <p:sldId id="337" r:id="rId45"/>
    <p:sldId id="338" r:id="rId46"/>
    <p:sldId id="327" r:id="rId47"/>
    <p:sldId id="326" r:id="rId48"/>
    <p:sldId id="328" r:id="rId49"/>
    <p:sldId id="279" r:id="rId50"/>
    <p:sldId id="300" r:id="rId51"/>
    <p:sldId id="301" r:id="rId5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r (IKR)" id="{43B9D0BF-A995-48B1-943B-4904A1942F61}">
          <p14:sldIdLst>
            <p14:sldId id="342"/>
            <p14:sldId id="264"/>
            <p14:sldId id="286"/>
            <p14:sldId id="345"/>
            <p14:sldId id="287"/>
            <p14:sldId id="288"/>
            <p14:sldId id="265"/>
            <p14:sldId id="289"/>
            <p14:sldId id="331"/>
            <p14:sldId id="332"/>
          </p14:sldIdLst>
        </p14:section>
        <p14:section name="User (Other/IT)" id="{79819C4E-1E56-464E-BD40-0CBF3D4781CF}">
          <p14:sldIdLst>
            <p14:sldId id="341"/>
            <p14:sldId id="314"/>
            <p14:sldId id="320"/>
            <p14:sldId id="344"/>
            <p14:sldId id="321"/>
            <p14:sldId id="322"/>
            <p14:sldId id="323"/>
            <p14:sldId id="324"/>
            <p14:sldId id="333"/>
            <p14:sldId id="334"/>
          </p14:sldIdLst>
        </p14:section>
        <p14:section name="IC" id="{CE6592E1-BC75-4B85-B135-BBB49F020680}">
          <p14:sldIdLst>
            <p14:sldId id="343"/>
            <p14:sldId id="267"/>
            <p14:sldId id="292"/>
            <p14:sldId id="290"/>
            <p14:sldId id="293"/>
            <p14:sldId id="295"/>
            <p14:sldId id="294"/>
            <p14:sldId id="339"/>
            <p14:sldId id="340"/>
          </p14:sldIdLst>
        </p14:section>
        <p14:section name="Outbound -- Tag SN" id="{B3D43EA0-B899-4D7C-A77E-3003EC40F37E}">
          <p14:sldIdLst>
            <p14:sldId id="270"/>
            <p14:sldId id="296"/>
          </p14:sldIdLst>
        </p14:section>
        <p14:section name="Outbound -- Print SJ" id="{96A559FA-D9C6-4DCD-9839-73D8B7D17BE7}">
          <p14:sldIdLst>
            <p14:sldId id="272"/>
            <p14:sldId id="297"/>
          </p14:sldIdLst>
        </p14:section>
        <p14:section name="Outbound -- Approver" id="{71A46663-E4CB-4743-9100-0D3E62EFFC6B}">
          <p14:sldIdLst>
            <p14:sldId id="276"/>
            <p14:sldId id="298"/>
            <p14:sldId id="275"/>
          </p14:sldIdLst>
        </p14:section>
        <p14:section name="User - MU - IKR" id="{B8C34C8C-03A3-470E-9E20-41138C1D7AA7}">
          <p14:sldIdLst>
            <p14:sldId id="277"/>
            <p14:sldId id="299"/>
            <p14:sldId id="325"/>
            <p14:sldId id="329"/>
            <p14:sldId id="330"/>
            <p14:sldId id="335"/>
            <p14:sldId id="336"/>
            <p14:sldId id="337"/>
            <p14:sldId id="338"/>
          </p14:sldIdLst>
        </p14:section>
        <p14:section name="MU Report from WH" id="{682056FE-8631-4F22-8C0A-5EBE7C36C667}">
          <p14:sldIdLst>
            <p14:sldId id="327"/>
            <p14:sldId id="326"/>
            <p14:sldId id="328"/>
          </p14:sldIdLst>
        </p14:section>
        <p14:section name="Inbound Return" id="{45D89146-E5CD-4992-9132-EB6FFDD087CB}">
          <p14:sldIdLst>
            <p14:sldId id="27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FA9"/>
    <a:srgbClr val="ECF0F5"/>
    <a:srgbClr val="222D32"/>
    <a:srgbClr val="FFFFFF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5996" autoAdjust="0"/>
  </p:normalViewPr>
  <p:slideViewPr>
    <p:cSldViewPr snapToGrid="0">
      <p:cViewPr>
        <p:scale>
          <a:sx n="66" d="100"/>
          <a:sy n="66" d="100"/>
        </p:scale>
        <p:origin x="1026" y="-12"/>
      </p:cViewPr>
      <p:guideLst>
        <p:guide orient="horz" pos="2160"/>
        <p:guide pos="3840"/>
      </p:guideLst>
    </p:cSldViewPr>
  </p:slideViewPr>
  <p:notesTextViewPr>
    <p:cViewPr>
      <p:scale>
        <a:sx n="76" d="100"/>
        <a:sy n="76" d="100"/>
      </p:scale>
      <p:origin x="0" y="-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59A95-8424-4A80-A12A-CC54F4DE29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E65B-5CB0-4F53-897A-020CE543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Menu Utama Sistem IM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GRF &amp; Lost,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admin user IKR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terdaftar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GRF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user yang input data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Approve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menyetujui</a:t>
            </a:r>
            <a:r>
              <a:rPr lang="en-US" baseline="0" dirty="0" smtClean="0"/>
              <a:t> data GRF.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Menu Utama Sistem IM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GRF &amp; Lost,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admin user Other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terdaftar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other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diluar</a:t>
            </a:r>
            <a:r>
              <a:rPr lang="en-US" baseline="0" dirty="0" smtClean="0"/>
              <a:t> group project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operasioinal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jaringan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list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Other 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GRF, jika sudah akan masuk list index dengan status Inputted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Status listing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</a:t>
            </a:r>
            <a:r>
              <a:rPr lang="en-US" baseline="0" dirty="0" smtClean="0"/>
              <a:t>GRF.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mendapat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approver.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</a:t>
            </a:r>
            <a:r>
              <a:rPr lang="en-US" i="1" baseline="0" dirty="0" smtClean="0"/>
              <a:t> from IC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adalah data yang mendapat Revisi dari </a:t>
            </a:r>
            <a:r>
              <a:rPr lang="en-US" baseline="0" dirty="0" smtClean="0"/>
              <a:t>Inputter IC</a:t>
            </a:r>
            <a:r>
              <a:rPr lang="id-ID" baseline="0" dirty="0" smtClean="0"/>
              <a:t> pada tahap </a:t>
            </a:r>
            <a:r>
              <a:rPr lang="en-US" baseline="0" dirty="0" smtClean="0"/>
              <a:t>Input List GRF.</a:t>
            </a:r>
            <a:endParaRPr lang="id-ID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Form Input </a:t>
            </a:r>
            <a:r>
              <a:rPr lang="en-US" dirty="0" smtClean="0"/>
              <a:t>GRF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index List </a:t>
            </a:r>
            <a:r>
              <a:rPr lang="en-US" baseline="0" dirty="0" smtClean="0"/>
              <a:t>Input GRF (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Requestor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Internal MKM)</a:t>
            </a:r>
            <a:endParaRPr lang="en-US" dirty="0" smtClean="0"/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create</a:t>
            </a:r>
            <a:r>
              <a:rPr lang="en-US" baseline="0" dirty="0" smtClean="0"/>
              <a:t> summary</a:t>
            </a:r>
            <a:r>
              <a:rPr lang="en-US" dirty="0" smtClean="0"/>
              <a:t>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Others 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GRF, jika sudah akan masuk list </a:t>
            </a:r>
            <a:r>
              <a:rPr lang="en-US" baseline="0" dirty="0" smtClean="0"/>
              <a:t>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Field Attachment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upload file WO, IOM </a:t>
            </a:r>
            <a:r>
              <a:rPr lang="en-US" baseline="0" dirty="0" err="1" smtClean="0"/>
              <a:t>basah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BOQ.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Requestor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Internal MKM, Vendor, Vendor All In. Vendor All In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meminta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Ketika</a:t>
            </a:r>
            <a:r>
              <a:rPr lang="en-US" baseline="0" dirty="0" smtClean="0"/>
              <a:t> Requestor yang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Vendor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field </a:t>
            </a:r>
            <a:r>
              <a:rPr lang="en-US" i="1" baseline="0" dirty="0" smtClean="0"/>
              <a:t>Vendor Name </a:t>
            </a:r>
            <a:r>
              <a:rPr lang="en-US" i="0" baseline="0" dirty="0" smtClean="0"/>
              <a:t>(parameterize).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Leader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info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leader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 Info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Name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keterkaitan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yang login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team name yang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parameterize).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Form Input </a:t>
            </a:r>
            <a:r>
              <a:rPr lang="en-US" dirty="0" smtClean="0"/>
              <a:t>GRF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index List </a:t>
            </a:r>
            <a:r>
              <a:rPr lang="en-US" baseline="0" dirty="0" smtClean="0"/>
              <a:t>Input GRF (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Requestor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Vendor)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create</a:t>
            </a:r>
            <a:r>
              <a:rPr lang="en-US" baseline="0" dirty="0" smtClean="0"/>
              <a:t> summary</a:t>
            </a:r>
            <a:r>
              <a:rPr lang="en-US" dirty="0" smtClean="0"/>
              <a:t>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Others 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GRF, jika sudah akan masuk list </a:t>
            </a:r>
            <a:r>
              <a:rPr lang="en-US" baseline="0" dirty="0" smtClean="0"/>
              <a:t>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Field Attachment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upload file WO, IOM </a:t>
            </a:r>
            <a:r>
              <a:rPr lang="en-US" baseline="0" dirty="0" err="1" smtClean="0"/>
              <a:t>basah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BOQ.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Requestor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Internal MKM, Vendor, Vendor All In. Vendor All In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meminta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Ketika</a:t>
            </a:r>
            <a:r>
              <a:rPr lang="en-US" baseline="0" dirty="0" smtClean="0"/>
              <a:t> Requestor yang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Vendor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field </a:t>
            </a:r>
            <a:r>
              <a:rPr lang="en-US" i="1" baseline="0" dirty="0" smtClean="0"/>
              <a:t>Vendor Name </a:t>
            </a:r>
            <a:r>
              <a:rPr lang="en-US" i="0" baseline="0" dirty="0" smtClean="0"/>
              <a:t>(parameterize).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Leader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info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leader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 Info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Name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keterkaitan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yang login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team name yang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dirty="0" smtClean="0"/>
              <a:t>Index list barang </a:t>
            </a:r>
            <a:r>
              <a:rPr lang="en-US" dirty="0" smtClean="0"/>
              <a:t>GRF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</a:t>
            </a:r>
            <a:r>
              <a:rPr lang="en-US" baseline="0" dirty="0" err="1" smtClean="0"/>
              <a:t>diminta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</a:t>
            </a:r>
            <a:r>
              <a:rPr lang="en-US" baseline="0" dirty="0" err="1" smtClean="0"/>
              <a:t>sumary</a:t>
            </a:r>
            <a:r>
              <a:rPr lang="id-ID" baseline="0" dirty="0" smtClean="0"/>
              <a:t> sebelumnya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 adalah untuk submit </a:t>
            </a:r>
            <a:r>
              <a:rPr lang="en-US" baseline="0" dirty="0" smtClean="0"/>
              <a:t>GRF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IC.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dahulu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err="1" smtClean="0"/>
              <a:t>Qty</a:t>
            </a:r>
            <a:r>
              <a:rPr lang="en-US" i="1" baseline="0" dirty="0" smtClean="0"/>
              <a:t> Request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Submit</a:t>
            </a:r>
            <a:r>
              <a:rPr lang="en-US" baseline="0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index list verification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Others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Verified.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GRF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user yang input data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Verify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data GRF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index list approval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Others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verified,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list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 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 Selanjutnya data membutuhkan approval.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GRF, jika sudah akan masuk list index dengan status Inputted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Status listing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</a:t>
            </a:r>
            <a:r>
              <a:rPr lang="en-US" baseline="0" dirty="0" smtClean="0"/>
              <a:t>GRF.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mendapat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approver IKR.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</a:t>
            </a:r>
            <a:r>
              <a:rPr lang="en-US" i="1" baseline="0" dirty="0" smtClean="0"/>
              <a:t> from IC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adalah data yang mendapat Revisi dari </a:t>
            </a:r>
            <a:r>
              <a:rPr lang="en-US" baseline="0" dirty="0" smtClean="0"/>
              <a:t>Inputter IC</a:t>
            </a:r>
            <a:r>
              <a:rPr lang="id-ID" baseline="0" dirty="0" smtClean="0"/>
              <a:t> pada tahap </a:t>
            </a:r>
            <a:r>
              <a:rPr lang="en-US" baseline="0" dirty="0" smtClean="0"/>
              <a:t>Input List GRF.</a:t>
            </a:r>
            <a:endParaRPr lang="id-ID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GRF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user yang input data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Approve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menyetujui</a:t>
            </a:r>
            <a:r>
              <a:rPr lang="en-US" baseline="0" dirty="0" smtClean="0"/>
              <a:t> data GRF.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Menu Utama Sistem IM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Inventory</a:t>
            </a:r>
            <a:r>
              <a:rPr lang="en-US" baseline="0" dirty="0" smtClean="0"/>
              <a:t> Control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logistik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admin IC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terdaftar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Index list </a:t>
            </a:r>
            <a:r>
              <a:rPr lang="en-US" baseline="0" dirty="0" smtClean="0"/>
              <a:t>GRF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IC.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Informasi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id-ID" baseline="0" dirty="0" smtClean="0"/>
              <a:t>list data </a:t>
            </a:r>
            <a:r>
              <a:rPr lang="en-US" baseline="0" dirty="0" smtClean="0"/>
              <a:t>GRF </a:t>
            </a:r>
            <a:r>
              <a:rPr lang="id-ID" baseline="0" dirty="0" smtClean="0"/>
              <a:t>yang sudah di input sebelumnya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</a:t>
            </a:r>
            <a:r>
              <a:rPr lang="en-US" i="1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Tipe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i="0" baseline="0" dirty="0" err="1" smtClean="0"/>
              <a:t>Pada</a:t>
            </a:r>
            <a:r>
              <a:rPr lang="en-US" i="0" baseline="0" dirty="0" smtClean="0"/>
              <a:t> GRF </a:t>
            </a:r>
            <a:r>
              <a:rPr lang="en-US" i="0" baseline="0" dirty="0" err="1" smtClean="0"/>
              <a:t>Reguler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dapat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dipilih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hanyalah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berkategori</a:t>
            </a:r>
            <a:r>
              <a:rPr lang="en-US" i="0" baseline="0" dirty="0" smtClean="0"/>
              <a:t> Material.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New GRF 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baru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merupakan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tendangan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GRF User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tindaklanjut</a:t>
            </a:r>
            <a:r>
              <a:rPr lang="en-US" i="0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Inputted,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tendangan</a:t>
            </a:r>
            <a:r>
              <a:rPr lang="en-US" i="0" baseline="0" dirty="0" smtClean="0"/>
              <a:t> GRF User </a:t>
            </a:r>
            <a:r>
              <a:rPr lang="en-US" i="0" baseline="0" dirty="0" err="1" smtClean="0"/>
              <a:t>yag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ditindaklanjuti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selanjutnya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approval.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Approved,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disetujui</a:t>
            </a:r>
            <a:r>
              <a:rPr lang="en-US" i="0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Need Revise,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revisi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verikator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maupun</a:t>
            </a:r>
            <a:r>
              <a:rPr lang="en-US" i="0" baseline="0" dirty="0" smtClean="0"/>
              <a:t> approver.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Revised,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direvisi</a:t>
            </a:r>
            <a:r>
              <a:rPr lang="en-US" i="0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Report From WH,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tindaklanjut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terkait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hasil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verifikasi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cek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fisik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admin warehouse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proses Tag-SN.</a:t>
            </a:r>
            <a:endParaRPr lang="id-ID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dirty="0" smtClean="0"/>
              <a:t>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detail GRF </a:t>
            </a:r>
            <a:r>
              <a:rPr lang="en-US" baseline="0" dirty="0" err="1" smtClean="0"/>
              <a:t>sekaligus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user.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IC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warehouse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pembagian</a:t>
            </a:r>
            <a:r>
              <a:rPr lang="en-US" baseline="0" dirty="0" smtClean="0"/>
              <a:t> material IM Code per </a:t>
            </a:r>
            <a:r>
              <a:rPr lang="en-US" baseline="0" dirty="0" err="1" smtClean="0"/>
              <a:t>Orafin</a:t>
            </a:r>
            <a:r>
              <a:rPr lang="en-US" baseline="0" dirty="0" smtClean="0"/>
              <a:t> Code</a:t>
            </a:r>
            <a:r>
              <a:rPr lang="en-US" i="1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Tipe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i="0" baseline="0" dirty="0" err="1" smtClean="0"/>
              <a:t>Pada</a:t>
            </a:r>
            <a:r>
              <a:rPr lang="en-US" i="0" baseline="0" dirty="0" smtClean="0"/>
              <a:t> GRF </a:t>
            </a:r>
            <a:r>
              <a:rPr lang="en-US" i="0" baseline="0" dirty="0" err="1" smtClean="0"/>
              <a:t>Reguler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dapat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dipilih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hanyalah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berkategori</a:t>
            </a:r>
            <a:r>
              <a:rPr lang="en-US" i="0" baseline="0" dirty="0" smtClean="0"/>
              <a:t>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detail list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GRF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“Choose”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IM Code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Orafin</a:t>
            </a:r>
            <a:r>
              <a:rPr lang="en-US" baseline="0" dirty="0" smtClean="0"/>
              <a:t> Code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User. Button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Open.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“Previous”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Good Request Form.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“Submit GRF”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submenu Approve List GRF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Status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</a:t>
            </a:r>
            <a:r>
              <a:rPr lang="en-US" b="1" baseline="0" dirty="0" smtClean="0"/>
              <a:t>OPEN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Orafin</a:t>
            </a:r>
            <a:r>
              <a:rPr lang="en-US" b="0" baseline="0" dirty="0" smtClean="0"/>
              <a:t> code yang </a:t>
            </a:r>
            <a:r>
              <a:rPr lang="en-US" b="0" baseline="0" dirty="0" err="1" smtClean="0"/>
              <a:t>belum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dibagi</a:t>
            </a:r>
            <a:r>
              <a:rPr lang="en-US" b="0" baseline="0" dirty="0" smtClean="0"/>
              <a:t> IM Code </a:t>
            </a:r>
            <a:r>
              <a:rPr lang="en-US" b="0" baseline="0" dirty="0" err="1" smtClean="0"/>
              <a:t>oleh</a:t>
            </a:r>
            <a:r>
              <a:rPr lang="en-US" b="0" baseline="0" dirty="0" smtClean="0"/>
              <a:t> IC 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="0" baseline="0" dirty="0" smtClean="0"/>
              <a:t>Status </a:t>
            </a:r>
            <a:r>
              <a:rPr lang="en-US" b="1" baseline="0" dirty="0" smtClean="0"/>
              <a:t>CLOSED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Orafin</a:t>
            </a:r>
            <a:r>
              <a:rPr lang="en-US" b="0" baseline="0" dirty="0" smtClean="0"/>
              <a:t> code yang </a:t>
            </a:r>
            <a:r>
              <a:rPr lang="en-US" b="0" baseline="0" dirty="0" err="1" smtClean="0"/>
              <a:t>sudah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dilakukan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pembagian</a:t>
            </a:r>
            <a:r>
              <a:rPr lang="en-US" b="0" baseline="0" dirty="0" smtClean="0"/>
              <a:t> IM Code </a:t>
            </a:r>
            <a:r>
              <a:rPr lang="en-US" b="0" baseline="0" dirty="0" err="1" smtClean="0"/>
              <a:t>oleh</a:t>
            </a:r>
            <a:r>
              <a:rPr lang="en-US" b="0" baseline="0" dirty="0" smtClean="0"/>
              <a:t> 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detail GRF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pembagian</a:t>
            </a:r>
            <a:r>
              <a:rPr lang="en-US" baseline="0" dirty="0" smtClean="0"/>
              <a:t> IM Code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Orafin</a:t>
            </a:r>
            <a:r>
              <a:rPr lang="en-US" baseline="0" dirty="0" smtClean="0"/>
              <a:t> Code, Nama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Quantity Request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GRF User.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IM Code, Brand, Type, </a:t>
            </a:r>
            <a:r>
              <a:rPr lang="en-US" baseline="0" dirty="0" err="1" smtClean="0"/>
              <a:t>Warna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disediakan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Jumlah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Quantity Request.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Ketika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Revise to User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data user input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 from IC</a:t>
            </a:r>
            <a:r>
              <a:rPr lang="en-US" baseline="0" dirty="0" smtClean="0"/>
              <a:t> 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Ketika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Submit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tersimpan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data Approval List GRF.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Status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status </a:t>
            </a:r>
            <a:r>
              <a:rPr lang="en-ID" baseline="0" dirty="0" smtClean="0"/>
              <a:t>Good, Not Good, Reject, Dismantle, Dismantle For Recondition, Dismantle For Reject, Dismantle Good, Dismantle Not Good, Not Good For Recondition, Not Good For Reject, Good Recondition, </a:t>
            </a:r>
            <a:r>
              <a:rPr lang="en-ID" baseline="0" dirty="0" err="1" smtClean="0"/>
              <a:t>Intransit</a:t>
            </a:r>
            <a:r>
              <a:rPr lang="en-ID" baseline="0" dirty="0" smtClean="0"/>
              <a:t>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Index list </a:t>
            </a:r>
            <a:r>
              <a:rPr lang="en-US" baseline="0" dirty="0" smtClean="0"/>
              <a:t>Verification GRF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IC.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 smtClean="0"/>
              <a:t>Inputted,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input GRF by IC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 smtClean="0"/>
              <a:t>Revised,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aseline="0" dirty="0" smtClean="0"/>
              <a:t>Verified,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verification GRF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GRF user admin IC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Setelah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</a:t>
            </a:r>
            <a:r>
              <a:rPr lang="en-US" baseline="0" dirty="0" smtClean="0"/>
              <a:t>Verify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smtClean="0"/>
              <a:t>status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smtClean="0"/>
              <a:t>Verified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smtClean="0"/>
              <a:t>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Status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status </a:t>
            </a:r>
            <a:r>
              <a:rPr lang="en-ID" baseline="0" dirty="0" smtClean="0"/>
              <a:t>Good, Not Good, Reject, Dismantle, Dismantle For Recondition, Dismantle For Reject, Dismantle Good, Dismantle Not Good, Not Good For Recondition, Not Good For Reject, Good Recondition, </a:t>
            </a:r>
            <a:r>
              <a:rPr lang="en-ID" baseline="0" dirty="0" err="1" smtClean="0"/>
              <a:t>Intransit</a:t>
            </a:r>
            <a:r>
              <a:rPr lang="en-ID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alaman Index list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Approval GRF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ditampilkan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Verified,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approval.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Approved,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disetujui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4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approval GRF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GRF user admin IC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Setelah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Approve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status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Outbound GRF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Warehouse yang </a:t>
            </a:r>
            <a:r>
              <a:rPr lang="en-US" baseline="0" dirty="0" err="1" smtClean="0"/>
              <a:t>dituju</a:t>
            </a:r>
            <a:r>
              <a:rPr lang="en-US" baseline="0" dirty="0" smtClean="0"/>
              <a:t> (yang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Status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status </a:t>
            </a:r>
            <a:r>
              <a:rPr lang="en-ID" baseline="0" dirty="0" smtClean="0"/>
              <a:t>Good, Not Good, Reject, Dismantle, Dismantle For Recondition, Dismantle For Reject, Dismantle Good, Dismantle Not Good, Not Good For Recondition, Not Good For Reject, Good Recondition, </a:t>
            </a:r>
            <a:r>
              <a:rPr lang="en-ID" baseline="0" dirty="0" err="1" smtClean="0"/>
              <a:t>Intransit</a:t>
            </a:r>
            <a:r>
              <a:rPr lang="en-ID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Form Input </a:t>
            </a:r>
            <a:r>
              <a:rPr lang="en-US" dirty="0" smtClean="0"/>
              <a:t>GRF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index List </a:t>
            </a:r>
            <a:r>
              <a:rPr lang="en-US" baseline="0" dirty="0" smtClean="0"/>
              <a:t>Input GRF (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Requestor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Internal MKM)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create</a:t>
            </a:r>
            <a:r>
              <a:rPr lang="en-US" baseline="0" dirty="0" smtClean="0"/>
              <a:t> summary</a:t>
            </a:r>
            <a:r>
              <a:rPr lang="en-US" dirty="0" smtClean="0"/>
              <a:t>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 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GRF, jika sudah akan masuk list </a:t>
            </a:r>
            <a:r>
              <a:rPr lang="en-US" baseline="0" dirty="0" smtClean="0"/>
              <a:t>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Field Attachment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upload file WO, IOM </a:t>
            </a:r>
            <a:r>
              <a:rPr lang="en-US" baseline="0" dirty="0" err="1" smtClean="0"/>
              <a:t>basah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BOQ.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Requestor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Internal MKM, Vendor, Vendor All In. Vendor All In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meminta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Ketika</a:t>
            </a:r>
            <a:r>
              <a:rPr lang="en-US" baseline="0" dirty="0" smtClean="0"/>
              <a:t> Requestor yang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Vendor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field </a:t>
            </a:r>
            <a:r>
              <a:rPr lang="en-US" i="1" baseline="0" dirty="0" smtClean="0"/>
              <a:t>Vendor Name </a:t>
            </a:r>
            <a:r>
              <a:rPr lang="en-US" i="0" baseline="0" dirty="0" smtClean="0"/>
              <a:t>(parameterize).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Leader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info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leader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 Info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Name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keterkaitan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yang login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IKR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team name yang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Index list </a:t>
            </a:r>
            <a:r>
              <a:rPr lang="en-US" baseline="0" dirty="0" smtClean="0"/>
              <a:t>Tag SN GRF </a:t>
            </a:r>
            <a:r>
              <a:rPr lang="id-ID" baseline="0" dirty="0" smtClean="0"/>
              <a:t>yang ada di Warehouse 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GRF </a:t>
            </a:r>
            <a:r>
              <a:rPr lang="id-ID" baseline="0" dirty="0" smtClean="0"/>
              <a:t>oleh IC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Icon Create (Plus).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GRF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adalah data tendangan dari Instruksi yang sudah di input oleh IC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Tag </a:t>
            </a:r>
            <a:r>
              <a:rPr lang="id-ID" i="1" baseline="0" dirty="0" smtClean="0"/>
              <a:t>Inputted” </a:t>
            </a:r>
            <a:r>
              <a:rPr lang="id-ID" baseline="0" dirty="0" smtClean="0"/>
              <a:t>adalah data yang sudah dilakukan input Tag SN seluruhnya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Uncompleted</a:t>
            </a:r>
            <a:r>
              <a:rPr lang="id-ID" i="1" baseline="0" dirty="0" smtClean="0"/>
              <a:t> </a:t>
            </a:r>
            <a:r>
              <a:rPr lang="id-ID" baseline="0" dirty="0" smtClean="0"/>
              <a:t>adalah data yang sudah dilakukan input Tag SN secara partial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Revise”</a:t>
            </a:r>
            <a:r>
              <a:rPr lang="id-ID" baseline="0" dirty="0" smtClean="0"/>
              <a:t> adalah data yang mendapat Revisi dari Approver pada tahap Approve Surat 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, button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button update (</a:t>
            </a:r>
            <a:r>
              <a:rPr lang="en-US" baseline="0" dirty="0" err="1" smtClean="0"/>
              <a:t>pena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button view detail data. 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4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h</a:t>
            </a:r>
            <a:r>
              <a:rPr lang="id-ID" dirty="0" smtClean="0"/>
              <a:t>alaman input Tag SN / Mac Address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outbound GRF.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</a:t>
            </a:r>
            <a:r>
              <a:rPr lang="en-US" baseline="0" dirty="0" err="1" smtClean="0"/>
              <a:t>pada</a:t>
            </a:r>
            <a:r>
              <a:rPr lang="id-ID" baseline="0" dirty="0" smtClean="0"/>
              <a:t> template</a:t>
            </a:r>
            <a:r>
              <a:rPr lang="en-US" baseline="0" dirty="0" smtClean="0"/>
              <a:t> upload SN</a:t>
            </a:r>
            <a:r>
              <a:rPr lang="id-ID" baseline="0" dirty="0" smtClean="0"/>
              <a:t> yang di download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sudah di input semua Serial Numbernya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-SN) </a:t>
            </a:r>
            <a:r>
              <a:rPr lang="en-US" baseline="0" dirty="0" err="1" smtClean="0"/>
              <a:t>maka</a:t>
            </a:r>
            <a:r>
              <a:rPr lang="id-ID" baseline="0" dirty="0" smtClean="0"/>
              <a:t>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 </a:t>
            </a:r>
            <a:r>
              <a:rPr lang="en-US" i="1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Berikut</a:t>
            </a:r>
            <a:r>
              <a:rPr lang="en-US" i="0" baseline="0" dirty="0" smtClean="0"/>
              <a:t> 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status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Serial Number nya atau belum di input semuanya (Partial)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Data yang </a:t>
            </a:r>
            <a:r>
              <a:rPr lang="id-ID" i="1" baseline="0" dirty="0" smtClean="0"/>
              <a:t>“Non SN” </a:t>
            </a:r>
            <a:r>
              <a:rPr lang="id-ID" baseline="0" dirty="0" smtClean="0"/>
              <a:t>otomatis statusnya adalah Registered dan tidak ada button </a:t>
            </a:r>
            <a:r>
              <a:rPr lang="en-US" baseline="0" dirty="0" err="1" smtClean="0"/>
              <a:t>apapun</a:t>
            </a:r>
            <a:r>
              <a:rPr lang="id-ID" baseline="0" dirty="0" smtClean="0"/>
              <a:t> disamping nya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upload SN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Tidak bisa melebihi QTY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“Print </a:t>
            </a:r>
            <a:r>
              <a:rPr lang="en-US" i="1" baseline="0" dirty="0" smtClean="0"/>
              <a:t>GRF</a:t>
            </a:r>
            <a:r>
              <a:rPr lang="id-ID" i="1" baseline="0" dirty="0" smtClean="0"/>
              <a:t>” </a:t>
            </a:r>
            <a:r>
              <a:rPr lang="en-US" i="1" baseline="0" dirty="0" smtClean="0"/>
              <a:t>, </a:t>
            </a:r>
            <a:r>
              <a:rPr lang="id-ID" baseline="0" dirty="0" smtClean="0"/>
              <a:t>untuk print </a:t>
            </a:r>
            <a:r>
              <a:rPr lang="en-US" baseline="0" dirty="0" smtClean="0"/>
              <a:t>GRF </a:t>
            </a:r>
            <a:r>
              <a:rPr lang="id-ID" baseline="0" dirty="0" smtClean="0"/>
              <a:t>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id-ID" baseline="0" dirty="0" smtClean="0"/>
              <a:t> oleh IC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Report To IC</a:t>
            </a:r>
            <a:r>
              <a:rPr lang="id-ID" i="1" baseline="0" dirty="0" smtClean="0"/>
              <a:t>” </a:t>
            </a:r>
            <a:r>
              <a:rPr lang="en-US" i="1" baseline="0" dirty="0" smtClean="0"/>
              <a:t>, </a:t>
            </a:r>
            <a:r>
              <a:rPr lang="id-ID" baseline="0" dirty="0" smtClean="0"/>
              <a:t>untuk merevisi data dan mengisi remark untuk dikembalikan ke IC jika ada barang atau QTY yang tidak sesuai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Submit SN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pencatatan</a:t>
            </a:r>
            <a:r>
              <a:rPr lang="en-US" baseline="0" dirty="0" smtClean="0"/>
              <a:t> SN.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di submit,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Print SJ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jalannya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Kolom</a:t>
            </a:r>
            <a:r>
              <a:rPr lang="en-US" baseline="0" dirty="0" smtClean="0"/>
              <a:t> Inputted By IC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PIC IC 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input GRF.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Approved By IC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mnampilkan</a:t>
            </a:r>
            <a:r>
              <a:rPr lang="en-US" baseline="0" dirty="0" smtClean="0"/>
              <a:t> PIC IC 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approval GRF.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4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Print Surat 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Outbound GRF.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Tag SN,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Tag Inputted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Pilih</a:t>
            </a:r>
            <a:r>
              <a:rPr lang="en-US" baseline="0" dirty="0" smtClean="0"/>
              <a:t> icon create (plus),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“Tag Inputted” </a:t>
            </a:r>
            <a:r>
              <a:rPr lang="id-ID" baseline="0" dirty="0" smtClean="0"/>
              <a:t>adalah data tendangan dari menu Tag SN yang siap dibuatkan Surat Jalannya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 oleh approved dan siap untuk di print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Create </a:t>
            </a:r>
            <a:r>
              <a:rPr lang="id-ID" baseline="0" dirty="0" smtClean="0"/>
              <a:t>Surat Jalan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mengisi</a:t>
            </a:r>
            <a:r>
              <a:rPr lang="en-US" baseline="0" dirty="0" err="1" smtClean="0"/>
              <a:t>kan</a:t>
            </a:r>
            <a:r>
              <a:rPr lang="id-ID" baseline="0" dirty="0" smtClean="0"/>
              <a:t> Field Forwarder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paramterize</a:t>
            </a:r>
            <a:r>
              <a:rPr lang="en-US" baseline="0" dirty="0" smtClean="0"/>
              <a:t>) </a:t>
            </a:r>
            <a:r>
              <a:rPr lang="id-ID" baseline="0" dirty="0" smtClean="0"/>
              <a:t>, Nomor Polisi</a:t>
            </a:r>
            <a:r>
              <a:rPr lang="en-US" baseline="0" dirty="0" smtClean="0"/>
              <a:t>,</a:t>
            </a:r>
            <a:r>
              <a:rPr lang="id-ID" baseline="0" dirty="0" smtClean="0"/>
              <a:t> Driver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Upload file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diperlukan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untuk melihat daftar Serial number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berserial</a:t>
            </a:r>
            <a:r>
              <a:rPr lang="en-US" baseline="0" dirty="0" smtClean="0"/>
              <a:t> number.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“Submit”, </a:t>
            </a:r>
            <a:r>
              <a:rPr lang="id-ID" baseline="0" dirty="0" smtClean="0"/>
              <a:t>maka data tersebut ber</a:t>
            </a:r>
            <a:r>
              <a:rPr lang="en-US" baseline="0" dirty="0" smtClean="0"/>
              <a:t>	</a:t>
            </a:r>
            <a:r>
              <a:rPr lang="id-ID" baseline="0" dirty="0" smtClean="0"/>
              <a:t>ubah menjadi </a:t>
            </a:r>
            <a:r>
              <a:rPr lang="id-ID" i="1" baseline="0" dirty="0" smtClean="0"/>
              <a:t>“Requested”</a:t>
            </a:r>
            <a:endParaRPr lang="en-US" i="1" baseline="0" dirty="0" smtClean="0"/>
          </a:p>
          <a:p>
            <a:pPr marL="685800" lvl="1" indent="-228600">
              <a:buFont typeface="+mj-lt"/>
              <a:buAutoNum type="alphaLcPeriod"/>
            </a:pPr>
            <a:endParaRPr lang="id-ID" dirty="0" smtClean="0"/>
          </a:p>
          <a:p>
            <a:pPr marL="0" indent="0">
              <a:buFontTx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Index List Approval </a:t>
            </a:r>
            <a:r>
              <a:rPr lang="id-ID" baseline="0" dirty="0" smtClean="0"/>
              <a:t>Print Surat Jalan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Print SJ,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Requested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Pilih</a:t>
            </a:r>
            <a:r>
              <a:rPr lang="en-US" baseline="0" dirty="0" smtClean="0"/>
              <a:t> icon view detail (</a:t>
            </a:r>
            <a:r>
              <a:rPr lang="en-US" baseline="0" dirty="0" err="1" smtClean="0"/>
              <a:t>mata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</a:t>
            </a:r>
            <a:r>
              <a:rPr lang="en-US" baseline="0" dirty="0" smtClean="0"/>
              <a:t>d</a:t>
            </a:r>
            <a:r>
              <a:rPr lang="id-ID" baseline="0" dirty="0" smtClean="0"/>
              <a:t> oleh approve</a:t>
            </a:r>
            <a:r>
              <a:rPr lang="en-US" baseline="0" dirty="0" smtClean="0"/>
              <a:t>r</a:t>
            </a:r>
            <a:r>
              <a:rPr lang="id-ID" baseline="0" dirty="0" smtClean="0"/>
              <a:t> dan siap untuk di 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 WH.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Detail Approval </a:t>
            </a:r>
            <a:r>
              <a:rPr lang="id-ID" baseline="0" dirty="0" smtClean="0"/>
              <a:t>Print Surat Jalan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Print SJ,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Requested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“View”,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detail serial number.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“Revise”,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“Need Revise” 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revise,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“Revision Remark”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</a:t>
            </a:r>
            <a:r>
              <a:rPr lang="en-US" baseline="0" dirty="0" smtClean="0"/>
              <a:t> admin WH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list tag SN. Data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index list approval </a:t>
            </a:r>
            <a:r>
              <a:rPr lang="en-US" baseline="0" dirty="0" err="1" smtClean="0"/>
              <a:t>hilang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“Approve”,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menyetujui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dikirimkan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WH inbound repair.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di approved,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pemotongan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saldo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status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“Ready To Print” di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di Print SJ.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Detail View </a:t>
            </a:r>
            <a:r>
              <a:rPr lang="id-ID" baseline="0" dirty="0" smtClean="0"/>
              <a:t>Print Surat Jalan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“Ready To Print”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Print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Hanya</a:t>
            </a:r>
            <a:r>
              <a:rPr lang="en-US" baseline="0" dirty="0" smtClean="0"/>
              <a:t> Admin WH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print SJ.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Field </a:t>
            </a:r>
            <a:r>
              <a:rPr lang="id-ID" i="1" baseline="0" dirty="0" smtClean="0"/>
              <a:t>“Jam Serah Terima”</a:t>
            </a:r>
            <a:r>
              <a:rPr lang="id-ID" baseline="0" dirty="0" smtClean="0"/>
              <a:t> Dibuatkan kotak kosong, berfungsi untuk diisi manual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tulis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tangan</a:t>
            </a:r>
            <a:r>
              <a:rPr lang="en-US" baseline="0" dirty="0" smtClean="0"/>
              <a:t>)</a:t>
            </a:r>
            <a:r>
              <a:rPr lang="id-ID" baseline="0" dirty="0" smtClean="0"/>
              <a:t> oleh user dilapangan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“Print”,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print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 WH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AE65B-5CB0-4F53-897A-020CE54367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8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index list material usage di user.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pertama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“</a:t>
            </a:r>
            <a:r>
              <a:rPr lang="en-US" i="1" baseline="0" dirty="0" smtClean="0"/>
              <a:t>New Return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Icon “</a:t>
            </a:r>
            <a:r>
              <a:rPr lang="en-US" i="1" baseline="0" dirty="0" smtClean="0"/>
              <a:t>Create</a:t>
            </a:r>
            <a:r>
              <a:rPr lang="en-US" baseline="0" dirty="0" smtClean="0"/>
              <a:t>” (plus),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material yang </a:t>
            </a:r>
            <a:r>
              <a:rPr lang="en-US" baseline="0" dirty="0" err="1" smtClean="0"/>
              <a:t>terpakai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create material usage di user.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create MU,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inbound return.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upload file doc return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MU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material yang </a:t>
            </a:r>
            <a:r>
              <a:rPr lang="en-US" baseline="0" dirty="0" err="1" smtClean="0"/>
              <a:t>terpakai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Used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Submit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input material usage,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inbound return.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disubmit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Returned</a:t>
            </a:r>
            <a:r>
              <a:rPr lang="en-US" baseline="0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detail view material usage yang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MU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MU generate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Form Input </a:t>
            </a:r>
            <a:r>
              <a:rPr lang="en-US" dirty="0" smtClean="0"/>
              <a:t>GRF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index List </a:t>
            </a:r>
            <a:r>
              <a:rPr lang="en-US" baseline="0" dirty="0" smtClean="0"/>
              <a:t>Input GRF (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Requestor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Vendor)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create</a:t>
            </a:r>
            <a:r>
              <a:rPr lang="en-US" baseline="0" dirty="0" smtClean="0"/>
              <a:t> summary</a:t>
            </a:r>
            <a:r>
              <a:rPr lang="en-US" dirty="0" smtClean="0"/>
              <a:t>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 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klik button Create untuk input data GRF, jika sudah akan masuk list </a:t>
            </a:r>
            <a:r>
              <a:rPr lang="en-US" baseline="0" dirty="0" smtClean="0"/>
              <a:t>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Field Attachment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upload file WO, IOM </a:t>
            </a:r>
            <a:r>
              <a:rPr lang="en-US" baseline="0" dirty="0" err="1" smtClean="0"/>
              <a:t>basah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BOQ.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Requestor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Internal MKM, Vendor, Vendor All In. Vendor All In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meminta</a:t>
            </a:r>
            <a:r>
              <a:rPr lang="en-US" baseline="0" dirty="0" smtClean="0"/>
              <a:t>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Ketika</a:t>
            </a:r>
            <a:r>
              <a:rPr lang="en-US" baseline="0" dirty="0" smtClean="0"/>
              <a:t> Requestor yang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Vendor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field </a:t>
            </a:r>
            <a:r>
              <a:rPr lang="en-US" i="1" baseline="0" dirty="0" smtClean="0"/>
              <a:t>Vendor Name </a:t>
            </a:r>
            <a:r>
              <a:rPr lang="en-US" i="0" baseline="0" dirty="0" smtClean="0"/>
              <a:t>(parameterize).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Leader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info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leader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 Info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Team Name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keterkaitan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yang login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IKR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team name yang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parameterize).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4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print material usage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7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print material return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8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index list </a:t>
            </a:r>
            <a:r>
              <a:rPr lang="en-US" dirty="0" err="1" smtClean="0"/>
              <a:t>verifikasi</a:t>
            </a:r>
            <a:r>
              <a:rPr lang="en-US" dirty="0" smtClean="0"/>
              <a:t> MU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Verified.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2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material usage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user yang input data MU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Verify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data MU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7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index list approval MU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verified,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3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material usage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user yang input data MU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Approve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approval data MU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inbound GRF.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7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index list material usage di user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Report From WH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balikan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perbedaan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pengecekan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Input MU.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Icon “</a:t>
            </a:r>
            <a:r>
              <a:rPr lang="en-US" i="1" baseline="0" dirty="0" smtClean="0"/>
              <a:t>Update</a:t>
            </a:r>
            <a:r>
              <a:rPr lang="en-US" baseline="0" dirty="0" smtClean="0"/>
              <a:t>” (</a:t>
            </a:r>
            <a:r>
              <a:rPr lang="en-US" baseline="0" dirty="0" err="1" smtClean="0"/>
              <a:t>pena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perubahan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WH.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Icon “</a:t>
            </a:r>
            <a:r>
              <a:rPr lang="en-US" i="1" baseline="0" dirty="0" smtClean="0"/>
              <a:t>Detail View</a:t>
            </a:r>
            <a:r>
              <a:rPr lang="en-US" baseline="0" dirty="0" smtClean="0"/>
              <a:t>” (</a:t>
            </a:r>
            <a:r>
              <a:rPr lang="en-US" baseline="0" dirty="0" err="1" smtClean="0"/>
              <a:t>mata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detail data material usage yang </a:t>
            </a:r>
            <a:r>
              <a:rPr lang="en-US" baseline="0" dirty="0" err="1" smtClean="0"/>
              <a:t>dikembalikan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detail</a:t>
            </a:r>
            <a:r>
              <a:rPr lang="en-US" baseline="0" dirty="0" smtClean="0"/>
              <a:t> view update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Report From WH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Terdapat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pilihan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Update Stock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Report to AMD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Update Stock</a:t>
            </a:r>
            <a:r>
              <a:rPr lang="en-US" baseline="0" dirty="0" smtClean="0"/>
              <a:t>” 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pengecekan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WH inbound </a:t>
            </a:r>
            <a:r>
              <a:rPr lang="en-US" baseline="0" dirty="0" err="1" smtClean="0"/>
              <a:t>adanya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kesesuaian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edit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Used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edit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update stock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Report to AMD</a:t>
            </a:r>
            <a:r>
              <a:rPr lang="en-US" baseline="0" dirty="0" smtClean="0"/>
              <a:t>” 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laporan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AMD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kehilangan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pengecekan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fisik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37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detail update material usage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update </a:t>
            </a:r>
            <a:r>
              <a:rPr lang="en-US" dirty="0" err="1" smtClean="0"/>
              <a:t>qty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Used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Update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perubahan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used.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inbound return. Status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Report From WH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Returned</a:t>
            </a:r>
            <a:r>
              <a:rPr lang="en-US" baseline="0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41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index list</a:t>
            </a:r>
            <a:r>
              <a:rPr lang="en-US" baseline="0" dirty="0" smtClean="0"/>
              <a:t> inbound GRF.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New Returned”, </a:t>
            </a:r>
            <a:r>
              <a:rPr lang="id-ID" baseline="0" dirty="0" smtClean="0"/>
              <a:t>adalah data </a:t>
            </a:r>
            <a:r>
              <a:rPr lang="en-US" baseline="0" dirty="0" smtClean="0"/>
              <a:t>material usage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pencatatan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kembali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Completed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data</a:t>
            </a:r>
            <a:r>
              <a:rPr lang="en-US" baseline="0" dirty="0" smtClean="0"/>
              <a:t> material usage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pencatatan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keseluruhan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inbound.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tagging SN.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dirty="0" smtClean="0"/>
              <a:t>Index list barang </a:t>
            </a:r>
            <a:r>
              <a:rPr lang="en-US" dirty="0" smtClean="0"/>
              <a:t>GRF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</a:t>
            </a:r>
            <a:r>
              <a:rPr lang="en-US" baseline="0" dirty="0" err="1" smtClean="0"/>
              <a:t>diminta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</a:t>
            </a:r>
            <a:r>
              <a:rPr lang="en-US" baseline="0" dirty="0" err="1" smtClean="0"/>
              <a:t>sumary</a:t>
            </a:r>
            <a:r>
              <a:rPr lang="id-ID" baseline="0" dirty="0" smtClean="0"/>
              <a:t> sebelumnya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 adalah untuk submit </a:t>
            </a:r>
            <a:r>
              <a:rPr lang="en-US" baseline="0" dirty="0" smtClean="0"/>
              <a:t>GRF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IC.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tag SN / Mac Address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inbound return GRF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-SN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 SN.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sudah di input semua Serial Numbernya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id-ID" baseline="0" dirty="0" smtClean="0"/>
              <a:t>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en-US" i="0" baseline="0" dirty="0" smtClean="0"/>
              <a:t> m</a:t>
            </a:r>
            <a:r>
              <a:rPr lang="id-ID" baseline="0" dirty="0" smtClean="0"/>
              <a:t>enghilang</a:t>
            </a:r>
            <a:r>
              <a:rPr lang="en-US" baseline="0" dirty="0" smtClean="0"/>
              <a:t>.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Registered</a:t>
            </a:r>
            <a:r>
              <a:rPr lang="en-US" baseline="0" dirty="0" smtClean="0"/>
              <a:t>”.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 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Data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“Not Registered”.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dirty="0" smtClean="0"/>
              <a:t>SN / Mac Addres</a:t>
            </a:r>
            <a:r>
              <a:rPr lang="en-US" dirty="0" smtClean="0"/>
              <a:t>s</a:t>
            </a:r>
            <a:r>
              <a:rPr lang="id-ID" dirty="0" smtClean="0"/>
              <a:t> </a:t>
            </a:r>
            <a:r>
              <a:rPr lang="en-US" dirty="0" smtClean="0"/>
              <a:t>u</a:t>
            </a:r>
            <a:r>
              <a:rPr lang="id-ID" dirty="0" smtClean="0"/>
              <a:t>nik</a:t>
            </a:r>
            <a:r>
              <a:rPr lang="id-ID" baseline="0" dirty="0" smtClean="0"/>
              <a:t>, </a:t>
            </a:r>
            <a:r>
              <a:rPr lang="en-US" baseline="0" dirty="0" smtClean="0"/>
              <a:t>h</a:t>
            </a:r>
            <a:r>
              <a:rPr lang="id-ID" dirty="0" smtClean="0"/>
              <a:t>anya angka dan huruf,</a:t>
            </a:r>
            <a:r>
              <a:rPr lang="id-ID" baseline="0" dirty="0" smtClean="0"/>
              <a:t> tidak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id-ID" baseline="0" dirty="0" smtClean="0"/>
              <a:t>upload character, </a:t>
            </a:r>
            <a:r>
              <a:rPr lang="en-US" baseline="0" dirty="0" smtClean="0"/>
              <a:t>case sensitive</a:t>
            </a:r>
            <a:r>
              <a:rPr lang="id-ID" baseline="0" dirty="0" smtClean="0"/>
              <a:t>.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Tidak </a:t>
            </a:r>
            <a:r>
              <a:rPr lang="en-US" baseline="0" dirty="0" err="1" smtClean="0"/>
              <a:t>dapat</a:t>
            </a:r>
            <a:r>
              <a:rPr lang="id-ID" baseline="0" dirty="0" smtClean="0"/>
              <a:t> melebihi </a:t>
            </a:r>
            <a:r>
              <a:rPr lang="en-US" baseline="0" dirty="0" smtClean="0"/>
              <a:t>qty.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Serial number </a:t>
            </a:r>
            <a:r>
              <a:rPr lang="en-US" i="0" baseline="0" dirty="0" err="1" smtClean="0"/>
              <a:t>tidak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boleh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duplikat</a:t>
            </a:r>
            <a:r>
              <a:rPr lang="en-US" i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Non SN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button “QTY Cond”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Non SN.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sudah diinput </a:t>
            </a:r>
            <a:r>
              <a:rPr lang="en-US" baseline="0" dirty="0" err="1" smtClean="0"/>
              <a:t>keseluruhan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id-ID" baseline="0" dirty="0" smtClean="0"/>
              <a:t> akan muncul </a:t>
            </a:r>
            <a:r>
              <a:rPr lang="en-US" baseline="0" dirty="0" smtClean="0"/>
              <a:t>b</a:t>
            </a:r>
            <a:r>
              <a:rPr lang="id-ID" baseline="0" dirty="0" smtClean="0"/>
              <a:t>utton </a:t>
            </a:r>
            <a:r>
              <a:rPr lang="en-US" baseline="0" dirty="0" smtClean="0"/>
              <a:t>“</a:t>
            </a:r>
            <a:r>
              <a:rPr lang="id-ID" i="1" baseline="0" dirty="0" smtClean="0"/>
              <a:t>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b</a:t>
            </a:r>
            <a:r>
              <a:rPr lang="id-ID" baseline="0" dirty="0" smtClean="0"/>
              <a:t>utton </a:t>
            </a:r>
            <a:r>
              <a:rPr lang="id-ID" i="1" baseline="0" dirty="0" smtClean="0"/>
              <a:t>“</a:t>
            </a:r>
            <a:r>
              <a:rPr lang="en-US" i="1" baseline="0" dirty="0" err="1" smtClean="0"/>
              <a:t>Qty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Recond</a:t>
            </a:r>
            <a:r>
              <a:rPr lang="id-ID" i="1" baseline="0" dirty="0" smtClean="0"/>
              <a:t>” </a:t>
            </a:r>
            <a:r>
              <a:rPr lang="en-US" i="0" baseline="0" dirty="0" smtClean="0"/>
              <a:t>m</a:t>
            </a:r>
            <a:r>
              <a:rPr lang="id-ID" baseline="0" dirty="0" smtClean="0"/>
              <a:t>enghilang</a:t>
            </a:r>
            <a:r>
              <a:rPr lang="en-US" baseline="0" dirty="0" smtClean="0"/>
              <a:t>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</a:t>
            </a:r>
            <a:r>
              <a:rPr lang="en-US" baseline="0" dirty="0" smtClean="0"/>
              <a:t>b</a:t>
            </a:r>
            <a:r>
              <a:rPr lang="id-ID" baseline="0" dirty="0" smtClean="0"/>
              <a:t>elum diinput </a:t>
            </a:r>
            <a:r>
              <a:rPr lang="en-US" baseline="0" dirty="0" err="1" smtClean="0"/>
              <a:t>keseluruhan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id-ID" baseline="0" dirty="0" smtClean="0"/>
              <a:t>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</a:t>
            </a:r>
            <a:r>
              <a:rPr lang="en-US" baseline="0" dirty="0" smtClean="0"/>
              <a:t>,</a:t>
            </a:r>
            <a:r>
              <a:rPr lang="id-ID" baseline="0" dirty="0" smtClean="0"/>
              <a:t> </a:t>
            </a:r>
            <a:r>
              <a:rPr lang="id-ID" i="1" baseline="0" dirty="0" smtClean="0"/>
              <a:t>“Restore (Merah)” </a:t>
            </a:r>
            <a:r>
              <a:rPr lang="en-US" i="1" baseline="0" dirty="0" smtClean="0"/>
              <a:t>, </a:t>
            </a:r>
            <a:r>
              <a:rPr lang="id-ID" baseline="0" dirty="0" smtClean="0"/>
              <a:t>dan </a:t>
            </a:r>
            <a:r>
              <a:rPr lang="en-US" baseline="0" dirty="0" smtClean="0"/>
              <a:t>“</a:t>
            </a:r>
            <a:r>
              <a:rPr lang="en-US" i="1" baseline="0" dirty="0" err="1" smtClean="0"/>
              <a:t>Qty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Recond</a:t>
            </a:r>
            <a:r>
              <a:rPr lang="id-ID" i="1" baseline="0" dirty="0" smtClean="0"/>
              <a:t>” </a:t>
            </a:r>
            <a:r>
              <a:rPr lang="en-US" i="1" baseline="0" dirty="0" smtClean="0"/>
              <a:t>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err="1" smtClean="0"/>
              <a:t>Tidak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dapat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melebihi</a:t>
            </a:r>
            <a:r>
              <a:rPr lang="en-US" i="0" baseline="0" dirty="0" smtClean="0"/>
              <a:t> qty.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i="0" baseline="0" dirty="0" smtClean="0"/>
              <a:t>Button “</a:t>
            </a:r>
            <a:r>
              <a:rPr lang="en-US" i="1" baseline="0" dirty="0" smtClean="0"/>
              <a:t>Input Inbound</a:t>
            </a:r>
            <a:r>
              <a:rPr lang="en-US" i="0" baseline="0" dirty="0" smtClean="0"/>
              <a:t>”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submit input </a:t>
            </a:r>
            <a:r>
              <a:rPr lang="en-US" i="0" baseline="0" dirty="0" err="1" smtClean="0"/>
              <a:t>hasil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pencatatan</a:t>
            </a:r>
            <a:r>
              <a:rPr lang="en-US" i="0" baseline="0" dirty="0" smtClean="0"/>
              <a:t> SN GRF </a:t>
            </a:r>
            <a:r>
              <a:rPr lang="en-US" i="0" baseline="0" dirty="0" err="1" smtClean="0"/>
              <a:t>Reguler</a:t>
            </a:r>
            <a:r>
              <a:rPr lang="en-US" i="0" baseline="0" dirty="0" smtClean="0"/>
              <a:t>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saldo</a:t>
            </a:r>
            <a:r>
              <a:rPr lang="en-US" baseline="0" dirty="0" smtClean="0"/>
              <a:t> WH 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inbound.</a:t>
            </a:r>
            <a:endParaRPr lang="en-US" i="0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b="0" baseline="0" dirty="0" smtClean="0"/>
              <a:t>Button “</a:t>
            </a:r>
            <a:r>
              <a:rPr lang="en-US" b="0" i="1" baseline="0" dirty="0" smtClean="0"/>
              <a:t>Report to User”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untuk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mengembalikan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ke</a:t>
            </a:r>
            <a:r>
              <a:rPr lang="en-US" b="0" baseline="0" dirty="0" smtClean="0"/>
              <a:t> user </a:t>
            </a:r>
            <a:r>
              <a:rPr lang="en-US" b="0" baseline="0" dirty="0" err="1" smtClean="0"/>
              <a:t>jika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yang </a:t>
            </a:r>
            <a:r>
              <a:rPr lang="en-US" b="0" baseline="0" dirty="0" err="1" smtClean="0"/>
              <a:t>diterima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tidak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sesuai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dengan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fisiknya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kolom</a:t>
            </a:r>
            <a:r>
              <a:rPr lang="en-US" b="0" baseline="0" dirty="0" smtClean="0"/>
              <a:t> Revision Remark </a:t>
            </a:r>
            <a:r>
              <a:rPr lang="en-US" b="0" baseline="0" dirty="0" err="1" smtClean="0"/>
              <a:t>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muncul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setelah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klik</a:t>
            </a:r>
            <a:r>
              <a:rPr lang="en-US" b="0" baseline="0" dirty="0" smtClean="0"/>
              <a:t> button </a:t>
            </a:r>
            <a:r>
              <a:rPr lang="en-US" b="0" baseline="0" dirty="0" err="1" smtClean="0"/>
              <a:t>ini</a:t>
            </a:r>
            <a:r>
              <a:rPr lang="en-US" b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inbound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Non SN.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 </a:t>
            </a:r>
            <a:r>
              <a:rPr lang="en-US" baseline="0" dirty="0" err="1" smtClean="0"/>
              <a:t>mengisikan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QTY Return.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Submit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mengirimakn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inbound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dahulu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err="1" smtClean="0"/>
              <a:t>Qty</a:t>
            </a:r>
            <a:r>
              <a:rPr lang="en-US" i="1" baseline="0" dirty="0" smtClean="0"/>
              <a:t> Request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Submit</a:t>
            </a:r>
            <a:r>
              <a:rPr lang="en-US" baseline="0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index list </a:t>
            </a:r>
            <a:r>
              <a:rPr lang="en-US" dirty="0" err="1" smtClean="0"/>
              <a:t>verifikasi</a:t>
            </a:r>
            <a:r>
              <a:rPr lang="en-US" dirty="0" smtClean="0"/>
              <a:t>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Verified.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detail view GRF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user yang input data GRF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Revise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Revision Remark.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Verify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data GRF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index list approval GRF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IKR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verified,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14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9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9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0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89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3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33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24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5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E92E-CE1F-4E2C-8C86-9A2F9931D099}" type="datetimeFigureOut">
              <a:rPr lang="id-ID" smtClean="0"/>
              <a:t>08/11/2018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AAEE-9156-459C-A685-EBB91ADDD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6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0500"/>
            <a:ext cx="11734800" cy="6457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68"/>
          <a:stretch/>
        </p:blipFill>
        <p:spPr>
          <a:xfrm>
            <a:off x="5029959" y="2398713"/>
            <a:ext cx="2132083" cy="204152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272982" y="288901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5162" y="3025627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33" name="Oval 32"/>
          <p:cNvSpPr/>
          <p:nvPr/>
        </p:nvSpPr>
        <p:spPr>
          <a:xfrm>
            <a:off x="7801417" y="2874494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80103" y="3173450"/>
            <a:ext cx="9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Logistik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0519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2523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5833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3489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4399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19084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19274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1946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19293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19546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19416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19546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841499" y="882800"/>
            <a:ext cx="10103923" cy="5541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1999014" y="1524482"/>
            <a:ext cx="2085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Revision Remark	:</a:t>
            </a:r>
            <a:endParaRPr lang="id-ID" sz="1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109028" y="1593080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09028" y="1857842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WO/IKR/1806-00348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6205" y="2839357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4283" y="1518247"/>
            <a:ext cx="30091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Requestor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	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Inputted By	:</a:t>
            </a:r>
          </a:p>
          <a:p>
            <a:r>
              <a:rPr lang="en-US" sz="1600" dirty="0" smtClean="0"/>
              <a:t>Verified By		:</a:t>
            </a:r>
            <a:endParaRPr lang="id-ID" sz="1600" dirty="0" smtClean="0"/>
          </a:p>
          <a:p>
            <a:r>
              <a:rPr lang="id-ID" sz="1600" dirty="0" smtClean="0"/>
              <a:t>Purpose		:</a:t>
            </a:r>
            <a:endParaRPr lang="id-ID" sz="1600" dirty="0"/>
          </a:p>
        </p:txBody>
      </p:sp>
      <p:sp>
        <p:nvSpPr>
          <p:cNvPr id="50" name="Rectangle 49"/>
          <p:cNvSpPr/>
          <p:nvPr/>
        </p:nvSpPr>
        <p:spPr>
          <a:xfrm>
            <a:off x="9501122" y="1586119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IKR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501122" y="2343931"/>
            <a:ext cx="2146203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01122" y="2577659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498020" y="3297080"/>
            <a:ext cx="2154709" cy="506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02058" y="1047128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4013778" y="211819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6478" y="235314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01122" y="2097294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29508" y="4244303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218324" y="420018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99065" y="4291157"/>
            <a:ext cx="155576" cy="12065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061428" y="4124399"/>
            <a:ext cx="9598325" cy="1731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4616" y="4143616"/>
            <a:ext cx="131305" cy="17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136277" y="4205532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16186" y="4790442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dirty="0"/>
              <a:t>. </a:t>
            </a:r>
            <a:r>
              <a:rPr lang="en-US" sz="1400" dirty="0" smtClean="0"/>
              <a:t>     OE123.27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25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057432" y="5984159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Approve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077740" y="5991419"/>
            <a:ext cx="832417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Revise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5322" y="3136559"/>
            <a:ext cx="2387493" cy="48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16186" y="5069842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    OE123.12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smtClean="0"/>
              <a:t>OTB                            10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9" name="Rectangle 68"/>
          <p:cNvSpPr/>
          <p:nvPr/>
        </p:nvSpPr>
        <p:spPr>
          <a:xfrm>
            <a:off x="4026478" y="2577881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7608" y="4533421"/>
            <a:ext cx="1084823" cy="21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5420" y="4545143"/>
            <a:ext cx="1084823" cy="21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45985" y="4539278"/>
            <a:ext cx="1084823" cy="21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--- </a:t>
            </a:r>
            <a:r>
              <a:rPr lang="en-US" dirty="0" smtClean="0">
                <a:solidFill>
                  <a:srgbClr val="FFFF00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66" name="Rectangle 65"/>
          <p:cNvSpPr/>
          <p:nvPr/>
        </p:nvSpPr>
        <p:spPr>
          <a:xfrm>
            <a:off x="9501122" y="2818959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501122" y="3060259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verificator_ikr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13822" y="1840119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0500"/>
            <a:ext cx="11734800" cy="6457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68"/>
          <a:stretch/>
        </p:blipFill>
        <p:spPr>
          <a:xfrm>
            <a:off x="5029959" y="2398713"/>
            <a:ext cx="2132083" cy="204152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272982" y="288901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5162" y="3025627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33" name="Oval 32"/>
          <p:cNvSpPr/>
          <p:nvPr/>
        </p:nvSpPr>
        <p:spPr>
          <a:xfrm>
            <a:off x="7801417" y="2874494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80103" y="3173450"/>
            <a:ext cx="9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Logistik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2584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88040" y="2068313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773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2104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2089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Good Request Form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869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chemeClr val="accent5"/>
                </a:solidFill>
              </a:rPr>
              <a:t>Inputted    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/>
              <a:t>WO/</a:t>
            </a:r>
            <a:r>
              <a:rPr lang="en-US" sz="1600" dirty="0"/>
              <a:t>IT</a:t>
            </a:r>
            <a:r>
              <a:rPr lang="id-ID" sz="1600" dirty="0" smtClean="0"/>
              <a:t>/1806-00348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9860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429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27505" y="2448193"/>
            <a:ext cx="1826898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171012" y="2441703"/>
            <a:ext cx="286457" cy="3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450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475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2184400" y="1575908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45469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0192" y="2475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334436" y="3189297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FF0000"/>
                </a:solidFill>
              </a:rPr>
              <a:t>Need Revise from IC   </a:t>
            </a:r>
            <a:r>
              <a:rPr lang="en-US" sz="1600" dirty="0" smtClean="0"/>
              <a:t>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 smtClean="0"/>
              <a:t>WO/I</a:t>
            </a:r>
            <a:r>
              <a:rPr lang="en-US" sz="1600" dirty="0" smtClean="0"/>
              <a:t>T</a:t>
            </a:r>
            <a:r>
              <a:rPr lang="id-ID" sz="1600" dirty="0" smtClean="0"/>
              <a:t>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4220" y="3266065"/>
            <a:ext cx="188018" cy="1976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62680" y="3296950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/>
              <a:t>WO/</a:t>
            </a:r>
            <a:r>
              <a:rPr lang="en-US" sz="1600" dirty="0"/>
              <a:t>IT</a:t>
            </a:r>
            <a:r>
              <a:rPr lang="id-ID" sz="1600" dirty="0" smtClean="0"/>
              <a:t>/1806-00348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2215140" y="1422534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32769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40192" y="2348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57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15577" y="839310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Good Request Form</a:t>
            </a:r>
            <a:endParaRPr lang="id-ID" sz="2400" b="1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2334436" y="1545723"/>
            <a:ext cx="6757923" cy="491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TextBox 88"/>
          <p:cNvSpPr txBox="1"/>
          <p:nvPr/>
        </p:nvSpPr>
        <p:spPr>
          <a:xfrm>
            <a:off x="2557608" y="1681209"/>
            <a:ext cx="361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</a:t>
            </a:r>
            <a:r>
              <a:rPr lang="en-US" sz="2400" b="1" dirty="0" smtClean="0"/>
              <a:t>Good Request Form</a:t>
            </a:r>
            <a:endParaRPr lang="id-ID" sz="2400" b="1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2568494" y="2328670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WO/IOM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			:</a:t>
            </a:r>
            <a:endParaRPr lang="id-ID" sz="16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566545" y="3073143"/>
            <a:ext cx="3932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id-ID" sz="1600" dirty="0"/>
          </a:p>
          <a:p>
            <a:r>
              <a:rPr lang="id-ID" sz="1600" dirty="0" smtClean="0"/>
              <a:t>Region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	:	:</a:t>
            </a:r>
          </a:p>
          <a:p>
            <a:r>
              <a:rPr lang="id-ID" sz="1600" dirty="0"/>
              <a:t>File </a:t>
            </a:r>
            <a:r>
              <a:rPr lang="id-ID" sz="1600" dirty="0" smtClean="0"/>
              <a:t>Attachment</a:t>
            </a:r>
            <a:r>
              <a:rPr lang="en-US" sz="1600" dirty="0" smtClean="0"/>
              <a:t> 1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	:</a:t>
            </a:r>
          </a:p>
          <a:p>
            <a:r>
              <a:rPr lang="en-US" sz="1600" dirty="0" smtClean="0"/>
              <a:t>File Attachment 3		:</a:t>
            </a:r>
            <a:endParaRPr lang="id-ID" sz="1600" dirty="0" smtClean="0"/>
          </a:p>
          <a:p>
            <a:r>
              <a:rPr lang="id-ID" sz="1600" dirty="0" smtClean="0"/>
              <a:t>Purpose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endParaRPr lang="id-ID" sz="1600" dirty="0"/>
          </a:p>
        </p:txBody>
      </p:sp>
      <p:sp>
        <p:nvSpPr>
          <p:cNvPr id="92" name="Rectangle 91"/>
          <p:cNvSpPr/>
          <p:nvPr/>
        </p:nvSpPr>
        <p:spPr>
          <a:xfrm>
            <a:off x="5911483" y="2315424"/>
            <a:ext cx="2715612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IT</a:t>
            </a:r>
            <a:r>
              <a:rPr lang="id-ID" sz="1400" dirty="0">
                <a:solidFill>
                  <a:schemeClr val="tx1"/>
                </a:solidFill>
              </a:rPr>
              <a:t>/1806-00348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911483" y="259247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9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7504" y="2594040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5928195" y="416053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97" name="Rectangle 96"/>
          <p:cNvSpPr/>
          <p:nvPr/>
        </p:nvSpPr>
        <p:spPr>
          <a:xfrm>
            <a:off x="5899933" y="3138957"/>
            <a:ext cx="2730500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IT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02749" y="3412899"/>
            <a:ext cx="2721334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9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408182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5902749" y="365297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64976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5931397" y="4991519"/>
            <a:ext cx="2711736" cy="50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690968" y="5930263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5" name="Rectangle 104"/>
          <p:cNvSpPr/>
          <p:nvPr/>
        </p:nvSpPr>
        <p:spPr>
          <a:xfrm>
            <a:off x="5899933" y="286818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928195" y="442596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pic>
        <p:nvPicPr>
          <p:cNvPr id="10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0250" y="2869446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ounded Rectangle 108"/>
          <p:cNvSpPr/>
          <p:nvPr/>
        </p:nvSpPr>
        <p:spPr>
          <a:xfrm>
            <a:off x="5931296" y="4704854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110" name="Rectangle 109"/>
          <p:cNvSpPr/>
          <p:nvPr/>
        </p:nvSpPr>
        <p:spPr>
          <a:xfrm>
            <a:off x="5902749" y="390697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90376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46406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/>
              <a:t>WO/</a:t>
            </a:r>
            <a:r>
              <a:rPr lang="en-US" sz="1600" dirty="0"/>
              <a:t>IT</a:t>
            </a:r>
            <a:r>
              <a:rPr lang="id-ID" sz="1600" dirty="0" smtClean="0"/>
              <a:t>/1806-00348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2215140" y="1422534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32769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40192" y="2348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57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15577" y="839310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Good Request Form</a:t>
            </a:r>
            <a:endParaRPr lang="id-ID" sz="2400" b="1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2334436" y="1545723"/>
            <a:ext cx="6757923" cy="491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/>
          <p:cNvSpPr txBox="1"/>
          <p:nvPr/>
        </p:nvSpPr>
        <p:spPr>
          <a:xfrm>
            <a:off x="2557608" y="1681209"/>
            <a:ext cx="361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</a:t>
            </a:r>
            <a:r>
              <a:rPr lang="en-US" sz="2400" b="1" dirty="0" smtClean="0"/>
              <a:t>Good Request Form</a:t>
            </a:r>
            <a:endParaRPr lang="id-ID" sz="2400" b="1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568494" y="2328670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WO/IOM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			:</a:t>
            </a:r>
            <a:endParaRPr lang="id-ID" sz="16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566545" y="3073143"/>
            <a:ext cx="39324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Vendor Name		:</a:t>
            </a:r>
          </a:p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id-ID" sz="1600" dirty="0"/>
          </a:p>
          <a:p>
            <a:r>
              <a:rPr lang="id-ID" sz="1600" dirty="0" smtClean="0"/>
              <a:t>Region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	:	:</a:t>
            </a:r>
          </a:p>
          <a:p>
            <a:r>
              <a:rPr lang="id-ID" sz="1600" dirty="0"/>
              <a:t>File </a:t>
            </a:r>
            <a:r>
              <a:rPr lang="id-ID" sz="1600" dirty="0" smtClean="0"/>
              <a:t>Attachment</a:t>
            </a:r>
            <a:r>
              <a:rPr lang="en-US" sz="1600" dirty="0" smtClean="0"/>
              <a:t> 1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	:</a:t>
            </a:r>
          </a:p>
          <a:p>
            <a:r>
              <a:rPr lang="en-US" sz="1600" dirty="0" smtClean="0"/>
              <a:t>File Attachment 3		:</a:t>
            </a:r>
            <a:endParaRPr lang="id-ID" sz="1600" dirty="0" smtClean="0"/>
          </a:p>
          <a:p>
            <a:r>
              <a:rPr lang="id-ID" sz="1600" dirty="0" smtClean="0"/>
              <a:t>Purpose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endParaRPr lang="id-ID" sz="1600" dirty="0"/>
          </a:p>
        </p:txBody>
      </p:sp>
      <p:sp>
        <p:nvSpPr>
          <p:cNvPr id="80" name="Rectangle 79"/>
          <p:cNvSpPr/>
          <p:nvPr/>
        </p:nvSpPr>
        <p:spPr>
          <a:xfrm>
            <a:off x="5911483" y="2315424"/>
            <a:ext cx="2715612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IT</a:t>
            </a:r>
            <a:r>
              <a:rPr lang="id-ID" sz="1400" dirty="0">
                <a:solidFill>
                  <a:schemeClr val="tx1"/>
                </a:solidFill>
              </a:rPr>
              <a:t>/1806-00348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11483" y="259247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8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7504" y="2594040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5928195" y="442400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87" name="Rectangle 86"/>
          <p:cNvSpPr/>
          <p:nvPr/>
        </p:nvSpPr>
        <p:spPr>
          <a:xfrm>
            <a:off x="5899933" y="3417925"/>
            <a:ext cx="2730500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IT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02749" y="3676369"/>
            <a:ext cx="2721334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8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671652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5902749" y="391644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9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91323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5931397" y="5254989"/>
            <a:ext cx="2711736" cy="50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690968" y="5930263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94" name="Rectangle 93"/>
          <p:cNvSpPr/>
          <p:nvPr/>
        </p:nvSpPr>
        <p:spPr>
          <a:xfrm>
            <a:off x="5899933" y="286818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Vendor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928195" y="468943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pic>
        <p:nvPicPr>
          <p:cNvPr id="9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0250" y="2869446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5931296" y="4968324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99" name="Rectangle 98"/>
          <p:cNvSpPr/>
          <p:nvPr/>
        </p:nvSpPr>
        <p:spPr>
          <a:xfrm>
            <a:off x="5902749" y="417044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416723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5897352" y="3144567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PT Jaya </a:t>
            </a:r>
            <a:r>
              <a:rPr lang="en-US" sz="1400" dirty="0" err="1">
                <a:solidFill>
                  <a:sysClr val="windowText" lastClr="000000"/>
                </a:solidFill>
              </a:rPr>
              <a:t>Makmur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397669" y="3145830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18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31106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19922" y="26019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00663" y="269294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16145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18051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19922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18234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20771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19463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20771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1910446" y="1317123"/>
            <a:ext cx="10031059" cy="452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005302" y="2526181"/>
            <a:ext cx="9870350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69989" y="2574427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05516" y="1531934"/>
            <a:ext cx="24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2059606" y="2097299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38668" y="5278713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997098" y="5278712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78451" y="2607315"/>
            <a:ext cx="9291538" cy="3332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8284" y="3150493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  OE123.27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id-ID" sz="1400" dirty="0" smtClean="0"/>
              <a:t>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  25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53" name="Rectangle 52"/>
          <p:cNvSpPr/>
          <p:nvPr/>
        </p:nvSpPr>
        <p:spPr>
          <a:xfrm>
            <a:off x="2866990" y="2935734"/>
            <a:ext cx="1072549" cy="206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5" y="3210453"/>
            <a:ext cx="367985" cy="21027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091939" y="2935734"/>
            <a:ext cx="1226821" cy="212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5471161" y="2929996"/>
            <a:ext cx="1135380" cy="212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9" name="TextBox 38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5577" y="839310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Good Request Form</a:t>
            </a:r>
            <a:endParaRPr lang="id-ID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679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45372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129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0367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32469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989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85258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42446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1783447" y="1317123"/>
            <a:ext cx="9932304" cy="4192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1978230" y="2157019"/>
            <a:ext cx="9577096" cy="261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367679" y="2182239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05516" y="1531934"/>
            <a:ext cx="280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</a:t>
            </a:r>
            <a:r>
              <a:rPr lang="id-ID" sz="2400" b="1" dirty="0" smtClean="0"/>
              <a:t>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45" name="Rounded Rectangle 44"/>
          <p:cNvSpPr/>
          <p:nvPr/>
        </p:nvSpPr>
        <p:spPr>
          <a:xfrm>
            <a:off x="1986978" y="4994304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4066" y="2175472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4435" y="2783420"/>
            <a:ext cx="953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OE123.27     </a:t>
            </a:r>
            <a:r>
              <a:rPr lang="id-ID" sz="1600" dirty="0" smtClean="0"/>
              <a:t>      </a:t>
            </a:r>
            <a:r>
              <a:rPr lang="en-US" sz="1600" dirty="0" smtClean="0"/>
              <a:t> </a:t>
            </a:r>
            <a:r>
              <a:rPr lang="id-ID" sz="1600" dirty="0" smtClean="0"/>
              <a:t> </a:t>
            </a:r>
            <a:r>
              <a:rPr lang="en-US" sz="1600" dirty="0" smtClean="0"/>
              <a:t>  </a:t>
            </a:r>
            <a:r>
              <a:rPr lang="id-ID" sz="1600" dirty="0" smtClean="0"/>
              <a:t> </a:t>
            </a:r>
            <a:r>
              <a:rPr lang="en-US" sz="1600" dirty="0" err="1" smtClean="0"/>
              <a:t>Tiang</a:t>
            </a:r>
            <a:endParaRPr lang="id-ID" sz="1600" dirty="0"/>
          </a:p>
        </p:txBody>
      </p:sp>
      <p:sp>
        <p:nvSpPr>
          <p:cNvPr id="36" name="Rectangle 35"/>
          <p:cNvSpPr/>
          <p:nvPr/>
        </p:nvSpPr>
        <p:spPr>
          <a:xfrm>
            <a:off x="5683716" y="2871720"/>
            <a:ext cx="373714" cy="18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54244" y="2491580"/>
            <a:ext cx="1316095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3741420" y="2491580"/>
            <a:ext cx="136398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5227320" y="2494105"/>
            <a:ext cx="130302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1" name="TextBox 60"/>
          <p:cNvSpPr txBox="1"/>
          <p:nvPr/>
        </p:nvSpPr>
        <p:spPr>
          <a:xfrm>
            <a:off x="1894435" y="3064725"/>
            <a:ext cx="953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OE123.12     </a:t>
            </a:r>
            <a:r>
              <a:rPr lang="id-ID" sz="1600" dirty="0" smtClean="0"/>
              <a:t>      </a:t>
            </a:r>
            <a:r>
              <a:rPr lang="en-US" sz="1600" dirty="0" smtClean="0"/>
              <a:t> </a:t>
            </a:r>
            <a:r>
              <a:rPr lang="id-ID" sz="1600" dirty="0" smtClean="0"/>
              <a:t> </a:t>
            </a:r>
            <a:r>
              <a:rPr lang="en-US" sz="1600" dirty="0" smtClean="0"/>
              <a:t>  </a:t>
            </a:r>
            <a:r>
              <a:rPr lang="id-ID" sz="1600" dirty="0" smtClean="0"/>
              <a:t> </a:t>
            </a:r>
            <a:r>
              <a:rPr lang="en-US" sz="1600" dirty="0" smtClean="0"/>
              <a:t>OTB</a:t>
            </a:r>
            <a:endParaRPr lang="id-ID" sz="900" dirty="0"/>
          </a:p>
        </p:txBody>
      </p:sp>
      <p:sp>
        <p:nvSpPr>
          <p:cNvPr id="62" name="Rectangle 61"/>
          <p:cNvSpPr/>
          <p:nvPr/>
        </p:nvSpPr>
        <p:spPr>
          <a:xfrm>
            <a:off x="5683716" y="3129594"/>
            <a:ext cx="373714" cy="18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15577" y="839310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Good Request Form</a:t>
            </a:r>
            <a:endParaRPr lang="id-ID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513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verificator</a:t>
            </a:r>
            <a:r>
              <a:rPr lang="id-ID" sz="1200" i="1" dirty="0" smtClean="0"/>
              <a:t>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/>
              <a:t>/07/18 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56038" y="2328917"/>
            <a:ext cx="274405" cy="3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--- Verification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5577" y="839310"/>
            <a:ext cx="475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Verification Good Request Form</a:t>
            </a:r>
            <a:endParaRPr lang="id-ID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796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841499" y="908805"/>
            <a:ext cx="10103923" cy="55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53"/>
          <p:cNvSpPr txBox="1"/>
          <p:nvPr/>
        </p:nvSpPr>
        <p:spPr>
          <a:xfrm>
            <a:off x="1989358" y="1097928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2129508" y="4068458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218324" y="4024341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99065" y="4115312"/>
            <a:ext cx="155576" cy="12065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061428" y="3948553"/>
            <a:ext cx="9598325" cy="186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99447" y="3967771"/>
            <a:ext cx="141583" cy="18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136277" y="4029687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16186" y="461459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dirty="0"/>
              <a:t>. </a:t>
            </a:r>
            <a:r>
              <a:rPr lang="en-US" sz="1400" dirty="0" smtClean="0"/>
              <a:t>     OE123.27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25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045388" y="5970122"/>
            <a:ext cx="832417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Verify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065696" y="5964682"/>
            <a:ext cx="832417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Revise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765" y="3154623"/>
            <a:ext cx="2379350" cy="44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0805" y="4348330"/>
            <a:ext cx="1176795" cy="202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8905" y="4348330"/>
            <a:ext cx="1176795" cy="202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47805" y="4348330"/>
            <a:ext cx="1103449" cy="19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--- Verification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verificator</a:t>
            </a:r>
            <a:r>
              <a:rPr lang="id-ID" sz="1200" i="1" dirty="0" smtClean="0"/>
              <a:t>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1999014" y="1570813"/>
            <a:ext cx="2085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Revision Remark	:</a:t>
            </a:r>
            <a:endParaRPr lang="id-ID" sz="1600" dirty="0" smtClean="0"/>
          </a:p>
        </p:txBody>
      </p:sp>
      <p:sp>
        <p:nvSpPr>
          <p:cNvPr id="98" name="Rectangle 97"/>
          <p:cNvSpPr/>
          <p:nvPr/>
        </p:nvSpPr>
        <p:spPr>
          <a:xfrm>
            <a:off x="4109028" y="1639411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001/GRF/IC-</a:t>
            </a:r>
            <a:r>
              <a:rPr lang="en-US" sz="1400" dirty="0">
                <a:solidFill>
                  <a:schemeClr val="tx1"/>
                </a:solidFill>
              </a:rPr>
              <a:t>IT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109028" y="1904173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IT</a:t>
            </a:r>
            <a:r>
              <a:rPr lang="id-ID" sz="1400" dirty="0">
                <a:solidFill>
                  <a:schemeClr val="tx1"/>
                </a:solidFill>
              </a:rPr>
              <a:t>/1806-00348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116205" y="2885688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54283" y="1564578"/>
            <a:ext cx="30091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Requestor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	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Inputted By	:</a:t>
            </a:r>
          </a:p>
          <a:p>
            <a:r>
              <a:rPr lang="id-ID" sz="1600" dirty="0" smtClean="0"/>
              <a:t>Purpose		:</a:t>
            </a:r>
            <a:endParaRPr lang="en-US" sz="1600" dirty="0" smtClean="0"/>
          </a:p>
          <a:p>
            <a:endParaRPr lang="id-ID" sz="1600" dirty="0"/>
          </a:p>
        </p:txBody>
      </p:sp>
      <p:sp>
        <p:nvSpPr>
          <p:cNvPr id="102" name="Rectangle 101"/>
          <p:cNvSpPr/>
          <p:nvPr/>
        </p:nvSpPr>
        <p:spPr>
          <a:xfrm>
            <a:off x="9501122" y="1645150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IT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501122" y="2402962"/>
            <a:ext cx="2146203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01122" y="2636690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498020" y="3123667"/>
            <a:ext cx="2154709" cy="330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13778" y="2164523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26478" y="2399473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01122" y="2149975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26478" y="262421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501122" y="2871640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501122" y="1892800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Verified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/>
              <a:t>/07/18 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56038" y="2328917"/>
            <a:ext cx="274405" cy="3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5577" y="839310"/>
            <a:ext cx="443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Approval Good Request Form</a:t>
            </a:r>
            <a:endParaRPr lang="id-ID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329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33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Input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45657" y="2863905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35073" y="2314703"/>
            <a:ext cx="286457" cy="3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2210469" y="1457394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859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334436" y="3099422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Need Revise from IC </a:t>
            </a:r>
            <a:r>
              <a:rPr lang="en-US" sz="1600" dirty="0" smtClean="0"/>
              <a:t>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080" y="3174625"/>
            <a:ext cx="188018" cy="1976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62680" y="3205510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841499" y="908805"/>
            <a:ext cx="10103923" cy="55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53"/>
          <p:cNvSpPr txBox="1"/>
          <p:nvPr/>
        </p:nvSpPr>
        <p:spPr>
          <a:xfrm>
            <a:off x="1989358" y="1097928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2129508" y="4068458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218324" y="4024341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99065" y="4115312"/>
            <a:ext cx="155576" cy="12065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061428" y="3948553"/>
            <a:ext cx="9598325" cy="186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99447" y="3967771"/>
            <a:ext cx="141583" cy="18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136277" y="4029687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16186" y="461459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dirty="0"/>
              <a:t>. </a:t>
            </a:r>
            <a:r>
              <a:rPr lang="en-US" sz="1400" dirty="0" smtClean="0"/>
              <a:t>     OE123.27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25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045388" y="5970122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Approve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065696" y="5964682"/>
            <a:ext cx="832417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Revise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765" y="3154623"/>
            <a:ext cx="2379350" cy="44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80805" y="4348330"/>
            <a:ext cx="1176795" cy="202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8905" y="4348330"/>
            <a:ext cx="1176795" cy="202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47805" y="4348330"/>
            <a:ext cx="1103449" cy="19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1999014" y="1561553"/>
            <a:ext cx="2085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Revision Remark	:</a:t>
            </a:r>
            <a:endParaRPr lang="id-ID" sz="16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109028" y="1630151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001/GRF/IC-</a:t>
            </a:r>
            <a:r>
              <a:rPr lang="en-US" sz="1400" dirty="0">
                <a:solidFill>
                  <a:schemeClr val="tx1"/>
                </a:solidFill>
              </a:rPr>
              <a:t>IT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09028" y="1894913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IT</a:t>
            </a:r>
            <a:r>
              <a:rPr lang="id-ID" sz="1400" dirty="0">
                <a:solidFill>
                  <a:schemeClr val="tx1"/>
                </a:solidFill>
              </a:rPr>
              <a:t>/1806-00348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16205" y="2876428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54283" y="1555318"/>
            <a:ext cx="30091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Requestor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	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Inputted By	:</a:t>
            </a:r>
          </a:p>
          <a:p>
            <a:r>
              <a:rPr lang="en-US" sz="1600" dirty="0" smtClean="0"/>
              <a:t>Verified By		:</a:t>
            </a:r>
            <a:endParaRPr lang="id-ID" sz="1600" dirty="0" smtClean="0"/>
          </a:p>
          <a:p>
            <a:r>
              <a:rPr lang="id-ID" sz="1600" dirty="0" smtClean="0"/>
              <a:t>Purpose		:</a:t>
            </a:r>
            <a:endParaRPr lang="id-ID" sz="1600" dirty="0"/>
          </a:p>
        </p:txBody>
      </p:sp>
      <p:sp>
        <p:nvSpPr>
          <p:cNvPr id="85" name="Rectangle 84"/>
          <p:cNvSpPr/>
          <p:nvPr/>
        </p:nvSpPr>
        <p:spPr>
          <a:xfrm>
            <a:off x="9501122" y="1623190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IT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01122" y="2381002"/>
            <a:ext cx="2146203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501122" y="2614730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498020" y="3334151"/>
            <a:ext cx="2154709" cy="506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3778" y="2155263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26478" y="2390213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501122" y="2134365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26478" y="261495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01122" y="2856030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01122" y="3097330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verificator_ikr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513822" y="1877190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90500"/>
            <a:ext cx="11734800" cy="6457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68"/>
          <a:stretch/>
        </p:blipFill>
        <p:spPr>
          <a:xfrm>
            <a:off x="5029959" y="2398713"/>
            <a:ext cx="2132083" cy="204152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272982" y="288901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5162" y="3054655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33" name="Oval 32"/>
          <p:cNvSpPr/>
          <p:nvPr/>
        </p:nvSpPr>
        <p:spPr>
          <a:xfrm>
            <a:off x="7801417" y="2874494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1075" y="3173450"/>
            <a:ext cx="9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Logistik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071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</a:t>
            </a:r>
            <a:r>
              <a:rPr lang="en-US" sz="1600" dirty="0" err="1" smtClean="0"/>
              <a:t>ogistik</a:t>
            </a:r>
            <a:endParaRPr lang="id-ID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</a:t>
            </a:r>
            <a:r>
              <a:rPr lang="en-US" sz="2400" b="1" dirty="0" smtClean="0"/>
              <a:t>Outbound Warehouse</a:t>
            </a:r>
            <a:endParaRPr lang="id-ID" sz="2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3625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20196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405691" y="2329292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 </a:t>
            </a:r>
            <a:r>
              <a:rPr lang="id-ID" sz="1100" dirty="0" smtClean="0">
                <a:solidFill>
                  <a:srgbClr val="FF0000"/>
                </a:solidFill>
              </a:rPr>
              <a:t>New </a:t>
            </a:r>
            <a:r>
              <a:rPr lang="en-US" sz="1100" dirty="0" smtClean="0">
                <a:solidFill>
                  <a:srgbClr val="FF0000"/>
                </a:solidFill>
              </a:rPr>
              <a:t>GRF               </a:t>
            </a:r>
            <a:r>
              <a:rPr lang="en-US" sz="1100" dirty="0" smtClean="0"/>
              <a:t>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IKR         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  </a:t>
            </a:r>
            <a:r>
              <a:rPr lang="id-ID" sz="1100" dirty="0" smtClean="0"/>
              <a:t>WO/IKR/1806-00348</a:t>
            </a:r>
            <a:r>
              <a:rPr lang="en-US" sz="1100" dirty="0" smtClean="0"/>
              <a:t>             Internal MKM                 </a:t>
            </a:r>
            <a:r>
              <a:rPr lang="en-US" sz="1100" dirty="0" err="1" smtClean="0"/>
              <a:t>Rahmat</a:t>
            </a:r>
            <a:endParaRPr lang="id-ID" sz="11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Requestor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967579"/>
            <a:ext cx="104767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581401" y="1967579"/>
            <a:ext cx="1485899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219701" y="1967579"/>
            <a:ext cx="83773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19125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2500" y="23625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808339" y="1961968"/>
            <a:ext cx="249091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208974" y="1961969"/>
            <a:ext cx="255103" cy="3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20181" y="1967837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496175" y="1975193"/>
            <a:ext cx="1331805" cy="25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9007262" y="1971751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2171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--- Approve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8437" y="2597804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 </a:t>
            </a:r>
            <a:r>
              <a:rPr lang="en-US" sz="1100" dirty="0" smtClean="0">
                <a:solidFill>
                  <a:schemeClr val="accent5"/>
                </a:solidFill>
              </a:rPr>
              <a:t>Inputted </a:t>
            </a:r>
            <a:r>
              <a:rPr lang="en-US" sz="1100" dirty="0" smtClean="0">
                <a:solidFill>
                  <a:srgbClr val="FF0000"/>
                </a:solidFill>
              </a:rPr>
              <a:t>               </a:t>
            </a:r>
            <a:r>
              <a:rPr lang="en-US" sz="1100" dirty="0" smtClean="0"/>
              <a:t>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IKR         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  </a:t>
            </a:r>
            <a:r>
              <a:rPr lang="id-ID" sz="1100" dirty="0" smtClean="0"/>
              <a:t>WO/IKR/1806-00348</a:t>
            </a:r>
            <a:r>
              <a:rPr lang="en-US" sz="1100" dirty="0" smtClean="0"/>
              <a:t>             Internal MKM                 </a:t>
            </a:r>
            <a:r>
              <a:rPr lang="en-US" sz="1100" dirty="0" err="1" smtClean="0"/>
              <a:t>Rahmat</a:t>
            </a:r>
            <a:endParaRPr lang="id-ID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51677" y="2675392"/>
            <a:ext cx="155576" cy="120650"/>
          </a:xfrm>
          <a:prstGeom prst="rect">
            <a:avLst/>
          </a:prstGeom>
        </p:spPr>
      </p:pic>
      <p:pic>
        <p:nvPicPr>
          <p:cNvPr id="3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36121" y="1974191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385737" y="2851804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Need Revise          </a:t>
            </a:r>
            <a:r>
              <a:rPr lang="en-US" sz="1100" dirty="0" smtClean="0"/>
              <a:t>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IKR         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  </a:t>
            </a:r>
            <a:r>
              <a:rPr lang="id-ID" sz="1100" dirty="0" smtClean="0"/>
              <a:t>WO/IKR/1806-00348</a:t>
            </a:r>
            <a:r>
              <a:rPr lang="en-US" sz="1100" dirty="0" smtClean="0"/>
              <a:t>             Internal MKM                 </a:t>
            </a:r>
            <a:r>
              <a:rPr lang="en-US" sz="1100" dirty="0" err="1" smtClean="0"/>
              <a:t>Rahmat</a:t>
            </a:r>
            <a:endParaRPr lang="id-ID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385737" y="3080404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Report from WH  </a:t>
            </a:r>
            <a:r>
              <a:rPr lang="en-US" sz="1100" dirty="0" smtClean="0"/>
              <a:t>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 IKR         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  </a:t>
            </a:r>
            <a:r>
              <a:rPr lang="id-ID" sz="1100" dirty="0" smtClean="0"/>
              <a:t>WO/IKR/1806-00348</a:t>
            </a:r>
            <a:r>
              <a:rPr lang="en-US" sz="1100" dirty="0" smtClean="0"/>
              <a:t>            Internal MKM                 </a:t>
            </a:r>
            <a:r>
              <a:rPr lang="en-US" sz="1100" dirty="0" err="1" smtClean="0"/>
              <a:t>Rahmat</a:t>
            </a:r>
            <a:endParaRPr lang="id-ID" sz="11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4500" y="2886829"/>
            <a:ext cx="189280" cy="19898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62960" y="2917715"/>
            <a:ext cx="156620" cy="12146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200" y="3140829"/>
            <a:ext cx="189280" cy="1989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75660" y="3171715"/>
            <a:ext cx="156620" cy="1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List </a:t>
            </a:r>
            <a:r>
              <a:rPr lang="en-US" sz="2400" b="1" dirty="0"/>
              <a:t>Outbound Warehouse</a:t>
            </a:r>
            <a:endParaRPr lang="id-ID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3625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20196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91391" y="232929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  </a:t>
            </a:r>
            <a:r>
              <a:rPr lang="id-ID" sz="1200" dirty="0" smtClean="0">
                <a:solidFill>
                  <a:srgbClr val="FF0000"/>
                </a:solidFill>
              </a:rPr>
              <a:t>New </a:t>
            </a:r>
            <a:r>
              <a:rPr lang="en-US" sz="1200" dirty="0" smtClean="0">
                <a:solidFill>
                  <a:srgbClr val="FF0000"/>
                </a:solidFill>
              </a:rPr>
              <a:t>GRF               </a:t>
            </a:r>
            <a:r>
              <a:rPr lang="en-US" sz="1200" dirty="0" smtClean="0"/>
              <a:t>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IKR                      </a:t>
            </a:r>
            <a:r>
              <a:rPr lang="en-US" sz="1200" dirty="0" err="1" smtClean="0"/>
              <a:t>Reguler</a:t>
            </a:r>
            <a:r>
              <a:rPr lang="en-US" sz="1200" dirty="0" smtClean="0"/>
              <a:t>                </a:t>
            </a:r>
            <a:r>
              <a:rPr lang="id-ID" sz="1200" dirty="0" smtClean="0"/>
              <a:t>WO/IKR/1806-00348</a:t>
            </a:r>
            <a:r>
              <a:rPr lang="en-US" sz="1200" dirty="0" smtClean="0"/>
              <a:t>          Internal MKM                     </a:t>
            </a:r>
            <a:r>
              <a:rPr lang="en-US" sz="1200" dirty="0" err="1" smtClean="0"/>
              <a:t>Rahmat</a:t>
            </a:r>
            <a:endParaRPr lang="id-ID" sz="12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Requestor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967579"/>
            <a:ext cx="104767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581401" y="1967579"/>
            <a:ext cx="1485899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219701" y="1967579"/>
            <a:ext cx="83773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19125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3625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824311" y="1980804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230958" y="19878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20181" y="1967837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496175" y="1975193"/>
            <a:ext cx="1331805" cy="25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9007262" y="1971751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2171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2229538" y="928710"/>
            <a:ext cx="6332571" cy="5472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/>
          <p:cNvSpPr txBox="1"/>
          <p:nvPr/>
        </p:nvSpPr>
        <p:spPr>
          <a:xfrm>
            <a:off x="2418341" y="1025035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449619" y="1556487"/>
            <a:ext cx="393248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</a:t>
            </a:r>
            <a:r>
              <a:rPr lang="en-US" sz="1600" dirty="0" smtClean="0"/>
              <a:t>	</a:t>
            </a:r>
            <a:r>
              <a:rPr lang="id-ID" sz="1600" dirty="0" smtClean="0"/>
              <a:t>	:</a:t>
            </a:r>
          </a:p>
          <a:p>
            <a:r>
              <a:rPr lang="id-ID" sz="1600" dirty="0" smtClean="0"/>
              <a:t>Nomor WO/IOM</a:t>
            </a:r>
            <a:r>
              <a:rPr lang="en-US" sz="1600" dirty="0" smtClean="0"/>
              <a:t>	</a:t>
            </a:r>
            <a:r>
              <a:rPr lang="id-ID" sz="1600" dirty="0" smtClean="0"/>
              <a:t>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	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	:</a:t>
            </a:r>
          </a:p>
          <a:p>
            <a:r>
              <a:rPr lang="en-US" sz="1600" dirty="0" smtClean="0"/>
              <a:t>File Attachment 3		:</a:t>
            </a:r>
            <a:endParaRPr lang="id-ID" sz="1600" dirty="0" smtClean="0"/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id-ID" sz="1600" dirty="0"/>
              <a:t>Division 	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</a:t>
            </a:r>
            <a:r>
              <a:rPr lang="en-US" sz="1600" dirty="0"/>
              <a:t>			:</a:t>
            </a:r>
            <a:r>
              <a:rPr lang="id-ID" sz="1600" dirty="0"/>
              <a:t>	</a:t>
            </a:r>
          </a:p>
          <a:p>
            <a:r>
              <a:rPr lang="id-ID" sz="1600" dirty="0"/>
              <a:t>Region		</a:t>
            </a:r>
            <a:r>
              <a:rPr lang="en-US" sz="1600" dirty="0"/>
              <a:t>	</a:t>
            </a:r>
            <a:r>
              <a:rPr lang="id-ID" sz="1600" dirty="0"/>
              <a:t>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	:</a:t>
            </a:r>
          </a:p>
          <a:p>
            <a:r>
              <a:rPr lang="en-US" sz="1600" dirty="0" smtClean="0"/>
              <a:t>GRF Inputted By		:</a:t>
            </a:r>
          </a:p>
          <a:p>
            <a:r>
              <a:rPr lang="en-US" sz="1600" dirty="0" smtClean="0"/>
              <a:t>GRF Verified By		:</a:t>
            </a:r>
          </a:p>
          <a:p>
            <a:r>
              <a:rPr lang="en-US" sz="1600" dirty="0" smtClean="0"/>
              <a:t>GRF Approved By		:</a:t>
            </a:r>
            <a:endParaRPr lang="id-ID" sz="1600" dirty="0"/>
          </a:p>
          <a:p>
            <a:r>
              <a:rPr lang="id-ID" sz="1600" dirty="0"/>
              <a:t>Purpose	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Warehouse		: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716208" y="1573450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16208" y="1845832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WO/IKR/1806-00348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3385" y="2822518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20958" y="2114890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33658" y="2337140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23385" y="3091665"/>
            <a:ext cx="2379350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IKR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16491" y="3575590"/>
            <a:ext cx="2386970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3385" y="3818843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23385" y="3334326"/>
            <a:ext cx="2379350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16208" y="5038653"/>
            <a:ext cx="2381471" cy="236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512148" y="5921176"/>
            <a:ext cx="1174481" cy="2816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36121" y="1974191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633658" y="2549379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16207" y="5311010"/>
            <a:ext cx="2381471" cy="23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Sunter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892819" y="5311011"/>
            <a:ext cx="204859" cy="2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--- Approve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23385" y="4310333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23385" y="455226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verificator_ikr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23385" y="479610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approver_ikr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23385" y="4066493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List </a:t>
            </a:r>
            <a:r>
              <a:rPr lang="en-US" sz="2400" b="1" dirty="0"/>
              <a:t>Outbound Warehouse</a:t>
            </a:r>
            <a:endParaRPr lang="id-ID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20900" y="1281151"/>
            <a:ext cx="9118600" cy="3455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2334437" y="2117976"/>
            <a:ext cx="8596161" cy="1678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/>
          <p:cNvSpPr/>
          <p:nvPr/>
        </p:nvSpPr>
        <p:spPr>
          <a:xfrm>
            <a:off x="2732000" y="2467360"/>
            <a:ext cx="1497100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Rectangle 86"/>
          <p:cNvSpPr/>
          <p:nvPr/>
        </p:nvSpPr>
        <p:spPr>
          <a:xfrm>
            <a:off x="4430157" y="2467360"/>
            <a:ext cx="1298863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87"/>
          <p:cNvSpPr/>
          <p:nvPr/>
        </p:nvSpPr>
        <p:spPr>
          <a:xfrm>
            <a:off x="5894356" y="2467360"/>
            <a:ext cx="1497044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8394908" y="2467360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8" name="TextBox 117"/>
          <p:cNvSpPr txBox="1"/>
          <p:nvPr/>
        </p:nvSpPr>
        <p:spPr>
          <a:xfrm>
            <a:off x="2232839" y="1485515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122" name="Rectangle 121"/>
          <p:cNvSpPr/>
          <p:nvPr/>
        </p:nvSpPr>
        <p:spPr>
          <a:xfrm>
            <a:off x="2362163" y="2146082"/>
            <a:ext cx="8549796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 |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|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Orafin Code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Grouping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1110" y="2463300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0722282" y="2418813"/>
            <a:ext cx="189677" cy="13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78750" y="2463300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325202" y="2774489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1</a:t>
            </a:r>
            <a:r>
              <a:rPr lang="en-US" sz="1200" dirty="0"/>
              <a:t>. </a:t>
            </a:r>
            <a:r>
              <a:rPr lang="en-US" sz="1200" dirty="0" smtClean="0"/>
              <a:t>      </a:t>
            </a:r>
            <a:r>
              <a:rPr lang="en-US" sz="1200" dirty="0" err="1" smtClean="0"/>
              <a:t>Tiang</a:t>
            </a:r>
            <a:r>
              <a:rPr lang="en-US" sz="1200" dirty="0" smtClean="0"/>
              <a:t>                                             </a:t>
            </a:r>
            <a:r>
              <a:rPr lang="en-US" sz="1200" dirty="0"/>
              <a:t>OE123.27 </a:t>
            </a:r>
            <a:r>
              <a:rPr lang="en-US" sz="1200" dirty="0" smtClean="0"/>
              <a:t>                          Material                             25      </a:t>
            </a:r>
            <a:r>
              <a:rPr lang="id-ID" sz="1200" dirty="0" smtClean="0"/>
              <a:t>     </a:t>
            </a:r>
            <a:r>
              <a:rPr lang="en-US" sz="1200" dirty="0" smtClean="0"/>
              <a:t>   N</a:t>
            </a:r>
            <a:r>
              <a:rPr lang="id-ID" sz="1200" dirty="0" smtClean="0"/>
              <a:t>o</a:t>
            </a:r>
            <a:r>
              <a:rPr lang="en-US" sz="1200" dirty="0" smtClean="0"/>
              <a:t>n </a:t>
            </a:r>
            <a:r>
              <a:rPr lang="id-ID" sz="1200" dirty="0" smtClean="0"/>
              <a:t>SN</a:t>
            </a:r>
            <a:r>
              <a:rPr lang="en-US" sz="1200" dirty="0" smtClean="0"/>
              <a:t>            </a:t>
            </a:r>
            <a:r>
              <a:rPr lang="id-ID" sz="1200" dirty="0" smtClean="0"/>
              <a:t> </a:t>
            </a:r>
            <a:r>
              <a:rPr lang="id-ID" sz="1200" dirty="0">
                <a:solidFill>
                  <a:srgbClr val="0070C0"/>
                </a:solidFill>
              </a:rPr>
              <a:t>Open</a:t>
            </a:r>
            <a:r>
              <a:rPr lang="id-ID" sz="1200" dirty="0" smtClean="0"/>
              <a:t>                 </a:t>
            </a:r>
            <a:endParaRPr lang="id-ID" sz="1200" dirty="0"/>
          </a:p>
        </p:txBody>
      </p:sp>
      <p:sp>
        <p:nvSpPr>
          <p:cNvPr id="125" name="Rounded Rectangle 124"/>
          <p:cNvSpPr/>
          <p:nvPr/>
        </p:nvSpPr>
        <p:spPr>
          <a:xfrm>
            <a:off x="10050210" y="2801249"/>
            <a:ext cx="580513" cy="16977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331744" y="4050763"/>
            <a:ext cx="143769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GRF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325202" y="4049196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Previous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647440" y="2474620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9136380" y="2474620"/>
            <a:ext cx="792480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711856" y="2470560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325202" y="3028489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2.       OTB                                               OE123.12                           Material                             10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  </a:t>
            </a:r>
            <a:r>
              <a:rPr lang="en-US" sz="1200" dirty="0" smtClean="0">
                <a:solidFill>
                  <a:schemeClr val="accent6"/>
                </a:solidFill>
              </a:rPr>
              <a:t>Closed</a:t>
            </a:r>
            <a:r>
              <a:rPr lang="id-ID" sz="1200" dirty="0" smtClean="0"/>
              <a:t>                 </a:t>
            </a:r>
            <a:endParaRPr lang="id-ID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--- Approve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List </a:t>
            </a:r>
            <a:r>
              <a:rPr lang="en-US" sz="2400" b="1" dirty="0"/>
              <a:t>Outbound Warehouse</a:t>
            </a:r>
            <a:endParaRPr lang="id-ID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0131" y="1281151"/>
            <a:ext cx="10870133" cy="4413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ounded Rectangle 125"/>
          <p:cNvSpPr/>
          <p:nvPr/>
        </p:nvSpPr>
        <p:spPr>
          <a:xfrm>
            <a:off x="2969099" y="5184407"/>
            <a:ext cx="143769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1813" y="1568973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Create Detail </a:t>
            </a:r>
            <a:r>
              <a:rPr lang="en-US" sz="2000" b="1" dirty="0" smtClean="0"/>
              <a:t>GRF</a:t>
            </a:r>
            <a:endParaRPr lang="id-ID" sz="20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488951" y="3568650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Bandung</a:t>
            </a:r>
            <a:endParaRPr lang="id-ID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025192" y="3837421"/>
            <a:ext cx="155576" cy="1206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143001" y="3459126"/>
            <a:ext cx="10575924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637" y="3464939"/>
            <a:ext cx="8990189" cy="144168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71535" y="4194850"/>
            <a:ext cx="8997291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628776" y="3479445"/>
            <a:ext cx="10058400" cy="35254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  |     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S.Not.Good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… |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.Good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.Not Good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.Reject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7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Rem.Good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Rem.Not.Good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7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 … </a:t>
            </a:r>
            <a:endParaRPr lang="id-ID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010614" y="4049706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11726" y="3458681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732525" y="3807852"/>
            <a:ext cx="962786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1628775" y="3833244"/>
            <a:ext cx="634999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2324340" y="3833244"/>
            <a:ext cx="599200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>
            <a:off x="2969237" y="3833244"/>
            <a:ext cx="48124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3509534" y="3833244"/>
            <a:ext cx="464926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4039435" y="3833244"/>
            <a:ext cx="508110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4613162" y="3830914"/>
            <a:ext cx="431270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439486" y="3827211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7289" y="3828395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549399" y="4046665"/>
            <a:ext cx="9842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OE123.27</a:t>
            </a:r>
            <a:r>
              <a:rPr lang="id-ID" sz="800" dirty="0" smtClean="0"/>
              <a:t>.</a:t>
            </a:r>
            <a:r>
              <a:rPr lang="en-US" sz="800" dirty="0" smtClean="0"/>
              <a:t>22</a:t>
            </a:r>
            <a:r>
              <a:rPr lang="id-ID" sz="800" dirty="0" smtClean="0"/>
              <a:t>1 </a:t>
            </a:r>
            <a:r>
              <a:rPr lang="en-US" sz="800" dirty="0" smtClean="0"/>
              <a:t>         Pacific  </a:t>
            </a:r>
            <a:r>
              <a:rPr lang="id-ID" sz="800" dirty="0" smtClean="0"/>
              <a:t>   </a:t>
            </a:r>
            <a:r>
              <a:rPr lang="en-US" sz="800" dirty="0" smtClean="0"/>
              <a:t>             </a:t>
            </a:r>
            <a:r>
              <a:rPr lang="id-ID" sz="800" dirty="0" smtClean="0"/>
              <a:t>  -     </a:t>
            </a:r>
            <a:r>
              <a:rPr lang="en-US" sz="800" dirty="0" smtClean="0"/>
              <a:t>     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</a:t>
            </a:r>
            <a:r>
              <a:rPr lang="en-US" sz="800" dirty="0" smtClean="0"/>
              <a:t>         </a:t>
            </a:r>
            <a:r>
              <a:rPr lang="id-ID" sz="800" dirty="0" smtClean="0"/>
              <a:t> </a:t>
            </a:r>
            <a:r>
              <a:rPr lang="en-US" sz="800" dirty="0" smtClean="0"/>
              <a:t>Non </a:t>
            </a:r>
            <a:r>
              <a:rPr lang="id-ID" sz="800" dirty="0" smtClean="0"/>
              <a:t>SN  </a:t>
            </a:r>
            <a:r>
              <a:rPr lang="en-US" sz="800" dirty="0" smtClean="0"/>
              <a:t>      </a:t>
            </a:r>
            <a:r>
              <a:rPr lang="id-ID" sz="800" dirty="0" smtClean="0"/>
              <a:t> </a:t>
            </a:r>
            <a:r>
              <a:rPr lang="en-US" sz="800" dirty="0" smtClean="0"/>
              <a:t> </a:t>
            </a:r>
            <a:r>
              <a:rPr lang="id-ID" sz="800" dirty="0" smtClean="0"/>
              <a:t>   </a:t>
            </a:r>
            <a:r>
              <a:rPr lang="en-US" sz="800" dirty="0" smtClean="0"/>
              <a:t> </a:t>
            </a:r>
            <a:r>
              <a:rPr lang="id-ID" sz="800" dirty="0" smtClean="0"/>
              <a:t>Set</a:t>
            </a:r>
            <a:r>
              <a:rPr lang="en-US" sz="800" dirty="0" smtClean="0"/>
              <a:t>               50             10                                                                                                                                                                                                           25                  10                       </a:t>
            </a:r>
            <a:endParaRPr lang="id-ID" sz="8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872" y="4082383"/>
            <a:ext cx="215188" cy="12296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24000" y="4246690"/>
            <a:ext cx="9785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OE123.27</a:t>
            </a:r>
            <a:r>
              <a:rPr lang="id-ID" sz="800" dirty="0" smtClean="0"/>
              <a:t>.</a:t>
            </a:r>
            <a:r>
              <a:rPr lang="en-US" sz="800" dirty="0" smtClean="0"/>
              <a:t>222         </a:t>
            </a:r>
            <a:r>
              <a:rPr lang="id-ID" sz="800" dirty="0" smtClean="0"/>
              <a:t>Huawei    </a:t>
            </a:r>
            <a:r>
              <a:rPr lang="en-US" sz="800" dirty="0" smtClean="0"/>
              <a:t>             </a:t>
            </a:r>
            <a:r>
              <a:rPr lang="id-ID" sz="800" dirty="0" smtClean="0"/>
              <a:t>  -    </a:t>
            </a:r>
            <a:r>
              <a:rPr lang="en-US" sz="800" dirty="0" smtClean="0"/>
              <a:t>              </a:t>
            </a:r>
            <a:r>
              <a:rPr lang="id-ID" sz="800" dirty="0" smtClean="0"/>
              <a:t>Merah  </a:t>
            </a:r>
            <a:r>
              <a:rPr lang="en-US" sz="800" dirty="0" smtClean="0"/>
              <a:t>        </a:t>
            </a:r>
            <a:r>
              <a:rPr lang="id-ID" sz="800" dirty="0" smtClean="0"/>
              <a:t> </a:t>
            </a:r>
            <a:r>
              <a:rPr lang="en-US" sz="800" dirty="0" smtClean="0"/>
              <a:t>Non </a:t>
            </a:r>
            <a:r>
              <a:rPr lang="id-ID" sz="800" dirty="0" smtClean="0"/>
              <a:t>SN   </a:t>
            </a:r>
            <a:r>
              <a:rPr lang="en-US" sz="800" dirty="0" smtClean="0"/>
              <a:t>         </a:t>
            </a:r>
            <a:r>
              <a:rPr lang="id-ID" sz="800" dirty="0" smtClean="0"/>
              <a:t> </a:t>
            </a:r>
            <a:r>
              <a:rPr lang="en-US" sz="800" dirty="0" smtClean="0"/>
              <a:t> </a:t>
            </a:r>
            <a:r>
              <a:rPr lang="id-ID" sz="800" dirty="0" smtClean="0"/>
              <a:t>Set</a:t>
            </a:r>
            <a:r>
              <a:rPr lang="en-US" sz="800" dirty="0" smtClean="0"/>
              <a:t>               30              0                                                                                                                                                                                                            30                   0      </a:t>
            </a:r>
            <a:endParaRPr lang="id-ID" sz="8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872" y="4263358"/>
            <a:ext cx="215188" cy="12296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19191" y="4088586"/>
            <a:ext cx="41204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25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7929" y="4088586"/>
            <a:ext cx="56747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 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1992" y="4088586"/>
            <a:ext cx="43723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35054" y="4087243"/>
            <a:ext cx="673311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92506" y="4088586"/>
            <a:ext cx="62547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08465" y="4086366"/>
            <a:ext cx="693447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22032" y="4283853"/>
            <a:ext cx="409202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07929" y="4283853"/>
            <a:ext cx="56747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31992" y="4283853"/>
            <a:ext cx="43723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35054" y="4291159"/>
            <a:ext cx="683260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92507" y="4283853"/>
            <a:ext cx="62547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308465" y="4291159"/>
            <a:ext cx="702148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0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--- Approve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220460" y="5170812"/>
            <a:ext cx="1592580" cy="2875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 to User</a:t>
            </a:r>
            <a:endParaRPr lang="id-ID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230731" y="2116789"/>
            <a:ext cx="57993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Orafin Code</a:t>
            </a:r>
            <a:r>
              <a:rPr lang="en-US" dirty="0" smtClean="0"/>
              <a:t>	</a:t>
            </a:r>
            <a:r>
              <a:rPr lang="id-ID" dirty="0"/>
              <a:t>: </a:t>
            </a:r>
            <a:r>
              <a:rPr lang="en-US" dirty="0"/>
              <a:t>OE123.27 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Nama Barang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 err="1" smtClean="0"/>
              <a:t>Tiang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err="1" smtClean="0"/>
              <a:t>Qty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id-ID" dirty="0" smtClean="0"/>
              <a:t>	: 2</a:t>
            </a:r>
            <a:r>
              <a:rPr lang="en-US" dirty="0" smtClean="0"/>
              <a:t>5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726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744201" y="251269"/>
            <a:ext cx="11525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verificator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</a:t>
            </a:r>
            <a:r>
              <a:rPr lang="en-US" sz="2400" b="1" dirty="0" smtClean="0"/>
              <a:t>Outbound Warehouse</a:t>
            </a:r>
            <a:endParaRPr lang="id-ID" sz="2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3625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20196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91391" y="232929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  </a:t>
            </a:r>
            <a:r>
              <a:rPr lang="en-US" sz="1200" dirty="0" smtClean="0">
                <a:solidFill>
                  <a:schemeClr val="accent5"/>
                </a:solidFill>
              </a:rPr>
              <a:t>Inputted </a:t>
            </a:r>
            <a:r>
              <a:rPr lang="en-US" sz="1200" dirty="0" smtClean="0">
                <a:solidFill>
                  <a:srgbClr val="FF0000"/>
                </a:solidFill>
              </a:rPr>
              <a:t>              </a:t>
            </a:r>
            <a:r>
              <a:rPr lang="en-US" sz="1200" dirty="0" smtClean="0"/>
              <a:t>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IKR                      </a:t>
            </a:r>
            <a:r>
              <a:rPr lang="en-US" sz="1200" dirty="0" err="1" smtClean="0"/>
              <a:t>Reguler</a:t>
            </a:r>
            <a:r>
              <a:rPr lang="en-US" sz="1200" dirty="0" smtClean="0"/>
              <a:t>                </a:t>
            </a:r>
            <a:r>
              <a:rPr lang="id-ID" sz="1200" dirty="0" smtClean="0"/>
              <a:t>WO/IKR/1806-00348</a:t>
            </a:r>
            <a:r>
              <a:rPr lang="en-US" sz="1200" dirty="0" smtClean="0"/>
              <a:t>            Internal MKM                </a:t>
            </a:r>
            <a:r>
              <a:rPr lang="en-US" sz="1200" dirty="0" err="1" smtClean="0"/>
              <a:t>Rahmat</a:t>
            </a:r>
            <a:endParaRPr lang="id-ID" sz="12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414146" y="1967579"/>
            <a:ext cx="104767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581401" y="1967579"/>
            <a:ext cx="1485899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219701" y="1967579"/>
            <a:ext cx="83773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19125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788117" y="1967607"/>
            <a:ext cx="268856" cy="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200400" y="1965540"/>
            <a:ext cx="252043" cy="2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20181" y="1967837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496175" y="1975193"/>
            <a:ext cx="1331805" cy="25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9007262" y="1971751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2171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--- Approve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228211" y="2398682"/>
            <a:ext cx="155576" cy="1206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Requestor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36121" y="1974191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952174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83351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List </a:t>
            </a:r>
            <a:r>
              <a:rPr lang="en-US" sz="2400" b="1" dirty="0"/>
              <a:t>Outbound Warehouse</a:t>
            </a:r>
            <a:endParaRPr lang="id-ID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1889823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1924174" y="16259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655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1927376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3570" y="839310"/>
            <a:ext cx="10653524" cy="5634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ounded Rectangle 125"/>
          <p:cNvSpPr/>
          <p:nvPr/>
        </p:nvSpPr>
        <p:spPr>
          <a:xfrm>
            <a:off x="3045343" y="5929861"/>
            <a:ext cx="1437691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32654" y="1447093"/>
            <a:ext cx="30091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GRF Inputted By	:</a:t>
            </a:r>
          </a:p>
          <a:p>
            <a:r>
              <a:rPr lang="en-US" sz="1600" dirty="0" smtClean="0"/>
              <a:t>GRF Verified By	:</a:t>
            </a:r>
          </a:p>
          <a:p>
            <a:r>
              <a:rPr lang="en-US" sz="1600" dirty="0" smtClean="0"/>
              <a:t>GRF Approved By	:</a:t>
            </a:r>
          </a:p>
          <a:p>
            <a:r>
              <a:rPr lang="en-US" sz="1600" dirty="0" smtClean="0"/>
              <a:t>Inputted By	:</a:t>
            </a:r>
            <a:endParaRPr lang="id-ID" sz="1600" dirty="0" smtClean="0"/>
          </a:p>
          <a:p>
            <a:r>
              <a:rPr lang="id-ID" sz="1600" dirty="0" smtClean="0"/>
              <a:t>Purpose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Warehouse	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89647" y="1518826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001/GRF/IC-IKR/07/18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89647" y="1793113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WO/</a:t>
            </a:r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r>
              <a:rPr lang="id-ID" sz="1400" dirty="0">
                <a:solidFill>
                  <a:sysClr val="windowText" lastClr="000000"/>
                </a:solidFill>
              </a:rPr>
              <a:t>/1806-00348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100159" y="1773160"/>
            <a:ext cx="2386970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00159" y="202593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100159" y="1507473"/>
            <a:ext cx="2379350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100154" y="3518539"/>
            <a:ext cx="2386999" cy="196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89646" y="2793275"/>
            <a:ext cx="2728061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12976" y="2049576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5676" y="2299040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464936" y="5926865"/>
            <a:ext cx="1381677" cy="2837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</a:t>
            </a:r>
            <a:endParaRPr lang="id-ID" sz="1600" dirty="0"/>
          </a:p>
        </p:txBody>
      </p:sp>
      <p:sp>
        <p:nvSpPr>
          <p:cNvPr id="59" name="Rectangle 58"/>
          <p:cNvSpPr/>
          <p:nvPr/>
        </p:nvSpPr>
        <p:spPr>
          <a:xfrm>
            <a:off x="3476946" y="3331138"/>
            <a:ext cx="2720807" cy="46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--- Approve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12976" y="2547465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096334" y="3761332"/>
            <a:ext cx="2386999" cy="216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Sunter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44201" y="251269"/>
            <a:ext cx="11525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verificator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83" name="Rectangle 82"/>
          <p:cNvSpPr/>
          <p:nvPr/>
        </p:nvSpPr>
        <p:spPr>
          <a:xfrm>
            <a:off x="9112859" y="252377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112859" y="276761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verificator_ikr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112859" y="301145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approver_ikr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112859" y="326291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admin_ic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89645" y="3064524"/>
            <a:ext cx="2728061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IKR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12859" y="227358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88951" y="4292550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Bandung</a:t>
            </a:r>
            <a:endParaRPr lang="id-ID" sz="16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025192" y="4561321"/>
            <a:ext cx="155576" cy="12065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472715" y="4183026"/>
            <a:ext cx="10246209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637" y="4188839"/>
            <a:ext cx="8990189" cy="1441689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171535" y="4918750"/>
            <a:ext cx="8997291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7" name="Rectangle 96"/>
          <p:cNvSpPr/>
          <p:nvPr/>
        </p:nvSpPr>
        <p:spPr>
          <a:xfrm>
            <a:off x="1549398" y="4203345"/>
            <a:ext cx="10137777" cy="32840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     Nama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  |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|     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S.Not.Good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…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.Good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.Not Good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.Reject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Rem.Good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Rem.Not.Good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…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| Asset Barcode</a:t>
            </a:r>
            <a:endParaRPr lang="id-ID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010614" y="4773606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11726" y="4182581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/>
          <p:cNvSpPr/>
          <p:nvPr/>
        </p:nvSpPr>
        <p:spPr>
          <a:xfrm>
            <a:off x="1732525" y="4531752"/>
            <a:ext cx="962786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Rectangle 100"/>
          <p:cNvSpPr/>
          <p:nvPr/>
        </p:nvSpPr>
        <p:spPr>
          <a:xfrm>
            <a:off x="2496377" y="4557144"/>
            <a:ext cx="44310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102" name="Rectangle 101"/>
          <p:cNvSpPr/>
          <p:nvPr/>
        </p:nvSpPr>
        <p:spPr>
          <a:xfrm>
            <a:off x="3002034" y="4557144"/>
            <a:ext cx="485702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ectangle 102"/>
          <p:cNvSpPr/>
          <p:nvPr/>
        </p:nvSpPr>
        <p:spPr>
          <a:xfrm>
            <a:off x="3550287" y="4557144"/>
            <a:ext cx="40247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/>
          <p:cNvSpPr/>
          <p:nvPr/>
        </p:nvSpPr>
        <p:spPr>
          <a:xfrm>
            <a:off x="4008058" y="4557144"/>
            <a:ext cx="38659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Rectangle 104"/>
          <p:cNvSpPr/>
          <p:nvPr/>
        </p:nvSpPr>
        <p:spPr>
          <a:xfrm>
            <a:off x="4457887" y="4557144"/>
            <a:ext cx="423671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Rectangle 105"/>
          <p:cNvSpPr/>
          <p:nvPr/>
        </p:nvSpPr>
        <p:spPr>
          <a:xfrm>
            <a:off x="4944792" y="4554814"/>
            <a:ext cx="34316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773496" y="4551111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846399" y="4552295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1549399" y="4770565"/>
            <a:ext cx="9842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                  </a:t>
            </a:r>
            <a:r>
              <a:rPr lang="en-US" sz="600" dirty="0" err="1" smtClean="0"/>
              <a:t>Tiang</a:t>
            </a:r>
            <a:r>
              <a:rPr lang="en-US" sz="600" dirty="0" smtClean="0"/>
              <a:t>                      OE123.27</a:t>
            </a:r>
            <a:r>
              <a:rPr lang="id-ID" sz="600" dirty="0" smtClean="0"/>
              <a:t>.</a:t>
            </a:r>
            <a:r>
              <a:rPr lang="en-US" sz="600" dirty="0" smtClean="0"/>
              <a:t>22</a:t>
            </a:r>
            <a:r>
              <a:rPr lang="id-ID" sz="600" dirty="0" smtClean="0"/>
              <a:t>1 </a:t>
            </a:r>
            <a:r>
              <a:rPr lang="en-US" sz="600" dirty="0" smtClean="0"/>
              <a:t>           Pacific  </a:t>
            </a:r>
            <a:r>
              <a:rPr lang="id-ID" sz="600" dirty="0" smtClean="0"/>
              <a:t>   </a:t>
            </a:r>
            <a:r>
              <a:rPr lang="en-US" sz="600" dirty="0" smtClean="0"/>
              <a:t>               </a:t>
            </a:r>
            <a:r>
              <a:rPr lang="id-ID" sz="600" dirty="0" smtClean="0"/>
              <a:t>  -     </a:t>
            </a:r>
            <a:r>
              <a:rPr lang="en-US" sz="600" dirty="0" smtClean="0"/>
              <a:t>                </a:t>
            </a:r>
            <a:r>
              <a:rPr lang="en-US" sz="600" dirty="0" err="1" smtClean="0"/>
              <a:t>Hitam</a:t>
            </a:r>
            <a:r>
              <a:rPr lang="id-ID" sz="600" dirty="0" smtClean="0"/>
              <a:t>  </a:t>
            </a:r>
            <a:r>
              <a:rPr lang="en-US" sz="600" dirty="0" smtClean="0"/>
              <a:t>           </a:t>
            </a:r>
            <a:r>
              <a:rPr lang="id-ID" sz="600" dirty="0" smtClean="0"/>
              <a:t> </a:t>
            </a:r>
            <a:r>
              <a:rPr lang="en-US" sz="600" dirty="0" smtClean="0"/>
              <a:t>Non </a:t>
            </a:r>
            <a:r>
              <a:rPr lang="id-ID" sz="600" dirty="0" smtClean="0"/>
              <a:t>SN  </a:t>
            </a:r>
            <a:r>
              <a:rPr lang="en-US" sz="600" dirty="0" smtClean="0"/>
              <a:t>      </a:t>
            </a:r>
            <a:r>
              <a:rPr lang="id-ID" sz="600" dirty="0" smtClean="0"/>
              <a:t> </a:t>
            </a:r>
            <a:r>
              <a:rPr lang="en-US" sz="600" dirty="0" smtClean="0"/>
              <a:t>    </a:t>
            </a:r>
            <a:r>
              <a:rPr lang="id-ID" sz="600" dirty="0" smtClean="0"/>
              <a:t>   </a:t>
            </a:r>
            <a:r>
              <a:rPr lang="en-US" sz="600" dirty="0" smtClean="0"/>
              <a:t> </a:t>
            </a:r>
            <a:r>
              <a:rPr lang="id-ID" sz="600" dirty="0" smtClean="0"/>
              <a:t>Set</a:t>
            </a:r>
            <a:r>
              <a:rPr lang="en-US" sz="600" dirty="0" smtClean="0"/>
              <a:t>                  50              10                                                                                                                                                                                                                             25                    10                                        -                     </a:t>
            </a:r>
            <a:endParaRPr lang="id-ID" sz="600" dirty="0"/>
          </a:p>
        </p:txBody>
      </p:sp>
      <p:sp>
        <p:nvSpPr>
          <p:cNvPr id="113" name="Rectangle 112"/>
          <p:cNvSpPr/>
          <p:nvPr/>
        </p:nvSpPr>
        <p:spPr>
          <a:xfrm>
            <a:off x="6257291" y="4812486"/>
            <a:ext cx="412043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25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07930" y="4812486"/>
            <a:ext cx="500926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0 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52617" y="4812486"/>
            <a:ext cx="362637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66871" y="4811143"/>
            <a:ext cx="577622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296110" y="4812486"/>
            <a:ext cx="605957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953685" y="4810266"/>
            <a:ext cx="577621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49399" y="5011865"/>
            <a:ext cx="9842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                  OTB                        OE123.12</a:t>
            </a:r>
            <a:r>
              <a:rPr lang="id-ID" sz="600" dirty="0"/>
              <a:t>.</a:t>
            </a:r>
            <a:r>
              <a:rPr lang="en-US" sz="600" dirty="0"/>
              <a:t>14</a:t>
            </a:r>
            <a:r>
              <a:rPr lang="id-ID" sz="600" dirty="0" smtClean="0"/>
              <a:t> </a:t>
            </a:r>
            <a:r>
              <a:rPr lang="en-US" sz="600" dirty="0" smtClean="0"/>
              <a:t>            </a:t>
            </a:r>
            <a:r>
              <a:rPr lang="en-US" sz="600" dirty="0" err="1" smtClean="0"/>
              <a:t>Fujistsu</a:t>
            </a:r>
            <a:r>
              <a:rPr lang="en-US" sz="600" dirty="0" smtClean="0"/>
              <a:t>  </a:t>
            </a:r>
            <a:r>
              <a:rPr lang="id-ID" sz="600" dirty="0" smtClean="0"/>
              <a:t>   </a:t>
            </a:r>
            <a:r>
              <a:rPr lang="en-US" sz="600" dirty="0" smtClean="0"/>
              <a:t>               </a:t>
            </a:r>
            <a:r>
              <a:rPr lang="id-ID" sz="600" dirty="0" smtClean="0"/>
              <a:t>  -    </a:t>
            </a:r>
            <a:r>
              <a:rPr lang="en-US" sz="600" dirty="0" smtClean="0"/>
              <a:t>                </a:t>
            </a:r>
            <a:r>
              <a:rPr lang="en-US" sz="600" dirty="0" err="1" smtClean="0"/>
              <a:t>Hitam</a:t>
            </a:r>
            <a:r>
              <a:rPr lang="id-ID" sz="600" dirty="0" smtClean="0"/>
              <a:t>  </a:t>
            </a:r>
            <a:r>
              <a:rPr lang="en-US" sz="600" dirty="0" smtClean="0"/>
              <a:t>               </a:t>
            </a:r>
            <a:r>
              <a:rPr lang="id-ID" sz="600" dirty="0" smtClean="0"/>
              <a:t> SN  </a:t>
            </a:r>
            <a:r>
              <a:rPr lang="en-US" sz="600" dirty="0" smtClean="0"/>
              <a:t>           </a:t>
            </a:r>
            <a:r>
              <a:rPr lang="id-ID" sz="600" dirty="0" smtClean="0"/>
              <a:t> </a:t>
            </a:r>
            <a:r>
              <a:rPr lang="en-US" sz="600" dirty="0" smtClean="0"/>
              <a:t>    </a:t>
            </a:r>
            <a:r>
              <a:rPr lang="id-ID" sz="600" dirty="0" smtClean="0"/>
              <a:t>   </a:t>
            </a:r>
            <a:r>
              <a:rPr lang="en-US" sz="600" dirty="0" smtClean="0"/>
              <a:t> </a:t>
            </a:r>
            <a:r>
              <a:rPr lang="id-ID" sz="600" dirty="0" smtClean="0"/>
              <a:t>Set</a:t>
            </a:r>
            <a:r>
              <a:rPr lang="en-US" sz="600" dirty="0" smtClean="0"/>
              <a:t>                 10                0                                 10                         0                         0                            0                                  0                                  0                             0                       0                                         -                     </a:t>
            </a:r>
            <a:endParaRPr lang="id-ID" sz="600" dirty="0"/>
          </a:p>
        </p:txBody>
      </p:sp>
      <p:sp>
        <p:nvSpPr>
          <p:cNvPr id="53" name="TextBox 52"/>
          <p:cNvSpPr txBox="1"/>
          <p:nvPr/>
        </p:nvSpPr>
        <p:spPr>
          <a:xfrm>
            <a:off x="1297883" y="1483915"/>
            <a:ext cx="2111922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Nomor GRF     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Nomor WO/IOM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Division		:</a:t>
            </a:r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716" y="986587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smtClean="0"/>
              <a:t>Good Request Form</a:t>
            </a:r>
            <a:endParaRPr lang="id-ID" sz="2000" b="1" dirty="0" smtClean="0"/>
          </a:p>
        </p:txBody>
      </p:sp>
      <p:sp>
        <p:nvSpPr>
          <p:cNvPr id="135" name="Rectangle 134"/>
          <p:cNvSpPr/>
          <p:nvPr/>
        </p:nvSpPr>
        <p:spPr>
          <a:xfrm>
            <a:off x="1829627" y="4566669"/>
            <a:ext cx="596090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73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731501" y="251269"/>
            <a:ext cx="11652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</a:t>
            </a:r>
            <a:r>
              <a:rPr lang="en-US" sz="2400" b="1" dirty="0" smtClean="0"/>
              <a:t>Outbound Warehouse</a:t>
            </a:r>
            <a:endParaRPr lang="id-ID" sz="2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3625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20196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91391" y="2329292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  </a:t>
            </a:r>
            <a:r>
              <a:rPr lang="en-US" sz="1200" dirty="0" smtClean="0">
                <a:solidFill>
                  <a:schemeClr val="accent5"/>
                </a:solidFill>
              </a:rPr>
              <a:t>Verified    </a:t>
            </a:r>
            <a:r>
              <a:rPr lang="en-US" sz="1200" dirty="0" smtClean="0">
                <a:solidFill>
                  <a:srgbClr val="FF0000"/>
                </a:solidFill>
              </a:rPr>
              <a:t>              </a:t>
            </a:r>
            <a:r>
              <a:rPr lang="en-US" sz="1200" dirty="0" smtClean="0"/>
              <a:t>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IKR                      </a:t>
            </a:r>
            <a:r>
              <a:rPr lang="en-US" sz="1200" dirty="0" err="1" smtClean="0"/>
              <a:t>Reguler</a:t>
            </a:r>
            <a:r>
              <a:rPr lang="en-US" sz="1200" dirty="0" smtClean="0"/>
              <a:t>                </a:t>
            </a:r>
            <a:r>
              <a:rPr lang="id-ID" sz="1200" dirty="0" smtClean="0"/>
              <a:t>WO/IKR/1806-00348</a:t>
            </a:r>
            <a:r>
              <a:rPr lang="en-US" sz="1200" dirty="0" smtClean="0"/>
              <a:t>            Internal MKM                </a:t>
            </a:r>
            <a:r>
              <a:rPr lang="en-US" sz="1200" dirty="0" err="1" smtClean="0"/>
              <a:t>Rahmat</a:t>
            </a:r>
            <a:endParaRPr lang="id-ID" sz="12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414146" y="1967579"/>
            <a:ext cx="104767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581401" y="1967579"/>
            <a:ext cx="1485899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219701" y="1967579"/>
            <a:ext cx="83773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19125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788117" y="1967607"/>
            <a:ext cx="268856" cy="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200400" y="1965540"/>
            <a:ext cx="252043" cy="2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20181" y="1967837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496175" y="1975193"/>
            <a:ext cx="1331805" cy="25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9007262" y="1971751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21711" y="1961968"/>
            <a:ext cx="1162049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228211" y="2398682"/>
            <a:ext cx="155576" cy="1206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Requestor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36121" y="1974191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--- Approve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839310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List </a:t>
            </a:r>
            <a:r>
              <a:rPr lang="en-US" sz="2400" b="1" dirty="0"/>
              <a:t>Outbound Warehouse</a:t>
            </a:r>
            <a:endParaRPr lang="id-ID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2122049" y="1585179"/>
            <a:ext cx="9738621" cy="2473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19668"/>
            <a:ext cx="9516305" cy="19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83019" y="1585179"/>
            <a:ext cx="177651" cy="24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230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GRF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Division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Type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Region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7882" y="839310"/>
            <a:ext cx="10473962" cy="5634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ounded Rectangle 125"/>
          <p:cNvSpPr/>
          <p:nvPr/>
        </p:nvSpPr>
        <p:spPr>
          <a:xfrm>
            <a:off x="3094330" y="5929861"/>
            <a:ext cx="143769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Approve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1133" y="1469401"/>
            <a:ext cx="2085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Nomor WO/IOM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Division		:</a:t>
            </a:r>
          </a:p>
          <a:p>
            <a:r>
              <a:rPr lang="en-US" sz="1600" dirty="0" smtClean="0"/>
              <a:t>Requestor		:</a:t>
            </a:r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34790" y="1480726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001/GRF/IC-IKR/07/18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34790" y="1755013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WO/</a:t>
            </a:r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r>
              <a:rPr lang="id-ID" sz="1400" dirty="0">
                <a:solidFill>
                  <a:sysClr val="windowText" lastClr="000000"/>
                </a:solidFill>
              </a:rPr>
              <a:t>/1806-00348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634789" y="2755175"/>
            <a:ext cx="2728061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58119" y="2011476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70819" y="2260940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513923" y="5926865"/>
            <a:ext cx="1381677" cy="2837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</a:t>
            </a:r>
            <a:endParaRPr lang="id-ID" sz="1600" dirty="0"/>
          </a:p>
        </p:txBody>
      </p:sp>
      <p:sp>
        <p:nvSpPr>
          <p:cNvPr id="59" name="Rectangle 58"/>
          <p:cNvSpPr/>
          <p:nvPr/>
        </p:nvSpPr>
        <p:spPr>
          <a:xfrm>
            <a:off x="3634789" y="3524360"/>
            <a:ext cx="2720807" cy="46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58119" y="2509365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728" y="749476"/>
            <a:ext cx="18605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--- Verification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--- Approve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31501" y="251269"/>
            <a:ext cx="11652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6989114" y="1447093"/>
            <a:ext cx="20858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Region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GRF Inputted By	:</a:t>
            </a:r>
          </a:p>
          <a:p>
            <a:r>
              <a:rPr lang="en-US" sz="1600" dirty="0" smtClean="0"/>
              <a:t>GRF Verified By	:</a:t>
            </a:r>
          </a:p>
          <a:p>
            <a:r>
              <a:rPr lang="en-US" sz="1600" dirty="0" smtClean="0"/>
              <a:t>GRF Approved By	:</a:t>
            </a:r>
          </a:p>
          <a:p>
            <a:r>
              <a:rPr lang="en-US" sz="1600" dirty="0" smtClean="0"/>
              <a:t>Inputted By	:</a:t>
            </a:r>
          </a:p>
          <a:p>
            <a:r>
              <a:rPr lang="en-US" sz="1600" dirty="0" smtClean="0"/>
              <a:t>Verified By		:</a:t>
            </a:r>
            <a:endParaRPr lang="id-ID" sz="1600" dirty="0" smtClean="0"/>
          </a:p>
          <a:p>
            <a:r>
              <a:rPr lang="id-ID" sz="1600" dirty="0" smtClean="0"/>
              <a:t>Purpose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Warehouse	: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34788" y="3026424"/>
            <a:ext cx="2728061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IKR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064239" y="1511810"/>
            <a:ext cx="2386970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70589" y="175315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056614" y="3471819"/>
            <a:ext cx="2390799" cy="196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60414" y="3706992"/>
            <a:ext cx="2386999" cy="216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Sunter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069319" y="224083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69319" y="248467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verificator_ikr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069319" y="272851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approver_ikr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069319" y="297997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admin_ic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069319" y="322762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verificator_ic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37594" y="3281253"/>
            <a:ext cx="2720492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069319" y="1996998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88951" y="4292550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</a:t>
            </a:r>
            <a:r>
              <a:rPr lang="en-US" sz="1600" dirty="0" smtClean="0"/>
              <a:t>WT</a:t>
            </a:r>
            <a:r>
              <a:rPr lang="id-ID" sz="1600" dirty="0" smtClean="0"/>
              <a:t>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Bandung</a:t>
            </a:r>
            <a:endParaRPr lang="id-ID" sz="1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025192" y="4561321"/>
            <a:ext cx="155576" cy="12065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472715" y="4183026"/>
            <a:ext cx="10246209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637" y="4188839"/>
            <a:ext cx="8990189" cy="1441689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2171535" y="4918750"/>
            <a:ext cx="8997291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8" name="Rectangle 87"/>
          <p:cNvSpPr/>
          <p:nvPr/>
        </p:nvSpPr>
        <p:spPr>
          <a:xfrm>
            <a:off x="1549398" y="4203345"/>
            <a:ext cx="10137777" cy="32840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     Nama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  |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|     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S.Good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S.Not.Good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…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.Good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.Not Good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.Reject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G.Dismantle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NG.Dismantle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Rem.Good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</a:rPr>
              <a:t>Rem.Not.Good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… </a:t>
            </a:r>
            <a:r>
              <a:rPr lang="en-US" sz="600" dirty="0" smtClean="0">
                <a:solidFill>
                  <a:schemeClr val="accent1">
                    <a:lumMod val="75000"/>
                  </a:schemeClr>
                </a:solidFill>
              </a:rPr>
              <a:t>  | Asset Barcode</a:t>
            </a:r>
            <a:endParaRPr lang="id-ID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010614" y="4773606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11726" y="4182581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1732525" y="4531752"/>
            <a:ext cx="962786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/>
          <p:cNvSpPr/>
          <p:nvPr/>
        </p:nvSpPr>
        <p:spPr>
          <a:xfrm>
            <a:off x="2496377" y="4557144"/>
            <a:ext cx="44310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  <p:sp>
        <p:nvSpPr>
          <p:cNvPr id="105" name="Rectangle 104"/>
          <p:cNvSpPr/>
          <p:nvPr/>
        </p:nvSpPr>
        <p:spPr>
          <a:xfrm>
            <a:off x="3002034" y="4557144"/>
            <a:ext cx="485702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Rectangle 105"/>
          <p:cNvSpPr/>
          <p:nvPr/>
        </p:nvSpPr>
        <p:spPr>
          <a:xfrm>
            <a:off x="3550287" y="4557144"/>
            <a:ext cx="40247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Rectangle 106"/>
          <p:cNvSpPr/>
          <p:nvPr/>
        </p:nvSpPr>
        <p:spPr>
          <a:xfrm>
            <a:off x="4008058" y="4557144"/>
            <a:ext cx="38659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4457887" y="4557144"/>
            <a:ext cx="423671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Rectangle 108"/>
          <p:cNvSpPr/>
          <p:nvPr/>
        </p:nvSpPr>
        <p:spPr>
          <a:xfrm>
            <a:off x="4944792" y="4554814"/>
            <a:ext cx="34316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773496" y="4551111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846399" y="4552295"/>
            <a:ext cx="111125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1549399" y="4770565"/>
            <a:ext cx="9842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                  </a:t>
            </a:r>
            <a:r>
              <a:rPr lang="en-US" sz="600" dirty="0" err="1" smtClean="0"/>
              <a:t>Tiang</a:t>
            </a:r>
            <a:r>
              <a:rPr lang="en-US" sz="600" dirty="0" smtClean="0"/>
              <a:t>                      OE123.27</a:t>
            </a:r>
            <a:r>
              <a:rPr lang="id-ID" sz="600" dirty="0" smtClean="0"/>
              <a:t>.</a:t>
            </a:r>
            <a:r>
              <a:rPr lang="en-US" sz="600" dirty="0" smtClean="0"/>
              <a:t>22</a:t>
            </a:r>
            <a:r>
              <a:rPr lang="id-ID" sz="600" dirty="0" smtClean="0"/>
              <a:t>1 </a:t>
            </a:r>
            <a:r>
              <a:rPr lang="en-US" sz="600" dirty="0" smtClean="0"/>
              <a:t>           Pacific  </a:t>
            </a:r>
            <a:r>
              <a:rPr lang="id-ID" sz="600" dirty="0" smtClean="0"/>
              <a:t>   </a:t>
            </a:r>
            <a:r>
              <a:rPr lang="en-US" sz="600" dirty="0" smtClean="0"/>
              <a:t>               </a:t>
            </a:r>
            <a:r>
              <a:rPr lang="id-ID" sz="600" dirty="0" smtClean="0"/>
              <a:t>  -     </a:t>
            </a:r>
            <a:r>
              <a:rPr lang="en-US" sz="600" dirty="0" smtClean="0"/>
              <a:t>                </a:t>
            </a:r>
            <a:r>
              <a:rPr lang="en-US" sz="600" dirty="0" err="1" smtClean="0"/>
              <a:t>Hitam</a:t>
            </a:r>
            <a:r>
              <a:rPr lang="id-ID" sz="600" dirty="0" smtClean="0"/>
              <a:t>  </a:t>
            </a:r>
            <a:r>
              <a:rPr lang="en-US" sz="600" dirty="0" smtClean="0"/>
              <a:t>           </a:t>
            </a:r>
            <a:r>
              <a:rPr lang="id-ID" sz="600" dirty="0" smtClean="0"/>
              <a:t> </a:t>
            </a:r>
            <a:r>
              <a:rPr lang="en-US" sz="600" dirty="0" smtClean="0"/>
              <a:t>Non </a:t>
            </a:r>
            <a:r>
              <a:rPr lang="id-ID" sz="600" dirty="0" smtClean="0"/>
              <a:t>SN  </a:t>
            </a:r>
            <a:r>
              <a:rPr lang="en-US" sz="600" dirty="0" smtClean="0"/>
              <a:t>      </a:t>
            </a:r>
            <a:r>
              <a:rPr lang="id-ID" sz="600" dirty="0" smtClean="0"/>
              <a:t> </a:t>
            </a:r>
            <a:r>
              <a:rPr lang="en-US" sz="600" dirty="0" smtClean="0"/>
              <a:t>    </a:t>
            </a:r>
            <a:r>
              <a:rPr lang="id-ID" sz="600" dirty="0" smtClean="0"/>
              <a:t>   </a:t>
            </a:r>
            <a:r>
              <a:rPr lang="en-US" sz="600" dirty="0" smtClean="0"/>
              <a:t> </a:t>
            </a:r>
            <a:r>
              <a:rPr lang="id-ID" sz="600" dirty="0" smtClean="0"/>
              <a:t>Set</a:t>
            </a:r>
            <a:r>
              <a:rPr lang="en-US" sz="600" dirty="0" smtClean="0"/>
              <a:t>                  50              10                                                                                                                                                                                                                             25                    10                                        -                     </a:t>
            </a:r>
            <a:endParaRPr lang="id-ID" sz="600" dirty="0"/>
          </a:p>
        </p:txBody>
      </p:sp>
      <p:sp>
        <p:nvSpPr>
          <p:cNvPr id="113" name="Rectangle 112"/>
          <p:cNvSpPr/>
          <p:nvPr/>
        </p:nvSpPr>
        <p:spPr>
          <a:xfrm>
            <a:off x="6257291" y="4812486"/>
            <a:ext cx="412043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25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707930" y="4812486"/>
            <a:ext cx="500926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0 </a:t>
            </a:r>
            <a:endParaRPr lang="id-ID" sz="6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52617" y="4812486"/>
            <a:ext cx="362637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66871" y="4811143"/>
            <a:ext cx="577622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296110" y="4812486"/>
            <a:ext cx="605957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953685" y="4810266"/>
            <a:ext cx="577621" cy="13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0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49399" y="5011865"/>
            <a:ext cx="9842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                  OTB                        OE123.12</a:t>
            </a:r>
            <a:r>
              <a:rPr lang="id-ID" sz="600" dirty="0"/>
              <a:t>.</a:t>
            </a:r>
            <a:r>
              <a:rPr lang="en-US" sz="600" dirty="0"/>
              <a:t>14</a:t>
            </a:r>
            <a:r>
              <a:rPr lang="id-ID" sz="600" dirty="0" smtClean="0"/>
              <a:t> </a:t>
            </a:r>
            <a:r>
              <a:rPr lang="en-US" sz="600" dirty="0" smtClean="0"/>
              <a:t>            </a:t>
            </a:r>
            <a:r>
              <a:rPr lang="en-US" sz="600" dirty="0" err="1" smtClean="0"/>
              <a:t>Fujistsu</a:t>
            </a:r>
            <a:r>
              <a:rPr lang="en-US" sz="600" dirty="0" smtClean="0"/>
              <a:t>  </a:t>
            </a:r>
            <a:r>
              <a:rPr lang="id-ID" sz="600" dirty="0" smtClean="0"/>
              <a:t>   </a:t>
            </a:r>
            <a:r>
              <a:rPr lang="en-US" sz="600" dirty="0" smtClean="0"/>
              <a:t>               </a:t>
            </a:r>
            <a:r>
              <a:rPr lang="id-ID" sz="600" dirty="0" smtClean="0"/>
              <a:t>  -    </a:t>
            </a:r>
            <a:r>
              <a:rPr lang="en-US" sz="600" dirty="0" smtClean="0"/>
              <a:t>                </a:t>
            </a:r>
            <a:r>
              <a:rPr lang="en-US" sz="600" dirty="0" err="1" smtClean="0"/>
              <a:t>Hitam</a:t>
            </a:r>
            <a:r>
              <a:rPr lang="id-ID" sz="600" dirty="0" smtClean="0"/>
              <a:t>  </a:t>
            </a:r>
            <a:r>
              <a:rPr lang="en-US" sz="600" dirty="0" smtClean="0"/>
              <a:t>               </a:t>
            </a:r>
            <a:r>
              <a:rPr lang="id-ID" sz="600" dirty="0" smtClean="0"/>
              <a:t> SN  </a:t>
            </a:r>
            <a:r>
              <a:rPr lang="en-US" sz="600" dirty="0" smtClean="0"/>
              <a:t>           </a:t>
            </a:r>
            <a:r>
              <a:rPr lang="id-ID" sz="600" dirty="0" smtClean="0"/>
              <a:t> </a:t>
            </a:r>
            <a:r>
              <a:rPr lang="en-US" sz="600" dirty="0" smtClean="0"/>
              <a:t>    </a:t>
            </a:r>
            <a:r>
              <a:rPr lang="id-ID" sz="600" dirty="0" smtClean="0"/>
              <a:t>   </a:t>
            </a:r>
            <a:r>
              <a:rPr lang="en-US" sz="600" dirty="0" smtClean="0"/>
              <a:t> </a:t>
            </a:r>
            <a:r>
              <a:rPr lang="id-ID" sz="600" dirty="0" smtClean="0"/>
              <a:t>Set</a:t>
            </a:r>
            <a:r>
              <a:rPr lang="en-US" sz="600" dirty="0" smtClean="0"/>
              <a:t>                 10                0                                 10                         0                         0                            0                                  0                                  0                             0                       0                                        -                     </a:t>
            </a:r>
            <a:endParaRPr lang="id-ID" sz="600" dirty="0"/>
          </a:p>
        </p:txBody>
      </p:sp>
      <p:sp>
        <p:nvSpPr>
          <p:cNvPr id="30" name="TextBox 29"/>
          <p:cNvSpPr txBox="1"/>
          <p:nvPr/>
        </p:nvSpPr>
        <p:spPr>
          <a:xfrm>
            <a:off x="1468557" y="946673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smtClean="0"/>
              <a:t>Good Request Form</a:t>
            </a:r>
            <a:endParaRPr lang="id-ID" sz="2000" b="1" dirty="0" smtClean="0"/>
          </a:p>
        </p:txBody>
      </p:sp>
      <p:sp>
        <p:nvSpPr>
          <p:cNvPr id="120" name="Rectangle 119"/>
          <p:cNvSpPr/>
          <p:nvPr/>
        </p:nvSpPr>
        <p:spPr>
          <a:xfrm>
            <a:off x="1801052" y="4557144"/>
            <a:ext cx="602440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5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33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Input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3007788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495361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5140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497194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522563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2203438" y="1430873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509485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2334436" y="1545723"/>
            <a:ext cx="6757923" cy="491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2557608" y="1681209"/>
            <a:ext cx="361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</a:t>
            </a:r>
            <a:r>
              <a:rPr lang="en-US" sz="2400" b="1" dirty="0" smtClean="0"/>
              <a:t>Good Request Form</a:t>
            </a:r>
            <a:endParaRPr lang="id-ID" sz="24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568494" y="2328670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WO/IOM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			:</a:t>
            </a:r>
            <a:endParaRPr lang="id-ID" sz="16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566545" y="3073143"/>
            <a:ext cx="3932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id-ID" sz="1600" dirty="0"/>
          </a:p>
          <a:p>
            <a:r>
              <a:rPr lang="id-ID" sz="1600" dirty="0" smtClean="0"/>
              <a:t>Region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	:	:</a:t>
            </a:r>
          </a:p>
          <a:p>
            <a:r>
              <a:rPr lang="id-ID" sz="1600" dirty="0"/>
              <a:t>File </a:t>
            </a:r>
            <a:r>
              <a:rPr lang="id-ID" sz="1600" dirty="0" smtClean="0"/>
              <a:t>Attachment</a:t>
            </a:r>
            <a:r>
              <a:rPr lang="en-US" sz="1600" dirty="0" smtClean="0"/>
              <a:t> 1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	:</a:t>
            </a:r>
          </a:p>
          <a:p>
            <a:r>
              <a:rPr lang="en-US" sz="1600" dirty="0" smtClean="0"/>
              <a:t>File Attachment 3		:</a:t>
            </a:r>
            <a:endParaRPr lang="id-ID" sz="1600" dirty="0" smtClean="0"/>
          </a:p>
          <a:p>
            <a:r>
              <a:rPr lang="id-ID" sz="1600" dirty="0" smtClean="0"/>
              <a:t>Purpose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endParaRPr lang="id-ID" sz="1600" dirty="0"/>
          </a:p>
        </p:txBody>
      </p:sp>
      <p:sp>
        <p:nvSpPr>
          <p:cNvPr id="63" name="Rectangle 62"/>
          <p:cNvSpPr/>
          <p:nvPr/>
        </p:nvSpPr>
        <p:spPr>
          <a:xfrm>
            <a:off x="5911483" y="2315424"/>
            <a:ext cx="2715612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WO/IKR/1806-00348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11483" y="259247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7504" y="2594040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5928195" y="416053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67" name="Rectangle 66"/>
          <p:cNvSpPr/>
          <p:nvPr/>
        </p:nvSpPr>
        <p:spPr>
          <a:xfrm>
            <a:off x="5899933" y="3138957"/>
            <a:ext cx="2730500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2749" y="3412899"/>
            <a:ext cx="2721334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408182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902749" y="365297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7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64976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5931397" y="4991519"/>
            <a:ext cx="2711736" cy="50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690968" y="5930263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74" name="Rectangle 73"/>
          <p:cNvSpPr/>
          <p:nvPr/>
        </p:nvSpPr>
        <p:spPr>
          <a:xfrm>
            <a:off x="5899933" y="286818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928195" y="442596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pic>
        <p:nvPicPr>
          <p:cNvPr id="4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0250" y="2869446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5931296" y="4704854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02749" y="390697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90376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77477" y="9536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</a:t>
            </a:r>
            <a:r>
              <a:rPr lang="en-US" sz="2400" b="1" dirty="0" smtClean="0"/>
              <a:t>Tag SN</a:t>
            </a:r>
            <a:endParaRPr lang="id-ID" sz="2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5978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20323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323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5978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357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Status GRF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Target Kirim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|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PIC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Division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9802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30657" y="1980279"/>
            <a:ext cx="124616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572126" y="1980279"/>
            <a:ext cx="1781174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52281" y="1980278"/>
            <a:ext cx="249332" cy="2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2229537" y="2413369"/>
            <a:ext cx="9396973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TextBox 50"/>
          <p:cNvSpPr txBox="1"/>
          <p:nvPr/>
        </p:nvSpPr>
        <p:spPr>
          <a:xfrm>
            <a:off x="2291391" y="2380092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GRF                    </a:t>
            </a:r>
            <a:r>
              <a:rPr lang="en-US" sz="1400" dirty="0" smtClean="0"/>
              <a:t>20 </a:t>
            </a:r>
            <a:r>
              <a:rPr lang="en-US" sz="1400" dirty="0" err="1" smtClean="0"/>
              <a:t>Juli</a:t>
            </a:r>
            <a:r>
              <a:rPr lang="en-US" sz="1400" dirty="0" smtClean="0"/>
              <a:t> 2018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</a:t>
            </a:r>
            <a:r>
              <a:rPr lang="id-ID" sz="1400" dirty="0" smtClean="0"/>
              <a:t>001/GRF/IC-IKR/07/18</a:t>
            </a:r>
            <a:r>
              <a:rPr lang="en-US" sz="1400" dirty="0"/>
              <a:t> </a:t>
            </a:r>
            <a:r>
              <a:rPr lang="en-US" sz="1400" dirty="0" smtClean="0"/>
              <a:t>               </a:t>
            </a:r>
            <a:r>
              <a:rPr lang="en-US" sz="1400" dirty="0" err="1" smtClean="0"/>
              <a:t>Reguler</a:t>
            </a:r>
            <a:r>
              <a:rPr lang="en-US" sz="1400" dirty="0" smtClean="0"/>
              <a:t>                 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                       IKR</a:t>
            </a:r>
            <a:endParaRPr lang="id-ID" sz="1400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4133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7524750" y="1991784"/>
            <a:ext cx="1427764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1297882" y="2378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pic>
        <p:nvPicPr>
          <p:cNvPr id="26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66" y="1974373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124689" y="1980279"/>
            <a:ext cx="1343286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9395" y="1993504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0711420" y="1980354"/>
            <a:ext cx="915089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12948" y="198408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</a:t>
            </a:r>
            <a:r>
              <a:rPr lang="en-US" sz="1400" dirty="0" smtClean="0">
                <a:solidFill>
                  <a:schemeClr val="bg1"/>
                </a:solidFill>
              </a:rPr>
              <a:t>Approve SJ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77477" y="9536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</a:t>
            </a:r>
            <a:r>
              <a:rPr lang="en-US" sz="2400" b="1" dirty="0" smtClean="0"/>
              <a:t>Tag SN</a:t>
            </a:r>
            <a:endParaRPr lang="id-ID" sz="2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5978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20323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20323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5978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6357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Status GRF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Target Kirim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|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PIC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Division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9802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30657" y="1980279"/>
            <a:ext cx="124616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572126" y="1980279"/>
            <a:ext cx="1781174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5258" y="19878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2229537" y="2413369"/>
            <a:ext cx="9396973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TextBox 50"/>
          <p:cNvSpPr txBox="1"/>
          <p:nvPr/>
        </p:nvSpPr>
        <p:spPr>
          <a:xfrm>
            <a:off x="2291391" y="2380092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GRF                    </a:t>
            </a:r>
            <a:r>
              <a:rPr lang="en-US" sz="1400" dirty="0" smtClean="0"/>
              <a:t>20 </a:t>
            </a:r>
            <a:r>
              <a:rPr lang="en-US" sz="1400" dirty="0" err="1" smtClean="0"/>
              <a:t>Juli</a:t>
            </a:r>
            <a:r>
              <a:rPr lang="en-US" sz="1400" dirty="0" smtClean="0"/>
              <a:t> 2018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</a:t>
            </a:r>
            <a:r>
              <a:rPr lang="id-ID" sz="1400" dirty="0" smtClean="0"/>
              <a:t>001/GRF/IC-IKR/07/18</a:t>
            </a:r>
            <a:r>
              <a:rPr lang="en-US" sz="1400" dirty="0"/>
              <a:t> </a:t>
            </a:r>
            <a:r>
              <a:rPr lang="en-US" sz="1400" dirty="0" smtClean="0"/>
              <a:t>        Daily </a:t>
            </a:r>
            <a:r>
              <a:rPr lang="en-US" sz="1400" dirty="0"/>
              <a:t>Settlement   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                       IKR</a:t>
            </a:r>
            <a:endParaRPr lang="id-ID" sz="1400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4133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7524750" y="1991784"/>
            <a:ext cx="1427764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1297882" y="2378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pic>
        <p:nvPicPr>
          <p:cNvPr id="26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66" y="1974373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124689" y="1980279"/>
            <a:ext cx="1343286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9395" y="1993504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0711420" y="1980354"/>
            <a:ext cx="915089" cy="282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12948" y="198408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</a:t>
            </a:r>
            <a:r>
              <a:rPr lang="en-US" sz="1400" dirty="0" smtClean="0">
                <a:solidFill>
                  <a:schemeClr val="bg1"/>
                </a:solidFill>
              </a:rPr>
              <a:t>Approve SJ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1400" y="5451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1704572" y="928711"/>
            <a:ext cx="10252938" cy="5497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ounded Rectangle 34"/>
          <p:cNvSpPr/>
          <p:nvPr/>
        </p:nvSpPr>
        <p:spPr>
          <a:xfrm>
            <a:off x="3519215" y="5940903"/>
            <a:ext cx="143769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 SN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3377" y="1122096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Tag SN</a:t>
            </a:r>
            <a:endParaRPr lang="id-ID" sz="24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243114" y="1649034"/>
            <a:ext cx="30091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Requestor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Warehouse	:</a:t>
            </a:r>
          </a:p>
          <a:p>
            <a:r>
              <a:rPr lang="en-US" sz="1600" dirty="0" smtClean="0"/>
              <a:t>Inputted By IC	:</a:t>
            </a:r>
          </a:p>
          <a:p>
            <a:r>
              <a:rPr lang="en-US" sz="1600" dirty="0" smtClean="0"/>
              <a:t>Approved By IC	:</a:t>
            </a:r>
            <a:endParaRPr lang="id-ID" sz="16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9310619" y="1690364"/>
            <a:ext cx="2379350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IKR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310619" y="2459964"/>
            <a:ext cx="2386970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310619" y="2712742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310619" y="2194277"/>
            <a:ext cx="2379350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285153" y="3745209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82" name="Rounded Rectangle 81"/>
          <p:cNvSpPr/>
          <p:nvPr/>
        </p:nvSpPr>
        <p:spPr>
          <a:xfrm>
            <a:off x="10931508" y="3744202"/>
            <a:ext cx="746772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Print GRF</a:t>
            </a:r>
            <a:endParaRPr lang="en-US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8290621" y="3811502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8382861" y="377722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4132931"/>
            <a:ext cx="10067924" cy="168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87"/>
          <p:cNvSpPr/>
          <p:nvPr/>
        </p:nvSpPr>
        <p:spPr>
          <a:xfrm>
            <a:off x="2122049" y="4596380"/>
            <a:ext cx="952067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9" name="Rectangle 88"/>
          <p:cNvSpPr/>
          <p:nvPr/>
        </p:nvSpPr>
        <p:spPr>
          <a:xfrm>
            <a:off x="1854200" y="4172398"/>
            <a:ext cx="9839778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# |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Qty.Good.Dismantle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Qty.NG.Dismante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     Status    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endParaRPr lang="id-ID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11808" y="4547208"/>
            <a:ext cx="9334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1. 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	    </a:t>
            </a:r>
            <a:r>
              <a:rPr lang="en-US" sz="800" dirty="0"/>
              <a:t>OE123.27</a:t>
            </a:r>
            <a:r>
              <a:rPr lang="id-ID" sz="800" dirty="0"/>
              <a:t>.</a:t>
            </a:r>
            <a:r>
              <a:rPr lang="en-US" sz="800" dirty="0"/>
              <a:t>22</a:t>
            </a:r>
            <a:r>
              <a:rPr lang="id-ID" sz="800" dirty="0"/>
              <a:t>1</a:t>
            </a:r>
            <a:r>
              <a:rPr lang="id-ID" sz="900" dirty="0" smtClean="0"/>
              <a:t>      </a:t>
            </a:r>
            <a:r>
              <a:rPr lang="en-US" sz="900" dirty="0" smtClean="0"/>
              <a:t>Pacific             25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0                                     0                                   0                      Non SN</a:t>
            </a:r>
            <a:r>
              <a:rPr lang="id-ID" sz="900" dirty="0" smtClean="0"/>
              <a:t>      </a:t>
            </a:r>
            <a:r>
              <a:rPr lang="en-US" sz="900" dirty="0" smtClean="0"/>
              <a:t> </a:t>
            </a:r>
            <a:r>
              <a:rPr lang="id-ID" sz="900" dirty="0" smtClean="0"/>
              <a:t>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endParaRPr lang="id-ID" sz="900" dirty="0"/>
          </a:p>
        </p:txBody>
      </p:sp>
      <p:pic>
        <p:nvPicPr>
          <p:cNvPr id="9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179" y="4181177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811808" y="4775808"/>
            <a:ext cx="9334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smtClean="0"/>
              <a:t>2.      OTB	    </a:t>
            </a:r>
            <a:r>
              <a:rPr lang="en-US" sz="800" dirty="0" smtClean="0"/>
              <a:t>OE123.12</a:t>
            </a:r>
            <a:r>
              <a:rPr lang="id-ID" sz="800" dirty="0" smtClean="0"/>
              <a:t>.</a:t>
            </a:r>
            <a:r>
              <a:rPr lang="en-US" sz="800" dirty="0" smtClean="0"/>
              <a:t>14  </a:t>
            </a:r>
            <a:r>
              <a:rPr lang="id-ID" sz="900" dirty="0" smtClean="0"/>
              <a:t>      </a:t>
            </a:r>
            <a:r>
              <a:rPr lang="en-US" sz="900" dirty="0" smtClean="0"/>
              <a:t>Fujitsu             10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0                                     0                                   0                          SN</a:t>
            </a:r>
            <a:r>
              <a:rPr lang="id-ID" sz="900" dirty="0" smtClean="0"/>
              <a:t>   </a:t>
            </a:r>
            <a:r>
              <a:rPr lang="en-US" sz="900" dirty="0" smtClean="0"/>
              <a:t>      </a:t>
            </a:r>
            <a:r>
              <a:rPr lang="id-ID" sz="900" dirty="0" smtClean="0"/>
              <a:t>  </a:t>
            </a:r>
            <a:r>
              <a:rPr lang="en-US" sz="900" dirty="0" smtClean="0"/>
              <a:t>Not </a:t>
            </a:r>
            <a:r>
              <a:rPr lang="id-ID" sz="900" dirty="0" smtClean="0"/>
              <a:t>Registered         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</a:t>
            </a:r>
            <a:endParaRPr lang="id-ID" sz="900" dirty="0"/>
          </a:p>
        </p:txBody>
      </p:sp>
      <p:sp>
        <p:nvSpPr>
          <p:cNvPr id="58" name="Rounded Rectangle 57"/>
          <p:cNvSpPr/>
          <p:nvPr/>
        </p:nvSpPr>
        <p:spPr>
          <a:xfrm>
            <a:off x="11011258" y="4800940"/>
            <a:ext cx="522840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View</a:t>
            </a:r>
            <a:endParaRPr lang="en-US" sz="900" dirty="0"/>
          </a:p>
        </p:txBody>
      </p:sp>
      <p:sp>
        <p:nvSpPr>
          <p:cNvPr id="60" name="Rounded Rectangle 59"/>
          <p:cNvSpPr/>
          <p:nvPr/>
        </p:nvSpPr>
        <p:spPr>
          <a:xfrm>
            <a:off x="11556820" y="4802626"/>
            <a:ext cx="166477" cy="1671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10221826" y="4806099"/>
            <a:ext cx="751327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Upload SN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1901072" y="1655012"/>
            <a:ext cx="2085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Nomor WO/IOM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84729" y="1666337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001/GRF/IC-IKR/07/18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84729" y="1940624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WO/</a:t>
            </a:r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r>
              <a:rPr lang="id-ID" sz="1400" dirty="0">
                <a:solidFill>
                  <a:sysClr val="windowText" lastClr="000000"/>
                </a:solidFill>
              </a:rPr>
              <a:t>/1806-00348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84728" y="2926272"/>
            <a:ext cx="2728061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08058" y="2182573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20758" y="2417523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84728" y="3213233"/>
            <a:ext cx="2720807" cy="50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08058" y="2651434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307729" y="2962594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Sunter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314628" y="3470219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Kadiv</a:t>
            </a:r>
            <a:r>
              <a:rPr lang="en-US" sz="14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IC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07729" y="3216594"/>
            <a:ext cx="2379350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Admin IC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868215" y="5940903"/>
            <a:ext cx="1437691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 to 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317874" y="1940285"/>
            <a:ext cx="2379350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378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317269" y="2375456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 </a:t>
            </a:r>
            <a:r>
              <a:rPr lang="en-US" sz="1100" dirty="0" smtClean="0"/>
              <a:t>  </a:t>
            </a:r>
            <a:r>
              <a:rPr lang="id-ID" sz="1100" dirty="0" smtClean="0">
                <a:solidFill>
                  <a:srgbClr val="FF0000"/>
                </a:solidFill>
              </a:rPr>
              <a:t>Tag Inputted</a:t>
            </a:r>
            <a:r>
              <a:rPr lang="en-US" sz="1100" dirty="0" smtClean="0"/>
              <a:t>                 </a:t>
            </a:r>
            <a:r>
              <a:rPr lang="id-ID" sz="1100" dirty="0" smtClean="0">
                <a:solidFill>
                  <a:schemeClr val="bg1"/>
                </a:solidFill>
              </a:rPr>
              <a:t>001/SJ-Jakarta 1-</a:t>
            </a:r>
            <a:r>
              <a:rPr lang="en-US" sz="1100" dirty="0" smtClean="0">
                <a:solidFill>
                  <a:schemeClr val="bg1"/>
                </a:solidFill>
              </a:rPr>
              <a:t>             </a:t>
            </a:r>
            <a:r>
              <a:rPr lang="id-ID" sz="1100" dirty="0" smtClean="0">
                <a:solidFill>
                  <a:schemeClr val="bg1"/>
                </a:solidFill>
              </a:rPr>
              <a:t>Div1/07/18</a:t>
            </a:r>
            <a:r>
              <a:rPr lang="en-US" sz="1100" dirty="0" smtClean="0"/>
              <a:t>         20 </a:t>
            </a:r>
            <a:r>
              <a:rPr lang="en-US" sz="1100" dirty="0" err="1" smtClean="0"/>
              <a:t>Juli</a:t>
            </a:r>
            <a:r>
              <a:rPr lang="en-US" sz="1100" dirty="0" smtClean="0"/>
              <a:t> 2018                           </a:t>
            </a:r>
            <a:r>
              <a:rPr lang="id-ID" sz="1100" dirty="0" smtClean="0">
                <a:solidFill>
                  <a:sysClr val="windowText" lastClr="000000"/>
                </a:solidFill>
              </a:rPr>
              <a:t>WO/</a:t>
            </a:r>
            <a:r>
              <a:rPr lang="en-US" sz="1100" dirty="0">
                <a:solidFill>
                  <a:sysClr val="windowText" lastClr="000000"/>
                </a:solidFill>
              </a:rPr>
              <a:t>IKR</a:t>
            </a:r>
            <a:r>
              <a:rPr lang="id-ID" sz="1100" dirty="0" smtClean="0">
                <a:solidFill>
                  <a:sysClr val="windowText" lastClr="000000"/>
                </a:solidFill>
              </a:rPr>
              <a:t>/1806-00348</a:t>
            </a:r>
            <a:r>
              <a:rPr lang="en-US" sz="1100" dirty="0" smtClean="0"/>
              <a:t>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</a:t>
            </a:r>
            <a:r>
              <a:rPr lang="en-US" sz="1100" dirty="0" err="1" smtClean="0"/>
              <a:t>Rahmat</a:t>
            </a:r>
            <a:r>
              <a:rPr lang="en-US" sz="1100" dirty="0" smtClean="0"/>
              <a:t> </a:t>
            </a:r>
            <a:r>
              <a:rPr lang="en-US" sz="1100" dirty="0" err="1" smtClean="0"/>
              <a:t>Darmawan</a:t>
            </a:r>
            <a:endParaRPr lang="id-ID" sz="11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477646" y="2031079"/>
            <a:ext cx="135140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924300" y="2031078"/>
            <a:ext cx="175260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9072218" y="2011382"/>
            <a:ext cx="100655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534276" y="2000068"/>
            <a:ext cx="1371599" cy="32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47900" y="2400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861913" y="2019942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89733" y="20386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2651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</a:t>
            </a:r>
            <a:r>
              <a:rPr lang="en-US" sz="2400" b="1" dirty="0" err="1" smtClean="0"/>
              <a:t>Surat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Jalan</a:t>
            </a:r>
            <a:r>
              <a:rPr lang="en-US" sz="2400" b="1" dirty="0" smtClean="0"/>
              <a:t> GRF</a:t>
            </a:r>
            <a:endParaRPr lang="id-ID" sz="2400" b="1" dirty="0" smtClean="0"/>
          </a:p>
        </p:txBody>
      </p:sp>
      <p:pic>
        <p:nvPicPr>
          <p:cNvPr id="25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72" y="2006048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829300" y="2031079"/>
            <a:ext cx="117862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33174" y="1683616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Target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Kirim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Type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223286" y="2011382"/>
            <a:ext cx="1321014" cy="28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</a:t>
            </a:r>
            <a:r>
              <a:rPr lang="en-US" sz="1400" dirty="0" smtClean="0">
                <a:solidFill>
                  <a:schemeClr val="bg1"/>
                </a:solidFill>
              </a:rPr>
              <a:t>Approve SJ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7269" y="2654856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</a:t>
            </a:r>
            <a:r>
              <a:rPr lang="en-US" sz="1100" dirty="0" smtClean="0"/>
              <a:t>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100" dirty="0" smtClean="0"/>
              <a:t>                        </a:t>
            </a:r>
            <a:r>
              <a:rPr lang="id-ID" sz="1100" dirty="0"/>
              <a:t>001/SJ-Jakarta </a:t>
            </a:r>
            <a:r>
              <a:rPr lang="id-ID" sz="1100" dirty="0" smtClean="0"/>
              <a:t>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id-ID" sz="1100" dirty="0" smtClean="0">
                <a:solidFill>
                  <a:schemeClr val="bg1"/>
                </a:solidFill>
              </a:rPr>
              <a:t>1/0</a:t>
            </a:r>
            <a:r>
              <a:rPr lang="en-US" sz="1100" dirty="0" smtClean="0">
                <a:solidFill>
                  <a:schemeClr val="bg1"/>
                </a:solidFill>
              </a:rPr>
              <a:t>  </a:t>
            </a:r>
            <a:r>
              <a:rPr lang="id-ID" sz="1100" dirty="0" smtClean="0">
                <a:solidFill>
                  <a:schemeClr val="bg1"/>
                </a:solidFill>
              </a:rPr>
              <a:t>7/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smtClean="0"/>
              <a:t>20 </a:t>
            </a:r>
            <a:r>
              <a:rPr lang="en-US" sz="1100" dirty="0" err="1" smtClean="0"/>
              <a:t>Juli</a:t>
            </a:r>
            <a:r>
              <a:rPr lang="en-US" sz="1100" dirty="0" smtClean="0"/>
              <a:t> 2018                           </a:t>
            </a:r>
            <a:r>
              <a:rPr lang="id-ID" sz="1100" dirty="0">
                <a:solidFill>
                  <a:sysClr val="windowText" lastClr="000000"/>
                </a:solidFill>
              </a:rPr>
              <a:t>WO/</a:t>
            </a:r>
            <a:r>
              <a:rPr lang="en-US" sz="1100" dirty="0">
                <a:solidFill>
                  <a:sysClr val="windowText" lastClr="000000"/>
                </a:solidFill>
              </a:rPr>
              <a:t>IKR</a:t>
            </a:r>
            <a:r>
              <a:rPr lang="id-ID" sz="1100" dirty="0" smtClean="0">
                <a:solidFill>
                  <a:sysClr val="windowText" lastClr="000000"/>
                </a:solidFill>
              </a:rPr>
              <a:t>/1806-00348</a:t>
            </a:r>
            <a:r>
              <a:rPr lang="en-US" sz="1100" dirty="0" smtClean="0"/>
              <a:t>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</a:t>
            </a:r>
            <a:r>
              <a:rPr lang="en-US" sz="1100" dirty="0" err="1" smtClean="0"/>
              <a:t>Rahmat</a:t>
            </a:r>
            <a:r>
              <a:rPr lang="en-US" sz="1100" dirty="0" smtClean="0"/>
              <a:t> </a:t>
            </a:r>
            <a:r>
              <a:rPr lang="en-US" sz="1100" dirty="0" err="1" smtClean="0"/>
              <a:t>Darmawan</a:t>
            </a:r>
            <a:endParaRPr lang="id-ID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275017" y="2747541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7269" y="2934256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 </a:t>
            </a:r>
            <a:r>
              <a:rPr lang="en-US" sz="1100" dirty="0" smtClean="0"/>
              <a:t>   </a:t>
            </a:r>
            <a:r>
              <a:rPr lang="id-ID" sz="1100" dirty="0" smtClean="0">
                <a:solidFill>
                  <a:schemeClr val="accent6">
                    <a:lumMod val="75000"/>
                  </a:schemeClr>
                </a:solidFill>
              </a:rPr>
              <a:t>Ready </a:t>
            </a:r>
            <a:r>
              <a:rPr lang="id-ID" sz="1100" dirty="0">
                <a:solidFill>
                  <a:schemeClr val="accent6">
                    <a:lumMod val="75000"/>
                  </a:schemeClr>
                </a:solidFill>
              </a:rPr>
              <a:t>To Print</a:t>
            </a:r>
            <a:r>
              <a:rPr lang="en-US" sz="1100" dirty="0" smtClean="0"/>
              <a:t>                 </a:t>
            </a:r>
            <a:r>
              <a:rPr lang="id-ID" sz="1100" dirty="0"/>
              <a:t>001/SJ-Jakarta </a:t>
            </a:r>
            <a:r>
              <a:rPr lang="id-ID" sz="1100" dirty="0" smtClean="0"/>
              <a:t>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id-ID" sz="1100" dirty="0" smtClean="0">
                <a:solidFill>
                  <a:schemeClr val="bg1"/>
                </a:solidFill>
              </a:rPr>
              <a:t>1/07/</a:t>
            </a:r>
            <a:r>
              <a:rPr lang="en-US" sz="1100" dirty="0" smtClean="0">
                <a:solidFill>
                  <a:schemeClr val="bg1"/>
                </a:solidFill>
              </a:rPr>
              <a:t>   </a:t>
            </a:r>
            <a:r>
              <a:rPr lang="en-US" sz="1100" dirty="0" smtClean="0"/>
              <a:t>20 </a:t>
            </a:r>
            <a:r>
              <a:rPr lang="en-US" sz="1100" dirty="0" err="1" smtClean="0"/>
              <a:t>Juli</a:t>
            </a:r>
            <a:r>
              <a:rPr lang="en-US" sz="1100" dirty="0" smtClean="0"/>
              <a:t> 2018                           </a:t>
            </a:r>
            <a:r>
              <a:rPr lang="id-ID" sz="1100" dirty="0" smtClean="0">
                <a:solidFill>
                  <a:sysClr val="windowText" lastClr="000000"/>
                </a:solidFill>
              </a:rPr>
              <a:t>WO/</a:t>
            </a:r>
            <a:r>
              <a:rPr lang="en-US" sz="1100" dirty="0">
                <a:solidFill>
                  <a:sysClr val="windowText" lastClr="000000"/>
                </a:solidFill>
              </a:rPr>
              <a:t>IKR</a:t>
            </a:r>
            <a:r>
              <a:rPr lang="id-ID" sz="1100" dirty="0" smtClean="0">
                <a:solidFill>
                  <a:sysClr val="windowText" lastClr="000000"/>
                </a:solidFill>
              </a:rPr>
              <a:t>/1806-00348</a:t>
            </a:r>
            <a:r>
              <a:rPr lang="en-US" sz="1100" dirty="0" smtClean="0"/>
              <a:t>                </a:t>
            </a:r>
            <a:r>
              <a:rPr lang="en-US" sz="1100" dirty="0" err="1" smtClean="0"/>
              <a:t>Reguler</a:t>
            </a:r>
            <a:r>
              <a:rPr lang="en-US" sz="1100" dirty="0" smtClean="0"/>
              <a:t>                  </a:t>
            </a:r>
            <a:r>
              <a:rPr lang="en-US" sz="1100" dirty="0" err="1" smtClean="0"/>
              <a:t>Rahmat</a:t>
            </a:r>
            <a:r>
              <a:rPr lang="en-US" sz="1100" dirty="0" smtClean="0"/>
              <a:t> </a:t>
            </a:r>
            <a:r>
              <a:rPr lang="en-US" sz="1100" dirty="0" err="1" smtClean="0"/>
              <a:t>Darmawan</a:t>
            </a:r>
            <a:endParaRPr lang="id-ID" sz="11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275017" y="302694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378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317269" y="237545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  </a:t>
            </a:r>
            <a:r>
              <a:rPr lang="en-US" sz="1200" dirty="0" smtClean="0"/>
              <a:t>  </a:t>
            </a:r>
            <a:r>
              <a:rPr lang="id-ID" sz="1200" dirty="0" smtClean="0">
                <a:solidFill>
                  <a:srgbClr val="FF0000"/>
                </a:solidFill>
              </a:rPr>
              <a:t>Tag Inputted</a:t>
            </a:r>
            <a:r>
              <a:rPr lang="en-US" sz="1200" dirty="0" smtClean="0"/>
              <a:t>                 </a:t>
            </a:r>
            <a:r>
              <a:rPr lang="id-ID" sz="1200" dirty="0" smtClean="0">
                <a:solidFill>
                  <a:schemeClr val="bg1"/>
                </a:solidFill>
              </a:rPr>
              <a:t>001/SJ-Jakarta 1-Div1/07/18</a:t>
            </a:r>
            <a:r>
              <a:rPr lang="en-US" sz="1200" dirty="0" smtClean="0"/>
              <a:t>	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                     </a:t>
            </a:r>
            <a:r>
              <a:rPr lang="id-ID" sz="1200" dirty="0">
                <a:solidFill>
                  <a:sysClr val="windowText" lastClr="000000"/>
                </a:solidFill>
              </a:rPr>
              <a:t>WO/</a:t>
            </a:r>
            <a:r>
              <a:rPr lang="en-US" sz="1200" dirty="0">
                <a:solidFill>
                  <a:sysClr val="windowText" lastClr="000000"/>
                </a:solidFill>
              </a:rPr>
              <a:t>IKR</a:t>
            </a:r>
            <a:r>
              <a:rPr lang="id-ID" sz="1200" dirty="0" smtClean="0">
                <a:solidFill>
                  <a:sysClr val="windowText" lastClr="000000"/>
                </a:solidFill>
              </a:rPr>
              <a:t>/1806-00348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Reguler</a:t>
            </a:r>
            <a:r>
              <a:rPr lang="en-US" sz="1200" dirty="0" smtClean="0"/>
              <a:t>               </a:t>
            </a:r>
            <a:r>
              <a:rPr lang="en-US" sz="1200" dirty="0" err="1" smtClean="0"/>
              <a:t>Rahmat</a:t>
            </a:r>
            <a:r>
              <a:rPr lang="en-US" sz="1200" dirty="0" smtClean="0"/>
              <a:t> </a:t>
            </a:r>
            <a:r>
              <a:rPr lang="en-US" sz="1200" dirty="0" err="1" smtClean="0"/>
              <a:t>Darmawan</a:t>
            </a:r>
            <a:endParaRPr lang="id-ID" sz="12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477646" y="2031079"/>
            <a:ext cx="135140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924300" y="2031078"/>
            <a:ext cx="175260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9072218" y="2011382"/>
            <a:ext cx="100655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534276" y="2000068"/>
            <a:ext cx="1371599" cy="32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47900" y="2400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861913" y="2019942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89733" y="20386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2651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</a:t>
            </a:r>
            <a:r>
              <a:rPr lang="en-US" sz="2400" b="1" dirty="0" err="1" smtClean="0"/>
              <a:t>Surat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Jalan</a:t>
            </a:r>
            <a:r>
              <a:rPr lang="en-US" sz="2400" b="1" dirty="0" smtClean="0"/>
              <a:t> GRF</a:t>
            </a:r>
            <a:endParaRPr lang="id-ID" sz="2400" b="1" dirty="0" smtClean="0"/>
          </a:p>
        </p:txBody>
      </p:sp>
      <p:pic>
        <p:nvPicPr>
          <p:cNvPr id="25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72" y="2006048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829300" y="2031079"/>
            <a:ext cx="117862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33174" y="1683616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Target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Kirim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Type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223286" y="2011382"/>
            <a:ext cx="1321014" cy="28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</a:t>
            </a:r>
            <a:r>
              <a:rPr lang="en-US" sz="1400" dirty="0" smtClean="0">
                <a:solidFill>
                  <a:schemeClr val="bg1"/>
                </a:solidFill>
              </a:rPr>
              <a:t>Approve SJ 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49286" y="1370051"/>
            <a:ext cx="9868303" cy="4764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19669" y="1487331"/>
            <a:ext cx="2090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Create </a:t>
            </a:r>
            <a:r>
              <a:rPr lang="en-US" sz="2000" b="1" dirty="0" err="1" smtClean="0"/>
              <a:t>Surat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Jalan</a:t>
            </a:r>
            <a:endParaRPr lang="id-ID" sz="20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231272" y="1975587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Nomor WO/IOM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319314" y="1933323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Forwarder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</a:t>
            </a:r>
            <a:r>
              <a:rPr lang="en-US" sz="1600" dirty="0" err="1" smtClean="0"/>
              <a:t>Polisi</a:t>
            </a:r>
            <a:r>
              <a:rPr lang="en-US" sz="1600" dirty="0" smtClean="0"/>
              <a:t>	:</a:t>
            </a:r>
            <a:r>
              <a:rPr lang="id-ID" sz="1600" dirty="0"/>
              <a:t>	</a:t>
            </a:r>
          </a:p>
          <a:p>
            <a:r>
              <a:rPr lang="en-US" sz="1600" dirty="0" smtClean="0"/>
              <a:t>Driver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	:</a:t>
            </a:r>
            <a:endParaRPr lang="id-ID" sz="1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412349" y="2026826"/>
            <a:ext cx="2705866" cy="252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ysClr val="windowText" lastClr="000000"/>
                </a:solidFill>
              </a:rPr>
              <a:t>001/GRF/IC-IKR/07/18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2349" y="2312836"/>
            <a:ext cx="2703678" cy="2346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ysClr val="windowText" lastClr="000000"/>
                </a:solidFill>
              </a:rPr>
              <a:t>WO/</a:t>
            </a:r>
            <a:r>
              <a:rPr lang="en-US" sz="1600" dirty="0">
                <a:solidFill>
                  <a:sysClr val="windowText" lastClr="000000"/>
                </a:solidFill>
              </a:rPr>
              <a:t>IKR</a:t>
            </a:r>
            <a:r>
              <a:rPr lang="id-ID" sz="1600" dirty="0">
                <a:solidFill>
                  <a:sysClr val="windowText" lastClr="000000"/>
                </a:solidFill>
              </a:rPr>
              <a:t>/1806-00348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386819" y="1987353"/>
            <a:ext cx="2379350" cy="214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386819" y="2510215"/>
            <a:ext cx="2386970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Bambang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386819" y="2244528"/>
            <a:ext cx="2379350" cy="214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B </a:t>
            </a:r>
            <a:r>
              <a:rPr lang="en-US" sz="1400" dirty="0">
                <a:solidFill>
                  <a:schemeClr val="tx1"/>
                </a:solidFill>
              </a:rPr>
              <a:t>2526</a:t>
            </a:r>
            <a:r>
              <a:rPr lang="id-ID" sz="1400" dirty="0">
                <a:solidFill>
                  <a:schemeClr val="tx1"/>
                </a:solidFill>
              </a:rPr>
              <a:t> MNC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12349" y="2582945"/>
            <a:ext cx="2703678" cy="2402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Reguler</a:t>
            </a:r>
            <a:endParaRPr lang="id-ID" sz="1600" dirty="0">
              <a:solidFill>
                <a:sysClr val="windowText" lastClr="000000"/>
              </a:solidFill>
            </a:endParaRPr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544300" y="1981968"/>
            <a:ext cx="221869" cy="2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172026" y="5031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2173046" y="3360335"/>
            <a:ext cx="9667338" cy="168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2252675" y="3823784"/>
            <a:ext cx="952067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5" name="Rectangle 64"/>
          <p:cNvSpPr/>
          <p:nvPr/>
        </p:nvSpPr>
        <p:spPr>
          <a:xfrm>
            <a:off x="2216039" y="3450602"/>
            <a:ext cx="9503336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# | 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Qty.Good.Dismantle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Qty.NG.Dismante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SN/Non |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10305" y="3408581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243608" y="3954218"/>
            <a:ext cx="9334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1. 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	        </a:t>
            </a:r>
            <a:r>
              <a:rPr lang="en-US" sz="800" dirty="0"/>
              <a:t>OE123.27</a:t>
            </a:r>
            <a:r>
              <a:rPr lang="id-ID" sz="800" dirty="0"/>
              <a:t>.</a:t>
            </a:r>
            <a:r>
              <a:rPr lang="en-US" sz="800" dirty="0"/>
              <a:t>22</a:t>
            </a:r>
            <a:r>
              <a:rPr lang="id-ID" sz="800" dirty="0"/>
              <a:t>1</a:t>
            </a:r>
            <a:r>
              <a:rPr lang="id-ID" sz="900" dirty="0" smtClean="0"/>
              <a:t>    </a:t>
            </a:r>
            <a:r>
              <a:rPr lang="en-US" sz="900" dirty="0" smtClean="0"/>
              <a:t>    </a:t>
            </a:r>
            <a:r>
              <a:rPr lang="id-ID" sz="900" dirty="0" smtClean="0"/>
              <a:t>  </a:t>
            </a:r>
            <a:r>
              <a:rPr lang="en-US" sz="900" dirty="0" smtClean="0"/>
              <a:t>Pacific              25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  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      0                                       0                                        0                      Non SN</a:t>
            </a:r>
            <a:r>
              <a:rPr lang="id-ID" sz="900" dirty="0" smtClean="0"/>
              <a:t>      </a:t>
            </a:r>
            <a:r>
              <a:rPr lang="en-US" sz="900" dirty="0" smtClean="0"/>
              <a:t>  </a:t>
            </a:r>
            <a:r>
              <a:rPr lang="id-ID" sz="900" dirty="0" smtClean="0"/>
              <a:t>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 </a:t>
            </a:r>
            <a:endParaRPr lang="id-ID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250868" y="4191888"/>
            <a:ext cx="9334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2.      OTB	        </a:t>
            </a:r>
            <a:r>
              <a:rPr lang="en-US" sz="800" dirty="0" smtClean="0"/>
              <a:t>OE123.12</a:t>
            </a:r>
            <a:r>
              <a:rPr lang="id-ID" sz="800" dirty="0" smtClean="0"/>
              <a:t>.</a:t>
            </a:r>
            <a:r>
              <a:rPr lang="en-US" sz="800" dirty="0" smtClean="0"/>
              <a:t>14  </a:t>
            </a:r>
            <a:r>
              <a:rPr lang="id-ID" sz="900" dirty="0" smtClean="0"/>
              <a:t>    </a:t>
            </a:r>
            <a:r>
              <a:rPr lang="en-US" sz="900" dirty="0" smtClean="0"/>
              <a:t>    </a:t>
            </a:r>
            <a:r>
              <a:rPr lang="id-ID" sz="900" dirty="0" smtClean="0"/>
              <a:t>  </a:t>
            </a:r>
            <a:r>
              <a:rPr lang="en-US" sz="900" dirty="0" smtClean="0"/>
              <a:t>Fujitsu              10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</a:t>
            </a:r>
            <a:r>
              <a:rPr lang="id-ID" sz="900" dirty="0" smtClean="0"/>
              <a:t> 0</a:t>
            </a:r>
            <a:r>
              <a:rPr lang="en-US" sz="900" dirty="0" smtClean="0"/>
              <a:t>               </a:t>
            </a:r>
            <a:r>
              <a:rPr lang="id-ID" sz="900" dirty="0" smtClean="0"/>
              <a:t> </a:t>
            </a:r>
            <a:r>
              <a:rPr lang="en-US" sz="900" dirty="0" smtClean="0"/>
              <a:t>            0</a:t>
            </a:r>
            <a:r>
              <a:rPr lang="id-ID" sz="900" dirty="0" smtClean="0"/>
              <a:t> </a:t>
            </a:r>
            <a:r>
              <a:rPr lang="en-US" sz="900" dirty="0" smtClean="0"/>
              <a:t>                                0                                       0                                        0                          SN</a:t>
            </a:r>
            <a:r>
              <a:rPr lang="id-ID" sz="900" dirty="0" smtClean="0"/>
              <a:t>      </a:t>
            </a:r>
            <a:r>
              <a:rPr lang="en-US" sz="900" dirty="0" smtClean="0"/>
              <a:t>  </a:t>
            </a:r>
            <a:r>
              <a:rPr lang="id-ID" sz="900" dirty="0" smtClean="0"/>
              <a:t> </a:t>
            </a:r>
            <a:r>
              <a:rPr lang="en-US" sz="900" dirty="0" smtClean="0"/>
              <a:t>      </a:t>
            </a:r>
            <a:r>
              <a:rPr lang="id-ID" sz="900" dirty="0" smtClean="0"/>
              <a:t> </a:t>
            </a:r>
            <a:r>
              <a:rPr lang="en-US" sz="900" dirty="0" smtClean="0"/>
              <a:t>   </a:t>
            </a:r>
            <a:endParaRPr lang="id-ID" sz="900" dirty="0"/>
          </a:p>
        </p:txBody>
      </p:sp>
      <p:sp>
        <p:nvSpPr>
          <p:cNvPr id="58" name="Rounded Rectangle 57"/>
          <p:cNvSpPr/>
          <p:nvPr/>
        </p:nvSpPr>
        <p:spPr>
          <a:xfrm>
            <a:off x="10938319" y="4214171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2173046" y="5288165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9401314" y="2779301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/>
              <a:t>Choose File</a:t>
            </a:r>
            <a:endParaRPr lang="id-ID" sz="1400" dirty="0"/>
          </a:p>
        </p:txBody>
      </p:sp>
      <p:sp>
        <p:nvSpPr>
          <p:cNvPr id="68" name="Rectangle 67"/>
          <p:cNvSpPr/>
          <p:nvPr/>
        </p:nvSpPr>
        <p:spPr>
          <a:xfrm>
            <a:off x="2474954" y="3769332"/>
            <a:ext cx="825459" cy="147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0" name="Rectangle 69"/>
          <p:cNvSpPr/>
          <p:nvPr/>
        </p:nvSpPr>
        <p:spPr>
          <a:xfrm>
            <a:off x="3368688" y="3769328"/>
            <a:ext cx="708022" cy="147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4161102" y="3769317"/>
            <a:ext cx="487112" cy="147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0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378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845801" y="251269"/>
            <a:ext cx="10509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317269" y="2375456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/>
              <a:t>  </a:t>
            </a:r>
            <a:r>
              <a:rPr lang="en-US" sz="1050" dirty="0" smtClean="0"/>
              <a:t>  </a:t>
            </a:r>
            <a:r>
              <a:rPr lang="en-US" sz="1050" dirty="0" smtClean="0">
                <a:solidFill>
                  <a:schemeClr val="accent5"/>
                </a:solidFill>
              </a:rPr>
              <a:t>Requested</a:t>
            </a:r>
            <a:r>
              <a:rPr lang="en-US" sz="1050" dirty="0" smtClean="0"/>
              <a:t>                       </a:t>
            </a:r>
            <a:r>
              <a:rPr lang="id-ID" sz="1050" dirty="0" smtClean="0"/>
              <a:t>001/SJ-Jakarta 1-</a:t>
            </a:r>
            <a:r>
              <a:rPr lang="en-US" sz="1050" dirty="0" err="1" smtClean="0"/>
              <a:t>Logistik</a:t>
            </a:r>
            <a:r>
              <a:rPr lang="id-ID" sz="1050" dirty="0" smtClean="0"/>
              <a:t>/07/18 </a:t>
            </a:r>
            <a:r>
              <a:rPr lang="en-US" sz="1050" dirty="0" smtClean="0"/>
              <a:t>           20 </a:t>
            </a:r>
            <a:r>
              <a:rPr lang="en-US" sz="1050" dirty="0" err="1" smtClean="0"/>
              <a:t>Juli</a:t>
            </a:r>
            <a:r>
              <a:rPr lang="en-US" sz="1050" dirty="0" smtClean="0"/>
              <a:t> 2018                       </a:t>
            </a:r>
            <a:r>
              <a:rPr lang="id-ID" sz="1050" dirty="0" smtClean="0"/>
              <a:t>001/GRF/IC-IKR/07/18</a:t>
            </a:r>
            <a:r>
              <a:rPr lang="en-US" sz="1050" dirty="0" smtClean="0"/>
              <a:t>         </a:t>
            </a:r>
            <a:r>
              <a:rPr lang="en-US" sz="1050" dirty="0" err="1" smtClean="0"/>
              <a:t>Reguler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Rahmat</a:t>
            </a:r>
            <a:r>
              <a:rPr lang="en-US" sz="1050" dirty="0" smtClean="0"/>
              <a:t> </a:t>
            </a:r>
            <a:r>
              <a:rPr lang="en-US" sz="1050" dirty="0" err="1" smtClean="0"/>
              <a:t>Darmawan</a:t>
            </a:r>
            <a:r>
              <a:rPr lang="en-US" sz="1050" dirty="0" smtClean="0"/>
              <a:t>                 IKR</a:t>
            </a:r>
            <a:endParaRPr lang="id-ID" sz="105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477646" y="2031079"/>
            <a:ext cx="116197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787140" y="2031079"/>
            <a:ext cx="177543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8602837" y="2038693"/>
            <a:ext cx="71070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5673306" y="2031079"/>
            <a:ext cx="984669" cy="274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080426" y="2051924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88828" y="2031079"/>
            <a:ext cx="250790" cy="29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329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</a:t>
            </a:r>
            <a:r>
              <a:rPr lang="en-US" sz="2400" b="1" dirty="0" err="1" smtClean="0"/>
              <a:t>Surat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Jalan</a:t>
            </a:r>
            <a:r>
              <a:rPr lang="en-US" sz="2400" b="1" dirty="0" smtClean="0"/>
              <a:t> Approval</a:t>
            </a:r>
            <a:endParaRPr lang="id-ID" sz="24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</a:t>
            </a:r>
            <a:r>
              <a:rPr lang="en-US" sz="1400" b="1" dirty="0" smtClean="0">
                <a:solidFill>
                  <a:srgbClr val="FFFF00"/>
                </a:solidFill>
              </a:rPr>
              <a:t>Approve SJ  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3144" y="170835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 Status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|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Target Kirim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Type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PIC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Division</a:t>
            </a:r>
            <a:endParaRPr lang="id-ID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98" y="2014756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113486" y="2046307"/>
            <a:ext cx="1388529" cy="274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9436648" y="2046307"/>
            <a:ext cx="10840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0625333" y="2040604"/>
            <a:ext cx="85407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75017" y="244274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317269" y="2375456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/>
              <a:t>  </a:t>
            </a:r>
            <a:r>
              <a:rPr lang="en-US" sz="1050" dirty="0" smtClean="0"/>
              <a:t>  </a:t>
            </a:r>
            <a:r>
              <a:rPr lang="en-US" sz="1050" dirty="0" smtClean="0">
                <a:solidFill>
                  <a:srgbClr val="FF0000"/>
                </a:solidFill>
              </a:rPr>
              <a:t>Requested</a:t>
            </a:r>
            <a:r>
              <a:rPr lang="en-US" sz="1050" dirty="0" smtClean="0"/>
              <a:t>                       </a:t>
            </a:r>
            <a:r>
              <a:rPr lang="id-ID" sz="1050" dirty="0" smtClean="0"/>
              <a:t>001/SJ-Jakarta </a:t>
            </a:r>
            <a:r>
              <a:rPr lang="id-ID" sz="1050" dirty="0"/>
              <a:t>1-Div1/07/18 </a:t>
            </a:r>
            <a:r>
              <a:rPr lang="en-US" sz="1050" dirty="0" smtClean="0"/>
              <a:t>           20 </a:t>
            </a:r>
            <a:r>
              <a:rPr lang="en-US" sz="1050" dirty="0" err="1" smtClean="0"/>
              <a:t>Juli</a:t>
            </a:r>
            <a:r>
              <a:rPr lang="en-US" sz="1050" dirty="0" smtClean="0"/>
              <a:t> 2018                       </a:t>
            </a:r>
            <a:r>
              <a:rPr lang="id-ID" sz="1050" dirty="0" smtClean="0"/>
              <a:t>001/GRF/IC-IKR/07/18</a:t>
            </a:r>
            <a:r>
              <a:rPr lang="en-US" sz="1050" dirty="0" smtClean="0"/>
              <a:t>         </a:t>
            </a:r>
            <a:r>
              <a:rPr lang="en-US" sz="1050" dirty="0" err="1" smtClean="0"/>
              <a:t>Reguler</a:t>
            </a:r>
            <a:r>
              <a:rPr lang="en-US" sz="1050" dirty="0" smtClean="0"/>
              <a:t>         </a:t>
            </a:r>
            <a:r>
              <a:rPr lang="en-US" sz="1050" dirty="0" err="1" smtClean="0"/>
              <a:t>Rahmat</a:t>
            </a:r>
            <a:r>
              <a:rPr lang="en-US" sz="1050" dirty="0" smtClean="0"/>
              <a:t> </a:t>
            </a:r>
            <a:r>
              <a:rPr lang="en-US" sz="1050" dirty="0" err="1" smtClean="0"/>
              <a:t>Darmawan</a:t>
            </a:r>
            <a:r>
              <a:rPr lang="en-US" sz="1050" dirty="0" smtClean="0"/>
              <a:t>         IKR</a:t>
            </a:r>
            <a:endParaRPr lang="id-ID" sz="105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477646" y="2031079"/>
            <a:ext cx="116197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787140" y="2031079"/>
            <a:ext cx="1592579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8402812" y="2038693"/>
            <a:ext cx="71070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5492331" y="2031079"/>
            <a:ext cx="984669" cy="274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2500" y="240320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880401" y="2051924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06498" y="2031079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329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</a:t>
            </a:r>
            <a:r>
              <a:rPr lang="en-US" sz="2400" b="1" dirty="0" err="1"/>
              <a:t>Surat</a:t>
            </a:r>
            <a:r>
              <a:rPr lang="en-US" sz="2400" b="1" dirty="0"/>
              <a:t> </a:t>
            </a:r>
            <a:r>
              <a:rPr lang="en-US" sz="2400" b="1" dirty="0" err="1"/>
              <a:t>Jalan</a:t>
            </a:r>
            <a:r>
              <a:rPr lang="en-US" sz="2400" b="1" dirty="0"/>
              <a:t> Approval</a:t>
            </a:r>
            <a:endParaRPr lang="id-ID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</a:t>
            </a:r>
            <a:r>
              <a:rPr lang="en-US" sz="1400" b="1" dirty="0" smtClean="0">
                <a:solidFill>
                  <a:srgbClr val="FFFF00"/>
                </a:solidFill>
              </a:rPr>
              <a:t>Approve SJ  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3144" y="170835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 Status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|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Target Kirim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Type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PIC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 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 Division</a:t>
            </a:r>
            <a:endParaRPr lang="id-ID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23" y="2014756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932511" y="2046307"/>
            <a:ext cx="1388529" cy="274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9208048" y="2046307"/>
            <a:ext cx="10840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0425308" y="2031079"/>
            <a:ext cx="85407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2317269" y="237545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  </a:t>
            </a:r>
            <a:r>
              <a:rPr lang="en-US" sz="1200" dirty="0" smtClean="0"/>
              <a:t>  </a:t>
            </a:r>
            <a:r>
              <a:rPr lang="id-ID" sz="1200" dirty="0" smtClean="0">
                <a:solidFill>
                  <a:srgbClr val="FF0000"/>
                </a:solidFill>
              </a:rPr>
              <a:t>Tag Inputted</a:t>
            </a:r>
            <a:r>
              <a:rPr lang="en-US" sz="1200" dirty="0" smtClean="0"/>
              <a:t>                 </a:t>
            </a:r>
            <a:r>
              <a:rPr lang="id-ID" sz="1200" dirty="0" smtClean="0">
                <a:solidFill>
                  <a:schemeClr val="bg1"/>
                </a:solidFill>
              </a:rPr>
              <a:t>001/SJ-Jakarta 1-Div1/07/18</a:t>
            </a:r>
            <a:r>
              <a:rPr lang="en-US" sz="1200" dirty="0" smtClean="0"/>
              <a:t>	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                     </a:t>
            </a:r>
            <a:r>
              <a:rPr lang="id-ID" sz="1200" dirty="0">
                <a:solidFill>
                  <a:sysClr val="windowText" lastClr="000000"/>
                </a:solidFill>
              </a:rPr>
              <a:t>WO/</a:t>
            </a:r>
            <a:r>
              <a:rPr lang="en-US" sz="1200" dirty="0">
                <a:solidFill>
                  <a:sysClr val="windowText" lastClr="000000"/>
                </a:solidFill>
              </a:rPr>
              <a:t>IKR</a:t>
            </a:r>
            <a:r>
              <a:rPr lang="id-ID" sz="1200" dirty="0" smtClean="0">
                <a:solidFill>
                  <a:sysClr val="windowText" lastClr="000000"/>
                </a:solidFill>
              </a:rPr>
              <a:t>/1806-00348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Reguler</a:t>
            </a:r>
            <a:r>
              <a:rPr lang="en-US" sz="1200" dirty="0" smtClean="0"/>
              <a:t>               </a:t>
            </a:r>
            <a:r>
              <a:rPr lang="en-US" sz="1200" dirty="0" err="1" smtClean="0"/>
              <a:t>Rahmat</a:t>
            </a:r>
            <a:r>
              <a:rPr lang="en-US" sz="1200" dirty="0" smtClean="0"/>
              <a:t> </a:t>
            </a:r>
            <a:r>
              <a:rPr lang="en-US" sz="1200" dirty="0" err="1" smtClean="0"/>
              <a:t>Darmawan</a:t>
            </a:r>
            <a:endParaRPr lang="id-ID" sz="1200" dirty="0"/>
          </a:p>
        </p:txBody>
      </p:sp>
      <p:pic>
        <p:nvPicPr>
          <p:cNvPr id="4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2477646" y="2031079"/>
            <a:ext cx="135140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3924300" y="2031078"/>
            <a:ext cx="1752601" cy="293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9072218" y="2011382"/>
            <a:ext cx="100655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7534276" y="2000068"/>
            <a:ext cx="1371599" cy="32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47900" y="2400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861913" y="2019942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89733" y="20386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72" y="2006048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5829300" y="2031079"/>
            <a:ext cx="117862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2233174" y="1683616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5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Target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Kirim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   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No WO / IOM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Type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PIC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223286" y="2011382"/>
            <a:ext cx="1321014" cy="28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2049286" y="1370052"/>
            <a:ext cx="9868303" cy="4738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TextBox 66"/>
          <p:cNvSpPr txBox="1"/>
          <p:nvPr/>
        </p:nvSpPr>
        <p:spPr>
          <a:xfrm>
            <a:off x="2219669" y="1487331"/>
            <a:ext cx="241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Approval  </a:t>
            </a:r>
            <a:r>
              <a:rPr lang="en-US" sz="2000" b="1" dirty="0" err="1" smtClean="0"/>
              <a:t>Surat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Jalan</a:t>
            </a:r>
            <a:endParaRPr lang="id-ID" sz="2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116972" y="1975587"/>
            <a:ext cx="2085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Nomor</a:t>
            </a:r>
            <a:r>
              <a:rPr lang="en-US" sz="1600" dirty="0" smtClean="0"/>
              <a:t> </a:t>
            </a:r>
            <a:r>
              <a:rPr lang="en-US" sz="1600" dirty="0" err="1" smtClean="0"/>
              <a:t>Surat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	:</a:t>
            </a:r>
          </a:p>
          <a:p>
            <a:r>
              <a:rPr lang="id-ID" sz="1600" dirty="0" smtClean="0"/>
              <a:t>Nomor GRF     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Nomor WO/IOM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319314" y="1933323"/>
            <a:ext cx="2954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Forwarder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</a:t>
            </a:r>
            <a:r>
              <a:rPr lang="en-US" sz="1600" dirty="0" err="1" smtClean="0"/>
              <a:t>Polisi</a:t>
            </a:r>
            <a:r>
              <a:rPr lang="en-US" sz="1600" dirty="0" smtClean="0"/>
              <a:t>	:</a:t>
            </a:r>
            <a:r>
              <a:rPr lang="id-ID" sz="1600" dirty="0"/>
              <a:t>	</a:t>
            </a:r>
          </a:p>
          <a:p>
            <a:r>
              <a:rPr lang="en-US" sz="1600" dirty="0" smtClean="0"/>
              <a:t>Driver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	:</a:t>
            </a:r>
          </a:p>
          <a:p>
            <a:r>
              <a:rPr lang="en-US" sz="1600" dirty="0" smtClean="0"/>
              <a:t>Revision Remark	:</a:t>
            </a:r>
            <a:endParaRPr lang="id-ID" sz="16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4178768" y="2255426"/>
            <a:ext cx="2939447" cy="2636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ysClr val="windowText" lastClr="000000"/>
                </a:solidFill>
              </a:rPr>
              <a:t>001/GRF/IC-IKR/07/18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178768" y="2553159"/>
            <a:ext cx="2937259" cy="253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ysClr val="windowText" lastClr="000000"/>
                </a:solidFill>
              </a:rPr>
              <a:t>WO/</a:t>
            </a:r>
            <a:r>
              <a:rPr lang="en-US" sz="1600" dirty="0">
                <a:solidFill>
                  <a:sysClr val="windowText" lastClr="000000"/>
                </a:solidFill>
              </a:rPr>
              <a:t>IKR</a:t>
            </a:r>
            <a:r>
              <a:rPr lang="id-ID" sz="1600" dirty="0">
                <a:solidFill>
                  <a:sysClr val="windowText" lastClr="000000"/>
                </a:solidFill>
              </a:rPr>
              <a:t>/1806-00348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386819" y="1987353"/>
            <a:ext cx="2379350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JNE Logistic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86819" y="2510215"/>
            <a:ext cx="2386970" cy="205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Bambang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386819" y="2244528"/>
            <a:ext cx="2379350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B </a:t>
            </a:r>
            <a:r>
              <a:rPr lang="en-US" sz="1600" dirty="0">
                <a:solidFill>
                  <a:schemeClr val="tx1"/>
                </a:solidFill>
              </a:rPr>
              <a:t>2526</a:t>
            </a:r>
            <a:r>
              <a:rPr lang="id-ID" sz="1600" dirty="0">
                <a:solidFill>
                  <a:schemeClr val="tx1"/>
                </a:solidFill>
              </a:rPr>
              <a:t> MNC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78768" y="2834616"/>
            <a:ext cx="2939529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Reguler</a:t>
            </a:r>
            <a:endParaRPr lang="id-ID" sz="16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78768" y="1984264"/>
            <a:ext cx="2929049" cy="2335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001/SJ-Jakarta </a:t>
            </a:r>
            <a:r>
              <a:rPr lang="id-ID" sz="1600" dirty="0" smtClean="0">
                <a:solidFill>
                  <a:schemeClr val="tx1"/>
                </a:solidFill>
              </a:rPr>
              <a:t>1-</a:t>
            </a:r>
            <a:r>
              <a:rPr lang="en-US" sz="1600" dirty="0" err="1" smtClean="0">
                <a:solidFill>
                  <a:schemeClr val="tx1"/>
                </a:solidFill>
              </a:rPr>
              <a:t>Logistik</a:t>
            </a:r>
            <a:r>
              <a:rPr lang="id-ID" sz="1600" dirty="0" smtClean="0">
                <a:solidFill>
                  <a:schemeClr val="tx1"/>
                </a:solidFill>
              </a:rPr>
              <a:t>/07/18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72026" y="5031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80" name="Rectangle 79"/>
          <p:cNvSpPr/>
          <p:nvPr/>
        </p:nvSpPr>
        <p:spPr>
          <a:xfrm>
            <a:off x="2173046" y="3617265"/>
            <a:ext cx="9667338" cy="168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52675" y="4080714"/>
            <a:ext cx="952067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6039" y="3707532"/>
            <a:ext cx="9503336" cy="2781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# |  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Qty.Good.Dismantle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Qty.NG.Dismante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SN/Non |</a:t>
            </a:r>
            <a:endParaRPr lang="id-ID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10305" y="3665511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ounded Rectangle 86"/>
          <p:cNvSpPr/>
          <p:nvPr/>
        </p:nvSpPr>
        <p:spPr>
          <a:xfrm>
            <a:off x="3634457" y="5540046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Approve</a:t>
            </a:r>
            <a:endParaRPr lang="en-US" sz="1600" dirty="0"/>
          </a:p>
        </p:txBody>
      </p:sp>
      <p:sp>
        <p:nvSpPr>
          <p:cNvPr id="88" name="Rounded Rectangle 87"/>
          <p:cNvSpPr/>
          <p:nvPr/>
        </p:nvSpPr>
        <p:spPr>
          <a:xfrm>
            <a:off x="2179375" y="5540046"/>
            <a:ext cx="1333500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9394079" y="3034541"/>
            <a:ext cx="2386970" cy="391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43168" y="4255614"/>
            <a:ext cx="9334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1.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	        </a:t>
            </a:r>
            <a:r>
              <a:rPr lang="en-US" sz="900" dirty="0"/>
              <a:t>OE123.27</a:t>
            </a:r>
            <a:r>
              <a:rPr lang="id-ID" sz="900" dirty="0"/>
              <a:t>.</a:t>
            </a:r>
            <a:r>
              <a:rPr lang="en-US" sz="900" dirty="0"/>
              <a:t>22</a:t>
            </a:r>
            <a:r>
              <a:rPr lang="id-ID" sz="900" dirty="0"/>
              <a:t>1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r>
              <a:rPr lang="id-ID" sz="1000" dirty="0" smtClean="0"/>
              <a:t>  </a:t>
            </a:r>
            <a:r>
              <a:rPr lang="en-US" sz="1000" dirty="0" smtClean="0"/>
              <a:t>Pacific              25            </a:t>
            </a:r>
            <a:r>
              <a:rPr lang="id-ID" sz="1000" dirty="0" smtClean="0"/>
              <a:t> </a:t>
            </a:r>
            <a:r>
              <a:rPr lang="en-US" sz="1000" dirty="0" smtClean="0"/>
              <a:t>          </a:t>
            </a:r>
            <a:r>
              <a:rPr lang="id-ID" sz="1000" dirty="0" smtClean="0"/>
              <a:t> 0</a:t>
            </a:r>
            <a:r>
              <a:rPr lang="en-US" sz="1000" dirty="0" smtClean="0"/>
              <a:t>          </a:t>
            </a:r>
            <a:r>
              <a:rPr lang="id-ID" sz="1000" dirty="0" smtClean="0"/>
              <a:t> </a:t>
            </a:r>
            <a:r>
              <a:rPr lang="en-US" sz="1000" dirty="0" smtClean="0"/>
              <a:t>            0</a:t>
            </a:r>
            <a:r>
              <a:rPr lang="id-ID" sz="1000" dirty="0" smtClean="0"/>
              <a:t> </a:t>
            </a:r>
            <a:r>
              <a:rPr lang="en-US" sz="1000" dirty="0" smtClean="0"/>
              <a:t>                              0                                   0                                      0                      Non SN</a:t>
            </a:r>
            <a:r>
              <a:rPr lang="id-ID" sz="1000" dirty="0" smtClean="0"/>
              <a:t>    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   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endParaRPr lang="id-ID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250428" y="4496912"/>
            <a:ext cx="9334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2.      OTB	       </a:t>
            </a:r>
            <a:r>
              <a:rPr lang="en-US" sz="900" dirty="0" smtClean="0"/>
              <a:t>OE123.12</a:t>
            </a:r>
            <a:r>
              <a:rPr lang="id-ID" sz="900" dirty="0" smtClean="0"/>
              <a:t>.</a:t>
            </a:r>
            <a:r>
              <a:rPr lang="en-US" sz="900" dirty="0" smtClean="0"/>
              <a:t>14</a:t>
            </a:r>
            <a:r>
              <a:rPr lang="id-ID" sz="1000" dirty="0" smtClean="0"/>
              <a:t>    </a:t>
            </a:r>
            <a:r>
              <a:rPr lang="en-US" sz="1000" dirty="0" smtClean="0"/>
              <a:t>   </a:t>
            </a:r>
            <a:r>
              <a:rPr lang="id-ID" sz="1000" dirty="0" smtClean="0"/>
              <a:t>  </a:t>
            </a:r>
            <a:r>
              <a:rPr lang="en-US" sz="1000" dirty="0" smtClean="0"/>
              <a:t>Fujitsu             10             </a:t>
            </a:r>
            <a:r>
              <a:rPr lang="id-ID" sz="1000" dirty="0" smtClean="0"/>
              <a:t> </a:t>
            </a:r>
            <a:r>
              <a:rPr lang="en-US" sz="1000" dirty="0" smtClean="0"/>
              <a:t>          </a:t>
            </a:r>
            <a:r>
              <a:rPr lang="id-ID" sz="1000" dirty="0" smtClean="0"/>
              <a:t> 0</a:t>
            </a:r>
            <a:r>
              <a:rPr lang="en-US" sz="1000" dirty="0" smtClean="0"/>
              <a:t>          </a:t>
            </a:r>
            <a:r>
              <a:rPr lang="id-ID" sz="1000" dirty="0" smtClean="0"/>
              <a:t> </a:t>
            </a:r>
            <a:r>
              <a:rPr lang="en-US" sz="1000" dirty="0" smtClean="0"/>
              <a:t>            0</a:t>
            </a:r>
            <a:r>
              <a:rPr lang="id-ID" sz="1000" dirty="0" smtClean="0"/>
              <a:t> </a:t>
            </a:r>
            <a:r>
              <a:rPr lang="en-US" sz="1000" dirty="0" smtClean="0"/>
              <a:t>                              0                                   0                                      0                         SN</a:t>
            </a:r>
            <a:r>
              <a:rPr lang="id-ID" sz="1000" dirty="0" smtClean="0"/>
              <a:t>    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   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endParaRPr lang="id-ID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11154219" y="4509201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2474954" y="4036032"/>
            <a:ext cx="825459" cy="147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90" name="Rectangle 89"/>
          <p:cNvSpPr/>
          <p:nvPr/>
        </p:nvSpPr>
        <p:spPr>
          <a:xfrm>
            <a:off x="3419488" y="4036028"/>
            <a:ext cx="708022" cy="147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4250002" y="4036017"/>
            <a:ext cx="487112" cy="147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9310619" y="2764215"/>
            <a:ext cx="2386970" cy="205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 smtClean="0">
                <a:solidFill>
                  <a:schemeClr val="accent1"/>
                </a:solidFill>
              </a:rPr>
              <a:t>surat</a:t>
            </a:r>
            <a:r>
              <a:rPr lang="en-US" sz="1600" u="sng" dirty="0" smtClean="0">
                <a:solidFill>
                  <a:schemeClr val="accent1"/>
                </a:solidFill>
              </a:rPr>
              <a:t> jalan.pdf</a:t>
            </a:r>
            <a:endParaRPr lang="id-ID" sz="1600" u="sng" dirty="0">
              <a:solidFill>
                <a:schemeClr val="accent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45801" y="251269"/>
            <a:ext cx="10509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41223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dmin_wh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759256"/>
            <a:ext cx="9762631" cy="500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89535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5985513" y="740657"/>
            <a:ext cx="2120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SURAT JALAN</a:t>
            </a:r>
            <a:endParaRPr lang="id-ID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35891" y="1130135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No : 001/SJ-Jakarta 1-</a:t>
            </a:r>
            <a:r>
              <a:rPr lang="en-US" sz="1400" dirty="0" err="1" smtClean="0"/>
              <a:t>Logistik</a:t>
            </a:r>
            <a:r>
              <a:rPr lang="id-ID" sz="1400" dirty="0" smtClean="0"/>
              <a:t>/07/18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6836" y="1548619"/>
            <a:ext cx="433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No. GRF		: </a:t>
            </a:r>
            <a:r>
              <a:rPr lang="en-US" sz="1400" dirty="0" smtClean="0"/>
              <a:t> </a:t>
            </a:r>
            <a:r>
              <a:rPr lang="id-ID" sz="1400" dirty="0" smtClean="0"/>
              <a:t>001/GRF/IC-IKR/07/18</a:t>
            </a:r>
          </a:p>
          <a:p>
            <a:r>
              <a:rPr lang="id-ID" sz="1400" dirty="0" smtClean="0"/>
              <a:t>Tanggal Diterbitkan	:  2</a:t>
            </a:r>
            <a:r>
              <a:rPr lang="en-US" sz="1400" dirty="0" smtClean="0"/>
              <a:t>0</a:t>
            </a:r>
            <a:r>
              <a:rPr lang="id-ID" sz="1400" dirty="0" smtClean="0"/>
              <a:t> Juli 2018</a:t>
            </a:r>
          </a:p>
          <a:p>
            <a:r>
              <a:rPr lang="id-ID" sz="1400" dirty="0" smtClean="0"/>
              <a:t>Warehouse Asal	:  Jakarta</a:t>
            </a:r>
          </a:p>
          <a:p>
            <a:r>
              <a:rPr lang="en-US" sz="1400" dirty="0" smtClean="0"/>
              <a:t>Division	</a:t>
            </a:r>
            <a:r>
              <a:rPr lang="id-ID" sz="1400" dirty="0" smtClean="0"/>
              <a:t>	:  </a:t>
            </a:r>
            <a:r>
              <a:rPr lang="en-US" sz="1400" dirty="0" smtClean="0"/>
              <a:t>IKR</a:t>
            </a:r>
            <a:endParaRPr lang="id-ID" sz="1400" dirty="0" smtClean="0"/>
          </a:p>
          <a:p>
            <a:r>
              <a:rPr lang="id-ID" sz="1400" dirty="0" smtClean="0"/>
              <a:t>Forwarder		:  JNE Logistic</a:t>
            </a:r>
          </a:p>
          <a:p>
            <a:r>
              <a:rPr lang="id-ID" sz="1400" dirty="0" smtClean="0"/>
              <a:t>Nomor Polisi	:  </a:t>
            </a:r>
            <a:r>
              <a:rPr lang="id-ID" sz="1400" dirty="0"/>
              <a:t>B </a:t>
            </a:r>
            <a:r>
              <a:rPr lang="en-US" sz="1400" dirty="0"/>
              <a:t>2526</a:t>
            </a:r>
            <a:r>
              <a:rPr lang="id-ID" sz="1400" dirty="0"/>
              <a:t> </a:t>
            </a:r>
            <a:r>
              <a:rPr lang="id-ID" sz="1400" dirty="0" smtClean="0"/>
              <a:t>MNC</a:t>
            </a:r>
          </a:p>
          <a:p>
            <a:r>
              <a:rPr lang="id-ID" sz="1400" dirty="0" smtClean="0"/>
              <a:t>Driver		:  Bambang</a:t>
            </a:r>
          </a:p>
          <a:p>
            <a:r>
              <a:rPr lang="id-ID" sz="1400" dirty="0" smtClean="0"/>
              <a:t>Jam Print		:  15.12</a:t>
            </a:r>
          </a:p>
          <a:p>
            <a:r>
              <a:rPr lang="id-ID" sz="1400" dirty="0" smtClean="0"/>
              <a:t>Jam Serah Terima	:  </a:t>
            </a:r>
            <a:endParaRPr lang="id-ID" sz="1400" dirty="0"/>
          </a:p>
        </p:txBody>
      </p:sp>
      <p:sp>
        <p:nvSpPr>
          <p:cNvPr id="30" name="Rectangle 29"/>
          <p:cNvSpPr/>
          <p:nvPr/>
        </p:nvSpPr>
        <p:spPr>
          <a:xfrm>
            <a:off x="2295708" y="3855610"/>
            <a:ext cx="9550217" cy="37212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# |  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|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Grouping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Good |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 Not Good |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100" dirty="0">
                <a:solidFill>
                  <a:schemeClr val="accent1">
                    <a:lumMod val="75000"/>
                  </a:schemeClr>
                </a:solidFill>
              </a:rPr>
              <a:t> Reject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Qty.Good.Dismantle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Qty.NG.Dismantle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5446" y="3309943"/>
            <a:ext cx="732590" cy="27000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4782" y="4265830"/>
            <a:ext cx="9374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      </a:t>
            </a:r>
            <a:r>
              <a:rPr lang="en-US" sz="1100" dirty="0" err="1" smtClean="0"/>
              <a:t>Tiang</a:t>
            </a:r>
            <a:r>
              <a:rPr lang="en-US" sz="1100" dirty="0" smtClean="0"/>
              <a:t>   	         OE123.27</a:t>
            </a:r>
            <a:r>
              <a:rPr lang="id-ID" sz="1100" dirty="0"/>
              <a:t>.</a:t>
            </a:r>
            <a:r>
              <a:rPr lang="en-US" sz="1100" dirty="0"/>
              <a:t>22</a:t>
            </a:r>
            <a:r>
              <a:rPr lang="id-ID" sz="1100" dirty="0"/>
              <a:t>1    </a:t>
            </a:r>
            <a:r>
              <a:rPr lang="id-ID" sz="1100" dirty="0" smtClean="0"/>
              <a:t>        </a:t>
            </a:r>
            <a:r>
              <a:rPr lang="en-US" sz="1100" dirty="0" smtClean="0"/>
              <a:t>   </a:t>
            </a:r>
            <a:r>
              <a:rPr lang="id-ID" sz="1100" dirty="0" smtClean="0"/>
              <a:t>Materia</a:t>
            </a:r>
            <a:r>
              <a:rPr lang="en-US" sz="1100" dirty="0" smtClean="0"/>
              <a:t>l                  </a:t>
            </a:r>
            <a:r>
              <a:rPr lang="id-ID" sz="1100" dirty="0" smtClean="0"/>
              <a:t> </a:t>
            </a:r>
            <a:r>
              <a:rPr lang="en-US" sz="1100" dirty="0" smtClean="0"/>
              <a:t> 25</a:t>
            </a:r>
            <a:r>
              <a:rPr lang="id-ID" sz="1100" dirty="0" smtClean="0"/>
              <a:t>               </a:t>
            </a:r>
            <a:r>
              <a:rPr lang="en-US" sz="1100" dirty="0" smtClean="0"/>
              <a:t>      </a:t>
            </a:r>
            <a:r>
              <a:rPr lang="id-ID" sz="1100" dirty="0" smtClean="0"/>
              <a:t>0        </a:t>
            </a:r>
            <a:r>
              <a:rPr lang="en-US" sz="1100" dirty="0" smtClean="0"/>
              <a:t> </a:t>
            </a:r>
            <a:r>
              <a:rPr lang="id-ID" sz="1100" dirty="0" smtClean="0"/>
              <a:t> </a:t>
            </a:r>
            <a:r>
              <a:rPr lang="en-US" sz="1100" dirty="0" smtClean="0"/>
              <a:t>       </a:t>
            </a:r>
            <a:r>
              <a:rPr lang="id-ID" sz="1100" dirty="0" smtClean="0"/>
              <a:t>  </a:t>
            </a:r>
            <a:r>
              <a:rPr lang="en-US" sz="1100" dirty="0" smtClean="0"/>
              <a:t>     0  </a:t>
            </a:r>
            <a:r>
              <a:rPr lang="id-ID" sz="1100" dirty="0" smtClean="0"/>
              <a:t>           </a:t>
            </a:r>
            <a:r>
              <a:rPr lang="en-US" sz="1100" dirty="0" smtClean="0"/>
              <a:t>              0                                      0                                  0</a:t>
            </a:r>
            <a:endParaRPr lang="id-ID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</a:t>
            </a:r>
            <a:r>
              <a:rPr lang="en-US" sz="1400" dirty="0" smtClean="0">
                <a:solidFill>
                  <a:schemeClr val="bg1"/>
                </a:solidFill>
              </a:rPr>
              <a:t>Approve SJ  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327528" y="4519828"/>
            <a:ext cx="9374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       OTB   	         OE123.12</a:t>
            </a:r>
            <a:r>
              <a:rPr lang="id-ID" sz="1100" dirty="0" smtClean="0"/>
              <a:t>.</a:t>
            </a:r>
            <a:r>
              <a:rPr lang="en-US" sz="1100" dirty="0" smtClean="0"/>
              <a:t>14   </a:t>
            </a:r>
            <a:r>
              <a:rPr lang="id-ID" sz="1100" dirty="0" smtClean="0"/>
              <a:t>            </a:t>
            </a:r>
            <a:r>
              <a:rPr lang="en-US" sz="1100" dirty="0" smtClean="0"/>
              <a:t>   </a:t>
            </a:r>
            <a:r>
              <a:rPr lang="id-ID" sz="1100" dirty="0" smtClean="0"/>
              <a:t>Materia</a:t>
            </a:r>
            <a:r>
              <a:rPr lang="en-US" sz="1100" dirty="0" smtClean="0"/>
              <a:t>l                  </a:t>
            </a:r>
            <a:r>
              <a:rPr lang="id-ID" sz="1100" dirty="0" smtClean="0"/>
              <a:t> </a:t>
            </a:r>
            <a:r>
              <a:rPr lang="en-US" sz="1100" dirty="0" smtClean="0"/>
              <a:t> 10</a:t>
            </a:r>
            <a:r>
              <a:rPr lang="id-ID" sz="1100" dirty="0" smtClean="0"/>
              <a:t>               </a:t>
            </a:r>
            <a:r>
              <a:rPr lang="en-US" sz="1100" dirty="0" smtClean="0"/>
              <a:t>      </a:t>
            </a:r>
            <a:r>
              <a:rPr lang="id-ID" sz="1100" dirty="0" smtClean="0"/>
              <a:t>0        </a:t>
            </a:r>
            <a:r>
              <a:rPr lang="en-US" sz="1100" dirty="0" smtClean="0"/>
              <a:t> </a:t>
            </a:r>
            <a:r>
              <a:rPr lang="id-ID" sz="1100" dirty="0" smtClean="0"/>
              <a:t> </a:t>
            </a:r>
            <a:r>
              <a:rPr lang="en-US" sz="1100" dirty="0" smtClean="0"/>
              <a:t>       </a:t>
            </a:r>
            <a:r>
              <a:rPr lang="id-ID" sz="1100" dirty="0" smtClean="0"/>
              <a:t>  </a:t>
            </a:r>
            <a:r>
              <a:rPr lang="en-US" sz="1100" dirty="0" smtClean="0"/>
              <a:t>     0  </a:t>
            </a:r>
            <a:r>
              <a:rPr lang="id-ID" sz="1100" dirty="0" smtClean="0"/>
              <a:t>           </a:t>
            </a:r>
            <a:r>
              <a:rPr lang="en-US" sz="1100" dirty="0" smtClean="0"/>
              <a:t>              0                                      0                                  0</a:t>
            </a:r>
            <a:endParaRPr lang="id-ID" sz="800" dirty="0"/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2184400" y="5970024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7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Material Usage   |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   |  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902810"/>
            <a:ext cx="337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Material Usage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         </a:t>
            </a:r>
            <a:r>
              <a:rPr lang="en-US" sz="1100" dirty="0" smtClean="0">
                <a:solidFill>
                  <a:srgbClr val="FF0000"/>
                </a:solidFill>
              </a:rPr>
              <a:t>New Re</a:t>
            </a:r>
            <a:r>
              <a:rPr lang="id-ID" sz="1100" dirty="0" smtClean="0">
                <a:solidFill>
                  <a:srgbClr val="FF0000"/>
                </a:solidFill>
              </a:rPr>
              <a:t>turn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	                                                                 </a:t>
            </a:r>
            <a:r>
              <a:rPr lang="id-ID" sz="1100" dirty="0" smtClean="0"/>
              <a:t>001/SJ-Jakarta 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 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   </a:t>
            </a:r>
            <a:r>
              <a:rPr lang="en-US" sz="1100" dirty="0" err="1" smtClean="0"/>
              <a:t>Reguler</a:t>
            </a:r>
            <a:endParaRPr lang="id-ID" sz="11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6" y="2041793"/>
            <a:ext cx="1342644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35462" y="20482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0077450" y="2079915"/>
            <a:ext cx="1447800" cy="302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116138" y="2068995"/>
            <a:ext cx="204653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76259" y="2095957"/>
            <a:ext cx="252112" cy="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71270" y="251009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293424" y="2079937"/>
            <a:ext cx="1840926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07487" y="2079937"/>
            <a:ext cx="17270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8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667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52010"/>
            <a:ext cx="337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Material Usage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9870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642745" y="1547635"/>
            <a:ext cx="8190355" cy="4876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ounded Rectangle 39"/>
          <p:cNvSpPr/>
          <p:nvPr/>
        </p:nvSpPr>
        <p:spPr>
          <a:xfrm>
            <a:off x="2921889" y="5974366"/>
            <a:ext cx="1592580" cy="2875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>
            <a:off x="2929143" y="4163699"/>
            <a:ext cx="7554096" cy="23089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Type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Warna | SN/NO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Needed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Used  |   Return  |</a:t>
            </a:r>
            <a:endParaRPr lang="id-ID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47575" y="2382194"/>
            <a:ext cx="2085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SJ		:</a:t>
            </a:r>
          </a:p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5105774" y="2632259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05774" y="2903371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WO/IKR/1806-00348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105774" y="317812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Reguler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08872" y="2355082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001/SJ-Jakarta </a:t>
            </a:r>
            <a:r>
              <a:rPr lang="id-ID" sz="1400" dirty="0" smtClean="0">
                <a:solidFill>
                  <a:schemeClr val="tx1"/>
                </a:solidFill>
              </a:rPr>
              <a:t>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78343" y="1666712"/>
            <a:ext cx="287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 Material Usage</a:t>
            </a:r>
            <a:endParaRPr lang="id-ID" sz="24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929143" y="4659669"/>
            <a:ext cx="75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OE123.27</a:t>
            </a:r>
            <a:r>
              <a:rPr lang="id-ID" sz="1000" dirty="0"/>
              <a:t>.</a:t>
            </a:r>
            <a:r>
              <a:rPr lang="en-US" sz="1000" dirty="0"/>
              <a:t>22</a:t>
            </a:r>
            <a:r>
              <a:rPr lang="id-ID" sz="1000" dirty="0"/>
              <a:t>1</a:t>
            </a:r>
            <a:r>
              <a:rPr lang="en-US" sz="1000" dirty="0" smtClean="0"/>
              <a:t>     </a:t>
            </a:r>
            <a:r>
              <a:rPr lang="id-ID" sz="1000" dirty="0" smtClean="0"/>
              <a:t>  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Pacific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NON</a:t>
            </a:r>
            <a:r>
              <a:rPr lang="id-ID" sz="1000" dirty="0" smtClean="0"/>
              <a:t> SN        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Pcs        </a:t>
            </a:r>
            <a:r>
              <a:rPr lang="id-ID" sz="1000" dirty="0" smtClean="0"/>
              <a:t>     </a:t>
            </a:r>
            <a:r>
              <a:rPr lang="en-US" sz="1000" dirty="0" smtClean="0"/>
              <a:t>  25               </a:t>
            </a:r>
            <a:r>
              <a:rPr lang="id-ID" sz="1000" dirty="0" smtClean="0"/>
              <a:t>  20</a:t>
            </a:r>
            <a:r>
              <a:rPr lang="en-US" sz="1000" dirty="0" smtClean="0"/>
              <a:t>                  5</a:t>
            </a:r>
            <a:r>
              <a:rPr lang="id-ID" sz="1000" dirty="0" smtClean="0"/>
              <a:t>              </a:t>
            </a:r>
            <a:endParaRPr lang="id-ID" sz="1000" dirty="0"/>
          </a:p>
        </p:txBody>
      </p:sp>
      <p:sp>
        <p:nvSpPr>
          <p:cNvPr id="36" name="Rectangle 35"/>
          <p:cNvSpPr/>
          <p:nvPr/>
        </p:nvSpPr>
        <p:spPr>
          <a:xfrm>
            <a:off x="8954665" y="4672528"/>
            <a:ext cx="36713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9143" y="4134671"/>
            <a:ext cx="7554096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1889" y="4928181"/>
            <a:ext cx="75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OE123.12</a:t>
            </a:r>
            <a:r>
              <a:rPr lang="id-ID" sz="1000" dirty="0" smtClean="0"/>
              <a:t>.</a:t>
            </a:r>
            <a:r>
              <a:rPr lang="en-US" sz="1000" dirty="0" smtClean="0"/>
              <a:t>14       </a:t>
            </a:r>
            <a:r>
              <a:rPr lang="id-ID" sz="1000" dirty="0" smtClean="0"/>
              <a:t>        </a:t>
            </a:r>
            <a:r>
              <a:rPr lang="en-US" sz="1000" dirty="0" smtClean="0"/>
              <a:t> OTB 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Fujitsu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</a:t>
            </a:r>
            <a:r>
              <a:rPr lang="id-ID" sz="1000" dirty="0" smtClean="0"/>
              <a:t>SN         </a:t>
            </a:r>
            <a:r>
              <a:rPr lang="en-US" sz="1000" dirty="0" smtClean="0"/>
              <a:t>  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r>
              <a:rPr lang="id-ID" sz="1000" dirty="0" smtClean="0"/>
              <a:t> </a:t>
            </a:r>
            <a:r>
              <a:rPr lang="en-US" sz="1000" dirty="0" smtClean="0"/>
              <a:t>Set               10                    </a:t>
            </a:r>
            <a:r>
              <a:rPr lang="id-ID" sz="1000" dirty="0" smtClean="0"/>
              <a:t>20</a:t>
            </a:r>
            <a:r>
              <a:rPr lang="en-US" sz="1000" dirty="0" smtClean="0"/>
              <a:t>               0</a:t>
            </a:r>
            <a:r>
              <a:rPr lang="id-ID" sz="1000" dirty="0" smtClean="0"/>
              <a:t>             </a:t>
            </a:r>
            <a:endParaRPr lang="id-ID" sz="1000" dirty="0"/>
          </a:p>
        </p:txBody>
      </p:sp>
      <p:sp>
        <p:nvSpPr>
          <p:cNvPr id="41" name="Rectangle 40"/>
          <p:cNvSpPr/>
          <p:nvPr/>
        </p:nvSpPr>
        <p:spPr>
          <a:xfrm>
            <a:off x="8964190" y="4948753"/>
            <a:ext cx="36713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76563" y="4408025"/>
            <a:ext cx="84772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24304" y="4408021"/>
            <a:ext cx="910260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33401" y="4408015"/>
            <a:ext cx="6393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0162" y="4408015"/>
            <a:ext cx="5796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87223" y="4408013"/>
            <a:ext cx="485061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4921" y="4408005"/>
            <a:ext cx="79460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452045" y="4398116"/>
            <a:ext cx="184734" cy="2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7692162" y="4408005"/>
            <a:ext cx="448538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56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0357491" y="4144122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5767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520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52010"/>
            <a:ext cx="337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Material Usage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9870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800224" y="1290378"/>
            <a:ext cx="10125433" cy="4735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1943745" y="1931837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</a:t>
            </a:r>
            <a:r>
              <a:rPr lang="en-US" sz="1600" dirty="0" smtClean="0"/>
              <a:t>MU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err="1" smtClean="0"/>
              <a:t>Tanggal</a:t>
            </a:r>
            <a:r>
              <a:rPr lang="en-US" sz="1600" dirty="0" smtClean="0"/>
              <a:t> MU	:</a:t>
            </a:r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SJ		:</a:t>
            </a:r>
            <a:endParaRPr lang="id-ID" sz="1600" dirty="0" smtClean="0"/>
          </a:p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4214523" y="27406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14523" y="3002241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WO/IKR/1806-00348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14523" y="327794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Reguler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17621" y="2471417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001/SJ-Jakarta </a:t>
            </a:r>
            <a:r>
              <a:rPr lang="id-ID" sz="1400" dirty="0" smtClean="0">
                <a:solidFill>
                  <a:schemeClr val="tx1"/>
                </a:solidFill>
              </a:rPr>
              <a:t>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43745" y="1423910"/>
            <a:ext cx="29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Material Usage</a:t>
            </a:r>
            <a:endParaRPr lang="id-ID" sz="2400" b="1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4218989" y="1938550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</a:t>
            </a:r>
            <a:r>
              <a:rPr lang="en-US" sz="1400" dirty="0" smtClean="0">
                <a:solidFill>
                  <a:schemeClr val="tx1"/>
                </a:solidFill>
              </a:rPr>
              <a:t>MU</a:t>
            </a:r>
            <a:r>
              <a:rPr lang="id-ID" sz="1400" dirty="0" smtClean="0">
                <a:solidFill>
                  <a:schemeClr val="tx1"/>
                </a:solidFill>
              </a:rPr>
              <a:t>-Jakarta 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24880" y="2202677"/>
            <a:ext cx="271418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29504" y="4133337"/>
            <a:ext cx="9244493" cy="23089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Type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Warna | SN/NO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Needed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Used  |   Return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2393" y="4629307"/>
            <a:ext cx="90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OE123.27</a:t>
            </a:r>
            <a:r>
              <a:rPr lang="id-ID" sz="1000" dirty="0"/>
              <a:t>.</a:t>
            </a:r>
            <a:r>
              <a:rPr lang="en-US" sz="1000" dirty="0"/>
              <a:t>22</a:t>
            </a:r>
            <a:r>
              <a:rPr lang="id-ID" sz="1000" dirty="0"/>
              <a:t>1</a:t>
            </a:r>
            <a:r>
              <a:rPr lang="en-US" sz="1000" dirty="0" smtClean="0"/>
              <a:t>     </a:t>
            </a:r>
            <a:r>
              <a:rPr lang="id-ID" sz="1000" dirty="0" smtClean="0"/>
              <a:t>  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Pacific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NON</a:t>
            </a:r>
            <a:r>
              <a:rPr lang="id-ID" sz="1000" dirty="0" smtClean="0"/>
              <a:t> SN        </a:t>
            </a:r>
            <a:r>
              <a:rPr lang="en-US" sz="1000" dirty="0" smtClean="0"/>
              <a:t>      </a:t>
            </a:r>
            <a:r>
              <a:rPr lang="id-ID" sz="1000" dirty="0" smtClean="0"/>
              <a:t>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Pcs        </a:t>
            </a:r>
            <a:r>
              <a:rPr lang="id-ID" sz="1000" dirty="0" smtClean="0"/>
              <a:t>     </a:t>
            </a:r>
            <a:r>
              <a:rPr lang="en-US" sz="1000" dirty="0" smtClean="0"/>
              <a:t>      25               </a:t>
            </a:r>
            <a:r>
              <a:rPr lang="id-ID" sz="1000" dirty="0" smtClean="0"/>
              <a:t>  20</a:t>
            </a:r>
            <a:r>
              <a:rPr lang="en-US" sz="1000" dirty="0" smtClean="0"/>
              <a:t>                        5</a:t>
            </a:r>
            <a:r>
              <a:rPr lang="id-ID" sz="1000" dirty="0" smtClean="0"/>
              <a:t>              </a:t>
            </a:r>
            <a:endParaRPr lang="id-ID" sz="1000" dirty="0"/>
          </a:p>
        </p:txBody>
      </p:sp>
      <p:sp>
        <p:nvSpPr>
          <p:cNvPr id="53" name="Rectangle 52"/>
          <p:cNvSpPr/>
          <p:nvPr/>
        </p:nvSpPr>
        <p:spPr>
          <a:xfrm>
            <a:off x="9129925" y="4642166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77740" y="4104309"/>
            <a:ext cx="9446603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55138" y="4897819"/>
            <a:ext cx="828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OE123.12</a:t>
            </a:r>
            <a:r>
              <a:rPr lang="id-ID" sz="1000" dirty="0" smtClean="0"/>
              <a:t>.</a:t>
            </a:r>
            <a:r>
              <a:rPr lang="en-US" sz="1000" dirty="0" smtClean="0"/>
              <a:t>14       </a:t>
            </a:r>
            <a:r>
              <a:rPr lang="id-ID" sz="1000" dirty="0" smtClean="0"/>
              <a:t>        </a:t>
            </a:r>
            <a:r>
              <a:rPr lang="en-US" sz="1000" dirty="0" smtClean="0"/>
              <a:t> OTB 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 Fujitsu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SN         </a:t>
            </a:r>
            <a:r>
              <a:rPr lang="en-US" sz="1000" dirty="0" smtClean="0"/>
              <a:t>     </a:t>
            </a:r>
            <a:r>
              <a:rPr lang="id-ID" sz="1000" dirty="0" smtClean="0"/>
              <a:t> </a:t>
            </a:r>
            <a:r>
              <a:rPr lang="en-US" sz="1000" dirty="0" smtClean="0"/>
              <a:t>        </a:t>
            </a:r>
            <a:r>
              <a:rPr lang="id-ID" sz="1000" dirty="0" smtClean="0"/>
              <a:t> </a:t>
            </a:r>
            <a:r>
              <a:rPr lang="en-US" sz="1000" dirty="0" smtClean="0"/>
              <a:t>Set                   10                    </a:t>
            </a:r>
            <a:r>
              <a:rPr lang="id-ID" sz="1000" dirty="0" smtClean="0"/>
              <a:t>20</a:t>
            </a:r>
            <a:r>
              <a:rPr lang="en-US" sz="1000" dirty="0" smtClean="0"/>
              <a:t>                     0</a:t>
            </a:r>
            <a:r>
              <a:rPr lang="id-ID" sz="1000" dirty="0" smtClean="0"/>
              <a:t>             </a:t>
            </a:r>
            <a:endParaRPr lang="id-ID" sz="1000" dirty="0"/>
          </a:p>
        </p:txBody>
      </p:sp>
      <p:sp>
        <p:nvSpPr>
          <p:cNvPr id="56" name="Rectangle 55"/>
          <p:cNvSpPr/>
          <p:nvPr/>
        </p:nvSpPr>
        <p:spPr>
          <a:xfrm>
            <a:off x="9131830" y="4918391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90763" y="4377663"/>
            <a:ext cx="84772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38504" y="4377659"/>
            <a:ext cx="109341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63501" y="4377653"/>
            <a:ext cx="6393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97262" y="4377653"/>
            <a:ext cx="5796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33223" y="4377651"/>
            <a:ext cx="485061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46021" y="4377643"/>
            <a:ext cx="79460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6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63145" y="4367754"/>
            <a:ext cx="184734" cy="2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7679462" y="4377643"/>
            <a:ext cx="448538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387003" y="4133337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9950601" y="3685151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Material Return</a:t>
            </a:r>
            <a:endParaRPr lang="en-US" sz="1100" dirty="0"/>
          </a:p>
        </p:txBody>
      </p:sp>
      <p:sp>
        <p:nvSpPr>
          <p:cNvPr id="72" name="Rounded Rectangle 71"/>
          <p:cNvSpPr/>
          <p:nvPr/>
        </p:nvSpPr>
        <p:spPr>
          <a:xfrm>
            <a:off x="8249430" y="3691174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Material Usage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97428" y="1929024"/>
            <a:ext cx="1902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Inputted By               </a:t>
            </a:r>
            <a:r>
              <a:rPr lang="id-ID" sz="1600" dirty="0" smtClean="0"/>
              <a:t>:</a:t>
            </a:r>
            <a:endParaRPr lang="en-US" sz="16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9129925" y="1975233"/>
            <a:ext cx="26274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</a:t>
            </a:r>
            <a:r>
              <a:rPr lang="en-US" sz="1400" dirty="0" smtClean="0">
                <a:solidFill>
                  <a:schemeClr val="tx1"/>
                </a:solidFill>
              </a:rPr>
              <a:t>MU</a:t>
            </a:r>
            <a:r>
              <a:rPr lang="id-ID" sz="1400" dirty="0" smtClean="0">
                <a:solidFill>
                  <a:schemeClr val="tx1"/>
                </a:solidFill>
              </a:rPr>
              <a:t>-Jakarta 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77402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33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Input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3007788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495361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5140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497194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522563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2203438" y="1430873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509485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2334436" y="1545723"/>
            <a:ext cx="6757923" cy="4917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2557608" y="1681209"/>
            <a:ext cx="361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</a:t>
            </a:r>
            <a:r>
              <a:rPr lang="en-US" sz="2400" b="1" dirty="0" smtClean="0"/>
              <a:t>Good Request Form</a:t>
            </a:r>
            <a:endParaRPr lang="id-ID" sz="24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568494" y="2328670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WO/IOM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			:</a:t>
            </a:r>
            <a:endParaRPr lang="id-ID" sz="16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566545" y="3073143"/>
            <a:ext cx="39324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Vendor Name		:</a:t>
            </a:r>
          </a:p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id-ID" sz="1600" dirty="0"/>
          </a:p>
          <a:p>
            <a:r>
              <a:rPr lang="id-ID" sz="1600" dirty="0" smtClean="0"/>
              <a:t>Region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	:	:</a:t>
            </a:r>
          </a:p>
          <a:p>
            <a:r>
              <a:rPr lang="id-ID" sz="1600" dirty="0"/>
              <a:t>File </a:t>
            </a:r>
            <a:r>
              <a:rPr lang="id-ID" sz="1600" dirty="0" smtClean="0"/>
              <a:t>Attachment</a:t>
            </a:r>
            <a:r>
              <a:rPr lang="en-US" sz="1600" dirty="0" smtClean="0"/>
              <a:t> 1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File Attachment 2		:</a:t>
            </a:r>
          </a:p>
          <a:p>
            <a:r>
              <a:rPr lang="en-US" sz="1600" dirty="0" smtClean="0"/>
              <a:t>File Attachment 3		:</a:t>
            </a:r>
            <a:endParaRPr lang="id-ID" sz="1600" dirty="0" smtClean="0"/>
          </a:p>
          <a:p>
            <a:r>
              <a:rPr lang="id-ID" sz="1600" dirty="0" smtClean="0"/>
              <a:t>Purpose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endParaRPr lang="id-ID" sz="1600" dirty="0"/>
          </a:p>
        </p:txBody>
      </p:sp>
      <p:sp>
        <p:nvSpPr>
          <p:cNvPr id="63" name="Rectangle 62"/>
          <p:cNvSpPr/>
          <p:nvPr/>
        </p:nvSpPr>
        <p:spPr>
          <a:xfrm>
            <a:off x="5911483" y="2315424"/>
            <a:ext cx="2715612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WO/IKR/1806-00348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11483" y="259247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7504" y="2594040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5928195" y="442400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67" name="Rectangle 66"/>
          <p:cNvSpPr/>
          <p:nvPr/>
        </p:nvSpPr>
        <p:spPr>
          <a:xfrm>
            <a:off x="5899933" y="3417925"/>
            <a:ext cx="2730500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2749" y="3676369"/>
            <a:ext cx="2721334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671652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902749" y="391644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7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391323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5931397" y="5254989"/>
            <a:ext cx="2711736" cy="506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690968" y="5930263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74" name="Rectangle 73"/>
          <p:cNvSpPr/>
          <p:nvPr/>
        </p:nvSpPr>
        <p:spPr>
          <a:xfrm>
            <a:off x="5899933" y="2868183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Vendor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928195" y="4689430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pic>
        <p:nvPicPr>
          <p:cNvPr id="4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00250" y="2869446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5931296" y="4968324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02749" y="4170447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24471" y="4167234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5897352" y="3144567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PT Jaya </a:t>
            </a:r>
            <a:r>
              <a:rPr lang="en-US" sz="1400" dirty="0" err="1">
                <a:solidFill>
                  <a:sysClr val="windowText" lastClr="000000"/>
                </a:solidFill>
              </a:rPr>
              <a:t>Makmur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5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397669" y="3145830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854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52010"/>
            <a:ext cx="337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Material Usage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9870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291255" y="1285615"/>
            <a:ext cx="9403504" cy="514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2682497" y="1944537"/>
            <a:ext cx="7322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Material Usage Number</a:t>
            </a:r>
            <a:r>
              <a:rPr lang="id-ID" sz="1600" dirty="0" smtClean="0"/>
              <a:t>	:</a:t>
            </a: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id-ID" sz="1600" dirty="0"/>
              <a:t>001/</a:t>
            </a:r>
            <a:r>
              <a:rPr lang="en-US" sz="1600" dirty="0"/>
              <a:t>MU</a:t>
            </a:r>
            <a:r>
              <a:rPr lang="id-ID" sz="1600" dirty="0"/>
              <a:t>-Jakarta </a:t>
            </a:r>
            <a:r>
              <a:rPr lang="id-ID" sz="1600" dirty="0" smtClean="0"/>
              <a:t>1-</a:t>
            </a:r>
            <a:r>
              <a:rPr lang="en-US" sz="1600" dirty="0" err="1" smtClean="0"/>
              <a:t>Logistik</a:t>
            </a:r>
            <a:r>
              <a:rPr lang="id-ID" sz="1600" dirty="0" smtClean="0"/>
              <a:t>/07/18</a:t>
            </a:r>
            <a:endParaRPr lang="en-US" sz="1600" dirty="0" smtClean="0"/>
          </a:p>
          <a:p>
            <a:r>
              <a:rPr lang="en-US" sz="1600" dirty="0" smtClean="0"/>
              <a:t>GRF Number		:    </a:t>
            </a:r>
            <a:r>
              <a:rPr lang="id-ID" sz="1600" dirty="0" smtClean="0"/>
              <a:t>001/GRF/IC-IKR/07/18</a:t>
            </a:r>
            <a:endParaRPr lang="en-US" sz="1600" dirty="0" smtClean="0"/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Surat </a:t>
            </a:r>
            <a:r>
              <a:rPr lang="en-US" sz="1600" dirty="0" err="1" smtClean="0"/>
              <a:t>Jalan</a:t>
            </a:r>
            <a:r>
              <a:rPr lang="en-US" sz="1600" dirty="0" smtClean="0"/>
              <a:t>		:    </a:t>
            </a:r>
            <a:r>
              <a:rPr lang="id-ID" sz="1600" dirty="0"/>
              <a:t>001/SJ-Jakarta </a:t>
            </a:r>
            <a:r>
              <a:rPr lang="id-ID" sz="1600" dirty="0" smtClean="0"/>
              <a:t>1-</a:t>
            </a:r>
            <a:r>
              <a:rPr lang="en-US" sz="1600" dirty="0" err="1" smtClean="0"/>
              <a:t>Logistik</a:t>
            </a:r>
            <a:r>
              <a:rPr lang="id-ID" sz="1600" dirty="0" smtClean="0"/>
              <a:t>/07/18</a:t>
            </a:r>
          </a:p>
          <a:p>
            <a:r>
              <a:rPr lang="en-US" sz="1600" dirty="0" smtClean="0"/>
              <a:t>Date of Submit	</a:t>
            </a:r>
            <a:r>
              <a:rPr lang="id-ID" sz="1600" dirty="0" smtClean="0"/>
              <a:t>	:</a:t>
            </a:r>
            <a:r>
              <a:rPr lang="en-US" sz="1600" dirty="0" smtClean="0"/>
              <a:t>    25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</a:t>
            </a:r>
          </a:p>
          <a:p>
            <a:r>
              <a:rPr lang="en-US" sz="1600" dirty="0" smtClean="0"/>
              <a:t>Region			:    DKI Jakarta</a:t>
            </a:r>
            <a:endParaRPr lang="id-ID" sz="1600" dirty="0" smtClean="0"/>
          </a:p>
          <a:p>
            <a:r>
              <a:rPr lang="en-US" sz="1600" dirty="0" smtClean="0"/>
              <a:t>Team Leader		:   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 smtClean="0"/>
              <a:t>Darmawan</a:t>
            </a:r>
            <a:endParaRPr lang="en-US" sz="1600" dirty="0" smtClean="0"/>
          </a:p>
          <a:p>
            <a:r>
              <a:rPr lang="en-US" sz="1600" dirty="0" smtClean="0"/>
              <a:t>Department/Vendor Contractor	:    IKR	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31841" y="136135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Material Usage Form</a:t>
            </a:r>
            <a:endParaRPr lang="id-ID" sz="2400" b="1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537974" y="4467161"/>
            <a:ext cx="8689079" cy="23441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No |        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UOM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SJ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Usage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2745" y="4782313"/>
            <a:ext cx="858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1.          OE123.27</a:t>
            </a:r>
            <a:r>
              <a:rPr lang="id-ID" sz="1400" dirty="0"/>
              <a:t>.</a:t>
            </a:r>
            <a:r>
              <a:rPr lang="en-US" sz="1400" dirty="0"/>
              <a:t>22</a:t>
            </a:r>
            <a:r>
              <a:rPr lang="id-ID" sz="1400" dirty="0"/>
              <a:t>1</a:t>
            </a:r>
            <a:r>
              <a:rPr lang="en-US" sz="1400" dirty="0" smtClean="0"/>
              <a:t>           </a:t>
            </a:r>
            <a:r>
              <a:rPr lang="id-ID" sz="1400" dirty="0" smtClean="0"/>
              <a:t>     </a:t>
            </a:r>
            <a:r>
              <a:rPr lang="en-US" sz="1400" dirty="0" smtClean="0"/>
              <a:t>                    </a:t>
            </a:r>
            <a:r>
              <a:rPr lang="id-ID" sz="1400" dirty="0" smtClean="0"/>
              <a:t> 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</a:t>
            </a:r>
            <a:r>
              <a:rPr lang="id-ID" sz="1400" dirty="0" smtClean="0"/>
              <a:t>   </a:t>
            </a:r>
            <a:r>
              <a:rPr lang="en-US" sz="1400" dirty="0" smtClean="0"/>
              <a:t>                     Pacific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Pcs         </a:t>
            </a:r>
            <a:r>
              <a:rPr lang="id-ID" sz="1400" dirty="0" smtClean="0"/>
              <a:t>     </a:t>
            </a:r>
            <a:r>
              <a:rPr lang="en-US" sz="1400" dirty="0" smtClean="0"/>
              <a:t>  25                 </a:t>
            </a:r>
            <a:r>
              <a:rPr lang="id-ID" sz="1400" dirty="0" smtClean="0"/>
              <a:t>  20</a:t>
            </a:r>
            <a:r>
              <a:rPr lang="en-US" sz="1400" dirty="0" smtClean="0"/>
              <a:t>             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sp>
        <p:nvSpPr>
          <p:cNvPr id="54" name="Rectangle 53"/>
          <p:cNvSpPr/>
          <p:nvPr/>
        </p:nvSpPr>
        <p:spPr>
          <a:xfrm>
            <a:off x="2499874" y="4438133"/>
            <a:ext cx="8896534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642744" y="5050825"/>
            <a:ext cx="865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2.          OE123.12</a:t>
            </a:r>
            <a:r>
              <a:rPr lang="id-ID" sz="1400" dirty="0" smtClean="0"/>
              <a:t>.</a:t>
            </a:r>
            <a:r>
              <a:rPr lang="en-US" sz="1400" dirty="0" smtClean="0"/>
              <a:t>14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 </a:t>
            </a:r>
            <a:r>
              <a:rPr lang="en-US" sz="1400" dirty="0" smtClean="0"/>
              <a:t> OTB       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   Fujitsu</a:t>
            </a:r>
            <a:r>
              <a:rPr lang="id-ID" sz="1400" dirty="0" smtClean="0"/>
              <a:t>      </a:t>
            </a:r>
            <a:r>
              <a:rPr lang="en-US" sz="1400" dirty="0" smtClean="0"/>
              <a:t>     </a:t>
            </a:r>
            <a:r>
              <a:rPr lang="id-ID" sz="1400" dirty="0" smtClean="0"/>
              <a:t> </a:t>
            </a:r>
            <a:r>
              <a:rPr lang="en-US" sz="1400" dirty="0" smtClean="0"/>
              <a:t>   </a:t>
            </a:r>
            <a:r>
              <a:rPr lang="id-ID" sz="1400" dirty="0" smtClean="0"/>
              <a:t> </a:t>
            </a:r>
            <a:r>
              <a:rPr lang="en-US" sz="1400" dirty="0" smtClean="0"/>
              <a:t>Set                10                   10              </a:t>
            </a:r>
            <a:endParaRPr lang="id-ID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2970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854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52010"/>
            <a:ext cx="340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Material Usage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9870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059825" y="1285615"/>
            <a:ext cx="8160622" cy="514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2234367" y="1966307"/>
            <a:ext cx="7322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Material Return Number</a:t>
            </a:r>
            <a:r>
              <a:rPr lang="id-ID" sz="1600" dirty="0" smtClean="0"/>
              <a:t>	:</a:t>
            </a: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id-ID" sz="1600" dirty="0" smtClean="0"/>
              <a:t>001/</a:t>
            </a:r>
            <a:r>
              <a:rPr lang="en-US" sz="1600" dirty="0" smtClean="0"/>
              <a:t>MR</a:t>
            </a:r>
            <a:r>
              <a:rPr lang="id-ID" sz="1600" dirty="0" smtClean="0"/>
              <a:t>-Jakarta 1-</a:t>
            </a:r>
            <a:r>
              <a:rPr lang="en-US" sz="1600" dirty="0" err="1" smtClean="0"/>
              <a:t>Logistik</a:t>
            </a:r>
            <a:r>
              <a:rPr lang="id-ID" sz="1600" dirty="0" smtClean="0"/>
              <a:t>/07/18</a:t>
            </a:r>
            <a:endParaRPr lang="en-US" sz="1600" dirty="0" smtClean="0"/>
          </a:p>
          <a:p>
            <a:r>
              <a:rPr lang="en-US" sz="1600" dirty="0" smtClean="0"/>
              <a:t>GRF Number		:    </a:t>
            </a:r>
            <a:r>
              <a:rPr lang="id-ID" sz="1600" dirty="0" smtClean="0"/>
              <a:t>001/GRF/IC-IKR/07/18</a:t>
            </a:r>
            <a:endParaRPr lang="en-US" sz="1600" dirty="0" smtClean="0"/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Surat </a:t>
            </a:r>
            <a:r>
              <a:rPr lang="en-US" sz="1600" dirty="0" err="1" smtClean="0"/>
              <a:t>Jalan</a:t>
            </a:r>
            <a:r>
              <a:rPr lang="en-US" sz="1600" dirty="0" smtClean="0"/>
              <a:t>		:    </a:t>
            </a:r>
            <a:r>
              <a:rPr lang="id-ID" sz="1600" dirty="0"/>
              <a:t>001/SJ-Jakarta </a:t>
            </a:r>
            <a:r>
              <a:rPr lang="id-ID" sz="1600" dirty="0" smtClean="0"/>
              <a:t>1-</a:t>
            </a:r>
            <a:r>
              <a:rPr lang="en-US" sz="1600" dirty="0" err="1" smtClean="0"/>
              <a:t>Logistik</a:t>
            </a:r>
            <a:r>
              <a:rPr lang="id-ID" sz="1600" dirty="0" smtClean="0"/>
              <a:t>/07/18</a:t>
            </a:r>
            <a:endParaRPr lang="en-US" sz="1600" dirty="0" smtClean="0"/>
          </a:p>
          <a:p>
            <a:r>
              <a:rPr lang="en-US" sz="1600" dirty="0" smtClean="0"/>
              <a:t>Material Usage Number	:    </a:t>
            </a:r>
            <a:r>
              <a:rPr lang="id-ID" sz="1600" dirty="0" smtClean="0"/>
              <a:t>001/</a:t>
            </a:r>
            <a:r>
              <a:rPr lang="en-US" sz="1600" dirty="0"/>
              <a:t>MU</a:t>
            </a:r>
            <a:r>
              <a:rPr lang="id-ID" sz="1600" dirty="0"/>
              <a:t>-Jakarta </a:t>
            </a:r>
            <a:r>
              <a:rPr lang="id-ID" sz="1600" dirty="0" smtClean="0"/>
              <a:t>1-</a:t>
            </a:r>
            <a:r>
              <a:rPr lang="en-US" sz="1600" dirty="0" err="1" smtClean="0"/>
              <a:t>Logistik</a:t>
            </a:r>
            <a:r>
              <a:rPr lang="id-ID" sz="1600" dirty="0" smtClean="0"/>
              <a:t>/07/18</a:t>
            </a:r>
          </a:p>
          <a:p>
            <a:r>
              <a:rPr lang="en-US" sz="1600" dirty="0" smtClean="0"/>
              <a:t>Date of Submit	</a:t>
            </a:r>
            <a:r>
              <a:rPr lang="id-ID" sz="1600" dirty="0" smtClean="0"/>
              <a:t>	:</a:t>
            </a:r>
            <a:r>
              <a:rPr lang="en-US" sz="1600" dirty="0" smtClean="0"/>
              <a:t>    25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</a:t>
            </a:r>
            <a:endParaRPr lang="id-ID" sz="1600" dirty="0" smtClean="0"/>
          </a:p>
          <a:p>
            <a:r>
              <a:rPr lang="en-US" sz="1600" dirty="0" smtClean="0"/>
              <a:t>Region			</a:t>
            </a:r>
            <a:r>
              <a:rPr lang="id-ID" sz="1600" dirty="0" smtClean="0"/>
              <a:t>:</a:t>
            </a:r>
            <a:r>
              <a:rPr lang="en-US" sz="1600" dirty="0" smtClean="0"/>
              <a:t>    DKI Jakarta</a:t>
            </a:r>
          </a:p>
          <a:p>
            <a:r>
              <a:rPr lang="en-US" sz="1600" dirty="0" smtClean="0"/>
              <a:t>Team Leader		:   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 smtClean="0"/>
              <a:t>Darmawan</a:t>
            </a:r>
            <a:endParaRPr lang="en-US" sz="1600" dirty="0" smtClean="0"/>
          </a:p>
          <a:p>
            <a:r>
              <a:rPr lang="en-US" sz="1600" dirty="0" smtClean="0"/>
              <a:t>Department/Vendor Contractor	:    IKR	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78699" y="1361355"/>
            <a:ext cx="294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Material Return Form</a:t>
            </a:r>
            <a:endParaRPr lang="id-ID" sz="2400" b="1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298700" y="4467161"/>
            <a:ext cx="7498443" cy="24504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 | 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UOM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SJ  | Return |</a:t>
            </a:r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0794" y="4782313"/>
            <a:ext cx="925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1.          OE123.27</a:t>
            </a:r>
            <a:r>
              <a:rPr lang="id-ID" sz="1400" dirty="0"/>
              <a:t>.</a:t>
            </a:r>
            <a:r>
              <a:rPr lang="en-US" sz="1400" dirty="0"/>
              <a:t>22</a:t>
            </a:r>
            <a:r>
              <a:rPr lang="id-ID" sz="1400" dirty="0"/>
              <a:t>1</a:t>
            </a:r>
            <a:r>
              <a:rPr lang="en-US" sz="1400" dirty="0" smtClean="0"/>
              <a:t>          </a:t>
            </a:r>
            <a:r>
              <a:rPr lang="id-ID" sz="1400" dirty="0" smtClean="0"/>
              <a:t>     </a:t>
            </a:r>
            <a:r>
              <a:rPr lang="en-US" sz="1400" dirty="0" smtClean="0"/>
              <a:t>  </a:t>
            </a:r>
            <a:r>
              <a:rPr lang="id-ID" sz="1400" dirty="0" smtClean="0"/>
              <a:t> 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</a:t>
            </a:r>
            <a:r>
              <a:rPr lang="id-ID" sz="1400" dirty="0" smtClean="0"/>
              <a:t>   </a:t>
            </a:r>
            <a:r>
              <a:rPr lang="en-US" sz="1400" dirty="0" smtClean="0"/>
              <a:t>                Pacific</a:t>
            </a:r>
            <a:r>
              <a:rPr lang="id-ID" sz="1400" dirty="0" smtClean="0"/>
              <a:t>    </a:t>
            </a:r>
            <a:r>
              <a:rPr lang="en-US" sz="1400" dirty="0" smtClean="0"/>
              <a:t>           Pcs       </a:t>
            </a:r>
            <a:r>
              <a:rPr lang="id-ID" sz="1400" dirty="0" smtClean="0"/>
              <a:t>   </a:t>
            </a:r>
            <a:r>
              <a:rPr lang="en-US" sz="1400" dirty="0" smtClean="0"/>
              <a:t>       25               </a:t>
            </a:r>
            <a:r>
              <a:rPr lang="id-ID" sz="1400" dirty="0" smtClean="0"/>
              <a:t>  </a:t>
            </a:r>
            <a:r>
              <a:rPr lang="en-US" sz="1400" dirty="0" smtClean="0"/>
              <a:t> 5</a:t>
            </a:r>
            <a:endParaRPr lang="id-ID" sz="1400" dirty="0"/>
          </a:p>
        </p:txBody>
      </p:sp>
      <p:sp>
        <p:nvSpPr>
          <p:cNvPr id="54" name="Rectangle 53"/>
          <p:cNvSpPr/>
          <p:nvPr/>
        </p:nvSpPr>
        <p:spPr>
          <a:xfrm>
            <a:off x="2245621" y="4438133"/>
            <a:ext cx="7673080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0794" y="5079853"/>
            <a:ext cx="8270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2.          OE123.12</a:t>
            </a:r>
            <a:r>
              <a:rPr lang="id-ID" sz="1400" dirty="0" smtClean="0"/>
              <a:t>.</a:t>
            </a:r>
            <a:r>
              <a:rPr lang="en-US" sz="1400" dirty="0" smtClean="0"/>
              <a:t>14               </a:t>
            </a:r>
            <a:r>
              <a:rPr lang="id-ID" sz="1400" dirty="0" smtClean="0"/>
              <a:t>       </a:t>
            </a:r>
            <a:r>
              <a:rPr lang="en-US" sz="1400" dirty="0" smtClean="0"/>
              <a:t> OTB   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Fujitsu</a:t>
            </a:r>
            <a:r>
              <a:rPr lang="id-ID" sz="1400" dirty="0" smtClean="0"/>
              <a:t>    </a:t>
            </a:r>
            <a:r>
              <a:rPr lang="en-US" sz="1400" dirty="0" smtClean="0"/>
              <a:t>     </a:t>
            </a:r>
            <a:r>
              <a:rPr lang="id-ID" sz="1400" dirty="0" smtClean="0"/>
              <a:t> </a:t>
            </a:r>
            <a:r>
              <a:rPr lang="en-US" sz="1400" dirty="0" smtClean="0"/>
              <a:t>   </a:t>
            </a:r>
            <a:r>
              <a:rPr lang="id-ID" sz="1400" dirty="0" smtClean="0"/>
              <a:t> </a:t>
            </a:r>
            <a:r>
              <a:rPr lang="en-US" sz="1400" dirty="0" smtClean="0"/>
              <a:t>Set                 10                   0                                          </a:t>
            </a:r>
            <a:endParaRPr lang="id-ID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30120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verificator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Material Usage   |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   |  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902810"/>
            <a:ext cx="415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Verification Material Usage</a:t>
            </a:r>
            <a:endParaRPr lang="id-ID" sz="24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6" y="2041793"/>
            <a:ext cx="1342644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35462" y="20482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0077450" y="2079915"/>
            <a:ext cx="1447800" cy="302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116138" y="2068995"/>
            <a:ext cx="204653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76259" y="2095957"/>
            <a:ext cx="252112" cy="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293424" y="2079937"/>
            <a:ext cx="1840926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07487" y="2079937"/>
            <a:ext cx="17270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327180" y="2514050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         </a:t>
            </a:r>
            <a:r>
              <a:rPr lang="en-US" sz="1100" dirty="0" smtClean="0">
                <a:solidFill>
                  <a:schemeClr val="accent5"/>
                </a:solidFill>
              </a:rPr>
              <a:t>Inputted</a:t>
            </a:r>
            <a:r>
              <a:rPr lang="en-US" sz="1100" dirty="0" smtClean="0">
                <a:solidFill>
                  <a:srgbClr val="FF0000"/>
                </a:solidFill>
              </a:rPr>
              <a:t>              </a:t>
            </a:r>
            <a:r>
              <a:rPr lang="en-US" sz="1100" dirty="0" smtClean="0"/>
              <a:t>                </a:t>
            </a:r>
            <a:r>
              <a:rPr lang="id-ID" sz="1100" dirty="0" smtClean="0"/>
              <a:t>001/</a:t>
            </a:r>
            <a:r>
              <a:rPr lang="en-US" sz="1100" dirty="0"/>
              <a:t>MU</a:t>
            </a:r>
            <a:r>
              <a:rPr lang="id-ID" sz="1100" dirty="0"/>
              <a:t>-Jakarta </a:t>
            </a:r>
            <a:r>
              <a:rPr lang="id-ID" sz="1100" dirty="0" smtClean="0"/>
              <a:t>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 </a:t>
            </a:r>
            <a:r>
              <a:rPr lang="id-ID" sz="1100" dirty="0" smtClean="0"/>
              <a:t>001/SJ-Jakarta 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   </a:t>
            </a:r>
            <a:r>
              <a:rPr lang="en-US" sz="1100" dirty="0" err="1" smtClean="0"/>
              <a:t>Reguler</a:t>
            </a:r>
            <a:endParaRPr lang="id-ID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5177" y="258688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TextBox 72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5577" y="902810"/>
            <a:ext cx="415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Verification Material Usage</a:t>
            </a:r>
            <a:endParaRPr lang="id-ID" sz="2400" b="1" dirty="0" smtClean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5177" y="2586881"/>
            <a:ext cx="155576" cy="12065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verificator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52" name="Rectangle 51"/>
          <p:cNvSpPr/>
          <p:nvPr/>
        </p:nvSpPr>
        <p:spPr>
          <a:xfrm>
            <a:off x="209045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217305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3" name="Rectangle 82"/>
          <p:cNvSpPr/>
          <p:nvPr/>
        </p:nvSpPr>
        <p:spPr>
          <a:xfrm>
            <a:off x="214300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9777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26186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87" name="Rectangle 86"/>
          <p:cNvSpPr/>
          <p:nvPr/>
        </p:nvSpPr>
        <p:spPr>
          <a:xfrm>
            <a:off x="214257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7017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99255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951387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458527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04176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613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699755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/>
          <p:cNvSpPr/>
          <p:nvPr/>
        </p:nvSpPr>
        <p:spPr>
          <a:xfrm>
            <a:off x="1727654" y="1290377"/>
            <a:ext cx="10125433" cy="496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TextBox 96"/>
          <p:cNvSpPr txBox="1"/>
          <p:nvPr/>
        </p:nvSpPr>
        <p:spPr>
          <a:xfrm>
            <a:off x="1871175" y="1931837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</a:t>
            </a:r>
            <a:r>
              <a:rPr lang="en-US" sz="1600" dirty="0" smtClean="0"/>
              <a:t>MU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err="1" smtClean="0"/>
              <a:t>Tanggal</a:t>
            </a:r>
            <a:r>
              <a:rPr lang="en-US" sz="1600" dirty="0" smtClean="0"/>
              <a:t> MU	:</a:t>
            </a:r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SJ		:</a:t>
            </a:r>
            <a:endParaRPr lang="id-ID" sz="1600" dirty="0" smtClean="0"/>
          </a:p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98" name="Rectangle 97"/>
          <p:cNvSpPr/>
          <p:nvPr/>
        </p:nvSpPr>
        <p:spPr>
          <a:xfrm>
            <a:off x="4141953" y="27406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141953" y="3002241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WO/IKR/1806-00348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141953" y="327794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Reguler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45051" y="2471417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001/SJ-Jakarta </a:t>
            </a:r>
            <a:r>
              <a:rPr lang="id-ID" sz="1400" dirty="0" smtClean="0">
                <a:solidFill>
                  <a:schemeClr val="tx1"/>
                </a:solidFill>
              </a:rPr>
              <a:t>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71175" y="1423910"/>
            <a:ext cx="29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Material Usage</a:t>
            </a:r>
            <a:endParaRPr lang="id-ID" sz="24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4146419" y="1938550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</a:t>
            </a:r>
            <a:r>
              <a:rPr lang="en-US" sz="1400" dirty="0" smtClean="0">
                <a:solidFill>
                  <a:schemeClr val="tx1"/>
                </a:solidFill>
              </a:rPr>
              <a:t>MU</a:t>
            </a:r>
            <a:r>
              <a:rPr lang="id-ID" sz="1400" dirty="0" smtClean="0">
                <a:solidFill>
                  <a:schemeClr val="tx1"/>
                </a:solidFill>
              </a:rPr>
              <a:t>-Jakarta 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52310" y="2202677"/>
            <a:ext cx="271418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56934" y="3915625"/>
            <a:ext cx="9244493" cy="23089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Type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Warna | SN/NO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Needed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Used  |   Return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89823" y="4411595"/>
            <a:ext cx="90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OE123.27</a:t>
            </a:r>
            <a:r>
              <a:rPr lang="id-ID" sz="1000" dirty="0"/>
              <a:t>.</a:t>
            </a:r>
            <a:r>
              <a:rPr lang="en-US" sz="1000" dirty="0"/>
              <a:t>22</a:t>
            </a:r>
            <a:r>
              <a:rPr lang="id-ID" sz="1000" dirty="0"/>
              <a:t>1</a:t>
            </a:r>
            <a:r>
              <a:rPr lang="en-US" sz="1000" dirty="0" smtClean="0"/>
              <a:t>     </a:t>
            </a:r>
            <a:r>
              <a:rPr lang="id-ID" sz="1000" dirty="0" smtClean="0"/>
              <a:t>  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Pacific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NON</a:t>
            </a:r>
            <a:r>
              <a:rPr lang="id-ID" sz="1000" dirty="0" smtClean="0"/>
              <a:t> SN        </a:t>
            </a:r>
            <a:r>
              <a:rPr lang="en-US" sz="1000" dirty="0" smtClean="0"/>
              <a:t>      </a:t>
            </a:r>
            <a:r>
              <a:rPr lang="id-ID" sz="1000" dirty="0" smtClean="0"/>
              <a:t>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Pcs        </a:t>
            </a:r>
            <a:r>
              <a:rPr lang="id-ID" sz="1000" dirty="0" smtClean="0"/>
              <a:t>     </a:t>
            </a:r>
            <a:r>
              <a:rPr lang="en-US" sz="1000" dirty="0" smtClean="0"/>
              <a:t>      25               </a:t>
            </a:r>
            <a:r>
              <a:rPr lang="id-ID" sz="1000" dirty="0" smtClean="0"/>
              <a:t>  20</a:t>
            </a:r>
            <a:r>
              <a:rPr lang="en-US" sz="1000" dirty="0" smtClean="0"/>
              <a:t>                        5</a:t>
            </a:r>
            <a:r>
              <a:rPr lang="id-ID" sz="1000" dirty="0" smtClean="0"/>
              <a:t>              </a:t>
            </a:r>
            <a:endParaRPr lang="id-ID" sz="1000" dirty="0"/>
          </a:p>
        </p:txBody>
      </p:sp>
      <p:sp>
        <p:nvSpPr>
          <p:cNvPr id="107" name="Rectangle 106"/>
          <p:cNvSpPr/>
          <p:nvPr/>
        </p:nvSpPr>
        <p:spPr>
          <a:xfrm>
            <a:off x="9057355" y="4424454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05170" y="3886597"/>
            <a:ext cx="9446603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82568" y="4680107"/>
            <a:ext cx="828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OE123.12</a:t>
            </a:r>
            <a:r>
              <a:rPr lang="id-ID" sz="1000" dirty="0" smtClean="0"/>
              <a:t>.</a:t>
            </a:r>
            <a:r>
              <a:rPr lang="en-US" sz="1000" dirty="0" smtClean="0"/>
              <a:t>14       </a:t>
            </a:r>
            <a:r>
              <a:rPr lang="id-ID" sz="1000" dirty="0" smtClean="0"/>
              <a:t>        </a:t>
            </a:r>
            <a:r>
              <a:rPr lang="en-US" sz="1000" dirty="0" smtClean="0"/>
              <a:t> OTB 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 Fujitsu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SN         </a:t>
            </a:r>
            <a:r>
              <a:rPr lang="en-US" sz="1000" dirty="0" smtClean="0"/>
              <a:t>     </a:t>
            </a:r>
            <a:r>
              <a:rPr lang="id-ID" sz="1000" dirty="0" smtClean="0"/>
              <a:t> </a:t>
            </a:r>
            <a:r>
              <a:rPr lang="en-US" sz="1000" dirty="0" smtClean="0"/>
              <a:t>        </a:t>
            </a:r>
            <a:r>
              <a:rPr lang="id-ID" sz="1000" dirty="0" smtClean="0"/>
              <a:t> </a:t>
            </a:r>
            <a:r>
              <a:rPr lang="en-US" sz="1000" dirty="0" smtClean="0"/>
              <a:t>Set                   10                    </a:t>
            </a:r>
            <a:r>
              <a:rPr lang="id-ID" sz="1000" dirty="0" smtClean="0"/>
              <a:t>20</a:t>
            </a:r>
            <a:r>
              <a:rPr lang="en-US" sz="1000" dirty="0" smtClean="0"/>
              <a:t>                     0</a:t>
            </a:r>
            <a:r>
              <a:rPr lang="id-ID" sz="1000" dirty="0" smtClean="0"/>
              <a:t>             </a:t>
            </a:r>
            <a:endParaRPr lang="id-ID" sz="1000" dirty="0"/>
          </a:p>
        </p:txBody>
      </p:sp>
      <p:sp>
        <p:nvSpPr>
          <p:cNvPr id="111" name="Rectangle 110"/>
          <p:cNvSpPr/>
          <p:nvPr/>
        </p:nvSpPr>
        <p:spPr>
          <a:xfrm>
            <a:off x="9059260" y="4700679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18193" y="4159951"/>
            <a:ext cx="84772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65934" y="4159947"/>
            <a:ext cx="109341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90931" y="4159941"/>
            <a:ext cx="6393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24692" y="4159941"/>
            <a:ext cx="5796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0653" y="4159939"/>
            <a:ext cx="485061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673451" y="4159931"/>
            <a:ext cx="79460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1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290575" y="4150042"/>
            <a:ext cx="184734" cy="2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7606892" y="4159931"/>
            <a:ext cx="448538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2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314433" y="3915625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7124858" y="1929024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Inputted By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188917" y="1975233"/>
            <a:ext cx="2495849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admin_ikr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963437" y="5699713"/>
            <a:ext cx="1166725" cy="3308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</a:t>
            </a:r>
            <a:endParaRPr lang="id-ID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3258377" y="5699713"/>
            <a:ext cx="1166725" cy="3308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Verify</a:t>
            </a:r>
            <a:endParaRPr lang="id-ID" sz="1600" dirty="0"/>
          </a:p>
        </p:txBody>
      </p:sp>
      <p:sp>
        <p:nvSpPr>
          <p:cNvPr id="125" name="Rectangle 124"/>
          <p:cNvSpPr/>
          <p:nvPr/>
        </p:nvSpPr>
        <p:spPr>
          <a:xfrm>
            <a:off x="9196177" y="2258260"/>
            <a:ext cx="2495849" cy="234025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Material Usage   |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   |  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902810"/>
            <a:ext cx="384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Approval Material Usage</a:t>
            </a:r>
            <a:endParaRPr lang="id-ID" sz="24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6" y="2041793"/>
            <a:ext cx="1342644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35462" y="20482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0077450" y="2079915"/>
            <a:ext cx="1447800" cy="302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116138" y="2068995"/>
            <a:ext cx="204653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76259" y="2095957"/>
            <a:ext cx="252112" cy="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293424" y="2079937"/>
            <a:ext cx="1840926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07487" y="2079937"/>
            <a:ext cx="17270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327180" y="2514050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         </a:t>
            </a:r>
            <a:r>
              <a:rPr lang="en-US" sz="1100" dirty="0" smtClean="0">
                <a:solidFill>
                  <a:schemeClr val="accent5"/>
                </a:solidFill>
              </a:rPr>
              <a:t>Verified </a:t>
            </a:r>
            <a:r>
              <a:rPr lang="en-US" sz="1100" dirty="0" smtClean="0">
                <a:solidFill>
                  <a:srgbClr val="FF0000"/>
                </a:solidFill>
              </a:rPr>
              <a:t>              </a:t>
            </a:r>
            <a:r>
              <a:rPr lang="en-US" sz="1100" dirty="0" smtClean="0"/>
              <a:t>                 </a:t>
            </a:r>
            <a:r>
              <a:rPr lang="id-ID" sz="1100" dirty="0" smtClean="0"/>
              <a:t>001/</a:t>
            </a:r>
            <a:r>
              <a:rPr lang="en-US" sz="1100" dirty="0"/>
              <a:t>MU</a:t>
            </a:r>
            <a:r>
              <a:rPr lang="id-ID" sz="1100" dirty="0"/>
              <a:t>-Jakarta </a:t>
            </a:r>
            <a:r>
              <a:rPr lang="id-ID" sz="1100" dirty="0" smtClean="0"/>
              <a:t>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 </a:t>
            </a:r>
            <a:r>
              <a:rPr lang="id-ID" sz="1100" dirty="0" smtClean="0"/>
              <a:t>001/SJ-Jakarta 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     </a:t>
            </a:r>
            <a:r>
              <a:rPr lang="en-US" sz="1100" dirty="0" err="1" smtClean="0"/>
              <a:t>Reguler</a:t>
            </a:r>
            <a:endParaRPr lang="id-ID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5177" y="258688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5577" y="902810"/>
            <a:ext cx="384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Approval Material Usage</a:t>
            </a:r>
            <a:endParaRPr lang="id-ID" sz="2400" b="1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2" name="Rectangle 71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Rectangle 79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3" name="Rectangle 82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87" name="Rectangle 86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5177" y="2586881"/>
            <a:ext cx="155576" cy="12065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09045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Rectangle 96"/>
          <p:cNvSpPr/>
          <p:nvPr/>
        </p:nvSpPr>
        <p:spPr>
          <a:xfrm>
            <a:off x="217305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8" name="Rectangle 97"/>
          <p:cNvSpPr/>
          <p:nvPr/>
        </p:nvSpPr>
        <p:spPr>
          <a:xfrm>
            <a:off x="214300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9777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226186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101" name="Rectangle 100"/>
          <p:cNvSpPr/>
          <p:nvPr/>
        </p:nvSpPr>
        <p:spPr>
          <a:xfrm>
            <a:off x="214257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7017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99255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951387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Rectangle 104"/>
          <p:cNvSpPr/>
          <p:nvPr/>
        </p:nvSpPr>
        <p:spPr>
          <a:xfrm>
            <a:off x="458527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04176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613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699755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0" name="Rectangle 109"/>
          <p:cNvSpPr/>
          <p:nvPr/>
        </p:nvSpPr>
        <p:spPr>
          <a:xfrm>
            <a:off x="1727654" y="1290377"/>
            <a:ext cx="10125433" cy="496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1" name="TextBox 110"/>
          <p:cNvSpPr txBox="1"/>
          <p:nvPr/>
        </p:nvSpPr>
        <p:spPr>
          <a:xfrm>
            <a:off x="1871175" y="1931837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</a:t>
            </a:r>
            <a:r>
              <a:rPr lang="en-US" sz="1600" dirty="0" smtClean="0"/>
              <a:t>MU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err="1" smtClean="0"/>
              <a:t>Tanggal</a:t>
            </a:r>
            <a:r>
              <a:rPr lang="en-US" sz="1600" dirty="0" smtClean="0"/>
              <a:t> MU	:</a:t>
            </a:r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SJ		:</a:t>
            </a:r>
            <a:endParaRPr lang="id-ID" sz="1600" dirty="0" smtClean="0"/>
          </a:p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112" name="Rectangle 111"/>
          <p:cNvSpPr/>
          <p:nvPr/>
        </p:nvSpPr>
        <p:spPr>
          <a:xfrm>
            <a:off x="4141953" y="27406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141953" y="3002241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WO/IKR/1806-00348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141953" y="327794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Reguler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45051" y="2471417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001/SJ-Jakarta </a:t>
            </a:r>
            <a:r>
              <a:rPr lang="id-ID" sz="1400" dirty="0" smtClean="0">
                <a:solidFill>
                  <a:schemeClr val="tx1"/>
                </a:solidFill>
              </a:rPr>
              <a:t>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1175" y="1423910"/>
            <a:ext cx="29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Material Usage</a:t>
            </a:r>
            <a:endParaRPr lang="id-ID" sz="2400" b="1" dirty="0" smtClean="0"/>
          </a:p>
        </p:txBody>
      </p:sp>
      <p:sp>
        <p:nvSpPr>
          <p:cNvPr id="117" name="Rectangle 116"/>
          <p:cNvSpPr/>
          <p:nvPr/>
        </p:nvSpPr>
        <p:spPr>
          <a:xfrm>
            <a:off x="4146419" y="1938550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</a:t>
            </a:r>
            <a:r>
              <a:rPr lang="en-US" sz="1400" dirty="0" smtClean="0">
                <a:solidFill>
                  <a:schemeClr val="tx1"/>
                </a:solidFill>
              </a:rPr>
              <a:t>MU</a:t>
            </a:r>
            <a:r>
              <a:rPr lang="id-ID" sz="1400" dirty="0" smtClean="0">
                <a:solidFill>
                  <a:schemeClr val="tx1"/>
                </a:solidFill>
              </a:rPr>
              <a:t>-Jakarta 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152310" y="2202677"/>
            <a:ext cx="271418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56934" y="3915625"/>
            <a:ext cx="9244493" cy="23089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Type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Warna | SN/NO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Needed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Used  |   Return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189823" y="4411595"/>
            <a:ext cx="90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OE123.27</a:t>
            </a:r>
            <a:r>
              <a:rPr lang="id-ID" sz="1000" dirty="0"/>
              <a:t>.</a:t>
            </a:r>
            <a:r>
              <a:rPr lang="en-US" sz="1000" dirty="0"/>
              <a:t>22</a:t>
            </a:r>
            <a:r>
              <a:rPr lang="id-ID" sz="1000" dirty="0"/>
              <a:t>1</a:t>
            </a:r>
            <a:r>
              <a:rPr lang="en-US" sz="1000" dirty="0" smtClean="0"/>
              <a:t>     </a:t>
            </a:r>
            <a:r>
              <a:rPr lang="id-ID" sz="1000" dirty="0" smtClean="0"/>
              <a:t>  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Pacific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NON</a:t>
            </a:r>
            <a:r>
              <a:rPr lang="id-ID" sz="1000" dirty="0" smtClean="0"/>
              <a:t> SN        </a:t>
            </a:r>
            <a:r>
              <a:rPr lang="en-US" sz="1000" dirty="0" smtClean="0"/>
              <a:t>      </a:t>
            </a:r>
            <a:r>
              <a:rPr lang="id-ID" sz="1000" dirty="0" smtClean="0"/>
              <a:t>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Pcs        </a:t>
            </a:r>
            <a:r>
              <a:rPr lang="id-ID" sz="1000" dirty="0" smtClean="0"/>
              <a:t>     </a:t>
            </a:r>
            <a:r>
              <a:rPr lang="en-US" sz="1000" dirty="0" smtClean="0"/>
              <a:t>      25               </a:t>
            </a:r>
            <a:r>
              <a:rPr lang="id-ID" sz="1000" dirty="0" smtClean="0"/>
              <a:t>  20</a:t>
            </a:r>
            <a:r>
              <a:rPr lang="en-US" sz="1000" dirty="0" smtClean="0"/>
              <a:t>                        5</a:t>
            </a:r>
            <a:r>
              <a:rPr lang="id-ID" sz="1000" dirty="0" smtClean="0"/>
              <a:t>              </a:t>
            </a:r>
            <a:endParaRPr lang="id-ID" sz="1000" dirty="0"/>
          </a:p>
        </p:txBody>
      </p:sp>
      <p:sp>
        <p:nvSpPr>
          <p:cNvPr id="121" name="Rectangle 120"/>
          <p:cNvSpPr/>
          <p:nvPr/>
        </p:nvSpPr>
        <p:spPr>
          <a:xfrm>
            <a:off x="9057355" y="4424454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05170" y="3886597"/>
            <a:ext cx="9446603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182568" y="4680107"/>
            <a:ext cx="828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OE123.12</a:t>
            </a:r>
            <a:r>
              <a:rPr lang="id-ID" sz="1000" dirty="0" smtClean="0"/>
              <a:t>.</a:t>
            </a:r>
            <a:r>
              <a:rPr lang="en-US" sz="1000" dirty="0" smtClean="0"/>
              <a:t>14       </a:t>
            </a:r>
            <a:r>
              <a:rPr lang="id-ID" sz="1000" dirty="0" smtClean="0"/>
              <a:t>        </a:t>
            </a:r>
            <a:r>
              <a:rPr lang="en-US" sz="1000" dirty="0" smtClean="0"/>
              <a:t> OTB 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 Fujitsu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SN         </a:t>
            </a:r>
            <a:r>
              <a:rPr lang="en-US" sz="1000" dirty="0" smtClean="0"/>
              <a:t>     </a:t>
            </a:r>
            <a:r>
              <a:rPr lang="id-ID" sz="1000" dirty="0" smtClean="0"/>
              <a:t> </a:t>
            </a:r>
            <a:r>
              <a:rPr lang="en-US" sz="1000" dirty="0" smtClean="0"/>
              <a:t>        </a:t>
            </a:r>
            <a:r>
              <a:rPr lang="id-ID" sz="1000" dirty="0" smtClean="0"/>
              <a:t> </a:t>
            </a:r>
            <a:r>
              <a:rPr lang="en-US" sz="1000" dirty="0" smtClean="0"/>
              <a:t>Set                   10                    </a:t>
            </a:r>
            <a:r>
              <a:rPr lang="id-ID" sz="1000" dirty="0" smtClean="0"/>
              <a:t>20</a:t>
            </a:r>
            <a:r>
              <a:rPr lang="en-US" sz="1000" dirty="0" smtClean="0"/>
              <a:t>                     0</a:t>
            </a:r>
            <a:r>
              <a:rPr lang="id-ID" sz="1000" dirty="0" smtClean="0"/>
              <a:t>             </a:t>
            </a:r>
            <a:endParaRPr lang="id-ID" sz="1000" dirty="0"/>
          </a:p>
        </p:txBody>
      </p:sp>
      <p:sp>
        <p:nvSpPr>
          <p:cNvPr id="124" name="Rectangle 123"/>
          <p:cNvSpPr/>
          <p:nvPr/>
        </p:nvSpPr>
        <p:spPr>
          <a:xfrm>
            <a:off x="9059260" y="4700679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218193" y="4159951"/>
            <a:ext cx="84772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65934" y="4159947"/>
            <a:ext cx="109341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390931" y="4159941"/>
            <a:ext cx="6393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224692" y="4159941"/>
            <a:ext cx="5796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960653" y="4159939"/>
            <a:ext cx="485061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673451" y="4159931"/>
            <a:ext cx="79460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290575" y="4150042"/>
            <a:ext cx="184734" cy="2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/>
          <p:cNvSpPr/>
          <p:nvPr/>
        </p:nvSpPr>
        <p:spPr>
          <a:xfrm>
            <a:off x="7606892" y="4159931"/>
            <a:ext cx="448538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3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314433" y="3915625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7124858" y="1929024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Inputted By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Verified By		:</a:t>
            </a:r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188917" y="1975233"/>
            <a:ext cx="2495849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admin_ikr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181663" y="2243746"/>
            <a:ext cx="2495849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verificator_ikr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009424" y="5740808"/>
            <a:ext cx="1166725" cy="3308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</a:t>
            </a:r>
            <a:endParaRPr lang="id-ID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3304364" y="5740808"/>
            <a:ext cx="1166725" cy="3308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Approve</a:t>
            </a:r>
            <a:endParaRPr lang="id-ID" sz="1600" dirty="0"/>
          </a:p>
        </p:txBody>
      </p:sp>
      <p:sp>
        <p:nvSpPr>
          <p:cNvPr id="139" name="Rectangle 138"/>
          <p:cNvSpPr/>
          <p:nvPr/>
        </p:nvSpPr>
        <p:spPr>
          <a:xfrm>
            <a:off x="9203435" y="2541292"/>
            <a:ext cx="2495849" cy="234025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Material Usage   |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 |  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902810"/>
            <a:ext cx="337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Material Usage</a:t>
            </a:r>
            <a:endParaRPr lang="id-ID" sz="24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6" y="2041793"/>
            <a:ext cx="1342644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35462" y="20482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0077450" y="2079915"/>
            <a:ext cx="1447800" cy="302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116138" y="2068995"/>
            <a:ext cx="204653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76259" y="2095957"/>
            <a:ext cx="252112" cy="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293424" y="2079937"/>
            <a:ext cx="1920566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8344737" y="2079937"/>
            <a:ext cx="1589837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327180" y="2485023"/>
            <a:ext cx="9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         </a:t>
            </a:r>
            <a:r>
              <a:rPr lang="en-US" sz="1100" dirty="0" smtClean="0">
                <a:solidFill>
                  <a:srgbClr val="FF0000"/>
                </a:solidFill>
              </a:rPr>
              <a:t>Report From WH</a:t>
            </a:r>
            <a:r>
              <a:rPr lang="en-US" sz="1100" dirty="0" smtClean="0"/>
              <a:t>               </a:t>
            </a:r>
            <a:r>
              <a:rPr lang="id-ID" sz="1100" dirty="0" smtClean="0"/>
              <a:t>001/</a:t>
            </a:r>
            <a:r>
              <a:rPr lang="en-US" sz="1100" dirty="0"/>
              <a:t>MU</a:t>
            </a:r>
            <a:r>
              <a:rPr lang="id-ID" sz="1100" dirty="0"/>
              <a:t>-Jakarta </a:t>
            </a:r>
            <a:r>
              <a:rPr lang="id-ID" sz="1100" dirty="0" smtClean="0"/>
              <a:t>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 </a:t>
            </a:r>
            <a:r>
              <a:rPr lang="id-ID" sz="1100" dirty="0" smtClean="0"/>
              <a:t>001/SJ-Jakarta 1-</a:t>
            </a:r>
            <a:r>
              <a:rPr lang="en-US" sz="1100" dirty="0" err="1" smtClean="0"/>
              <a:t>Logistik</a:t>
            </a:r>
            <a:r>
              <a:rPr lang="id-ID" sz="1100" dirty="0" smtClean="0"/>
              <a:t>/07/18</a:t>
            </a:r>
            <a:r>
              <a:rPr lang="en-US" sz="1100" dirty="0" smtClean="0"/>
              <a:t>            </a:t>
            </a:r>
            <a:r>
              <a:rPr lang="id-ID" sz="1100" dirty="0" smtClean="0"/>
              <a:t>001/GRF/IC-IKR/07/18</a:t>
            </a:r>
            <a:r>
              <a:rPr lang="en-US" sz="1100" dirty="0" smtClean="0"/>
              <a:t>                      </a:t>
            </a:r>
            <a:r>
              <a:rPr lang="en-US" sz="1100" dirty="0" err="1" smtClean="0"/>
              <a:t>Reguler</a:t>
            </a:r>
            <a:endParaRPr lang="id-ID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640" y="2523977"/>
            <a:ext cx="189280" cy="1989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8100" y="2554863"/>
            <a:ext cx="156620" cy="1214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1430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77532" y="4913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Material Usage   |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   |    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    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902810"/>
            <a:ext cx="26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Material Usage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4632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smtClean="0">
                <a:solidFill>
                  <a:srgbClr val="FF0000"/>
                </a:solidFill>
              </a:rPr>
              <a:t>New Re</a:t>
            </a:r>
            <a:r>
              <a:rPr lang="id-ID" sz="1200" dirty="0" smtClean="0">
                <a:solidFill>
                  <a:srgbClr val="FF0000"/>
                </a:solidFill>
              </a:rPr>
              <a:t>turn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	                                                             </a:t>
            </a:r>
            <a:r>
              <a:rPr lang="id-ID" sz="1200" dirty="0" smtClean="0"/>
              <a:t>001/SJ-Jakarta 1-Div1/07/18</a:t>
            </a:r>
            <a:r>
              <a:rPr lang="en-US" sz="1200" dirty="0" smtClean="0"/>
              <a:t>      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        </a:t>
            </a:r>
            <a:r>
              <a:rPr lang="en-US" sz="1200" dirty="0" err="1" smtClean="0"/>
              <a:t>Reguler</a:t>
            </a:r>
            <a:endParaRPr lang="id-ID" sz="12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6" y="2041793"/>
            <a:ext cx="1342644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35462" y="2048275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0077450" y="2079915"/>
            <a:ext cx="1447800" cy="302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116138" y="2068995"/>
            <a:ext cx="204653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76259" y="2095957"/>
            <a:ext cx="252112" cy="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71270" y="251009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293424" y="2079937"/>
            <a:ext cx="1840926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8207487" y="2079937"/>
            <a:ext cx="17270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327180" y="274627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smtClean="0">
                <a:solidFill>
                  <a:srgbClr val="FF0000"/>
                </a:solidFill>
              </a:rPr>
              <a:t>Report Inbound</a:t>
            </a:r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/>
              <a:t>001/</a:t>
            </a:r>
            <a:r>
              <a:rPr lang="en-US" sz="1200" dirty="0"/>
              <a:t>MU</a:t>
            </a:r>
            <a:r>
              <a:rPr lang="id-ID" sz="1200" dirty="0"/>
              <a:t>-Jakarta </a:t>
            </a:r>
            <a:r>
              <a:rPr lang="id-ID" sz="1200" dirty="0" smtClean="0"/>
              <a:t>1-Div1/07/18</a:t>
            </a:r>
            <a:r>
              <a:rPr lang="en-US" sz="1200" dirty="0" smtClean="0"/>
              <a:t>         </a:t>
            </a:r>
            <a:r>
              <a:rPr lang="id-ID" sz="1200" dirty="0" smtClean="0"/>
              <a:t>001/SJ-Jakarta 1-Div1/07/18</a:t>
            </a:r>
            <a:r>
              <a:rPr lang="en-US" sz="1200" dirty="0" smtClean="0"/>
              <a:t>      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        </a:t>
            </a:r>
            <a:r>
              <a:rPr lang="en-US" sz="1200" dirty="0" err="1" smtClean="0"/>
              <a:t>Reguler</a:t>
            </a:r>
            <a:endParaRPr lang="id-ID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640" y="2785230"/>
            <a:ext cx="189280" cy="1989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08100" y="2816116"/>
            <a:ext cx="156620" cy="1214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2296" y="5267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2245620" y="23666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9" name="Rectangle 68"/>
          <p:cNvSpPr/>
          <p:nvPr/>
        </p:nvSpPr>
        <p:spPr>
          <a:xfrm>
            <a:off x="2215576" y="16976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Nomor GRF         |           Tipe GRF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334436" y="24632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FF0000"/>
                </a:solidFill>
              </a:rPr>
              <a:t>New Re</a:t>
            </a:r>
            <a:r>
              <a:rPr lang="id-ID" sz="1400" dirty="0" smtClean="0">
                <a:solidFill>
                  <a:srgbClr val="FF0000"/>
                </a:solidFill>
              </a:rPr>
              <a:t>turn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	           </a:t>
            </a:r>
            <a:r>
              <a:rPr lang="id-ID" sz="1400" dirty="0" smtClean="0"/>
              <a:t>001/SJ-Jakarta 1-Div1/07/18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72" name="Rectangle 71"/>
          <p:cNvSpPr/>
          <p:nvPr/>
        </p:nvSpPr>
        <p:spPr>
          <a:xfrm>
            <a:off x="2215140" y="20227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42745" y="20417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05288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9586445" y="2032290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4657847" y="20689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114334" y="2044581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98700" y="2527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7070126" y="2079937"/>
            <a:ext cx="221865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Rectangle 82"/>
          <p:cNvSpPr/>
          <p:nvPr/>
        </p:nvSpPr>
        <p:spPr>
          <a:xfrm>
            <a:off x="1800224" y="1290378"/>
            <a:ext cx="10125433" cy="4971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TextBox 84"/>
          <p:cNvSpPr txBox="1"/>
          <p:nvPr/>
        </p:nvSpPr>
        <p:spPr>
          <a:xfrm>
            <a:off x="1943745" y="1931837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</a:t>
            </a:r>
            <a:r>
              <a:rPr lang="en-US" sz="1600" dirty="0" smtClean="0"/>
              <a:t>MU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err="1" smtClean="0"/>
              <a:t>Tanggal</a:t>
            </a:r>
            <a:r>
              <a:rPr lang="en-US" sz="1600" dirty="0" smtClean="0"/>
              <a:t> MU	:</a:t>
            </a:r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SJ		:</a:t>
            </a:r>
            <a:endParaRPr lang="id-ID" sz="1600" dirty="0" smtClean="0"/>
          </a:p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4214523" y="27406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14523" y="3002241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WO/IKR/1806-00348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214523" y="327794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Reguler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17621" y="2471417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001/SJ-Jakarta </a:t>
            </a:r>
            <a:r>
              <a:rPr lang="id-ID" sz="1400" dirty="0" smtClean="0">
                <a:solidFill>
                  <a:schemeClr val="tx1"/>
                </a:solidFill>
              </a:rPr>
              <a:t>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43745" y="1423910"/>
            <a:ext cx="31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Update Material Usage</a:t>
            </a:r>
            <a:endParaRPr lang="id-ID" sz="2400" b="1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4218989" y="1938550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</a:t>
            </a:r>
            <a:r>
              <a:rPr lang="en-US" sz="1400" dirty="0" smtClean="0">
                <a:solidFill>
                  <a:schemeClr val="tx1"/>
                </a:solidFill>
              </a:rPr>
              <a:t>MU</a:t>
            </a:r>
            <a:r>
              <a:rPr lang="id-ID" sz="1400" dirty="0" smtClean="0">
                <a:solidFill>
                  <a:schemeClr val="tx1"/>
                </a:solidFill>
              </a:rPr>
              <a:t>-Jakarta 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24880" y="2202677"/>
            <a:ext cx="271418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84400" y="3880355"/>
            <a:ext cx="9244493" cy="23089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Type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Warna | SN/NO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Needed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Used  |   Return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17289" y="4376325"/>
            <a:ext cx="90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OE123.27</a:t>
            </a:r>
            <a:r>
              <a:rPr lang="id-ID" sz="1000" dirty="0"/>
              <a:t>.</a:t>
            </a:r>
            <a:r>
              <a:rPr lang="en-US" sz="1000" dirty="0"/>
              <a:t>22</a:t>
            </a:r>
            <a:r>
              <a:rPr lang="id-ID" sz="1000" dirty="0"/>
              <a:t>1</a:t>
            </a:r>
            <a:r>
              <a:rPr lang="en-US" sz="1000" dirty="0" smtClean="0"/>
              <a:t>     </a:t>
            </a:r>
            <a:r>
              <a:rPr lang="id-ID" sz="1000" dirty="0" smtClean="0"/>
              <a:t>  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Pacific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NON</a:t>
            </a:r>
            <a:r>
              <a:rPr lang="id-ID" sz="1000" dirty="0" smtClean="0"/>
              <a:t> SN        </a:t>
            </a:r>
            <a:r>
              <a:rPr lang="en-US" sz="1000" dirty="0" smtClean="0"/>
              <a:t>      </a:t>
            </a:r>
            <a:r>
              <a:rPr lang="id-ID" sz="1000" dirty="0" smtClean="0"/>
              <a:t>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Pcs        </a:t>
            </a:r>
            <a:r>
              <a:rPr lang="id-ID" sz="1000" dirty="0" smtClean="0"/>
              <a:t>     </a:t>
            </a:r>
            <a:r>
              <a:rPr lang="en-US" sz="1000" dirty="0" smtClean="0"/>
              <a:t>      25               </a:t>
            </a:r>
            <a:r>
              <a:rPr lang="id-ID" sz="1000" dirty="0" smtClean="0"/>
              <a:t>  20</a:t>
            </a:r>
            <a:r>
              <a:rPr lang="en-US" sz="1000" dirty="0" smtClean="0"/>
              <a:t>                        5</a:t>
            </a:r>
            <a:r>
              <a:rPr lang="id-ID" sz="1000" dirty="0" smtClean="0"/>
              <a:t>              </a:t>
            </a:r>
            <a:endParaRPr lang="id-ID" sz="1000" dirty="0"/>
          </a:p>
        </p:txBody>
      </p:sp>
      <p:sp>
        <p:nvSpPr>
          <p:cNvPr id="96" name="Rectangle 95"/>
          <p:cNvSpPr/>
          <p:nvPr/>
        </p:nvSpPr>
        <p:spPr>
          <a:xfrm>
            <a:off x="9184821" y="4389184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132636" y="3851327"/>
            <a:ext cx="9446603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310034" y="4644837"/>
            <a:ext cx="828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OE123.12</a:t>
            </a:r>
            <a:r>
              <a:rPr lang="id-ID" sz="1000" dirty="0" smtClean="0"/>
              <a:t>.</a:t>
            </a:r>
            <a:r>
              <a:rPr lang="en-US" sz="1000" dirty="0" smtClean="0"/>
              <a:t>14       </a:t>
            </a:r>
            <a:r>
              <a:rPr lang="id-ID" sz="1000" dirty="0" smtClean="0"/>
              <a:t>        </a:t>
            </a:r>
            <a:r>
              <a:rPr lang="en-US" sz="1000" dirty="0" smtClean="0"/>
              <a:t> OTB 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 Fujitsu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SN         </a:t>
            </a:r>
            <a:r>
              <a:rPr lang="en-US" sz="1000" dirty="0" smtClean="0"/>
              <a:t>     </a:t>
            </a:r>
            <a:r>
              <a:rPr lang="id-ID" sz="1000" dirty="0" smtClean="0"/>
              <a:t> </a:t>
            </a:r>
            <a:r>
              <a:rPr lang="en-US" sz="1000" dirty="0" smtClean="0"/>
              <a:t>        </a:t>
            </a:r>
            <a:r>
              <a:rPr lang="id-ID" sz="1000" dirty="0" smtClean="0"/>
              <a:t> </a:t>
            </a:r>
            <a:r>
              <a:rPr lang="en-US" sz="1000" dirty="0" smtClean="0"/>
              <a:t>Set                   10                    </a:t>
            </a:r>
            <a:r>
              <a:rPr lang="id-ID" sz="1000" dirty="0" smtClean="0"/>
              <a:t>20</a:t>
            </a:r>
            <a:r>
              <a:rPr lang="en-US" sz="1000" dirty="0" smtClean="0"/>
              <a:t>                     0</a:t>
            </a:r>
            <a:r>
              <a:rPr lang="id-ID" sz="1000" dirty="0" smtClean="0"/>
              <a:t>             </a:t>
            </a:r>
            <a:endParaRPr lang="id-ID" sz="1000" dirty="0"/>
          </a:p>
        </p:txBody>
      </p:sp>
      <p:sp>
        <p:nvSpPr>
          <p:cNvPr id="99" name="Rectangle 98"/>
          <p:cNvSpPr/>
          <p:nvPr/>
        </p:nvSpPr>
        <p:spPr>
          <a:xfrm>
            <a:off x="9186726" y="4665409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45659" y="4124681"/>
            <a:ext cx="84772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293400" y="4124677"/>
            <a:ext cx="109341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18397" y="4124671"/>
            <a:ext cx="6393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52158" y="4124671"/>
            <a:ext cx="5796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88119" y="4124669"/>
            <a:ext cx="485061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800917" y="4124661"/>
            <a:ext cx="79460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0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418041" y="4114772"/>
            <a:ext cx="184734" cy="2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7734358" y="4124661"/>
            <a:ext cx="448538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1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41899" y="3880355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7197428" y="1929024"/>
            <a:ext cx="2085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Inputted By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/>
              <a:t>Verified By		:</a:t>
            </a:r>
          </a:p>
          <a:p>
            <a:r>
              <a:rPr lang="en-US" sz="1600" dirty="0"/>
              <a:t>Approved By	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261487" y="1946205"/>
            <a:ext cx="2495849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admin_ikr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149383" y="5677258"/>
            <a:ext cx="1592580" cy="2875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Stock</a:t>
            </a:r>
            <a:endParaRPr lang="id-ID" dirty="0"/>
          </a:p>
        </p:txBody>
      </p:sp>
      <p:sp>
        <p:nvSpPr>
          <p:cNvPr id="116" name="Rounded Rectangle 115"/>
          <p:cNvSpPr/>
          <p:nvPr/>
        </p:nvSpPr>
        <p:spPr>
          <a:xfrm>
            <a:off x="3933975" y="5674208"/>
            <a:ext cx="1753825" cy="2875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to AMD</a:t>
            </a:r>
            <a:endParaRPr lang="id-ID" dirty="0"/>
          </a:p>
        </p:txBody>
      </p:sp>
      <p:sp>
        <p:nvSpPr>
          <p:cNvPr id="117" name="Rectangle 116"/>
          <p:cNvSpPr/>
          <p:nvPr/>
        </p:nvSpPr>
        <p:spPr>
          <a:xfrm>
            <a:off x="9272332" y="2798466"/>
            <a:ext cx="2504138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Remark </a:t>
            </a:r>
            <a:r>
              <a:rPr lang="en-US" sz="1400" dirty="0" err="1" smtClean="0">
                <a:solidFill>
                  <a:schemeClr val="tx1"/>
                </a:solidFill>
              </a:rPr>
              <a:t>dari</a:t>
            </a:r>
            <a:r>
              <a:rPr lang="en-US" sz="1400" dirty="0" smtClean="0">
                <a:solidFill>
                  <a:schemeClr val="tx1"/>
                </a:solidFill>
              </a:rPr>
              <a:t> WH inbound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63262" y="2226970"/>
            <a:ext cx="2504138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v</a:t>
            </a:r>
            <a:r>
              <a:rPr lang="en-US" sz="1400" dirty="0" err="1" smtClean="0">
                <a:solidFill>
                  <a:schemeClr val="tx1"/>
                </a:solidFill>
              </a:rPr>
              <a:t>erificator_ikr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270520" y="2509996"/>
            <a:ext cx="2504138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approver_ikr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Material Usage</a:t>
            </a:r>
            <a:endParaRPr lang="id-ID" sz="2400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6619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6828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902810"/>
            <a:ext cx="26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Material Usage</a:t>
            </a:r>
            <a:endParaRPr lang="id-ID" sz="2400" b="1" dirty="0" smtClean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sp>
        <p:nvSpPr>
          <p:cNvPr id="34" name="Rectangle 33"/>
          <p:cNvSpPr/>
          <p:nvPr/>
        </p:nvSpPr>
        <p:spPr>
          <a:xfrm>
            <a:off x="1943100" y="834444"/>
            <a:ext cx="10003931" cy="5427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Box 40"/>
          <p:cNvSpPr txBox="1"/>
          <p:nvPr/>
        </p:nvSpPr>
        <p:spPr>
          <a:xfrm>
            <a:off x="2159150" y="990522"/>
            <a:ext cx="31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Update Material Usage</a:t>
            </a:r>
            <a:endParaRPr lang="id-ID" sz="2400" b="1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2471857" y="5712528"/>
            <a:ext cx="1592580" cy="2875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id-ID" dirty="0"/>
          </a:p>
        </p:txBody>
      </p:sp>
      <p:sp>
        <p:nvSpPr>
          <p:cNvPr id="64" name="TextBox 63"/>
          <p:cNvSpPr txBox="1"/>
          <p:nvPr/>
        </p:nvSpPr>
        <p:spPr>
          <a:xfrm>
            <a:off x="83091" y="749476"/>
            <a:ext cx="199464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b="1" dirty="0" smtClean="0">
                <a:solidFill>
                  <a:srgbClr val="FFFF00"/>
                </a:solidFill>
              </a:rPr>
              <a:t>**Input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**Verification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**Approval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09120" y="20999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TextBox 67"/>
          <p:cNvSpPr txBox="1"/>
          <p:nvPr/>
        </p:nvSpPr>
        <p:spPr>
          <a:xfrm>
            <a:off x="2397936" y="2196549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smtClean="0">
                <a:solidFill>
                  <a:srgbClr val="FF0000"/>
                </a:solidFill>
              </a:rPr>
              <a:t>New Re</a:t>
            </a:r>
            <a:r>
              <a:rPr lang="id-ID" sz="1200" dirty="0" smtClean="0">
                <a:solidFill>
                  <a:srgbClr val="FF0000"/>
                </a:solidFill>
              </a:rPr>
              <a:t>turn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	                                                             </a:t>
            </a:r>
            <a:r>
              <a:rPr lang="id-ID" sz="1200" dirty="0" smtClean="0"/>
              <a:t>001/SJ-Jakarta 1-Div1/07/18</a:t>
            </a:r>
            <a:r>
              <a:rPr lang="en-US" sz="1200" dirty="0" smtClean="0"/>
              <a:t>      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        </a:t>
            </a:r>
            <a:r>
              <a:rPr lang="en-US" sz="1200" dirty="0" err="1" smtClean="0"/>
              <a:t>Reguler</a:t>
            </a:r>
            <a:endParaRPr lang="id-ID" sz="12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434770" y="224339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2390680" y="247957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smtClean="0">
                <a:solidFill>
                  <a:srgbClr val="FF0000"/>
                </a:solidFill>
              </a:rPr>
              <a:t>Report Inbound</a:t>
            </a:r>
            <a:r>
              <a:rPr lang="en-US" sz="1200" dirty="0"/>
              <a:t> </a:t>
            </a:r>
            <a:r>
              <a:rPr lang="en-US" sz="1200" dirty="0" smtClean="0"/>
              <a:t>            </a:t>
            </a:r>
            <a:r>
              <a:rPr lang="id-ID" sz="1200" dirty="0" smtClean="0"/>
              <a:t>001/</a:t>
            </a:r>
            <a:r>
              <a:rPr lang="en-US" sz="1200" dirty="0"/>
              <a:t>MU</a:t>
            </a:r>
            <a:r>
              <a:rPr lang="id-ID" sz="1200" dirty="0"/>
              <a:t>-Jakarta </a:t>
            </a:r>
            <a:r>
              <a:rPr lang="id-ID" sz="1200" dirty="0" smtClean="0"/>
              <a:t>1-Div1/07/18</a:t>
            </a:r>
            <a:r>
              <a:rPr lang="en-US" sz="1200" dirty="0" smtClean="0"/>
              <a:t>         </a:t>
            </a:r>
            <a:r>
              <a:rPr lang="id-ID" sz="1200" dirty="0" smtClean="0"/>
              <a:t>001/SJ-Jakarta 1-Div1/07/18</a:t>
            </a:r>
            <a:r>
              <a:rPr lang="en-US" sz="1200" dirty="0" smtClean="0"/>
              <a:t>      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           </a:t>
            </a:r>
            <a:r>
              <a:rPr lang="en-US" sz="1200" dirty="0" err="1" smtClean="0"/>
              <a:t>Reguler</a:t>
            </a:r>
            <a:endParaRPr lang="id-ID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140" y="2518530"/>
            <a:ext cx="189280" cy="1989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71600" y="2549416"/>
            <a:ext cx="156620" cy="12146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309120" y="20999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6" name="TextBox 95"/>
          <p:cNvSpPr txBox="1"/>
          <p:nvPr/>
        </p:nvSpPr>
        <p:spPr>
          <a:xfrm>
            <a:off x="2151753" y="1645039"/>
            <a:ext cx="208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</a:t>
            </a:r>
            <a:r>
              <a:rPr lang="en-US" sz="1600" dirty="0" smtClean="0"/>
              <a:t>MU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err="1" smtClean="0"/>
              <a:t>Tanggal</a:t>
            </a:r>
            <a:r>
              <a:rPr lang="en-US" sz="1600" dirty="0" smtClean="0"/>
              <a:t> MU	:</a:t>
            </a:r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SJ		:</a:t>
            </a:r>
            <a:endParaRPr lang="id-ID" sz="1600" dirty="0" smtClean="0"/>
          </a:p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97" name="Rectangle 96"/>
          <p:cNvSpPr/>
          <p:nvPr/>
        </p:nvSpPr>
        <p:spPr>
          <a:xfrm>
            <a:off x="4278023" y="24739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78023" y="2750055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WO/IKR/1806-00348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78023" y="30257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Reguler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281121" y="2204717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001/SJ-Jakarta </a:t>
            </a:r>
            <a:r>
              <a:rPr lang="id-ID" sz="1400" dirty="0" smtClean="0">
                <a:solidFill>
                  <a:schemeClr val="tx1"/>
                </a:solidFill>
              </a:rPr>
              <a:t>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82489" y="1671850"/>
            <a:ext cx="2721444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</a:t>
            </a:r>
            <a:r>
              <a:rPr lang="en-US" sz="1400" dirty="0" smtClean="0">
                <a:solidFill>
                  <a:schemeClr val="tx1"/>
                </a:solidFill>
              </a:rPr>
              <a:t>MU</a:t>
            </a:r>
            <a:r>
              <a:rPr lang="id-ID" sz="1400" dirty="0" smtClean="0">
                <a:solidFill>
                  <a:schemeClr val="tx1"/>
                </a:solidFill>
              </a:rPr>
              <a:t>-Jakarta 1-</a:t>
            </a:r>
            <a:r>
              <a:rPr lang="en-US" sz="1400" dirty="0" err="1" smtClean="0">
                <a:solidFill>
                  <a:schemeClr val="tx1"/>
                </a:solidFill>
              </a:rPr>
              <a:t>Logistik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288380" y="1935977"/>
            <a:ext cx="271418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0928" y="1662324"/>
            <a:ext cx="2085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Inputted By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Verified By		:</a:t>
            </a:r>
          </a:p>
          <a:p>
            <a:r>
              <a:rPr lang="en-US" sz="1600" dirty="0" smtClean="0"/>
              <a:t>Approved By	:</a:t>
            </a:r>
          </a:p>
          <a:p>
            <a:r>
              <a:rPr lang="en-US" sz="1600" dirty="0" smtClean="0"/>
              <a:t>Revision Remark	: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324987" y="1708533"/>
            <a:ext cx="2495849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admin_ikr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321318" y="1994740"/>
            <a:ext cx="2504138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v</a:t>
            </a:r>
            <a:r>
              <a:rPr lang="en-US" sz="1400" dirty="0" err="1" smtClean="0">
                <a:solidFill>
                  <a:schemeClr val="tx1"/>
                </a:solidFill>
              </a:rPr>
              <a:t>erificator_ikr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9132" y="4723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9" name="TextBox 108"/>
          <p:cNvSpPr txBox="1"/>
          <p:nvPr/>
        </p:nvSpPr>
        <p:spPr>
          <a:xfrm>
            <a:off x="943896" y="5077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10" name="Rectangle 109"/>
          <p:cNvSpPr/>
          <p:nvPr/>
        </p:nvSpPr>
        <p:spPr>
          <a:xfrm>
            <a:off x="2286000" y="3689855"/>
            <a:ext cx="9244493" cy="23089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Type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Warna | SN/NO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Needed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Used  |   Return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18889" y="4185825"/>
            <a:ext cx="906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OE123.27</a:t>
            </a:r>
            <a:r>
              <a:rPr lang="id-ID" sz="1000" dirty="0"/>
              <a:t>.</a:t>
            </a:r>
            <a:r>
              <a:rPr lang="en-US" sz="1000" dirty="0"/>
              <a:t>22</a:t>
            </a:r>
            <a:r>
              <a:rPr lang="id-ID" sz="1000" dirty="0"/>
              <a:t>1</a:t>
            </a:r>
            <a:r>
              <a:rPr lang="en-US" sz="1000" dirty="0" smtClean="0"/>
              <a:t>     </a:t>
            </a:r>
            <a:r>
              <a:rPr lang="id-ID" sz="1000" dirty="0" smtClean="0"/>
              <a:t>        </a:t>
            </a:r>
            <a:r>
              <a:rPr lang="en-US" sz="1000" dirty="0" err="1" smtClean="0"/>
              <a:t>Tiang</a:t>
            </a:r>
            <a:r>
              <a:rPr lang="en-US" sz="1000" dirty="0" smtClean="0"/>
              <a:t>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Pacific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NON</a:t>
            </a:r>
            <a:r>
              <a:rPr lang="id-ID" sz="1000" dirty="0" smtClean="0"/>
              <a:t> SN        </a:t>
            </a:r>
            <a:r>
              <a:rPr lang="en-US" sz="1000" dirty="0" smtClean="0"/>
              <a:t>      </a:t>
            </a:r>
            <a:r>
              <a:rPr lang="id-ID" sz="1000" dirty="0" smtClean="0"/>
              <a:t>  </a:t>
            </a:r>
            <a:r>
              <a:rPr lang="en-US" sz="1000" dirty="0" smtClean="0"/>
              <a:t>  </a:t>
            </a:r>
            <a:r>
              <a:rPr lang="id-ID" sz="1000" dirty="0" smtClean="0"/>
              <a:t> </a:t>
            </a:r>
            <a:r>
              <a:rPr lang="en-US" sz="1000" dirty="0" smtClean="0"/>
              <a:t>Pcs        </a:t>
            </a:r>
            <a:r>
              <a:rPr lang="id-ID" sz="1000" dirty="0" smtClean="0"/>
              <a:t>     </a:t>
            </a:r>
            <a:r>
              <a:rPr lang="en-US" sz="1000" dirty="0" smtClean="0"/>
              <a:t>      25               </a:t>
            </a:r>
            <a:r>
              <a:rPr lang="id-ID" sz="1000" dirty="0" smtClean="0"/>
              <a:t>  20</a:t>
            </a:r>
            <a:r>
              <a:rPr lang="en-US" sz="1000" dirty="0" smtClean="0"/>
              <a:t>                        5</a:t>
            </a:r>
            <a:r>
              <a:rPr lang="id-ID" sz="1000" dirty="0" smtClean="0"/>
              <a:t>              </a:t>
            </a:r>
            <a:endParaRPr lang="id-ID" sz="1000" dirty="0"/>
          </a:p>
        </p:txBody>
      </p:sp>
      <p:sp>
        <p:nvSpPr>
          <p:cNvPr id="112" name="Rectangle 111"/>
          <p:cNvSpPr/>
          <p:nvPr/>
        </p:nvSpPr>
        <p:spPr>
          <a:xfrm>
            <a:off x="9286421" y="4198684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234236" y="3660827"/>
            <a:ext cx="9446603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411634" y="4454337"/>
            <a:ext cx="828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OE123.12</a:t>
            </a:r>
            <a:r>
              <a:rPr lang="id-ID" sz="1000" dirty="0" smtClean="0"/>
              <a:t>.</a:t>
            </a:r>
            <a:r>
              <a:rPr lang="en-US" sz="1000" dirty="0" smtClean="0"/>
              <a:t>14       </a:t>
            </a:r>
            <a:r>
              <a:rPr lang="id-ID" sz="1000" dirty="0" smtClean="0"/>
              <a:t>        </a:t>
            </a:r>
            <a:r>
              <a:rPr lang="en-US" sz="1000" dirty="0" smtClean="0"/>
              <a:t> OTB        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         Fujitsu</a:t>
            </a:r>
            <a:r>
              <a:rPr lang="id-ID" sz="1000" dirty="0" smtClean="0"/>
              <a:t>      </a:t>
            </a:r>
            <a:r>
              <a:rPr lang="en-US" sz="1000" dirty="0" smtClean="0"/>
              <a:t>           </a:t>
            </a:r>
            <a:r>
              <a:rPr lang="id-ID" sz="1000" dirty="0" smtClean="0"/>
              <a:t>  -       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Hitam</a:t>
            </a:r>
            <a:r>
              <a:rPr lang="id-ID" sz="1000" dirty="0" smtClean="0"/>
              <a:t>         </a:t>
            </a:r>
            <a:r>
              <a:rPr lang="en-US" sz="1000" dirty="0" smtClean="0"/>
              <a:t>            </a:t>
            </a:r>
            <a:r>
              <a:rPr lang="id-ID" sz="1000" dirty="0" smtClean="0"/>
              <a:t>SN         </a:t>
            </a:r>
            <a:r>
              <a:rPr lang="en-US" sz="1000" dirty="0" smtClean="0"/>
              <a:t>     </a:t>
            </a:r>
            <a:r>
              <a:rPr lang="id-ID" sz="1000" dirty="0" smtClean="0"/>
              <a:t> </a:t>
            </a:r>
            <a:r>
              <a:rPr lang="en-US" sz="1000" dirty="0" smtClean="0"/>
              <a:t>        </a:t>
            </a:r>
            <a:r>
              <a:rPr lang="id-ID" sz="1000" dirty="0" smtClean="0"/>
              <a:t> </a:t>
            </a:r>
            <a:r>
              <a:rPr lang="en-US" sz="1000" dirty="0" smtClean="0"/>
              <a:t>Set                   10                    </a:t>
            </a:r>
            <a:r>
              <a:rPr lang="id-ID" sz="1000" dirty="0" smtClean="0"/>
              <a:t>20</a:t>
            </a:r>
            <a:r>
              <a:rPr lang="en-US" sz="1000" dirty="0" smtClean="0"/>
              <a:t>                     0</a:t>
            </a:r>
            <a:r>
              <a:rPr lang="id-ID" sz="1000" dirty="0" smtClean="0"/>
              <a:t>             </a:t>
            </a:r>
            <a:endParaRPr lang="id-ID" sz="1000" dirty="0"/>
          </a:p>
        </p:txBody>
      </p:sp>
      <p:sp>
        <p:nvSpPr>
          <p:cNvPr id="115" name="Rectangle 114"/>
          <p:cNvSpPr/>
          <p:nvPr/>
        </p:nvSpPr>
        <p:spPr>
          <a:xfrm>
            <a:off x="9288326" y="4474909"/>
            <a:ext cx="367135" cy="20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447259" y="3934181"/>
            <a:ext cx="84772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95000" y="3934177"/>
            <a:ext cx="109341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619997" y="3934171"/>
            <a:ext cx="6393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53758" y="3934171"/>
            <a:ext cx="579663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189719" y="3934169"/>
            <a:ext cx="485061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902517" y="3934161"/>
            <a:ext cx="794604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2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519641" y="3924272"/>
            <a:ext cx="184734" cy="2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7835958" y="3934161"/>
            <a:ext cx="448538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 dirty="0">
              <a:solidFill>
                <a:schemeClr val="tx1"/>
              </a:solidFill>
            </a:endParaRPr>
          </a:p>
        </p:txBody>
      </p:sp>
      <p:pic>
        <p:nvPicPr>
          <p:cNvPr id="12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43499" y="3689855"/>
            <a:ext cx="125748" cy="16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9279165" y="4184335"/>
            <a:ext cx="36713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286421" y="4481875"/>
            <a:ext cx="367135" cy="20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id-ID" sz="1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328576" y="2277766"/>
            <a:ext cx="2504138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approver_ikr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35834" y="2560794"/>
            <a:ext cx="2504138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Remark </a:t>
            </a:r>
            <a:r>
              <a:rPr lang="en-US" sz="1400" dirty="0" err="1" smtClean="0">
                <a:solidFill>
                  <a:schemeClr val="tx1"/>
                </a:solidFill>
              </a:rPr>
              <a:t>dari</a:t>
            </a:r>
            <a:r>
              <a:rPr lang="en-US" sz="1400" dirty="0" smtClean="0">
                <a:solidFill>
                  <a:schemeClr val="tx1"/>
                </a:solidFill>
              </a:rPr>
              <a:t> WH inbound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Good Request Form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admin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317269" y="237545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  </a:t>
            </a: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New Returned</a:t>
            </a:r>
            <a:r>
              <a:rPr lang="en-US" sz="1200" dirty="0" smtClean="0"/>
              <a:t>               </a:t>
            </a:r>
            <a:r>
              <a:rPr lang="id-ID" sz="1200" dirty="0" smtClean="0"/>
              <a:t>00</a:t>
            </a:r>
            <a:r>
              <a:rPr lang="en-US" sz="1200" dirty="0"/>
              <a:t>1x</a:t>
            </a:r>
            <a:r>
              <a:rPr lang="id-ID" sz="1200" dirty="0" smtClean="0"/>
              <a:t>/SJ-Jakarta-</a:t>
            </a:r>
            <a:r>
              <a:rPr lang="en-US" sz="1200" dirty="0" err="1" smtClean="0"/>
              <a:t>Logistik</a:t>
            </a:r>
            <a:r>
              <a:rPr lang="id-ID" sz="1200" dirty="0" smtClean="0"/>
              <a:t>/0</a:t>
            </a:r>
            <a:r>
              <a:rPr lang="en-US" sz="1200" dirty="0"/>
              <a:t>7</a:t>
            </a:r>
            <a:r>
              <a:rPr lang="id-ID" sz="1200" dirty="0"/>
              <a:t>/18 </a:t>
            </a:r>
            <a:r>
              <a:rPr lang="en-US" sz="1200" dirty="0" smtClean="0"/>
              <a:t>               20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2018                        </a:t>
            </a:r>
            <a:r>
              <a:rPr lang="id-ID" sz="1200" dirty="0" smtClean="0"/>
              <a:t>001/GRF/IC-IKR/07/18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Reguler</a:t>
            </a:r>
            <a:r>
              <a:rPr lang="en-US" sz="1200" dirty="0" smtClean="0"/>
              <a:t>                       IKR </a:t>
            </a:r>
            <a:endParaRPr lang="id-ID" sz="12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223102" y="16865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Tanggal Datang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Type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Division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53846" y="20310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944956" y="20310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7840980" y="2031079"/>
            <a:ext cx="165354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>
            <a:off x="9596971" y="2022928"/>
            <a:ext cx="968646" cy="274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2500" y="24260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332497" y="2022370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81008" y="2038693"/>
            <a:ext cx="243420" cy="2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Inbound GRF</a:t>
            </a:r>
            <a:endParaRPr lang="id-ID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21728" y="749476"/>
            <a:ext cx="2173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Inbound </a:t>
            </a:r>
            <a:r>
              <a:rPr lang="en-US" sz="1400" dirty="0">
                <a:solidFill>
                  <a:schemeClr val="bg1"/>
                </a:solidFill>
              </a:rPr>
              <a:t>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smtClean="0">
                <a:solidFill>
                  <a:schemeClr val="bg1"/>
                </a:solidFill>
              </a:rPr>
              <a:t>Warehouse </a:t>
            </a:r>
            <a:r>
              <a:rPr lang="en-US" sz="1400" dirty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*</a:t>
            </a:r>
            <a:r>
              <a:rPr lang="en-US" sz="1400" dirty="0" err="1" smtClean="0">
                <a:solidFill>
                  <a:schemeClr val="bg1"/>
                </a:solidFill>
              </a:rPr>
              <a:t>Produksi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*GRF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*</a:t>
            </a:r>
            <a:r>
              <a:rPr lang="id-ID" sz="1400" dirty="0" smtClean="0">
                <a:solidFill>
                  <a:schemeClr val="bg1"/>
                </a:solidFill>
              </a:rPr>
              <a:t>Dismantle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Non </a:t>
            </a:r>
            <a:r>
              <a:rPr lang="en-US" sz="1400" dirty="0" smtClean="0">
                <a:solidFill>
                  <a:schemeClr val="bg1"/>
                </a:solidFill>
              </a:rPr>
              <a:t>WO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*Dismantle By WO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*Recondition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25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16" y="2022370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099524" y="2031079"/>
            <a:ext cx="13071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10663771" y="2031079"/>
            <a:ext cx="968646" cy="274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6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18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31106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33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Input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19922" y="26019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00663" y="269294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16145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18051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19922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18234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20771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19463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20771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2163027" y="1317123"/>
            <a:ext cx="9778478" cy="452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319922" y="2526181"/>
            <a:ext cx="955572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69989" y="2574427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311916" y="1531934"/>
            <a:ext cx="24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2377106" y="2097299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92668" y="5354913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Previous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54726" y="5365401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78451" y="2607315"/>
            <a:ext cx="9291538" cy="3332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5784" y="3150493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  OE123.27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id-ID" sz="1400" dirty="0" smtClean="0"/>
              <a:t>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  25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53" name="Rectangle 52"/>
          <p:cNvSpPr/>
          <p:nvPr/>
        </p:nvSpPr>
        <p:spPr>
          <a:xfrm>
            <a:off x="3260690" y="2948434"/>
            <a:ext cx="1072549" cy="206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615" y="3210453"/>
            <a:ext cx="367985" cy="21027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485639" y="2948434"/>
            <a:ext cx="1226821" cy="212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5864861" y="2942696"/>
            <a:ext cx="1135380" cy="212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4" name="TextBox 53"/>
          <p:cNvSpPr txBox="1"/>
          <p:nvPr/>
        </p:nvSpPr>
        <p:spPr>
          <a:xfrm>
            <a:off x="2725784" y="3429893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2. </a:t>
            </a:r>
            <a:r>
              <a:rPr lang="en-US" sz="1400" dirty="0" smtClean="0"/>
              <a:t>     OE123.12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id-ID" sz="1400" dirty="0" smtClean="0"/>
              <a:t>  </a:t>
            </a:r>
            <a:r>
              <a:rPr lang="en-US" sz="1400" dirty="0" smtClean="0"/>
              <a:t>OTB                                  10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315" y="3477153"/>
            <a:ext cx="367985" cy="21027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14976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Good Request Form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admin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176925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9962664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01157" y="23754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New Returned</a:t>
            </a:r>
            <a:r>
              <a:rPr lang="en-US" sz="1400" dirty="0" smtClean="0"/>
              <a:t>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               IKR                               Daily </a:t>
            </a:r>
            <a:r>
              <a:rPr lang="en-US" sz="1400" dirty="0"/>
              <a:t>Settlement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223102" y="16865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| Tanggal Datang  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53846" y="20310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944956" y="20310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104112" y="20310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>
            <a:off x="8022170" y="2000068"/>
            <a:ext cx="1297585" cy="32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06388" y="24260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454667" y="20386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72258" y="20386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Inbound GRF</a:t>
            </a:r>
            <a:endParaRPr lang="id-ID" sz="24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21728" y="749476"/>
            <a:ext cx="2173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Inbound </a:t>
            </a:r>
            <a:r>
              <a:rPr lang="en-US" sz="1400" dirty="0">
                <a:solidFill>
                  <a:schemeClr val="bg1"/>
                </a:solidFill>
              </a:rPr>
              <a:t>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smtClean="0">
                <a:solidFill>
                  <a:schemeClr val="bg1"/>
                </a:solidFill>
              </a:rPr>
              <a:t>Warehouse </a:t>
            </a:r>
            <a:r>
              <a:rPr lang="en-US" sz="1400" dirty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*</a:t>
            </a:r>
            <a:r>
              <a:rPr lang="en-US" sz="1400" dirty="0" err="1" smtClean="0">
                <a:solidFill>
                  <a:schemeClr val="bg1"/>
                </a:solidFill>
              </a:rPr>
              <a:t>Produksi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*GRF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*</a:t>
            </a:r>
            <a:r>
              <a:rPr lang="id-ID" sz="1400" dirty="0" smtClean="0">
                <a:solidFill>
                  <a:schemeClr val="bg1"/>
                </a:solidFill>
              </a:rPr>
              <a:t>Dismantle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Non </a:t>
            </a:r>
            <a:r>
              <a:rPr lang="en-US" sz="1400" dirty="0" smtClean="0">
                <a:solidFill>
                  <a:schemeClr val="bg1"/>
                </a:solidFill>
              </a:rPr>
              <a:t>WO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*Dismantle By WO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*Recondition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091" y="1362691"/>
            <a:ext cx="11138259" cy="47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982799" y="1542011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Tag SN</a:t>
            </a:r>
            <a:endParaRPr lang="id-ID" sz="24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29664" y="2216655"/>
            <a:ext cx="274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Nomor GRF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Nomor Surat Jalan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Warehouse Asal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2945914" y="2561316"/>
            <a:ext cx="2717800" cy="23763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</a:t>
            </a:r>
            <a:r>
              <a:rPr lang="en-US" sz="1600" dirty="0">
                <a:solidFill>
                  <a:schemeClr val="tx1"/>
                </a:solidFill>
              </a:rPr>
              <a:t>1x</a:t>
            </a:r>
            <a:r>
              <a:rPr lang="id-ID" sz="1600" dirty="0" smtClean="0">
                <a:solidFill>
                  <a:schemeClr val="tx1"/>
                </a:solidFill>
              </a:rPr>
              <a:t>/SJ-Jakarta-</a:t>
            </a:r>
            <a:r>
              <a:rPr lang="en-US" sz="1600" dirty="0" err="1" smtClean="0">
                <a:solidFill>
                  <a:schemeClr val="tx1"/>
                </a:solidFill>
              </a:rPr>
              <a:t>Logistik</a:t>
            </a:r>
            <a:r>
              <a:rPr lang="id-ID" sz="1600" dirty="0" smtClean="0">
                <a:solidFill>
                  <a:schemeClr val="tx1"/>
                </a:solidFill>
              </a:rPr>
              <a:t>/0</a:t>
            </a:r>
            <a:r>
              <a:rPr lang="en-US" sz="1600" dirty="0">
                <a:solidFill>
                  <a:schemeClr val="tx1"/>
                </a:solidFill>
              </a:rPr>
              <a:t>7</a:t>
            </a:r>
            <a:r>
              <a:rPr lang="id-ID" sz="1600" dirty="0">
                <a:solidFill>
                  <a:schemeClr val="tx1"/>
                </a:solidFill>
              </a:rPr>
              <a:t>/18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58200" y="2844980"/>
            <a:ext cx="2705514" cy="246900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Jakarta 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8200" y="2277963"/>
            <a:ext cx="2708896" cy="229377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001/GRF/IC-IKR/07/18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313011" y="2303284"/>
            <a:ext cx="2098127" cy="231926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88063" y="2219179"/>
            <a:ext cx="274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	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Revision Remark	:</a:t>
            </a:r>
            <a:endParaRPr lang="id-ID" dirty="0"/>
          </a:p>
        </p:txBody>
      </p:sp>
      <p:pic>
        <p:nvPicPr>
          <p:cNvPr id="36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85" y="2286215"/>
            <a:ext cx="232260" cy="2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8425798" y="4310622"/>
            <a:ext cx="504526" cy="221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>
            <a:off x="972131" y="3866988"/>
            <a:ext cx="10880231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2182122" y="4654538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>
            <a:off x="1123950" y="3911684"/>
            <a:ext cx="10499727" cy="2516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Brand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Type | Warna | SN/NO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SN | UOM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Needed |   Used  |  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Return  |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QTY Good  | QTY Not Good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| QTY Reject |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Qty.Good.Dismantle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Qty.NG.Dismante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|   Status    |</a:t>
            </a:r>
            <a:endParaRPr lang="id-ID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67861" y="4311638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56250" y="3866531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1123950" y="4292940"/>
            <a:ext cx="10503990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72132" y="4300997"/>
            <a:ext cx="10388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  OE123.27</a:t>
            </a:r>
            <a:r>
              <a:rPr lang="id-ID" sz="700" dirty="0"/>
              <a:t>.</a:t>
            </a:r>
            <a:r>
              <a:rPr lang="en-US" sz="700" dirty="0"/>
              <a:t>22</a:t>
            </a:r>
            <a:r>
              <a:rPr lang="id-ID" sz="700" dirty="0"/>
              <a:t>1</a:t>
            </a:r>
            <a:r>
              <a:rPr lang="en-US" sz="700" dirty="0" smtClean="0"/>
              <a:t>      </a:t>
            </a:r>
            <a:r>
              <a:rPr lang="id-ID" sz="700" dirty="0" smtClean="0"/>
              <a:t> </a:t>
            </a:r>
            <a:r>
              <a:rPr lang="en-US" sz="700" dirty="0" smtClean="0"/>
              <a:t>   </a:t>
            </a:r>
            <a:r>
              <a:rPr lang="id-ID" sz="700" dirty="0" smtClean="0"/>
              <a:t>   </a:t>
            </a:r>
            <a:r>
              <a:rPr lang="en-US" sz="700" dirty="0" err="1" smtClean="0"/>
              <a:t>Tiang</a:t>
            </a:r>
            <a:r>
              <a:rPr lang="en-US" sz="700" dirty="0" smtClean="0"/>
              <a:t>       </a:t>
            </a:r>
            <a:r>
              <a:rPr lang="id-ID" sz="700" dirty="0" smtClean="0"/>
              <a:t>     </a:t>
            </a:r>
            <a:r>
              <a:rPr lang="en-US" sz="700" dirty="0" smtClean="0"/>
              <a:t>   Pacific</a:t>
            </a:r>
            <a:r>
              <a:rPr lang="id-ID" sz="700" dirty="0" smtClean="0"/>
              <a:t>        -      </a:t>
            </a:r>
            <a:r>
              <a:rPr lang="en-US" sz="700" dirty="0" smtClean="0"/>
              <a:t>    </a:t>
            </a:r>
            <a:r>
              <a:rPr lang="en-US" sz="700" dirty="0" err="1" smtClean="0"/>
              <a:t>Hitam</a:t>
            </a:r>
            <a:r>
              <a:rPr lang="id-ID" sz="700" dirty="0" smtClean="0"/>
              <a:t>        </a:t>
            </a:r>
            <a:r>
              <a:rPr lang="en-US" sz="700" dirty="0" smtClean="0"/>
              <a:t>   Non</a:t>
            </a:r>
            <a:r>
              <a:rPr lang="id-ID" sz="700" dirty="0" smtClean="0"/>
              <a:t> SN      </a:t>
            </a:r>
            <a:r>
              <a:rPr lang="en-US" sz="700" dirty="0" smtClean="0"/>
              <a:t>  </a:t>
            </a:r>
            <a:r>
              <a:rPr lang="id-ID" sz="700" dirty="0" smtClean="0"/>
              <a:t> </a:t>
            </a:r>
            <a:r>
              <a:rPr lang="en-US" sz="700" dirty="0" smtClean="0"/>
              <a:t>   </a:t>
            </a:r>
            <a:r>
              <a:rPr lang="id-ID" sz="700" dirty="0" smtClean="0"/>
              <a:t> </a:t>
            </a:r>
            <a:r>
              <a:rPr lang="en-US" sz="700" dirty="0" smtClean="0"/>
              <a:t>Pcs       </a:t>
            </a:r>
            <a:r>
              <a:rPr lang="id-ID" sz="700" dirty="0" smtClean="0"/>
              <a:t>     </a:t>
            </a:r>
            <a:r>
              <a:rPr lang="en-US" sz="700" dirty="0" smtClean="0"/>
              <a:t>  25               </a:t>
            </a:r>
            <a:r>
              <a:rPr lang="id-ID" sz="700" dirty="0" smtClean="0"/>
              <a:t>  </a:t>
            </a:r>
            <a:r>
              <a:rPr lang="en-US" sz="700" dirty="0" smtClean="0"/>
              <a:t>       5</a:t>
            </a:r>
            <a:r>
              <a:rPr lang="id-ID" sz="700" dirty="0" smtClean="0"/>
              <a:t>  </a:t>
            </a:r>
            <a:r>
              <a:rPr lang="en-US" sz="700" dirty="0" smtClean="0"/>
              <a:t>                      5                           0                           0                               0                                         0                                       0                       Registered</a:t>
            </a:r>
            <a:r>
              <a:rPr lang="id-ID" sz="700" dirty="0" smtClean="0"/>
              <a:t>           </a:t>
            </a:r>
            <a:endParaRPr lang="id-ID" sz="700" dirty="0"/>
          </a:p>
        </p:txBody>
      </p:sp>
      <p:sp>
        <p:nvSpPr>
          <p:cNvPr id="62" name="Rounded Rectangle 61"/>
          <p:cNvSpPr/>
          <p:nvPr/>
        </p:nvSpPr>
        <p:spPr>
          <a:xfrm>
            <a:off x="10225994" y="3507084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63" name="Rounded Rectangle 62"/>
          <p:cNvSpPr/>
          <p:nvPr/>
        </p:nvSpPr>
        <p:spPr>
          <a:xfrm>
            <a:off x="9112070" y="3556656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9257650" y="352885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10917278" y="4292940"/>
            <a:ext cx="522840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66" name="Rounded Rectangle 65"/>
          <p:cNvSpPr/>
          <p:nvPr/>
        </p:nvSpPr>
        <p:spPr>
          <a:xfrm>
            <a:off x="11462840" y="4294626"/>
            <a:ext cx="166477" cy="1671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2510884" y="5632166"/>
            <a:ext cx="1445131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Inbound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40092" y="5636055"/>
            <a:ext cx="1445131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bg1"/>
                </a:solidFill>
              </a:rPr>
              <a:t>Report to </a:t>
            </a:r>
            <a:r>
              <a:rPr lang="en-US" sz="1100" dirty="0" smtClean="0">
                <a:solidFill>
                  <a:schemeClr val="bg1"/>
                </a:solidFill>
              </a:rPr>
              <a:t>User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334785" y="2617142"/>
            <a:ext cx="2358960" cy="43720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72700" y="4298099"/>
            <a:ext cx="706473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Qty</a:t>
            </a:r>
            <a:r>
              <a:rPr lang="en-US" sz="800" dirty="0" smtClean="0"/>
              <a:t> Cond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09645" y="4510547"/>
            <a:ext cx="10313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OE123.12</a:t>
            </a:r>
            <a:r>
              <a:rPr lang="id-ID" sz="700" dirty="0" smtClean="0"/>
              <a:t>.</a:t>
            </a:r>
            <a:r>
              <a:rPr lang="en-US" sz="700" dirty="0" smtClean="0"/>
              <a:t>14       </a:t>
            </a:r>
            <a:r>
              <a:rPr lang="id-ID" sz="700" dirty="0" smtClean="0"/>
              <a:t> </a:t>
            </a:r>
            <a:r>
              <a:rPr lang="en-US" sz="700" dirty="0" smtClean="0"/>
              <a:t>     </a:t>
            </a:r>
            <a:r>
              <a:rPr lang="id-ID" sz="700" dirty="0" smtClean="0"/>
              <a:t>   </a:t>
            </a:r>
            <a:r>
              <a:rPr lang="en-US" sz="700" dirty="0" smtClean="0"/>
              <a:t>OTB       </a:t>
            </a:r>
            <a:r>
              <a:rPr lang="id-ID" sz="700" dirty="0" smtClean="0"/>
              <a:t>     </a:t>
            </a:r>
            <a:r>
              <a:rPr lang="en-US" sz="700" dirty="0" smtClean="0"/>
              <a:t>    Fujitsu</a:t>
            </a:r>
            <a:r>
              <a:rPr lang="id-ID" sz="700" dirty="0" smtClean="0"/>
              <a:t>        -      </a:t>
            </a:r>
            <a:r>
              <a:rPr lang="en-US" sz="700" dirty="0" smtClean="0"/>
              <a:t>     </a:t>
            </a:r>
            <a:r>
              <a:rPr lang="en-US" sz="700" dirty="0" err="1" smtClean="0"/>
              <a:t>Hitam</a:t>
            </a:r>
            <a:r>
              <a:rPr lang="id-ID" sz="700" dirty="0" smtClean="0"/>
              <a:t>        </a:t>
            </a:r>
            <a:r>
              <a:rPr lang="en-US" sz="700" dirty="0" smtClean="0"/>
              <a:t>       </a:t>
            </a:r>
            <a:r>
              <a:rPr lang="id-ID" sz="700" dirty="0" smtClean="0"/>
              <a:t>SN      </a:t>
            </a:r>
            <a:r>
              <a:rPr lang="en-US" sz="700" dirty="0" smtClean="0"/>
              <a:t>        </a:t>
            </a:r>
            <a:r>
              <a:rPr lang="id-ID" sz="700" dirty="0" smtClean="0"/>
              <a:t> </a:t>
            </a:r>
            <a:r>
              <a:rPr lang="en-US" sz="700" dirty="0" smtClean="0"/>
              <a:t> </a:t>
            </a:r>
            <a:r>
              <a:rPr lang="id-ID" sz="700" dirty="0" smtClean="0"/>
              <a:t> </a:t>
            </a:r>
            <a:r>
              <a:rPr lang="en-US" sz="700" dirty="0" smtClean="0"/>
              <a:t>Set       </a:t>
            </a:r>
            <a:r>
              <a:rPr lang="id-ID" sz="700" dirty="0" smtClean="0"/>
              <a:t>     </a:t>
            </a:r>
            <a:r>
              <a:rPr lang="en-US" sz="700" dirty="0" smtClean="0"/>
              <a:t>  10               </a:t>
            </a:r>
            <a:r>
              <a:rPr lang="id-ID" sz="700" dirty="0" smtClean="0"/>
              <a:t>  </a:t>
            </a:r>
            <a:r>
              <a:rPr lang="en-US" sz="700" dirty="0" smtClean="0"/>
              <a:t>      10</a:t>
            </a:r>
            <a:r>
              <a:rPr lang="id-ID" sz="700" dirty="0" smtClean="0"/>
              <a:t>  </a:t>
            </a:r>
            <a:r>
              <a:rPr lang="en-US" sz="700" dirty="0" smtClean="0"/>
              <a:t>                    10                          0                          0                               0                                          0                                      0                        Registered</a:t>
            </a:r>
            <a:r>
              <a:rPr lang="id-ID" sz="700" dirty="0" smtClean="0"/>
              <a:t>           </a:t>
            </a:r>
            <a:r>
              <a:rPr lang="en-US" sz="700" dirty="0" smtClean="0"/>
              <a:t> </a:t>
            </a:r>
            <a:endParaRPr lang="id-ID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10926803" y="4531065"/>
            <a:ext cx="522840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73" name="Rounded Rectangle 72"/>
          <p:cNvSpPr/>
          <p:nvPr/>
        </p:nvSpPr>
        <p:spPr>
          <a:xfrm>
            <a:off x="11472365" y="4532751"/>
            <a:ext cx="166477" cy="16716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10172700" y="4536224"/>
            <a:ext cx="715998" cy="167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Upload SN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1121565" y="4155202"/>
            <a:ext cx="486255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72110" y="4155202"/>
            <a:ext cx="595023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31423" y="4158377"/>
            <a:ext cx="319885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87023" y="4158377"/>
            <a:ext cx="250035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78750" y="4158377"/>
            <a:ext cx="317084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6575" y="4158377"/>
            <a:ext cx="501050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18365" y="4158377"/>
            <a:ext cx="282159" cy="109458"/>
          </a:xfrm>
          <a:prstGeom prst="rect">
            <a:avLst/>
          </a:prstGeom>
          <a:noFill/>
          <a:ln w="9525"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8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759840" y="4151915"/>
            <a:ext cx="95924" cy="1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05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Good Request Form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Logistik</a:t>
            </a:r>
            <a:endParaRPr lang="id-ID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admin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2185549" y="1648679"/>
            <a:ext cx="9724651" cy="223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93037" y="24260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78776" y="20831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219900" y="2083169"/>
            <a:ext cx="9516305" cy="163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317269" y="23754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New Returned</a:t>
            </a:r>
            <a:r>
              <a:rPr lang="en-US" sz="1400" dirty="0" smtClean="0"/>
              <a:t>        </a:t>
            </a:r>
            <a:r>
              <a:rPr lang="id-ID" sz="1400" dirty="0" smtClean="0"/>
              <a:t>00</a:t>
            </a:r>
            <a:r>
              <a:rPr lang="en-US" sz="1400" dirty="0"/>
              <a:t>1x</a:t>
            </a:r>
            <a:r>
              <a:rPr lang="id-ID" sz="1400" dirty="0"/>
              <a:t>/SJ-Jakarta-Div1/0</a:t>
            </a:r>
            <a:r>
              <a:rPr lang="en-US" sz="1400" dirty="0"/>
              <a:t>7</a:t>
            </a:r>
            <a:r>
              <a:rPr lang="id-ID" sz="1400" dirty="0"/>
              <a:t>/18 </a:t>
            </a:r>
            <a:r>
              <a:rPr lang="en-US" sz="1400" dirty="0" smtClean="0"/>
              <a:t>        20 </a:t>
            </a:r>
            <a:r>
              <a:rPr lang="en-US" sz="1400" dirty="0" err="1" smtClean="0"/>
              <a:t>Juli</a:t>
            </a:r>
            <a:r>
              <a:rPr lang="en-US" sz="1400" dirty="0" smtClean="0"/>
              <a:t> 2018                  </a:t>
            </a:r>
            <a:r>
              <a:rPr lang="id-ID" sz="1400" dirty="0" smtClean="0"/>
              <a:t>001/GRF/IC-IKR/07/18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Reguler</a:t>
            </a:r>
            <a:r>
              <a:rPr lang="en-US" sz="1400" dirty="0" smtClean="0"/>
              <a:t>               IKR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648679"/>
            <a:ext cx="160506" cy="22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223102" y="16865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Nomor Surat Jalan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Tanggal Datang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Type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Division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53846" y="20310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944956" y="20310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7840980" y="2031079"/>
            <a:ext cx="165354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>
            <a:off x="9596971" y="2022928"/>
            <a:ext cx="968646" cy="274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22500" y="24260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332497" y="2022370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91308" y="20386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266287" y="887365"/>
            <a:ext cx="23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Inbound GRF</a:t>
            </a:r>
            <a:endParaRPr lang="id-ID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21728" y="749476"/>
            <a:ext cx="2173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Inbound </a:t>
            </a:r>
            <a:r>
              <a:rPr lang="en-US" sz="1400" dirty="0">
                <a:solidFill>
                  <a:schemeClr val="bg1"/>
                </a:solidFill>
              </a:rPr>
              <a:t>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smtClean="0">
                <a:solidFill>
                  <a:schemeClr val="bg1"/>
                </a:solidFill>
              </a:rPr>
              <a:t>Warehouse </a:t>
            </a:r>
            <a:r>
              <a:rPr lang="en-US" sz="1400" dirty="0">
                <a:solidFill>
                  <a:schemeClr val="bg1"/>
                </a:solidFill>
              </a:rPr>
              <a:t>Transfer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*</a:t>
            </a:r>
            <a:r>
              <a:rPr lang="en-US" sz="1400" dirty="0" err="1" smtClean="0">
                <a:solidFill>
                  <a:schemeClr val="bg1"/>
                </a:solidFill>
              </a:rPr>
              <a:t>Produksi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*GRF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*</a:t>
            </a:r>
            <a:r>
              <a:rPr lang="id-ID" sz="1400" dirty="0" smtClean="0">
                <a:solidFill>
                  <a:schemeClr val="bg1"/>
                </a:solidFill>
              </a:rPr>
              <a:t>Dismantle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Non </a:t>
            </a:r>
            <a:r>
              <a:rPr lang="en-US" sz="1400" dirty="0" smtClean="0">
                <a:solidFill>
                  <a:schemeClr val="bg1"/>
                </a:solidFill>
              </a:rPr>
              <a:t>WO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*Dismantle By WO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*Recondition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25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16" y="2022370"/>
            <a:ext cx="286887" cy="3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099524" y="2031079"/>
            <a:ext cx="13071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10663771" y="2031079"/>
            <a:ext cx="968646" cy="274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832414" y="1000121"/>
            <a:ext cx="9910890" cy="4601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1982660" y="1631299"/>
            <a:ext cx="2057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78159" y="165757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Tiang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78158" y="196503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OE123.27</a:t>
            </a:r>
            <a:r>
              <a:rPr lang="id-ID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22</a:t>
            </a:r>
            <a:r>
              <a:rPr lang="id-ID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78159" y="226743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2794" y="3145795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QTY Good  | QTY Not Good | QTY Reject |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Qty.Good.Dismantle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Qty.NG.Dismante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Qty.G.Recondition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Delta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9210" y="3540163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5                          </a:t>
            </a:r>
            <a:endParaRPr lang="id-ID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99940" y="2531630"/>
            <a:ext cx="2078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Qty</a:t>
            </a:r>
            <a:r>
              <a:rPr lang="en-US" dirty="0" smtClean="0"/>
              <a:t> Return              :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78158" y="2584043"/>
            <a:ext cx="2717800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3174" y="1122182"/>
            <a:ext cx="239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smtClean="0"/>
              <a:t>QTY Condition</a:t>
            </a:r>
            <a:endParaRPr lang="id-ID" sz="2000" b="1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2059309" y="4941202"/>
            <a:ext cx="1078164" cy="40507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182374" y="3537576"/>
            <a:ext cx="814826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60274" y="3550276"/>
            <a:ext cx="929126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38841" y="3550276"/>
            <a:ext cx="879259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20265" y="3550276"/>
            <a:ext cx="1516190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46664" y="3553988"/>
            <a:ext cx="1306736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76684" y="3553988"/>
            <a:ext cx="1306736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75284" y="3553988"/>
            <a:ext cx="67377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29324" y="3091958"/>
            <a:ext cx="9493600" cy="166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33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Input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685951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13519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435896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556919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5092121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084808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656686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2015671" y="1317123"/>
            <a:ext cx="9932304" cy="4192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210454" y="2157019"/>
            <a:ext cx="9577096" cy="261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9903" y="2182239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181282" y="1488392"/>
            <a:ext cx="280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</a:t>
            </a:r>
            <a:r>
              <a:rPr lang="id-ID" sz="2400" b="1" dirty="0" smtClean="0"/>
              <a:t>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45" name="Rounded Rectangle 44"/>
          <p:cNvSpPr/>
          <p:nvPr/>
        </p:nvSpPr>
        <p:spPr>
          <a:xfrm>
            <a:off x="2210454" y="5031441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76290" y="2175472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|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6659" y="2783420"/>
            <a:ext cx="953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OE123.27     </a:t>
            </a:r>
            <a:r>
              <a:rPr lang="id-ID" sz="1600" dirty="0" smtClean="0"/>
              <a:t>      </a:t>
            </a:r>
            <a:r>
              <a:rPr lang="en-US" sz="1600" dirty="0" smtClean="0"/>
              <a:t> </a:t>
            </a:r>
            <a:r>
              <a:rPr lang="id-ID" sz="1600" dirty="0" smtClean="0"/>
              <a:t> </a:t>
            </a:r>
            <a:r>
              <a:rPr lang="en-US" sz="1600" dirty="0" smtClean="0"/>
              <a:t>  </a:t>
            </a:r>
            <a:r>
              <a:rPr lang="id-ID" sz="1600" dirty="0" smtClean="0"/>
              <a:t> </a:t>
            </a:r>
            <a:r>
              <a:rPr lang="en-US" sz="1600" dirty="0" err="1" smtClean="0"/>
              <a:t>Tiang</a:t>
            </a:r>
            <a:endParaRPr lang="id-ID" sz="1600" dirty="0"/>
          </a:p>
        </p:txBody>
      </p:sp>
      <p:sp>
        <p:nvSpPr>
          <p:cNvPr id="36" name="Rectangle 35"/>
          <p:cNvSpPr/>
          <p:nvPr/>
        </p:nvSpPr>
        <p:spPr>
          <a:xfrm>
            <a:off x="5915940" y="2871720"/>
            <a:ext cx="373714" cy="18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86468" y="2491580"/>
            <a:ext cx="1316095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3973644" y="2491580"/>
            <a:ext cx="136398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5459544" y="2494105"/>
            <a:ext cx="130302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1" name="TextBox 60"/>
          <p:cNvSpPr txBox="1"/>
          <p:nvPr/>
        </p:nvSpPr>
        <p:spPr>
          <a:xfrm>
            <a:off x="2126659" y="3064725"/>
            <a:ext cx="953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OE123.12     </a:t>
            </a:r>
            <a:r>
              <a:rPr lang="id-ID" sz="1600" dirty="0" smtClean="0"/>
              <a:t>      </a:t>
            </a:r>
            <a:r>
              <a:rPr lang="en-US" sz="1600" dirty="0" smtClean="0"/>
              <a:t> </a:t>
            </a:r>
            <a:r>
              <a:rPr lang="id-ID" sz="1600" dirty="0" smtClean="0"/>
              <a:t> </a:t>
            </a:r>
            <a:r>
              <a:rPr lang="en-US" sz="1600" dirty="0" smtClean="0"/>
              <a:t>  </a:t>
            </a:r>
            <a:r>
              <a:rPr lang="id-ID" sz="1600" dirty="0" smtClean="0"/>
              <a:t> </a:t>
            </a:r>
            <a:r>
              <a:rPr lang="en-US" sz="1600" dirty="0" smtClean="0"/>
              <a:t>OTB</a:t>
            </a:r>
            <a:endParaRPr lang="id-ID" sz="900" dirty="0"/>
          </a:p>
        </p:txBody>
      </p:sp>
      <p:sp>
        <p:nvSpPr>
          <p:cNvPr id="62" name="Rectangle 61"/>
          <p:cNvSpPr/>
          <p:nvPr/>
        </p:nvSpPr>
        <p:spPr>
          <a:xfrm>
            <a:off x="5915940" y="3129594"/>
            <a:ext cx="373714" cy="18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4218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v</a:t>
            </a:r>
            <a:r>
              <a:rPr lang="en-US" sz="1200" i="1" dirty="0" err="1" smtClean="0"/>
              <a:t>erificator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99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Verification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43986" y="2314703"/>
            <a:ext cx="286457" cy="3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Verification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---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1391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399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Verification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841499" y="1281151"/>
            <a:ext cx="10103923" cy="5142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1999014" y="1918182"/>
            <a:ext cx="2085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</a:p>
          <a:p>
            <a:r>
              <a:rPr lang="en-US" sz="1600" dirty="0" smtClean="0"/>
              <a:t>File Attachment 3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  <a:p>
            <a:r>
              <a:rPr lang="en-US" sz="1600" dirty="0" smtClean="0"/>
              <a:t>Revision Remark	:</a:t>
            </a:r>
            <a:endParaRPr lang="id-ID" sz="1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109028" y="1986780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001/GRF/IC-IKR/07/18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09028" y="2251542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WO/IKR/1806-00348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6205" y="3233057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Reguler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4283" y="1911947"/>
            <a:ext cx="30091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Division 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Team Name	:</a:t>
            </a:r>
          </a:p>
          <a:p>
            <a:r>
              <a:rPr lang="en-US" sz="1600" dirty="0" smtClean="0"/>
              <a:t>Requestor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	:</a:t>
            </a:r>
          </a:p>
          <a:p>
            <a:r>
              <a:rPr lang="en-US" sz="1600" dirty="0" smtClean="0"/>
              <a:t>Team Leader</a:t>
            </a:r>
            <a:r>
              <a:rPr lang="id-ID" sz="1600" dirty="0"/>
              <a:t>	</a:t>
            </a:r>
            <a:r>
              <a:rPr lang="id-ID" sz="1600" dirty="0" smtClean="0"/>
              <a:t>:</a:t>
            </a:r>
          </a:p>
          <a:p>
            <a:r>
              <a:rPr lang="en-US" sz="1600" dirty="0" smtClean="0"/>
              <a:t>Inputted By	:</a:t>
            </a:r>
          </a:p>
          <a:p>
            <a:r>
              <a:rPr lang="id-ID" sz="1600" dirty="0" smtClean="0"/>
              <a:t>Purpose		:</a:t>
            </a:r>
            <a:endParaRPr lang="en-US" sz="1600" dirty="0" smtClean="0"/>
          </a:p>
          <a:p>
            <a:endParaRPr lang="id-ID" sz="1600" dirty="0"/>
          </a:p>
        </p:txBody>
      </p:sp>
      <p:sp>
        <p:nvSpPr>
          <p:cNvPr id="50" name="Rectangle 49"/>
          <p:cNvSpPr/>
          <p:nvPr/>
        </p:nvSpPr>
        <p:spPr>
          <a:xfrm>
            <a:off x="9501122" y="1992519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IKR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501122" y="2750331"/>
            <a:ext cx="2146203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01122" y="2984059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498020" y="3471036"/>
            <a:ext cx="2154709" cy="330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9358" y="1402728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4013778" y="251189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6478" y="274684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01122" y="2497344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29508" y="4244303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218324" y="420018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99065" y="4291157"/>
            <a:ext cx="155576" cy="12065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061428" y="4124399"/>
            <a:ext cx="9598325" cy="1731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4616" y="4143616"/>
            <a:ext cx="131305" cy="17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136277" y="4205532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16186" y="4790442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dirty="0"/>
              <a:t>. </a:t>
            </a:r>
            <a:r>
              <a:rPr lang="en-US" sz="1400" dirty="0" smtClean="0"/>
              <a:t>     OE123.27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25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057432" y="5984159"/>
            <a:ext cx="832417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Verify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077740" y="5991419"/>
            <a:ext cx="832417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Revise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5322" y="3530259"/>
            <a:ext cx="2387493" cy="48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16186" y="5069842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    OE123.12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</a:t>
            </a:r>
            <a:r>
              <a:rPr lang="id-ID" sz="1400" dirty="0" smtClean="0"/>
              <a:t>  </a:t>
            </a:r>
            <a:r>
              <a:rPr lang="en-US" sz="1400" dirty="0" smtClean="0"/>
              <a:t>OTB                            10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9" name="Rectangle 68"/>
          <p:cNvSpPr/>
          <p:nvPr/>
        </p:nvSpPr>
        <p:spPr>
          <a:xfrm>
            <a:off x="4026478" y="2971581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file_upload3.pdf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7608" y="4533421"/>
            <a:ext cx="1084823" cy="21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5420" y="4545143"/>
            <a:ext cx="1084823" cy="21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45985" y="4539278"/>
            <a:ext cx="1084823" cy="217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Verification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---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v</a:t>
            </a:r>
            <a:r>
              <a:rPr lang="en-US" sz="1200" i="1" dirty="0" err="1" smtClean="0"/>
              <a:t>erificator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66" name="Rectangle 65"/>
          <p:cNvSpPr/>
          <p:nvPr/>
        </p:nvSpPr>
        <p:spPr>
          <a:xfrm>
            <a:off x="9501122" y="3219009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admin_ikr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01122" y="2240169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Jointer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Verified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43986" y="2314703"/>
            <a:ext cx="286457" cy="3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83091" y="749476"/>
            <a:ext cx="19946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Verification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--- </a:t>
            </a:r>
            <a:r>
              <a:rPr lang="en-US" b="1" dirty="0" smtClean="0">
                <a:solidFill>
                  <a:srgbClr val="FFFF00"/>
                </a:solidFill>
              </a:rPr>
              <a:t>Approval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41841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9098</Words>
  <Application>Microsoft Office PowerPoint</Application>
  <PresentationFormat>Widescreen</PresentationFormat>
  <Paragraphs>1958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Irvan PC</dc:creator>
  <cp:lastModifiedBy>sofi pratiwi</cp:lastModifiedBy>
  <cp:revision>940</cp:revision>
  <dcterms:created xsi:type="dcterms:W3CDTF">2018-07-11T04:51:09Z</dcterms:created>
  <dcterms:modified xsi:type="dcterms:W3CDTF">2018-11-08T10:43:33Z</dcterms:modified>
</cp:coreProperties>
</file>