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315" r:id="rId4"/>
    <p:sldId id="316" r:id="rId5"/>
    <p:sldId id="317" r:id="rId6"/>
    <p:sldId id="321" r:id="rId7"/>
    <p:sldId id="318" r:id="rId8"/>
    <p:sldId id="319" r:id="rId9"/>
    <p:sldId id="322" r:id="rId10"/>
    <p:sldId id="262" r:id="rId11"/>
    <p:sldId id="307" r:id="rId12"/>
    <p:sldId id="308" r:id="rId13"/>
    <p:sldId id="337" r:id="rId14"/>
    <p:sldId id="323" r:id="rId15"/>
    <p:sldId id="324" r:id="rId16"/>
    <p:sldId id="277" r:id="rId17"/>
    <p:sldId id="278" r:id="rId18"/>
    <p:sldId id="325" r:id="rId19"/>
    <p:sldId id="327" r:id="rId20"/>
    <p:sldId id="326" r:id="rId21"/>
    <p:sldId id="272" r:id="rId22"/>
    <p:sldId id="279" r:id="rId23"/>
    <p:sldId id="329" r:id="rId24"/>
    <p:sldId id="264" r:id="rId25"/>
    <p:sldId id="281" r:id="rId26"/>
    <p:sldId id="330" r:id="rId27"/>
    <p:sldId id="282" r:id="rId28"/>
    <p:sldId id="284" r:id="rId29"/>
    <p:sldId id="331" r:id="rId30"/>
    <p:sldId id="332" r:id="rId31"/>
    <p:sldId id="267" r:id="rId32"/>
    <p:sldId id="302" r:id="rId33"/>
    <p:sldId id="310" r:id="rId34"/>
    <p:sldId id="333" r:id="rId35"/>
    <p:sldId id="335" r:id="rId36"/>
    <p:sldId id="336" r:id="rId37"/>
    <p:sldId id="269" r:id="rId38"/>
    <p:sldId id="312" r:id="rId39"/>
    <p:sldId id="313" r:id="rId40"/>
    <p:sldId id="33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D8C98C-335B-48A4-A7DF-C19392762F8F}">
          <p14:sldIdLst>
            <p14:sldId id="256"/>
          </p14:sldIdLst>
        </p14:section>
        <p14:section name="User/Vendor" id="{8F6BA5D1-CB02-4D79-A614-8E559CBECBCD}">
          <p14:sldIdLst>
            <p14:sldId id="314"/>
            <p14:sldId id="315"/>
            <p14:sldId id="316"/>
            <p14:sldId id="317"/>
            <p14:sldId id="321"/>
            <p14:sldId id="318"/>
            <p14:sldId id="319"/>
            <p14:sldId id="322"/>
          </p14:sldIdLst>
        </p14:section>
        <p14:section name="IC" id="{AD245379-71A0-48E9-93EF-E6BC6ADB43A1}">
          <p14:sldIdLst>
            <p14:sldId id="262"/>
            <p14:sldId id="307"/>
            <p14:sldId id="308"/>
            <p14:sldId id="337"/>
            <p14:sldId id="323"/>
            <p14:sldId id="324"/>
            <p14:sldId id="277"/>
            <p14:sldId id="278"/>
            <p14:sldId id="325"/>
            <p14:sldId id="327"/>
            <p14:sldId id="326"/>
          </p14:sldIdLst>
        </p14:section>
        <p14:section name="WH - Tag SN" id="{81457DC5-025E-4141-BC48-6A18B304D308}">
          <p14:sldIdLst>
            <p14:sldId id="272"/>
            <p14:sldId id="279"/>
            <p14:sldId id="329"/>
          </p14:sldIdLst>
        </p14:section>
        <p14:section name="WH - Print SJ" id="{CF42EEB4-2F1F-410E-8102-AA7A3A2A7486}">
          <p14:sldIdLst>
            <p14:sldId id="264"/>
            <p14:sldId id="281"/>
            <p14:sldId id="330"/>
          </p14:sldIdLst>
        </p14:section>
        <p14:section name="WH - Approve SJ" id="{8D4AE9B1-EB9B-460B-A646-726D753C9656}">
          <p14:sldIdLst>
            <p14:sldId id="282"/>
            <p14:sldId id="284"/>
            <p14:sldId id="331"/>
          </p14:sldIdLst>
        </p14:section>
        <p14:section name="WH - Print SJ" id="{26A024AE-DC55-472F-A559-9956D10F088B}">
          <p14:sldIdLst>
            <p14:sldId id="332"/>
            <p14:sldId id="267"/>
          </p14:sldIdLst>
        </p14:section>
        <p14:section name="User/Vendor-Input MR" id="{38C55618-0C1C-434A-8F8D-1FF75DB5A87C}">
          <p14:sldIdLst>
            <p14:sldId id="302"/>
            <p14:sldId id="310"/>
            <p14:sldId id="333"/>
            <p14:sldId id="335"/>
            <p14:sldId id="336"/>
          </p14:sldIdLst>
        </p14:section>
        <p14:section name="WH" id="{4EC91AC9-3A74-45A8-B43A-AABA70084838}">
          <p14:sldIdLst>
            <p14:sldId id="269"/>
            <p14:sldId id="312"/>
            <p14:sldId id="3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5179" autoAdjust="0"/>
  </p:normalViewPr>
  <p:slideViewPr>
    <p:cSldViewPr snapToGrid="0">
      <p:cViewPr>
        <p:scale>
          <a:sx n="84" d="100"/>
          <a:sy n="84" d="100"/>
        </p:scale>
        <p:origin x="39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9T10:36:13.819" idx="3">
    <p:pos x="10" y="10"/>
    <p:text>Status barang di Divisi 2 dan 3 sama dengan status barang di Divisi 1</p:text>
    <p:extLst mod="1"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5EEFC-F56E-44FC-ACB7-A384871665E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DCBC0-D4E6-4516-ABED-A79AE851F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Menu Utama Sistem 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List</a:t>
            </a:r>
            <a:r>
              <a:rPr lang="en-US" baseline="0" dirty="0" smtClean="0"/>
              <a:t> Input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IC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GRF yang </a:t>
            </a:r>
            <a:r>
              <a:rPr lang="en-US" dirty="0" err="1" smtClean="0"/>
              <a:t>diinput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GRF “</a:t>
            </a:r>
            <a:r>
              <a:rPr lang="en-US" i="1" baseline="0" dirty="0" err="1" smtClean="0"/>
              <a:t>Peminjaman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i="1" baseline="0" dirty="0" smtClean="0"/>
              <a:t>“</a:t>
            </a:r>
            <a:r>
              <a:rPr lang="en-US" i="1" baseline="0" dirty="0" err="1" smtClean="0"/>
              <a:t>Reguler</a:t>
            </a:r>
            <a:r>
              <a:rPr lang="en-US" i="1" baseline="0" dirty="0" smtClean="0"/>
              <a:t>”.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Status listing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New GRF </a:t>
            </a:r>
            <a:r>
              <a:rPr lang="en-US" i="0" baseline="0" dirty="0" smtClean="0"/>
              <a:t>(GRF yang </a:t>
            </a:r>
            <a:r>
              <a:rPr lang="en-US" i="0" baseline="0" dirty="0" err="1" smtClean="0"/>
              <a:t>diinput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user yang </a:t>
            </a:r>
            <a:r>
              <a:rPr lang="en-US" i="0" baseline="0" dirty="0" err="1" smtClean="0"/>
              <a:t>baru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IC)</a:t>
            </a:r>
            <a:endParaRPr lang="en-US" i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(Data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dibuatkan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instruksinya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Create </a:t>
            </a:r>
            <a:r>
              <a:rPr lang="en-US" dirty="0" err="1" smtClean="0"/>
              <a:t>Instruksi</a:t>
            </a:r>
            <a:r>
              <a:rPr lang="en-US" dirty="0" smtClean="0"/>
              <a:t> GRF </a:t>
            </a:r>
            <a:r>
              <a:rPr lang="en-US" dirty="0" err="1" smtClean="0"/>
              <a:t>setelah</a:t>
            </a:r>
            <a:r>
              <a:rPr lang="en-US" dirty="0" smtClean="0"/>
              <a:t> IC </a:t>
            </a:r>
            <a:r>
              <a:rPr lang="en-US" dirty="0" err="1" smtClean="0"/>
              <a:t>klik</a:t>
            </a:r>
            <a:r>
              <a:rPr lang="en-US" baseline="0" dirty="0" smtClean="0"/>
              <a:t> button </a:t>
            </a:r>
            <a:r>
              <a:rPr lang="en-US" i="1" baseline="0" dirty="0" smtClean="0"/>
              <a:t>“Create” </a:t>
            </a:r>
            <a:r>
              <a:rPr lang="en-US" i="0" baseline="0" dirty="0" err="1" smtClean="0"/>
              <a:t>dari</a:t>
            </a:r>
            <a:r>
              <a:rPr lang="en-US" i="0" baseline="0" dirty="0" smtClean="0"/>
              <a:t> listing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autogenerate</a:t>
            </a:r>
            <a:r>
              <a:rPr lang="en-US" baseline="0" dirty="0" smtClean="0"/>
              <a:t> by system </a:t>
            </a:r>
            <a:r>
              <a:rPr lang="en-US" baseline="0" dirty="0" err="1" smtClean="0"/>
              <a:t>dimana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H+14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IC input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mengatur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hal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user. </a:t>
            </a:r>
            <a:r>
              <a:rPr lang="en-US" baseline="0" dirty="0" err="1" smtClean="0"/>
              <a:t>Notif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user 2 </a:t>
            </a:r>
            <a:r>
              <a:rPr lang="en-US" baseline="0" dirty="0" err="1" smtClean="0"/>
              <a:t>hari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hari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ke-14. </a:t>
            </a:r>
            <a:r>
              <a:rPr lang="en-US" baseline="0" dirty="0" err="1" smtClean="0"/>
              <a:t>Misal</a:t>
            </a:r>
            <a:r>
              <a:rPr lang="en-US" baseline="0" dirty="0" smtClean="0"/>
              <a:t>, IC create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Juli</a:t>
            </a:r>
            <a:r>
              <a:rPr lang="en-US" baseline="0" dirty="0" smtClean="0"/>
              <a:t> 2019,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Pengembaliannya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tanggal</a:t>
            </a:r>
            <a:r>
              <a:rPr lang="en-US" baseline="0" dirty="0" smtClean="0"/>
              <a:t> 25 </a:t>
            </a:r>
            <a:r>
              <a:rPr lang="en-US" baseline="0" dirty="0" err="1" smtClean="0"/>
              <a:t>Juli</a:t>
            </a:r>
            <a:r>
              <a:rPr lang="en-US" baseline="0" dirty="0" smtClean="0"/>
              <a:t> 2019.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</a:t>
            </a:r>
            <a:r>
              <a:rPr lang="en-US" i="1" baseline="0" dirty="0" err="1" smtClean="0"/>
              <a:t>Tanggal</a:t>
            </a:r>
            <a:r>
              <a:rPr lang="en-US" i="1" baseline="0" dirty="0" smtClean="0"/>
              <a:t> </a:t>
            </a:r>
            <a:r>
              <a:rPr lang="en-US" i="1" baseline="0" dirty="0" err="1" smtClean="0"/>
              <a:t>Kirim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Note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Field </a:t>
            </a:r>
            <a:r>
              <a:rPr lang="en-US" i="1" baseline="0" dirty="0" smtClean="0"/>
              <a:t>Note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digunakan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memberikan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catatan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peminjam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.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Kemudian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Create” </a:t>
            </a:r>
            <a:r>
              <a:rPr lang="en-US" i="0" u="none" baseline="0" dirty="0" err="1" smtClean="0"/>
              <a:t>untuk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dapat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masuk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ke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halaman</a:t>
            </a:r>
            <a:r>
              <a:rPr lang="en-US" i="0" u="none" baseline="0" dirty="0" smtClean="0"/>
              <a:t> </a:t>
            </a:r>
            <a:r>
              <a:rPr lang="en-US" i="0" u="none" baseline="0" dirty="0" err="1" smtClean="0"/>
              <a:t>selanjutnya</a:t>
            </a:r>
            <a:r>
              <a:rPr lang="en-US" i="0" u="none" baseline="0" dirty="0" smtClean="0"/>
              <a:t> (Detail GRF).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Detail List </a:t>
            </a:r>
            <a:r>
              <a:rPr lang="en-US" dirty="0" err="1" smtClean="0"/>
              <a:t>Barang</a:t>
            </a:r>
            <a:r>
              <a:rPr lang="en-US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1. Status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Status </a:t>
            </a:r>
            <a:r>
              <a:rPr lang="en-US" b="1" baseline="0" dirty="0" smtClean="0"/>
              <a:t>OPEN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belum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dibagi</a:t>
            </a:r>
            <a:r>
              <a:rPr lang="en-US" b="0" baseline="0" dirty="0" smtClean="0"/>
              <a:t> IM </a:t>
            </a:r>
            <a:r>
              <a:rPr lang="en-US" b="0" baseline="0" dirty="0" err="1" smtClean="0"/>
              <a:t>Codenya</a:t>
            </a:r>
            <a:endParaRPr lang="en-US" b="0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Status </a:t>
            </a:r>
            <a:r>
              <a:rPr lang="en-US" b="1" baseline="0" dirty="0" smtClean="0"/>
              <a:t>CLOSED</a:t>
            </a:r>
            <a:r>
              <a:rPr lang="en-US" b="0" baseline="0" dirty="0" smtClean="0"/>
              <a:t>: </a:t>
            </a:r>
            <a:r>
              <a:rPr lang="en-US" b="0" baseline="0" dirty="0" err="1" smtClean="0"/>
              <a:t>Orafin</a:t>
            </a:r>
            <a:r>
              <a:rPr lang="en-US" b="0" baseline="0" dirty="0" smtClean="0"/>
              <a:t> code yang </a:t>
            </a:r>
            <a:r>
              <a:rPr lang="en-US" b="0" baseline="0" dirty="0" err="1" smtClean="0"/>
              <a:t>sudah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dilakukan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pembagian</a:t>
            </a:r>
            <a:r>
              <a:rPr lang="en-US" b="0" baseline="0" dirty="0" smtClean="0"/>
              <a:t> IM Code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2.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Choose”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seperti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page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GRF”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submenu approval.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Requestor “Internal MKM” </a:t>
            </a:r>
            <a:r>
              <a:rPr lang="en-US" dirty="0" err="1" smtClean="0"/>
              <a:t>dan</a:t>
            </a:r>
            <a:r>
              <a:rPr lang="en-US" dirty="0" smtClean="0"/>
              <a:t> “Vendor By MKM”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bertipe</a:t>
            </a:r>
            <a:r>
              <a:rPr lang="en-US" dirty="0" smtClean="0"/>
              <a:t> “Tools”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“Equipment”.</a:t>
            </a:r>
          </a:p>
          <a:p>
            <a:r>
              <a:rPr lang="en-US" baseline="0" dirty="0" smtClean="0"/>
              <a:t>5. </a:t>
            </a:r>
            <a:r>
              <a:rPr lang="en-US" baseline="0" dirty="0" err="1" smtClean="0"/>
              <a:t>Sedangkan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apabila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Requestornya</a:t>
            </a:r>
            <a:r>
              <a:rPr lang="en-US" baseline="0" dirty="0" smtClean="0"/>
              <a:t> “Vendor All In”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muncul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yaitu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bertipe</a:t>
            </a:r>
            <a:r>
              <a:rPr lang="en-US" baseline="0" dirty="0" smtClean="0"/>
              <a:t> “Material”, “Tools”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“Equipment”.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baseline="0" dirty="0" smtClean="0"/>
              <a:t> Create Detail GRF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hanya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informasi</a:t>
            </a:r>
            <a:r>
              <a:rPr lang="en-US" baseline="0" dirty="0" smtClean="0"/>
              <a:t> </a:t>
            </a:r>
            <a:r>
              <a:rPr lang="en-US" i="1" baseline="0" dirty="0" err="1" smtClean="0"/>
              <a:t>Orafin</a:t>
            </a:r>
            <a:r>
              <a:rPr lang="en-US" i="1" baseline="0" dirty="0" smtClean="0"/>
              <a:t> Code, Nama </a:t>
            </a:r>
            <a:r>
              <a:rPr lang="en-US" i="1" baseline="0" dirty="0" err="1" smtClean="0"/>
              <a:t>Barang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dan</a:t>
            </a:r>
            <a:r>
              <a:rPr lang="en-US" i="1" baseline="0" dirty="0" smtClean="0"/>
              <a:t> Quantity Request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GRF User/Vendor.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IC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jenis,warna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bagaimana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quantity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disediakan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Jumlah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i="1" baseline="0" dirty="0" smtClean="0"/>
              <a:t>Quantity Request</a:t>
            </a:r>
            <a:r>
              <a:rPr lang="en-US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Submit”,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tersimpan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kembali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form Detail GRF.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menentukan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diberikan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peminjam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Quantity Request </a:t>
            </a:r>
            <a:r>
              <a:rPr lang="en-US" baseline="0" dirty="0" err="1" smtClean="0"/>
              <a:t>nya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 GRF.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GRF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List</a:t>
            </a:r>
            <a:r>
              <a:rPr lang="en-US" baseline="0" dirty="0" smtClean="0"/>
              <a:t> Approval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di-input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Instruksi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 </a:t>
            </a:r>
            <a:r>
              <a:rPr lang="en-US" i="0" baseline="0" dirty="0" err="1" smtClean="0"/>
              <a:t>oleh</a:t>
            </a:r>
            <a:r>
              <a:rPr lang="en-US" i="0" baseline="0" dirty="0" smtClean="0"/>
              <a:t> IC)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8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Tampilan</a:t>
            </a:r>
            <a:r>
              <a:rPr lang="en-US" dirty="0" smtClean="0"/>
              <a:t> Approval Detail</a:t>
            </a:r>
            <a:r>
              <a:rPr lang="en-US" baseline="0" dirty="0" smtClean="0"/>
              <a:t> GRF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Button </a:t>
            </a:r>
            <a:r>
              <a:rPr lang="en-US" i="1" baseline="0" dirty="0" smtClean="0"/>
              <a:t>“Revise”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mengembalikan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menu GRF user </a:t>
            </a:r>
            <a:r>
              <a:rPr lang="en-US" i="0" baseline="0" dirty="0" err="1" smtClean="0"/>
              <a:t>dengan</a:t>
            </a:r>
            <a:r>
              <a:rPr lang="en-US" i="0" baseline="0" dirty="0" smtClean="0"/>
              <a:t> status </a:t>
            </a:r>
            <a:r>
              <a:rPr lang="en-US" i="1" baseline="0" dirty="0" smtClean="0"/>
              <a:t>Need Revise.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i="0" baseline="0" dirty="0" err="1" smtClean="0"/>
              <a:t>Jika</a:t>
            </a:r>
            <a:r>
              <a:rPr lang="en-US" i="0" baseline="0" dirty="0" smtClean="0"/>
              <a:t> IC </a:t>
            </a:r>
            <a:r>
              <a:rPr lang="en-US" i="0" baseline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1" baseline="0" dirty="0" smtClean="0"/>
              <a:t>“Revise” </a:t>
            </a:r>
            <a:r>
              <a:rPr lang="en-US" i="0" baseline="0" dirty="0" err="1" smtClean="0"/>
              <a:t>maka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muncul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Revision Remark. 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Button </a:t>
            </a:r>
            <a:r>
              <a:rPr lang="en-US" i="1" baseline="0" dirty="0" smtClean="0"/>
              <a:t>“Approve” </a:t>
            </a:r>
            <a:r>
              <a:rPr lang="en-US" i="0" baseline="0" dirty="0" err="1" smtClean="0"/>
              <a:t>adalah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</a:t>
            </a:r>
            <a:r>
              <a:rPr lang="en-US" i="0" baseline="0" dirty="0" smtClean="0"/>
              <a:t>-approve data </a:t>
            </a:r>
            <a:r>
              <a:rPr lang="en-US" i="0" baseline="0" dirty="0" err="1" smtClean="0"/>
              <a:t>kemudian</a:t>
            </a:r>
            <a:r>
              <a:rPr lang="en-US" i="0" baseline="0" dirty="0" smtClean="0"/>
              <a:t> data </a:t>
            </a:r>
            <a:r>
              <a:rPr lang="en-US" i="0" baseline="0" dirty="0" err="1" smtClean="0"/>
              <a:t>akan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masuk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ke</a:t>
            </a:r>
            <a:r>
              <a:rPr lang="en-US" i="0" baseline="0" dirty="0" smtClean="0"/>
              <a:t> menu Outbound </a:t>
            </a:r>
            <a:r>
              <a:rPr lang="en-US" i="0" baseline="0" dirty="0" err="1" smtClean="0"/>
              <a:t>Peminjaman</a:t>
            </a:r>
            <a:r>
              <a:rPr lang="en-US" i="0" baseline="0" dirty="0" smtClean="0"/>
              <a:t>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</a:t>
            </a:r>
            <a:r>
              <a:rPr lang="en-US" baseline="0" dirty="0" smtClean="0"/>
              <a:t>-approve </a:t>
            </a:r>
            <a:r>
              <a:rPr lang="en-US" baseline="0" dirty="0" err="1" smtClean="0"/>
              <a:t>intruksi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6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mockup menu Asset Transfer yang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Instruksi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Approved.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GRF, berisikan list data yang sudah di input sebelumnya melalui button </a:t>
            </a:r>
            <a:r>
              <a:rPr lang="id-ID" i="1" baseline="0" dirty="0" smtClean="0"/>
              <a:t>“Create”</a:t>
            </a:r>
            <a:endParaRPr lang="id-ID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93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meng-klik</a:t>
            </a:r>
            <a:r>
              <a:rPr lang="en-US" baseline="0" dirty="0" smtClean="0"/>
              <a:t> button Update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b="1" i="1" baseline="0" dirty="0" smtClean="0"/>
              <a:t>Approved</a:t>
            </a:r>
            <a:r>
              <a:rPr lang="en-US" b="0" baseline="0" dirty="0" smtClean="0"/>
              <a:t>.</a:t>
            </a:r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Field </a:t>
            </a:r>
            <a:r>
              <a:rPr lang="en-US" i="1" baseline="0" dirty="0" smtClean="0"/>
              <a:t>Asset Barcode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i="1" baseline="0" dirty="0" smtClean="0"/>
              <a:t>‘Equipment’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‘Tools’.</a:t>
            </a:r>
            <a:endParaRPr lang="en-US" b="0" i="0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baseline="0" dirty="0" smtClean="0"/>
              <a:t>Field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diinput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oleh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ketika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barang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sudah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diberikan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kepada</a:t>
            </a:r>
            <a:r>
              <a:rPr lang="en-US" b="0" i="0" baseline="0" dirty="0" smtClean="0"/>
              <a:t> user/vendor.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dibuat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oleh</a:t>
            </a:r>
            <a:r>
              <a:rPr lang="en-US" b="0" i="0" baseline="0" dirty="0" smtClean="0"/>
              <a:t> AMD </a:t>
            </a:r>
            <a:r>
              <a:rPr lang="en-US" b="0" i="0" baseline="0" dirty="0" err="1" smtClean="0"/>
              <a:t>dan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diberikan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kepada</a:t>
            </a:r>
            <a:r>
              <a:rPr lang="en-US" b="0" i="0" baseline="0" dirty="0" smtClean="0"/>
              <a:t> IC </a:t>
            </a:r>
            <a:r>
              <a:rPr lang="en-US" b="0" i="0" baseline="0" dirty="0" err="1" smtClean="0"/>
              <a:t>untuk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diinput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ke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dalam</a:t>
            </a:r>
            <a:r>
              <a:rPr lang="en-US" b="0" i="0" baseline="0" dirty="0" smtClean="0"/>
              <a:t> </a:t>
            </a:r>
            <a:r>
              <a:rPr lang="en-US" b="0" i="0" baseline="0" dirty="0" err="1" smtClean="0"/>
              <a:t>sistem</a:t>
            </a:r>
            <a:r>
              <a:rPr lang="en-US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kasus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="1" baseline="0" dirty="0" smtClean="0"/>
              <a:t>handover </a:t>
            </a:r>
            <a:r>
              <a:rPr lang="en-US" b="0" baseline="0" dirty="0" err="1" smtClean="0"/>
              <a:t>dengan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REGION </a:t>
            </a:r>
            <a:r>
              <a:rPr lang="en-US" b="0" baseline="0" dirty="0" smtClean="0"/>
              <a:t>yang </a:t>
            </a:r>
            <a:r>
              <a:rPr lang="en-US" b="0" baseline="0" dirty="0" err="1" smtClean="0"/>
              <a:t>berbeda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maka</a:t>
            </a:r>
            <a:r>
              <a:rPr lang="en-US" b="0" baseline="0" dirty="0" smtClean="0"/>
              <a:t> IC </a:t>
            </a:r>
            <a:r>
              <a:rPr lang="en-US" b="0" baseline="0" dirty="0" err="1" smtClean="0"/>
              <a:t>akan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</a:t>
            </a:r>
            <a:r>
              <a:rPr lang="en-US" b="0" baseline="0" dirty="0" smtClean="0"/>
              <a:t>-update </a:t>
            </a:r>
            <a:r>
              <a:rPr lang="en-US" b="0" i="1" baseline="0" dirty="0" smtClean="0"/>
              <a:t>Division</a:t>
            </a:r>
            <a:r>
              <a:rPr lang="en-US" b="0" i="0" baseline="0" dirty="0" smtClean="0"/>
              <a:t>, </a:t>
            </a:r>
            <a:r>
              <a:rPr lang="en-US" b="0" i="1" baseline="0" dirty="0" smtClean="0"/>
              <a:t>Region, PIC </a:t>
            </a:r>
            <a:r>
              <a:rPr lang="en-US" b="0" i="0" baseline="0" dirty="0" err="1" smtClean="0"/>
              <a:t>dan</a:t>
            </a:r>
            <a:r>
              <a:rPr lang="en-US" b="0" i="0" baseline="0" dirty="0" smtClean="0"/>
              <a:t> </a:t>
            </a:r>
            <a:r>
              <a:rPr lang="en-US" b="0" i="1" baseline="0" dirty="0" smtClean="0"/>
              <a:t>Asset Barcode </a:t>
            </a:r>
            <a:r>
              <a:rPr lang="en-US" b="0" i="0" baseline="0" dirty="0" err="1" smtClean="0"/>
              <a:t>nya</a:t>
            </a:r>
            <a:r>
              <a:rPr lang="en-US" b="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Apabila</a:t>
            </a:r>
            <a:r>
              <a:rPr lang="en-US" baseline="0" dirty="0" smtClean="0"/>
              <a:t> IC </a:t>
            </a:r>
            <a:r>
              <a:rPr lang="en-US" baseline="0" dirty="0" err="1" smtClean="0"/>
              <a:t>mengupdate</a:t>
            </a:r>
            <a:r>
              <a:rPr lang="en-US" baseline="0" dirty="0" smtClean="0"/>
              <a:t> </a:t>
            </a:r>
            <a:r>
              <a:rPr lang="en-US" i="1" baseline="0" dirty="0" smtClean="0"/>
              <a:t>Division, Region, PIC </a:t>
            </a:r>
            <a:r>
              <a:rPr lang="en-US" i="0" baseline="0" dirty="0" err="1" smtClean="0"/>
              <a:t>dan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Asset Barcode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terupdate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diupdate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IC.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baseline="0" dirty="0" err="1" smtClean="0"/>
              <a:t>Untuk</a:t>
            </a:r>
            <a:r>
              <a:rPr lang="en-US" b="0" baseline="0" dirty="0" smtClean="0"/>
              <a:t> point 3 </a:t>
            </a:r>
            <a:r>
              <a:rPr lang="en-US" b="0" baseline="0" dirty="0" err="1" smtClean="0"/>
              <a:t>dan</a:t>
            </a:r>
            <a:r>
              <a:rPr lang="en-US" b="0" baseline="0" dirty="0" smtClean="0"/>
              <a:t> 4 </a:t>
            </a:r>
            <a:r>
              <a:rPr lang="en-US" b="0" baseline="0" dirty="0" err="1" smtClean="0"/>
              <a:t>masih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menggunakan</a:t>
            </a:r>
            <a:r>
              <a:rPr lang="en-US" b="0" baseline="0" dirty="0" smtClean="0"/>
              <a:t> Surat </a:t>
            </a:r>
            <a:r>
              <a:rPr lang="en-US" b="0" baseline="0" dirty="0" err="1" smtClean="0"/>
              <a:t>Jalan</a:t>
            </a:r>
            <a:r>
              <a:rPr lang="en-US" b="0" baseline="0" dirty="0" smtClean="0"/>
              <a:t> yang </a:t>
            </a:r>
            <a:r>
              <a:rPr lang="en-US" b="1" baseline="0" dirty="0" smtClean="0"/>
              <a:t>SAMA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pada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saat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pertama</a:t>
            </a:r>
            <a:r>
              <a:rPr lang="en-US" b="0" baseline="0" dirty="0" smtClean="0"/>
              <a:t> kali input.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7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adalah data tendangan dari </a:t>
            </a:r>
            <a:r>
              <a:rPr lang="en-US" baseline="0" dirty="0" smtClean="0"/>
              <a:t>GRF</a:t>
            </a:r>
            <a:r>
              <a:rPr lang="id-ID" baseline="0" dirty="0" smtClean="0"/>
              <a:t> yang sudah di input oleh IC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 </a:t>
            </a:r>
            <a:r>
              <a:rPr lang="id-ID" baseline="0" dirty="0" smtClean="0"/>
              <a:t>adalah data yang sudah dilakukan input Tag SN seluruhnya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“Partial” </a:t>
            </a:r>
            <a:r>
              <a:rPr lang="id-ID" baseline="0" dirty="0" smtClean="0"/>
              <a:t>adalah data yang sudah dilakukan input Tag SN secara partial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“Need Revise”</a:t>
            </a:r>
            <a:r>
              <a:rPr lang="id-ID" baseline="0" dirty="0" smtClean="0"/>
              <a:t> adalah data yang mendapat Revisi dari Approver pada tahap Approve Surat Jalan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</a:t>
            </a:r>
            <a:r>
              <a:rPr lang="en-US" i="1" baseline="0" dirty="0" smtClean="0"/>
              <a:t>.</a:t>
            </a:r>
            <a:r>
              <a:rPr lang="id-ID" i="1" baseline="0" dirty="0" smtClean="0"/>
              <a:t> </a:t>
            </a:r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Serial Number nya atau belum di input semuanya 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Data yang </a:t>
            </a:r>
            <a:r>
              <a:rPr lang="id-ID" i="1" baseline="0" dirty="0" smtClean="0"/>
              <a:t>“Non SN” </a:t>
            </a:r>
            <a:r>
              <a:rPr lang="id-ID" baseline="0" dirty="0" smtClean="0"/>
              <a:t>otomatis statusnya adalah Registered dan tidak ada button apa</a:t>
            </a:r>
            <a:r>
              <a:rPr lang="en-US" baseline="0" dirty="0" smtClean="0"/>
              <a:t>-</a:t>
            </a:r>
            <a:r>
              <a:rPr lang="en-US" baseline="0" dirty="0" err="1" smtClean="0"/>
              <a:t>apa</a:t>
            </a:r>
            <a:r>
              <a:rPr lang="id-ID" baseline="0" dirty="0" smtClean="0"/>
              <a:t> disamping nya</a:t>
            </a:r>
            <a:r>
              <a:rPr lang="en-US" baseline="0" dirty="0" smtClean="0"/>
              <a:t>.</a:t>
            </a:r>
            <a:endParaRPr lang="id-ID" dirty="0" smtClean="0"/>
          </a:p>
          <a:p>
            <a:endParaRPr lang="id-ID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 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“Print </a:t>
            </a:r>
            <a:r>
              <a:rPr lang="en-US" i="1" baseline="0" dirty="0" smtClean="0"/>
              <a:t>GRF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untuk print </a:t>
            </a:r>
            <a:r>
              <a:rPr lang="en-US" baseline="0" dirty="0" smtClean="0"/>
              <a:t>GRF</a:t>
            </a:r>
            <a:r>
              <a:rPr lang="id-ID" baseline="0" dirty="0" smtClean="0"/>
              <a:t> yang diberikan oleh </a:t>
            </a:r>
            <a:r>
              <a:rPr lang="en-US" baseline="0" dirty="0" smtClean="0"/>
              <a:t>User.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“Revise” </a:t>
            </a:r>
            <a:r>
              <a:rPr lang="id-ID" baseline="0" dirty="0" smtClean="0"/>
              <a:t>adalah untuk merevisi data dan mengisi remark untuk dikembalikan ke IC jika ada barang atau QTY yang tidak sesuai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Tag SN.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GRF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01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“Tag Inputted” </a:t>
            </a:r>
            <a:r>
              <a:rPr lang="id-ID" baseline="0" dirty="0" smtClean="0"/>
              <a:t>adalah data dari menu Tag SN yang siap dibuatkan Surat Jalannya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“Requested”</a:t>
            </a:r>
            <a:r>
              <a:rPr lang="id-ID" baseline="0" dirty="0" smtClean="0"/>
              <a:t> adalah data yang sudah dibuatkan Surat jalannya, dan menunggu approve dari approver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“Ready To Print” </a:t>
            </a:r>
            <a:r>
              <a:rPr lang="id-ID" baseline="0" dirty="0" smtClean="0"/>
              <a:t>adalah data Surat Jalan yang sudah di approve oleh </a:t>
            </a:r>
            <a:r>
              <a:rPr lang="en-US" baseline="0" dirty="0" smtClean="0"/>
              <a:t>Approver</a:t>
            </a:r>
            <a:r>
              <a:rPr lang="id-ID" baseline="0" dirty="0" smtClean="0"/>
              <a:t> dan siap untuk di print</a:t>
            </a:r>
            <a:endParaRPr lang="id-ID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Print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di menu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Ready To Print.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Ready To Print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otomatis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mengirim</a:t>
            </a:r>
            <a:r>
              <a:rPr lang="en-US" baseline="0" dirty="0" smtClean="0"/>
              <a:t> reminder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email.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46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Create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create </a:t>
            </a:r>
            <a:r>
              <a:rPr lang="en-US" dirty="0" err="1" smtClean="0"/>
              <a:t>dari</a:t>
            </a:r>
            <a:r>
              <a:rPr lang="en-US" dirty="0" smtClean="0"/>
              <a:t> listing </a:t>
            </a:r>
            <a:r>
              <a:rPr lang="en-US" dirty="0" err="1" smtClean="0"/>
              <a:t>pada</a:t>
            </a:r>
            <a:r>
              <a:rPr lang="en-US" dirty="0" smtClean="0"/>
              <a:t> list yang </a:t>
            </a:r>
            <a:r>
              <a:rPr lang="en-US" dirty="0" err="1" smtClean="0"/>
              <a:t>berstatus</a:t>
            </a:r>
            <a:r>
              <a:rPr lang="en-US" dirty="0" smtClean="0"/>
              <a:t> </a:t>
            </a:r>
            <a:r>
              <a:rPr lang="en-US" i="1" dirty="0" smtClean="0"/>
              <a:t>Tag Inputted</a:t>
            </a:r>
            <a:endParaRPr lang="en-US" i="0" dirty="0" smtClean="0"/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User mengisi Field </a:t>
            </a:r>
            <a:r>
              <a:rPr lang="id-ID" i="1" baseline="0" dirty="0" smtClean="0"/>
              <a:t>Forwarder, Nomor Polisi </a:t>
            </a:r>
            <a:r>
              <a:rPr lang="id-ID" i="0" baseline="0" dirty="0" smtClean="0"/>
              <a:t>dan</a:t>
            </a:r>
            <a:r>
              <a:rPr lang="id-ID" i="1" baseline="0" dirty="0" smtClean="0"/>
              <a:t> Driver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untuk melihat daftar Serial </a:t>
            </a:r>
            <a:r>
              <a:rPr lang="en-US" baseline="0" dirty="0" smtClean="0"/>
              <a:t>N</a:t>
            </a:r>
            <a:r>
              <a:rPr lang="id-ID" baseline="0" dirty="0" smtClean="0"/>
              <a:t>umber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“Submit”, </a:t>
            </a:r>
            <a:r>
              <a:rPr lang="id-ID" baseline="0" dirty="0" smtClean="0"/>
              <a:t>maka </a:t>
            </a:r>
            <a:r>
              <a:rPr lang="en-US" baseline="0" dirty="0" smtClean="0"/>
              <a:t>status </a:t>
            </a:r>
            <a:r>
              <a:rPr lang="id-ID" baseline="0" dirty="0" smtClean="0"/>
              <a:t>data tersebut berubah menjadi </a:t>
            </a:r>
            <a:r>
              <a:rPr lang="id-ID" i="1" baseline="0" dirty="0" smtClean="0"/>
              <a:t>“Requested”</a:t>
            </a:r>
            <a:r>
              <a:rPr lang="en-US" i="1" baseline="0" dirty="0" smtClean="0"/>
              <a:t>.</a:t>
            </a:r>
            <a:endParaRPr lang="en-US" i="1" dirty="0" smtClean="0"/>
          </a:p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Requested.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6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List Surat </a:t>
            </a:r>
            <a:r>
              <a:rPr lang="en-US" dirty="0" err="1" smtClean="0"/>
              <a:t>Jalan</a:t>
            </a:r>
            <a:r>
              <a:rPr lang="en-US" dirty="0" smtClean="0"/>
              <a:t> Approval</a:t>
            </a:r>
            <a:r>
              <a:rPr lang="en-US" baseline="0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(Data request SJ yang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di-approve)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- </a:t>
            </a:r>
            <a:r>
              <a:rPr lang="en-US" i="1" baseline="0" dirty="0" smtClean="0"/>
              <a:t>Approved </a:t>
            </a:r>
            <a:r>
              <a:rPr lang="en-US" i="0" baseline="0" dirty="0" smtClean="0"/>
              <a:t>(Data request SJ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di-approve)</a:t>
            </a:r>
            <a:endParaRPr lang="en-US" i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7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err="1" smtClean="0"/>
              <a:t>Tampilan</a:t>
            </a:r>
            <a:r>
              <a:rPr lang="en-US" i="0" dirty="0" smtClean="0"/>
              <a:t> </a:t>
            </a:r>
            <a:r>
              <a:rPr lang="en-US" i="0" dirty="0" err="1" smtClean="0"/>
              <a:t>ketika</a:t>
            </a:r>
            <a:r>
              <a:rPr lang="en-US" i="0" dirty="0" smtClean="0"/>
              <a:t> WH </a:t>
            </a:r>
            <a:r>
              <a:rPr lang="en-US" i="0" dirty="0" err="1" smtClean="0"/>
              <a:t>klik</a:t>
            </a:r>
            <a:r>
              <a:rPr lang="en-US" i="0" baseline="0" dirty="0" smtClean="0"/>
              <a:t> button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</a:p>
          <a:p>
            <a:endParaRPr lang="en-US" i="0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d-ID" baseline="0" dirty="0" smtClean="0"/>
              <a:t>Button </a:t>
            </a:r>
            <a:r>
              <a:rPr lang="en-US" baseline="0" dirty="0" smtClean="0"/>
              <a:t>“</a:t>
            </a:r>
            <a:r>
              <a:rPr lang="id-ID" i="1" baseline="0" dirty="0" smtClean="0"/>
              <a:t>Revise</a:t>
            </a:r>
            <a:r>
              <a:rPr lang="en-US" i="1" baseline="0" dirty="0" smtClean="0"/>
              <a:t>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</a:t>
            </a:r>
            <a:r>
              <a:rPr lang="id-ID" baseline="0" dirty="0" smtClean="0"/>
              <a:t> adalah untuk merevisi Surat jalan dan memberikan </a:t>
            </a:r>
            <a:r>
              <a:rPr lang="id-ID" i="1" baseline="0" dirty="0" smtClean="0"/>
              <a:t>remark</a:t>
            </a:r>
            <a:r>
              <a:rPr lang="en-US" i="1" baseline="0" dirty="0" smtClean="0"/>
              <a:t> </a:t>
            </a:r>
            <a:r>
              <a:rPr lang="en-US" i="0" baseline="0" dirty="0" err="1" smtClean="0"/>
              <a:t>pada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Revision Remark</a:t>
            </a:r>
            <a:r>
              <a:rPr lang="id-ID" baseline="0" dirty="0" smtClean="0"/>
              <a:t>. Data akan kembali ke admin di menu Tag SN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Submit Remark”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tsb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list Tag SN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Need Revise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Jika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klik</a:t>
            </a:r>
            <a:r>
              <a:rPr lang="en-US" baseline="0" dirty="0" smtClean="0"/>
              <a:t> button “</a:t>
            </a:r>
            <a:r>
              <a:rPr lang="en-US" i="1" baseline="0" dirty="0" smtClean="0"/>
              <a:t>Approve Surat </a:t>
            </a:r>
            <a:r>
              <a:rPr lang="en-US" i="1" baseline="0" dirty="0" err="1" smtClean="0"/>
              <a:t>Jalan</a:t>
            </a:r>
            <a:r>
              <a:rPr lang="en-US" i="1" baseline="0" dirty="0" smtClean="0"/>
              <a:t>”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status data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i="1" baseline="0" dirty="0" smtClean="0"/>
              <a:t>Approved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i="0" baseline="0" dirty="0" smtClean="0"/>
              <a:t>Approved, </a:t>
            </a:r>
            <a:r>
              <a:rPr lang="en-US" i="0" baseline="0" dirty="0" err="1" smtClean="0"/>
              <a:t>maka</a:t>
            </a:r>
            <a:r>
              <a:rPr lang="en-US" baseline="0" dirty="0" smtClean="0"/>
              <a:t> SJ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Material Return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2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Approved.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2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Form Input GRF</a:t>
            </a:r>
            <a:r>
              <a:rPr lang="id-ID" baseline="0" dirty="0" smtClean="0"/>
              <a:t> </a:t>
            </a:r>
            <a:r>
              <a:rPr lang="id-ID" dirty="0" smtClean="0"/>
              <a:t>setelah klik</a:t>
            </a:r>
            <a:r>
              <a:rPr lang="id-ID" baseline="0" dirty="0" smtClean="0"/>
              <a:t> button </a:t>
            </a:r>
            <a:r>
              <a:rPr lang="id-ID" i="1" baseline="0" dirty="0" smtClean="0"/>
              <a:t>Create</a:t>
            </a:r>
            <a:r>
              <a:rPr lang="id-ID" baseline="0" dirty="0" smtClean="0"/>
              <a:t> di mockup index List GRF.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Nomor GRF Generate by system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Division muncul otomatis berdasarkan user yang login di sistem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en-US" baseline="0" dirty="0" err="1" smtClean="0"/>
              <a:t>Pendaftaran</a:t>
            </a:r>
            <a:r>
              <a:rPr lang="en-US" baseline="0" dirty="0" smtClean="0"/>
              <a:t> Parameterize PIC di User Management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Divisi</a:t>
            </a:r>
            <a:r>
              <a:rPr lang="en-US" baseline="0" dirty="0" smtClean="0"/>
              <a:t> 1.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72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approve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maka</a:t>
            </a:r>
            <a:r>
              <a:rPr lang="en-US" baseline="0" dirty="0" smtClean="0"/>
              <a:t> Surat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di print.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Requested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Ready To Print.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3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Surat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button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Ready To Print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Field </a:t>
            </a:r>
            <a:r>
              <a:rPr lang="id-ID" i="1" baseline="0" dirty="0" smtClean="0"/>
              <a:t>“Jam Serah Terima”</a:t>
            </a:r>
            <a:r>
              <a:rPr lang="id-ID" baseline="0" dirty="0" smtClean="0"/>
              <a:t> </a:t>
            </a:r>
            <a:r>
              <a:rPr lang="en-US" baseline="0" dirty="0" smtClean="0"/>
              <a:t>di</a:t>
            </a:r>
            <a:r>
              <a:rPr lang="id-ID" baseline="0" dirty="0" smtClean="0"/>
              <a:t>buatkan kotak kosong, berfungsi untuk di isi manual oleh user dilapangan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6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baseline="0" dirty="0" smtClean="0"/>
              <a:t> </a:t>
            </a:r>
            <a:r>
              <a:rPr lang="id-ID" dirty="0" smtClean="0"/>
              <a:t>list </a:t>
            </a:r>
            <a:r>
              <a:rPr lang="en-US" dirty="0" smtClean="0"/>
              <a:t>Material</a:t>
            </a:r>
            <a:r>
              <a:rPr lang="en-US" baseline="0" dirty="0" smtClean="0"/>
              <a:t> Return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 GRF 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Status listing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:</a:t>
            </a:r>
            <a:endParaRPr lang="id-ID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“New </a:t>
            </a:r>
            <a:r>
              <a:rPr lang="en-US" i="1" baseline="0" dirty="0" smtClean="0"/>
              <a:t>Receive</a:t>
            </a:r>
            <a:r>
              <a:rPr lang="id-ID" i="1" baseline="0" dirty="0" smtClean="0"/>
              <a:t>” </a:t>
            </a:r>
            <a:r>
              <a:rPr lang="id-ID" baseline="0" dirty="0" smtClean="0"/>
              <a:t>adalah data tendangan dari Approve Surat Jalan dari Warehouse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“Uncompleted” </a:t>
            </a:r>
            <a:r>
              <a:rPr lang="id-ID" baseline="0" dirty="0" smtClean="0"/>
              <a:t>adalah data yang QTY </a:t>
            </a:r>
            <a:r>
              <a:rPr lang="en-US" baseline="0" dirty="0" smtClean="0"/>
              <a:t>Return</a:t>
            </a:r>
            <a:r>
              <a:rPr lang="id-ID" baseline="0" dirty="0" smtClean="0"/>
              <a:t> belum memenuhi QTY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 </a:t>
            </a:r>
            <a:r>
              <a:rPr lang="id-ID" baseline="0" dirty="0" smtClean="0"/>
              <a:t>dari </a:t>
            </a:r>
            <a:r>
              <a:rPr lang="en-US" baseline="0" dirty="0" smtClean="0"/>
              <a:t>User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“Inputted”</a:t>
            </a:r>
            <a:r>
              <a:rPr lang="id-ID" baseline="0" dirty="0" smtClean="0"/>
              <a:t> adalah data yang QTY </a:t>
            </a:r>
            <a:r>
              <a:rPr lang="en-US" baseline="0" dirty="0" smtClean="0"/>
              <a:t>Return</a:t>
            </a:r>
            <a:r>
              <a:rPr lang="id-ID" baseline="0" dirty="0" smtClean="0"/>
              <a:t> nya sudah diterima semua sesuai </a:t>
            </a:r>
            <a:r>
              <a:rPr lang="en-US" baseline="0" dirty="0" smtClean="0"/>
              <a:t>QTY Request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2.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menu Inbound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status </a:t>
            </a:r>
            <a:r>
              <a:rPr lang="en-US" i="1" baseline="0" dirty="0" smtClean="0"/>
              <a:t>New Returned.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5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Tampilan</a:t>
                </a:r>
                <a:r>
                  <a:rPr lang="en-US" baseline="0" dirty="0" smtClean="0"/>
                  <a:t> Create Material Return </a:t>
                </a:r>
                <a:r>
                  <a:rPr lang="en-US" baseline="0" dirty="0" err="1" smtClean="0"/>
                  <a:t>Peminjaman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dengan</a:t>
                </a:r>
                <a:r>
                  <a:rPr lang="en-US" i="0" baseline="0" dirty="0" smtClean="0"/>
                  <a:t> field Requestor </a:t>
                </a:r>
                <a:r>
                  <a:rPr lang="en-US" b="1" i="0" baseline="0" dirty="0" smtClean="0"/>
                  <a:t>‘VENDOR’, </a:t>
                </a:r>
                <a:r>
                  <a:rPr lang="en-US" b="0" i="0" baseline="0" dirty="0" err="1" smtClean="0"/>
                  <a:t>apabila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tidak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mengembalikan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barang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maka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akan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langsung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potong</a:t>
                </a:r>
                <a:r>
                  <a:rPr lang="en-US" b="0" i="0" baseline="0" dirty="0" smtClean="0"/>
                  <a:t> invoice.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smtClean="0"/>
                  <a:t>QTY Return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material yang </a:t>
                </a:r>
                <a:r>
                  <a:rPr lang="en-US" i="0" baseline="0" dirty="0" err="1" smtClean="0"/>
                  <a:t>dikembalikan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oleh</a:t>
                </a:r>
                <a:r>
                  <a:rPr lang="en-US" i="0" baseline="0" dirty="0" smtClean="0"/>
                  <a:t> user.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(Delta Return)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14:m>
                  <m:oMath xmlns:m="http://schemas.openxmlformats.org/officeDocument/2006/math">
                    <m:r>
                      <a:rPr lang="en-US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sudah klik button </a:t>
                </a:r>
                <a:r>
                  <a:rPr lang="id-ID" i="1" baseline="0" dirty="0" smtClean="0"/>
                  <a:t>“Submit”,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Tampilan</a:t>
                </a:r>
                <a:r>
                  <a:rPr lang="en-US" baseline="0" dirty="0" smtClean="0"/>
                  <a:t> Create Material Return </a:t>
                </a:r>
                <a:r>
                  <a:rPr lang="en-US" baseline="0" dirty="0" err="1" smtClean="0"/>
                  <a:t>Peminjaman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smtClean="0"/>
                  <a:t>data </a:t>
                </a:r>
                <a:r>
                  <a:rPr lang="en-US" i="0" baseline="0" dirty="0" err="1" smtClean="0"/>
                  <a:t>dengan</a:t>
                </a:r>
                <a:r>
                  <a:rPr lang="en-US" i="0" baseline="0" dirty="0" smtClean="0"/>
                  <a:t> field Requestor </a:t>
                </a:r>
                <a:r>
                  <a:rPr lang="en-US" b="1" i="0" baseline="0" dirty="0" smtClean="0"/>
                  <a:t>‘VENDOR’, </a:t>
                </a:r>
                <a:r>
                  <a:rPr lang="en-US" b="0" i="0" baseline="0" dirty="0" err="1" smtClean="0"/>
                  <a:t>apabila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tidak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mengembalikan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barang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maka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akan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langsung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potong</a:t>
                </a:r>
                <a:r>
                  <a:rPr lang="en-US" b="0" i="0" baseline="0" dirty="0" smtClean="0"/>
                  <a:t> invoice</a:t>
                </a:r>
                <a:r>
                  <a:rPr lang="en-US" b="0" i="0" baseline="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smtClean="0"/>
                  <a:t>QTY Return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material yang </a:t>
                </a:r>
                <a:r>
                  <a:rPr lang="en-US" i="0" baseline="0" dirty="0" err="1" smtClean="0"/>
                  <a:t>dikembalikan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oleh</a:t>
                </a:r>
                <a:r>
                  <a:rPr lang="en-US" i="0" baseline="0" dirty="0" smtClean="0"/>
                  <a:t> user.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(Delta Return)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</a:t>
                </a:r>
                <a:r>
                  <a:rPr lang="id-ID" baseline="0" dirty="0" smtClean="0"/>
                  <a:t>sudah klik button </a:t>
                </a:r>
                <a:r>
                  <a:rPr lang="id-ID" i="1" baseline="0" dirty="0" smtClean="0"/>
                  <a:t>“</a:t>
                </a:r>
                <a:r>
                  <a:rPr lang="id-ID" i="1" baseline="0" dirty="0" smtClean="0"/>
                  <a:t>Submit”,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</a:t>
                </a:r>
                <a:endParaRPr lang="en-US" i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3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User/Vendor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Material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Tag Inputted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Uncompleted</a:t>
            </a:r>
            <a:r>
              <a:rPr lang="id-ID" i="1" baseline="0" dirty="0" smtClean="0"/>
              <a:t>”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secara</a:t>
            </a:r>
            <a:r>
              <a:rPr lang="en-US" i="0" baseline="0" dirty="0" smtClean="0"/>
              <a:t> partial)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completed).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1.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data yang </a:t>
            </a:r>
            <a:r>
              <a:rPr lang="en-US" i="0" baseline="0" dirty="0" err="1" smtClean="0"/>
              <a:t>berstatus</a:t>
            </a:r>
            <a:r>
              <a:rPr lang="en-US" i="0" baseline="0" dirty="0" smtClean="0"/>
              <a:t> Inputted, </a:t>
            </a:r>
            <a:r>
              <a:rPr lang="en-US" i="0" baseline="0" dirty="0" err="1" smtClean="0"/>
              <a:t>terdapat</a:t>
            </a:r>
            <a:r>
              <a:rPr lang="en-US" i="0" baseline="0" dirty="0" smtClean="0"/>
              <a:t> button Export PDF.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38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Tampilan</a:t>
                </a:r>
                <a:r>
                  <a:rPr lang="en-US" baseline="0" dirty="0" smtClean="0"/>
                  <a:t> Detail View Material Return </a:t>
                </a:r>
                <a:r>
                  <a:rPr lang="en-US" baseline="0" dirty="0" err="1" smtClean="0"/>
                  <a:t>Peminjaman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untuk</a:t>
                </a:r>
                <a:r>
                  <a:rPr lang="en-US" baseline="0" dirty="0" smtClean="0"/>
                  <a:t> data yang </a:t>
                </a:r>
                <a:r>
                  <a:rPr lang="en-US" baseline="0" dirty="0" err="1" smtClean="0"/>
                  <a:t>berstatus</a:t>
                </a:r>
                <a:r>
                  <a:rPr lang="en-US" baseline="0" dirty="0" smtClean="0"/>
                  <a:t> Uncompleted </a:t>
                </a:r>
                <a:r>
                  <a:rPr lang="en-US" baseline="0" dirty="0" err="1" smtClean="0"/>
                  <a:t>dan</a:t>
                </a:r>
                <a:r>
                  <a:rPr lang="en-US" baseline="0" dirty="0" smtClean="0"/>
                  <a:t> Inputted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en-US" i="0" baseline="0" dirty="0" err="1" smtClean="0"/>
                  <a:t>Terdapat</a:t>
                </a:r>
                <a:r>
                  <a:rPr lang="en-US" i="0" baseline="0" dirty="0" smtClean="0"/>
                  <a:t> button Print Material Return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Tampilan</a:t>
                </a:r>
                <a:r>
                  <a:rPr lang="en-US" baseline="0" dirty="0" smtClean="0"/>
                  <a:t> Create Material Return </a:t>
                </a:r>
                <a:r>
                  <a:rPr lang="en-US" baseline="0" dirty="0" err="1" smtClean="0"/>
                  <a:t>Peminjaman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smtClean="0"/>
                  <a:t>data </a:t>
                </a:r>
                <a:r>
                  <a:rPr lang="en-US" i="0" baseline="0" dirty="0" err="1" smtClean="0"/>
                  <a:t>dengan</a:t>
                </a:r>
                <a:r>
                  <a:rPr lang="en-US" i="0" baseline="0" dirty="0" smtClean="0"/>
                  <a:t> field Requestor </a:t>
                </a:r>
                <a:r>
                  <a:rPr lang="en-US" b="1" i="0" baseline="0" dirty="0" smtClean="0"/>
                  <a:t>‘VENDOR’, </a:t>
                </a:r>
                <a:r>
                  <a:rPr lang="en-US" b="0" i="0" baseline="0" dirty="0" err="1" smtClean="0"/>
                  <a:t>apabila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tidak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mengembalikan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barang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maka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akan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langsung</a:t>
                </a:r>
                <a:r>
                  <a:rPr lang="en-US" b="0" i="0" baseline="0" dirty="0" smtClean="0"/>
                  <a:t> </a:t>
                </a:r>
                <a:r>
                  <a:rPr lang="en-US" b="0" i="0" baseline="0" dirty="0" err="1" smtClean="0"/>
                  <a:t>potong</a:t>
                </a:r>
                <a:r>
                  <a:rPr lang="en-US" b="0" i="0" baseline="0" dirty="0" smtClean="0"/>
                  <a:t> invoice</a:t>
                </a:r>
                <a:r>
                  <a:rPr lang="en-US" b="0" i="0" baseline="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dirty="0" smtClean="0"/>
                  <a:t>User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menginput</a:t>
                </a:r>
                <a:r>
                  <a:rPr lang="en-US" baseline="0" dirty="0" smtClean="0"/>
                  <a:t> field </a:t>
                </a:r>
                <a:r>
                  <a:rPr lang="en-US" i="1" baseline="0" dirty="0" smtClean="0"/>
                  <a:t>QTY Return</a:t>
                </a:r>
                <a:r>
                  <a:rPr lang="en-US" i="0" baseline="0" dirty="0" smtClean="0"/>
                  <a:t>, </a:t>
                </a:r>
                <a:r>
                  <a:rPr lang="en-US" i="0" baseline="0" dirty="0" err="1" smtClean="0"/>
                  <a:t>yaitu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material yang </a:t>
                </a:r>
                <a:r>
                  <a:rPr lang="en-US" i="0" baseline="0" dirty="0" err="1" smtClean="0"/>
                  <a:t>dikembalikan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oleh</a:t>
                </a:r>
                <a:r>
                  <a:rPr lang="en-US" i="0" baseline="0" dirty="0" smtClean="0"/>
                  <a:t> user.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baseline="0" dirty="0" err="1" smtClean="0"/>
                  <a:t>Jumlah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(Delta Return) </a:t>
                </a:r>
                <a:r>
                  <a:rPr lang="en-US" i="0" baseline="0" dirty="0" err="1" smtClean="0"/>
                  <a:t>otomatis</a:t>
                </a:r>
                <a:r>
                  <a:rPr lang="en-US" i="0" baseline="0" dirty="0" smtClean="0"/>
                  <a:t> by system.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Completed</a:t>
                </a:r>
                <a:r>
                  <a:rPr lang="en-US" i="0" dirty="0" smtClean="0"/>
                  <a:t>. 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i="0" dirty="0" err="1" smtClean="0"/>
                  <a:t>Jika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kolom</a:t>
                </a:r>
                <a:r>
                  <a:rPr lang="en-US" i="0" baseline="0" dirty="0" smtClean="0"/>
                  <a:t> </a:t>
                </a:r>
                <a:r>
                  <a:rPr lang="en-US" i="1" baseline="0" dirty="0" err="1" smtClean="0"/>
                  <a:t>D.Return</a:t>
                </a:r>
                <a:r>
                  <a:rPr lang="en-US" i="0" baseline="0" dirty="0" smtClean="0"/>
                  <a:t> </a:t>
                </a:r>
                <a:r>
                  <a:rPr lang="en-US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</a:t>
                </a:r>
                <a:r>
                  <a:rPr lang="en-US" b="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i="0" dirty="0" smtClean="0"/>
                  <a:t>, </a:t>
                </a:r>
                <a:r>
                  <a:rPr lang="en-US" i="0" dirty="0" err="1" smtClean="0"/>
                  <a:t>maka</a:t>
                </a:r>
                <a:r>
                  <a:rPr lang="en-US" i="0" dirty="0" smtClean="0"/>
                  <a:t> Status </a:t>
                </a:r>
                <a:r>
                  <a:rPr lang="en-US" i="0" dirty="0" err="1" smtClean="0"/>
                  <a:t>akan</a:t>
                </a:r>
                <a:r>
                  <a:rPr lang="en-US" i="0" dirty="0" smtClean="0"/>
                  <a:t> </a:t>
                </a:r>
                <a:r>
                  <a:rPr lang="en-US" i="0" dirty="0" err="1" smtClean="0"/>
                  <a:t>menjadi</a:t>
                </a:r>
                <a:r>
                  <a:rPr lang="en-US" i="0" dirty="0" smtClean="0"/>
                  <a:t> </a:t>
                </a:r>
                <a:r>
                  <a:rPr lang="en-US" i="1" dirty="0" smtClean="0"/>
                  <a:t>Uncompleted</a:t>
                </a:r>
                <a:r>
                  <a:rPr lang="en-US" i="0" dirty="0" smtClean="0"/>
                  <a:t>. </a:t>
                </a:r>
              </a:p>
              <a:p>
                <a:pPr marL="228600" marR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id-ID" baseline="0" dirty="0" smtClean="0"/>
                  <a:t>Jika </a:t>
                </a:r>
                <a:r>
                  <a:rPr lang="id-ID" baseline="0" dirty="0" smtClean="0"/>
                  <a:t>sudah klik button </a:t>
                </a:r>
                <a:r>
                  <a:rPr lang="id-ID" i="1" baseline="0" dirty="0" smtClean="0"/>
                  <a:t>“</a:t>
                </a:r>
                <a:r>
                  <a:rPr lang="id-ID" i="1" baseline="0" dirty="0" smtClean="0"/>
                  <a:t>Submit”, </a:t>
                </a:r>
                <a:r>
                  <a:rPr lang="id-ID" baseline="0" dirty="0" smtClean="0"/>
                  <a:t>maka </a:t>
                </a:r>
                <a:r>
                  <a:rPr lang="en-US" baseline="0" dirty="0" smtClean="0"/>
                  <a:t>status </a:t>
                </a:r>
                <a:r>
                  <a:rPr lang="id-ID" baseline="0" dirty="0" smtClean="0"/>
                  <a:t>data tersebut berubah menjadi </a:t>
                </a:r>
                <a:r>
                  <a:rPr lang="id-ID" i="1" baseline="0" dirty="0" smtClean="0"/>
                  <a:t>“</a:t>
                </a:r>
                <a:r>
                  <a:rPr lang="en-US" i="1" baseline="0" dirty="0" smtClean="0"/>
                  <a:t>Uncompleted</a:t>
                </a:r>
                <a:r>
                  <a:rPr lang="id-ID" i="1" baseline="0" dirty="0" smtClean="0"/>
                  <a:t>”</a:t>
                </a:r>
                <a:r>
                  <a:rPr lang="en-US" i="1" baseline="0" dirty="0" smtClean="0"/>
                  <a:t>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dilakukan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secara</a:t>
                </a:r>
                <a:r>
                  <a:rPr lang="en-US" i="0" baseline="0" dirty="0" smtClean="0"/>
                  <a:t> partial) </a:t>
                </a:r>
                <a:r>
                  <a:rPr lang="en-US" i="0" baseline="0" dirty="0" err="1" smtClean="0"/>
                  <a:t>atau</a:t>
                </a:r>
                <a:r>
                  <a:rPr lang="en-US" i="0" baseline="0" dirty="0" smtClean="0"/>
                  <a:t> </a:t>
                </a:r>
                <a:r>
                  <a:rPr lang="en-US" i="1" baseline="0" dirty="0" smtClean="0"/>
                  <a:t>Inputted </a:t>
                </a:r>
                <a:r>
                  <a:rPr lang="en-US" i="0" baseline="0" dirty="0" smtClean="0"/>
                  <a:t>(</a:t>
                </a:r>
                <a:r>
                  <a:rPr lang="en-US" i="0" baseline="0" dirty="0" err="1" smtClean="0"/>
                  <a:t>untuk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pengembalian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barang</a:t>
                </a:r>
                <a:r>
                  <a:rPr lang="en-US" i="0" baseline="0" dirty="0" smtClean="0"/>
                  <a:t> yang </a:t>
                </a:r>
                <a:r>
                  <a:rPr lang="en-US" i="0" baseline="0" dirty="0" err="1" smtClean="0"/>
                  <a:t>sudah</a:t>
                </a:r>
                <a:r>
                  <a:rPr lang="en-US" i="0" baseline="0" dirty="0" smtClean="0"/>
                  <a:t> completed) </a:t>
                </a:r>
                <a:r>
                  <a:rPr lang="en-US" i="0" baseline="0" dirty="0" err="1" smtClean="0"/>
                  <a:t>dan</a:t>
                </a:r>
                <a:r>
                  <a:rPr lang="en-US" i="0" baseline="0" dirty="0" smtClean="0"/>
                  <a:t> data </a:t>
                </a:r>
                <a:r>
                  <a:rPr lang="en-US" i="0" baseline="0" dirty="0" err="1" smtClean="0"/>
                  <a:t>akan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masuk</a:t>
                </a:r>
                <a:r>
                  <a:rPr lang="en-US" i="0" baseline="0" dirty="0" smtClean="0"/>
                  <a:t> </a:t>
                </a:r>
                <a:r>
                  <a:rPr lang="en-US" i="0" baseline="0" dirty="0" err="1" smtClean="0"/>
                  <a:t>ke</a:t>
                </a:r>
                <a:r>
                  <a:rPr lang="en-US" i="0" baseline="0" dirty="0" smtClean="0"/>
                  <a:t> menu Inbound </a:t>
                </a:r>
                <a:r>
                  <a:rPr lang="en-US" i="0" baseline="0" dirty="0" err="1" smtClean="0"/>
                  <a:t>Peminjaman</a:t>
                </a:r>
                <a:r>
                  <a:rPr lang="en-US" i="0" baseline="0" dirty="0" smtClean="0"/>
                  <a:t>.</a:t>
                </a:r>
                <a:endParaRPr lang="en-US" i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641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Material</a:t>
            </a:r>
            <a:r>
              <a:rPr lang="en-US" baseline="0" dirty="0" smtClean="0"/>
              <a:t> Return </a:t>
            </a:r>
            <a:r>
              <a:rPr lang="en-US" baseline="0" dirty="0" err="1" smtClean="0"/>
              <a:t>Peminjaman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dirty="0" smtClean="0"/>
              <a:t>WH </a:t>
            </a:r>
            <a:r>
              <a:rPr lang="en-US" dirty="0" err="1" smtClean="0"/>
              <a:t>klik</a:t>
            </a:r>
            <a:r>
              <a:rPr lang="en-US" dirty="0" smtClean="0"/>
              <a:t> button</a:t>
            </a:r>
            <a:r>
              <a:rPr lang="en-US" baseline="0" dirty="0" smtClean="0"/>
              <a:t> </a:t>
            </a:r>
            <a:r>
              <a:rPr lang="en-US" i="1" baseline="0" dirty="0" smtClean="0"/>
              <a:t>Print Material Return </a:t>
            </a:r>
            <a:r>
              <a:rPr lang="en-US" i="1" baseline="0" dirty="0" smtClean="0"/>
              <a:t>Form</a:t>
            </a:r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</a:p>
          <a:p>
            <a:r>
              <a:rPr lang="en-US" i="0" baseline="0" dirty="0" smtClean="0"/>
              <a:t>1. </a:t>
            </a:r>
            <a:r>
              <a:rPr lang="en-US" i="0" baseline="0" dirty="0" err="1" smtClean="0"/>
              <a:t>Hasil</a:t>
            </a:r>
            <a:r>
              <a:rPr lang="en-US" i="0" baseline="0" dirty="0" smtClean="0"/>
              <a:t> print Material Return </a:t>
            </a:r>
            <a:r>
              <a:rPr lang="en-US" i="0" baseline="0" dirty="0" err="1" smtClean="0"/>
              <a:t>Peminjaman</a:t>
            </a:r>
            <a:r>
              <a:rPr lang="en-US" i="0" baseline="0" dirty="0" smtClean="0"/>
              <a:t> Form </a:t>
            </a:r>
            <a:r>
              <a:rPr lang="en-US" i="0" baseline="0" dirty="0" err="1" smtClean="0"/>
              <a:t>terdapat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kolom-kolom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tanda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tangan</a:t>
            </a:r>
            <a:r>
              <a:rPr lang="en-US" i="0" baseline="0" dirty="0" smtClean="0"/>
              <a:t>.</a:t>
            </a: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55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Tampilan</a:t>
            </a:r>
            <a:r>
              <a:rPr lang="en-US" baseline="0" dirty="0" smtClean="0"/>
              <a:t> List Inbound </a:t>
            </a:r>
            <a:r>
              <a:rPr lang="en-US" baseline="0" dirty="0" err="1" smtClean="0"/>
              <a:t>Peminjaman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New </a:t>
            </a:r>
            <a:r>
              <a:rPr lang="en-US" i="1" baseline="0" dirty="0" smtClean="0"/>
              <a:t>Returned</a:t>
            </a:r>
            <a:r>
              <a:rPr lang="id-ID" baseline="0" dirty="0" smtClean="0"/>
              <a:t> adalah data tendangan dari </a:t>
            </a:r>
            <a:r>
              <a:rPr lang="en-US" baseline="0" dirty="0" smtClean="0"/>
              <a:t>MR </a:t>
            </a:r>
            <a:r>
              <a:rPr lang="en-US" baseline="0" dirty="0" err="1" smtClean="0"/>
              <a:t>Peminjaman</a:t>
            </a:r>
            <a:r>
              <a:rPr lang="id-ID" baseline="0" dirty="0" smtClean="0"/>
              <a:t> yang sudah di input oleh </a:t>
            </a:r>
            <a:r>
              <a:rPr lang="en-US" baseline="0" dirty="0" smtClean="0"/>
              <a:t>User (yang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</a:t>
            </a:r>
            <a:r>
              <a:rPr lang="en-US" i="1" baseline="0" dirty="0" smtClean="0"/>
              <a:t>Uncompleted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i="1" baseline="0" dirty="0" smtClean="0"/>
              <a:t>Inputted</a:t>
            </a:r>
            <a:r>
              <a:rPr lang="en-US" baseline="0" dirty="0" smtClean="0"/>
              <a:t>)</a:t>
            </a:r>
            <a:endParaRPr lang="id-ID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Inputted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seluruhnya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Partial </a:t>
            </a:r>
            <a:r>
              <a:rPr lang="id-ID" baseline="0" dirty="0" smtClean="0"/>
              <a:t>adalah data yang sudah dilakukan input Tag SN</a:t>
            </a:r>
            <a:r>
              <a:rPr lang="en-US" baseline="0" dirty="0" smtClean="0"/>
              <a:t>/Non SN</a:t>
            </a:r>
            <a:r>
              <a:rPr lang="id-ID" baseline="0" dirty="0" smtClean="0"/>
              <a:t> secara partial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6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 untuk input Tag SN / Mac Address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  <a:endParaRPr lang="id-ID" dirty="0" smtClean="0"/>
          </a:p>
          <a:p>
            <a:r>
              <a:rPr lang="en-US" dirty="0" smtClean="0"/>
              <a:t>1. </a:t>
            </a:r>
            <a:r>
              <a:rPr lang="id-ID" dirty="0" smtClean="0"/>
              <a:t>Flow nya :</a:t>
            </a:r>
          </a:p>
          <a:p>
            <a:pPr marL="171450" indent="-171450">
              <a:buFontTx/>
              <a:buChar char="-"/>
            </a:pPr>
            <a:r>
              <a:rPr lang="id-ID" dirty="0" smtClean="0"/>
              <a:t>Download Template excel dengan</a:t>
            </a:r>
            <a:r>
              <a:rPr lang="id-ID" baseline="0" dirty="0" smtClean="0"/>
              <a:t> cara klik </a:t>
            </a:r>
            <a:r>
              <a:rPr lang="id-ID" i="1" baseline="0" dirty="0" smtClean="0"/>
              <a:t>“Download Template”. </a:t>
            </a:r>
            <a:r>
              <a:rPr lang="id-ID" baseline="0" dirty="0" smtClean="0"/>
              <a:t>Ceklist Kotak </a:t>
            </a:r>
            <a:r>
              <a:rPr lang="id-ID" i="1" baseline="0" dirty="0" smtClean="0"/>
              <a:t>“Mac Address” </a:t>
            </a:r>
            <a:r>
              <a:rPr lang="id-ID" baseline="0" dirty="0" smtClean="0"/>
              <a:t>jika dibutuhkan tambahan kolom Mac address di template yang di download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Untuk</a:t>
            </a:r>
            <a:r>
              <a:rPr lang="en-US" baseline="0" dirty="0" smtClean="0"/>
              <a:t> data yang </a:t>
            </a:r>
            <a:r>
              <a:rPr lang="en-US" i="1" baseline="0" dirty="0" smtClean="0"/>
              <a:t>“Non SN” </a:t>
            </a:r>
            <a:r>
              <a:rPr lang="en-US" i="0" baseline="0" dirty="0" err="1" smtClean="0"/>
              <a:t>terdapat</a:t>
            </a:r>
            <a:r>
              <a:rPr lang="en-US" i="0" baseline="0" dirty="0" smtClean="0"/>
              <a:t> button QTY Cond 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menginput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jumlah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per </a:t>
            </a:r>
            <a:r>
              <a:rPr lang="en-US" i="0" baseline="0" dirty="0" err="1" smtClean="0"/>
              <a:t>kondisinya</a:t>
            </a:r>
            <a:r>
              <a:rPr lang="en-US" i="0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Upload File Excel yang sudah terisi Serial Number / Mac address dengan cara klik button </a:t>
            </a:r>
            <a:r>
              <a:rPr lang="id-ID" i="1" baseline="0" dirty="0" smtClean="0"/>
              <a:t>“Upload SN”</a:t>
            </a:r>
            <a:r>
              <a:rPr lang="id-ID" baseline="0" dirty="0" smtClean="0"/>
              <a:t> di masing-masing row Material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sudah di input semua Serial Numbernya akan muncul Button </a:t>
            </a:r>
            <a:r>
              <a:rPr lang="id-ID" i="1" baseline="0" dirty="0" smtClean="0"/>
              <a:t>“View” </a:t>
            </a:r>
            <a:r>
              <a:rPr lang="id-ID" baseline="0" dirty="0" smtClean="0"/>
              <a:t>dan </a:t>
            </a:r>
            <a:r>
              <a:rPr lang="id-ID" i="1" baseline="0" dirty="0" smtClean="0"/>
              <a:t>“Restore (Merah)”, </a:t>
            </a:r>
            <a:r>
              <a:rPr lang="id-ID" baseline="0" dirty="0" smtClean="0"/>
              <a:t>Button </a:t>
            </a:r>
            <a:r>
              <a:rPr lang="id-ID" i="1" baseline="0" dirty="0" smtClean="0"/>
              <a:t>“Upload SN” </a:t>
            </a:r>
            <a:r>
              <a:rPr lang="id-ID" baseline="0" dirty="0" smtClean="0"/>
              <a:t>Menghilang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Jika Belum di input semua Serial Numbernya (Partial) maka akan muncul Button </a:t>
            </a:r>
            <a:r>
              <a:rPr lang="id-ID" i="1" baseline="0" dirty="0" smtClean="0"/>
              <a:t>“View”</a:t>
            </a:r>
            <a:r>
              <a:rPr lang="id-ID" baseline="0" dirty="0" smtClean="0"/>
              <a:t> dan </a:t>
            </a:r>
            <a:r>
              <a:rPr lang="id-ID" i="1" baseline="0" dirty="0" smtClean="0"/>
              <a:t>“Restore (Merah)” </a:t>
            </a:r>
            <a:r>
              <a:rPr lang="id-ID" baseline="0" dirty="0" smtClean="0"/>
              <a:t>dan Button </a:t>
            </a:r>
            <a:r>
              <a:rPr lang="id-ID" i="1" baseline="0" dirty="0" smtClean="0"/>
              <a:t>“Upload SN”</a:t>
            </a:r>
            <a:r>
              <a:rPr lang="en-US" i="1" baseline="0" dirty="0" smtClean="0"/>
              <a:t>.</a:t>
            </a:r>
            <a:endParaRPr lang="id-ID" i="1" baseline="0" dirty="0" smtClean="0"/>
          </a:p>
          <a:p>
            <a:pPr marL="171450" indent="-171450">
              <a:buFontTx/>
              <a:buChar char="-"/>
            </a:pP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“Not Registered”</a:t>
            </a:r>
            <a:r>
              <a:rPr lang="id-ID" baseline="0" dirty="0" smtClean="0"/>
              <a:t> adalah data tersebut belum di upload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id-ID" baseline="0" dirty="0" smtClean="0"/>
              <a:t>Serial Number nya atau belum di input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</a:t>
            </a:r>
            <a:r>
              <a:rPr lang="en-US" baseline="0" dirty="0" smtClean="0"/>
              <a:t> Non SN </a:t>
            </a:r>
            <a:r>
              <a:rPr lang="id-ID" baseline="0" dirty="0" smtClean="0"/>
              <a:t>(Partial)</a:t>
            </a:r>
            <a:r>
              <a:rPr lang="en-US" baseline="0" dirty="0" smtClean="0"/>
              <a:t>.</a:t>
            </a:r>
            <a:endParaRPr lang="id-ID" baseline="0" dirty="0" smtClean="0"/>
          </a:p>
          <a:p>
            <a:pPr marL="171450" indent="-171450">
              <a:buFontTx/>
              <a:buChar char="-"/>
            </a:pPr>
            <a:r>
              <a:rPr lang="id-ID" baseline="0" dirty="0" smtClean="0"/>
              <a:t>Status </a:t>
            </a:r>
            <a:r>
              <a:rPr lang="id-ID" i="1" baseline="0" dirty="0" smtClean="0"/>
              <a:t>“Registered” </a:t>
            </a:r>
            <a:r>
              <a:rPr lang="id-ID" baseline="0" dirty="0" smtClean="0"/>
              <a:t>adalah data tersebut sudah di upload semua serial Numbernya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bernon</a:t>
            </a:r>
            <a:r>
              <a:rPr lang="en-US" baseline="0" dirty="0" smtClean="0"/>
              <a:t> SN.</a:t>
            </a:r>
          </a:p>
          <a:p>
            <a:pPr marL="0" indent="0">
              <a:buFontTx/>
              <a:buNone/>
            </a:pPr>
            <a:endParaRPr lang="id-ID" dirty="0" smtClean="0"/>
          </a:p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id-ID" dirty="0" smtClean="0"/>
              <a:t>Saat</a:t>
            </a:r>
            <a:r>
              <a:rPr lang="id-ID" baseline="0" dirty="0" smtClean="0"/>
              <a:t> Upload SN , batasannya di sistem adalah :</a:t>
            </a:r>
            <a:endParaRPr lang="id-ID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d-ID" dirty="0" smtClean="0"/>
              <a:t>SN / Mac Addres : Unik</a:t>
            </a:r>
            <a:r>
              <a:rPr lang="id-ID" baseline="0" dirty="0" smtClean="0"/>
              <a:t> dan tidak boleh double, </a:t>
            </a:r>
            <a:r>
              <a:rPr lang="id-ID" dirty="0" smtClean="0"/>
              <a:t>Hanya angka dan huruf,</a:t>
            </a:r>
            <a:r>
              <a:rPr lang="id-ID" baseline="0" dirty="0" smtClean="0"/>
              <a:t> tidak bisa upload character, Huruf kecil dan besar berbeda.</a:t>
            </a:r>
          </a:p>
          <a:p>
            <a:pPr marL="171450" indent="-171450">
              <a:buFontTx/>
              <a:buChar char="-"/>
            </a:pPr>
            <a:r>
              <a:rPr lang="id-ID" baseline="0" dirty="0" smtClean="0"/>
              <a:t>Tidak bisa melebihi QTY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378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id-ID" baseline="0" dirty="0" smtClean="0"/>
              <a:t>setelah klik </a:t>
            </a:r>
            <a:r>
              <a:rPr lang="en-US" baseline="0" dirty="0" smtClean="0"/>
              <a:t>b</a:t>
            </a:r>
            <a:r>
              <a:rPr lang="id-ID" baseline="0" dirty="0" smtClean="0"/>
              <a:t>utton </a:t>
            </a:r>
            <a:r>
              <a:rPr lang="en-US" i="1" baseline="0" dirty="0" smtClean="0"/>
              <a:t>“QTY Cond</a:t>
            </a:r>
            <a:r>
              <a:rPr lang="en-US" i="0" baseline="0" dirty="0" smtClean="0"/>
              <a:t>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Non SN.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Catatan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1. Input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kondisi</a:t>
            </a:r>
            <a:r>
              <a:rPr lang="en-US" baseline="0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2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request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endParaRPr lang="en-US" i="1" baseline="0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  <a:endParaRPr lang="id-ID" i="0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ingin di request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form sebelumnya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 adalah untuk submit GRF jika semua data sudah benar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mockup </a:t>
            </a:r>
            <a:r>
              <a:rPr lang="en-US" dirty="0" err="1" smtClean="0"/>
              <a:t>apabila</a:t>
            </a:r>
            <a:r>
              <a:rPr lang="en-US" baseline="0" dirty="0" smtClean="0"/>
              <a:t> WH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create Tag SN. Data yang </a:t>
            </a:r>
            <a:r>
              <a:rPr lang="en-US" baseline="0" dirty="0" err="1" smtClean="0"/>
              <a:t>sebelumnya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berstatus</a:t>
            </a:r>
            <a:r>
              <a:rPr lang="en-US" baseline="0" dirty="0" smtClean="0"/>
              <a:t> New Returned </a:t>
            </a:r>
            <a:r>
              <a:rPr lang="en-US" baseline="0" dirty="0" err="1" smtClean="0"/>
              <a:t>berubah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id-ID" i="1" baseline="0" dirty="0" smtClean="0"/>
              <a:t>“</a:t>
            </a:r>
            <a:r>
              <a:rPr lang="en-US" i="1" baseline="0" dirty="0" smtClean="0"/>
              <a:t>Partial</a:t>
            </a:r>
            <a:r>
              <a:rPr lang="id-ID" i="1" baseline="0" dirty="0" smtClean="0"/>
              <a:t>”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dilakukan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secara</a:t>
            </a:r>
            <a:r>
              <a:rPr lang="en-US" i="0" baseline="0" dirty="0" smtClean="0"/>
              <a:t> partial) </a:t>
            </a:r>
            <a:r>
              <a:rPr lang="en-US" i="0" baseline="0" dirty="0" err="1" smtClean="0"/>
              <a:t>atau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Inputted </a:t>
            </a:r>
            <a:r>
              <a:rPr lang="en-US" i="0" baseline="0" dirty="0" smtClean="0"/>
              <a:t>(</a:t>
            </a:r>
            <a:r>
              <a:rPr lang="en-US" i="0" baseline="0" dirty="0" err="1" smtClean="0"/>
              <a:t>untuk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pengembalian</a:t>
            </a:r>
            <a:r>
              <a:rPr lang="en-US" i="0" baseline="0" dirty="0" smtClean="0"/>
              <a:t> </a:t>
            </a:r>
            <a:r>
              <a:rPr lang="en-US" i="0" baseline="0" dirty="0" err="1" smtClean="0"/>
              <a:t>barang</a:t>
            </a:r>
            <a:r>
              <a:rPr lang="en-US" i="0" baseline="0" dirty="0" smtClean="0"/>
              <a:t> yang </a:t>
            </a:r>
            <a:r>
              <a:rPr lang="en-US" i="0" baseline="0" dirty="0" err="1" smtClean="0"/>
              <a:t>sudah</a:t>
            </a:r>
            <a:r>
              <a:rPr lang="en-US" i="0" baseline="0" dirty="0" smtClean="0"/>
              <a:t> completed).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DCBC0-D4E6-4516-ABED-A79AE851F3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9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untuk memilih barang-barang yang akan di request</a:t>
            </a:r>
          </a:p>
          <a:p>
            <a:endParaRPr lang="en-US" dirty="0" smtClean="0"/>
          </a:p>
          <a:p>
            <a:r>
              <a:rPr lang="en-US" dirty="0" err="1" smtClean="0"/>
              <a:t>Catatan</a:t>
            </a:r>
            <a:r>
              <a:rPr lang="en-US" dirty="0" smtClean="0"/>
              <a:t>:</a:t>
            </a:r>
          </a:p>
          <a:p>
            <a:pPr marL="228600" indent="-228600">
              <a:buAutoNum type="arabicPeriod"/>
            </a:pPr>
            <a:r>
              <a:rPr lang="id-ID" dirty="0" smtClean="0"/>
              <a:t>Akan muncul</a:t>
            </a:r>
            <a:r>
              <a:rPr lang="id-ID" baseline="0" dirty="0" smtClean="0"/>
              <a:t> stock barang yang ada di gudang asal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User input qty pada kolom kotak yang tersedia</a:t>
            </a:r>
            <a:r>
              <a:rPr lang="en-US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id-ID" baseline="0" dirty="0" smtClean="0"/>
              <a:t>Jika sudah klik Button </a:t>
            </a:r>
            <a:r>
              <a:rPr lang="id-ID" i="1" baseline="0" dirty="0" smtClean="0"/>
              <a:t>“Submit”</a:t>
            </a:r>
            <a:r>
              <a:rPr lang="id-ID" baseline="0" dirty="0" smtClean="0"/>
              <a:t>, maka barang akan muncul di index list barang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3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Tampilan Index list barang yang akan di request</a:t>
            </a:r>
            <a:r>
              <a:rPr lang="id-ID" baseline="0" dirty="0" smtClean="0"/>
              <a:t>. List barang yang muncul adalah barang yang dipilih dari button </a:t>
            </a:r>
            <a:r>
              <a:rPr lang="id-ID" i="1" baseline="0" dirty="0" smtClean="0"/>
              <a:t>“Add”</a:t>
            </a:r>
            <a:endParaRPr lang="en-US" i="1" baseline="0" dirty="0" smtClean="0"/>
          </a:p>
          <a:p>
            <a:endParaRPr lang="en-US" i="1" baseline="0" dirty="0" smtClean="0"/>
          </a:p>
          <a:p>
            <a:r>
              <a:rPr lang="en-US" i="0" baseline="0" dirty="0" err="1" smtClean="0"/>
              <a:t>Catatan</a:t>
            </a:r>
            <a:r>
              <a:rPr lang="en-US" i="0" baseline="0" dirty="0" smtClean="0"/>
              <a:t>:</a:t>
            </a:r>
            <a:endParaRPr lang="id-ID" i="0" baseline="0" dirty="0" smtClean="0"/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“Add” </a:t>
            </a:r>
            <a:r>
              <a:rPr lang="id-ID" baseline="0" dirty="0" smtClean="0"/>
              <a:t>adalah untuk menambahkan barang yang ingin di request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“Previous” </a:t>
            </a:r>
            <a:r>
              <a:rPr lang="id-ID" baseline="0" dirty="0" smtClean="0"/>
              <a:t>adalah untuk kembali ke form sebelumnya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Button </a:t>
            </a:r>
            <a:r>
              <a:rPr lang="id-ID" i="1" baseline="0" dirty="0" smtClean="0"/>
              <a:t>“</a:t>
            </a:r>
            <a:r>
              <a:rPr lang="id-ID" i="1" baseline="0" dirty="0" smtClean="0"/>
              <a:t>Submit</a:t>
            </a:r>
            <a:r>
              <a:rPr lang="en-US" i="1" baseline="0" dirty="0" smtClean="0"/>
              <a:t> GRF</a:t>
            </a:r>
            <a:r>
              <a:rPr lang="id-ID" i="1" baseline="0" dirty="0" smtClean="0"/>
              <a:t>”</a:t>
            </a:r>
            <a:r>
              <a:rPr lang="id-ID" baseline="0" dirty="0" smtClean="0"/>
              <a:t> </a:t>
            </a:r>
            <a:r>
              <a:rPr lang="id-ID" baseline="0" dirty="0" smtClean="0"/>
              <a:t>adalah untuk submit GRF jika semua data sudah benar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“Edit” </a:t>
            </a:r>
            <a:r>
              <a:rPr lang="id-ID" baseline="0" dirty="0" smtClean="0"/>
              <a:t>adalah untuk mengedit QTY barang yang dipilih</a:t>
            </a:r>
            <a:r>
              <a:rPr lang="en-US" baseline="0" dirty="0" smtClean="0"/>
              <a:t>.</a:t>
            </a:r>
          </a:p>
          <a:p>
            <a:pPr marL="228600" indent="-228600">
              <a:buFontTx/>
              <a:buAutoNum type="arabicPeriod"/>
            </a:pPr>
            <a:r>
              <a:rPr lang="id-ID" baseline="0" dirty="0" smtClean="0"/>
              <a:t>Icon </a:t>
            </a:r>
            <a:r>
              <a:rPr lang="id-ID" i="1" baseline="0" dirty="0" smtClean="0"/>
              <a:t>“Delete” </a:t>
            </a:r>
            <a:r>
              <a:rPr lang="id-ID" baseline="0" dirty="0" smtClean="0"/>
              <a:t>adalah untuk menghapus barang dipilih</a:t>
            </a:r>
            <a:r>
              <a:rPr lang="en-US" baseline="0" dirty="0" smtClean="0"/>
              <a:t>.</a:t>
            </a:r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 Approval, berisikan list data yang sudah di input sebelumnya oleh admin / inputter.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Merupakan tampilan list approval GRF</a:t>
            </a:r>
            <a:r>
              <a:rPr lang="en-US" baseline="0" dirty="0" smtClean="0"/>
              <a:t>. Data yang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diinput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statusnya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inputted. </a:t>
            </a:r>
            <a:r>
              <a:rPr lang="en-US" baseline="0" dirty="0" err="1" smtClean="0"/>
              <a:t>Selanjutnya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membutuhkan</a:t>
            </a:r>
            <a:r>
              <a:rPr lang="en-US" baseline="0" dirty="0" smtClean="0"/>
              <a:t> approval.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Halaman</a:t>
            </a:r>
            <a:r>
              <a:rPr lang="id-ID" baseline="0" dirty="0" smtClean="0"/>
              <a:t> Index list GRF Approval, berisikan list data yang sudah di input sebelumnya oleh admin / inputter.</a:t>
            </a:r>
            <a:endParaRPr lang="id-ID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CEBD0-2EA0-40D1-9C56-CCC8834293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2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017D-0A2F-47F3-9090-115664F7C91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2E6D-D7D2-4E5A-8D80-20C4F8C84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comments" Target="../comments/comment1.xml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4" y="261824"/>
            <a:ext cx="11845932" cy="63343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472336" y="105171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Oval 6"/>
          <p:cNvSpPr/>
          <p:nvPr/>
        </p:nvSpPr>
        <p:spPr>
          <a:xfrm>
            <a:off x="6277879" y="1233147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Oval 7"/>
          <p:cNvSpPr/>
          <p:nvPr/>
        </p:nvSpPr>
        <p:spPr>
          <a:xfrm>
            <a:off x="7308393" y="2500084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Oval 8"/>
          <p:cNvSpPr/>
          <p:nvPr/>
        </p:nvSpPr>
        <p:spPr>
          <a:xfrm>
            <a:off x="7293879" y="335376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6270622" y="460561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72336" y="4830589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45021" y="4632548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36278" y="3353763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36278" y="2500084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45021" y="1237735"/>
            <a:ext cx="986972" cy="98697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84621" y="1767111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38280" y="1784689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8" name="Oval 17"/>
          <p:cNvSpPr/>
          <p:nvPr/>
        </p:nvSpPr>
        <p:spPr>
          <a:xfrm>
            <a:off x="4006392" y="4112133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6938280" y="4112133"/>
            <a:ext cx="986972" cy="986972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6">
            <a:hlinkClick r:id="rId4" action="ppaction://hlinksldjump"/>
          </p:cNvPr>
          <p:cNvSpPr txBox="1"/>
          <p:nvPr/>
        </p:nvSpPr>
        <p:spPr>
          <a:xfrm>
            <a:off x="4014378" y="1934235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 smtClean="0"/>
              <a:t>Logistik</a:t>
            </a:r>
          </a:p>
          <a:p>
            <a:pPr algn="ctr"/>
            <a:r>
              <a:rPr lang="id-ID" b="1" dirty="0" smtClean="0"/>
              <a:t>Div 1</a:t>
            </a:r>
            <a:endParaRPr lang="id-ID" b="1" dirty="0"/>
          </a:p>
        </p:txBody>
      </p:sp>
      <p:sp>
        <p:nvSpPr>
          <p:cNvPr id="21" name="TextBox 17"/>
          <p:cNvSpPr txBox="1"/>
          <p:nvPr/>
        </p:nvSpPr>
        <p:spPr>
          <a:xfrm>
            <a:off x="4108584" y="4292291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 smtClean="0"/>
              <a:t>GRF &amp;</a:t>
            </a:r>
          </a:p>
          <a:p>
            <a:pPr algn="ctr"/>
            <a:r>
              <a:rPr lang="id-ID" b="1" dirty="0" smtClean="0"/>
              <a:t>Lost</a:t>
            </a:r>
            <a:endParaRPr lang="id-ID" b="1" dirty="0"/>
          </a:p>
        </p:txBody>
      </p:sp>
      <p:sp>
        <p:nvSpPr>
          <p:cNvPr id="22" name="TextBox 18"/>
          <p:cNvSpPr txBox="1"/>
          <p:nvPr/>
        </p:nvSpPr>
        <p:spPr>
          <a:xfrm>
            <a:off x="6987927" y="4318101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3</a:t>
            </a:r>
            <a:endParaRPr lang="id-ID" b="1" dirty="0"/>
          </a:p>
        </p:txBody>
      </p:sp>
      <p:sp>
        <p:nvSpPr>
          <p:cNvPr id="23" name="TextBox 19"/>
          <p:cNvSpPr txBox="1"/>
          <p:nvPr/>
        </p:nvSpPr>
        <p:spPr>
          <a:xfrm>
            <a:off x="6996579" y="1928399"/>
            <a:ext cx="906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/>
              <a:t>Logistik</a:t>
            </a:r>
          </a:p>
          <a:p>
            <a:pPr algn="ctr"/>
            <a:r>
              <a:rPr lang="id-ID" b="1" dirty="0"/>
              <a:t>Div </a:t>
            </a:r>
            <a:r>
              <a:rPr lang="id-ID" b="1" dirty="0" smtClean="0"/>
              <a:t>2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768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IKR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|          PIC 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2" y="1624679"/>
            <a:ext cx="184023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393723" cy="279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53768" y="2244433"/>
            <a:ext cx="937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50     </a:t>
            </a:r>
            <a:r>
              <a:rPr lang="en-US" sz="1400" dirty="0" err="1" smtClean="0"/>
              <a:t>Tono</a:t>
            </a:r>
            <a:r>
              <a:rPr lang="en-US" sz="1400" dirty="0" smtClean="0"/>
              <a:t> </a:t>
            </a:r>
            <a:r>
              <a:rPr lang="en-US" sz="1400" dirty="0" err="1" smtClean="0"/>
              <a:t>Haryanto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61     </a:t>
            </a:r>
            <a:r>
              <a:rPr lang="en-US" sz="1400" dirty="0" err="1" smtClean="0"/>
              <a:t>Adi</a:t>
            </a:r>
            <a:r>
              <a:rPr lang="en-US" sz="1400" dirty="0" smtClean="0"/>
              <a:t>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OSP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 smtClean="0"/>
              <a:t>372      </a:t>
            </a:r>
            <a:r>
              <a:rPr lang="en-US" sz="1400" dirty="0" err="1" smtClean="0"/>
              <a:t>Rayn</a:t>
            </a:r>
            <a:r>
              <a:rPr lang="en-US" sz="1400" dirty="0" smtClean="0"/>
              <a:t> </a:t>
            </a:r>
            <a:r>
              <a:rPr lang="en-US" sz="1400" dirty="0" err="1" smtClean="0"/>
              <a:t>Sidiq</a:t>
            </a:r>
            <a:r>
              <a:rPr lang="en-US" sz="1400" dirty="0" smtClean="0"/>
              <a:t>                             GA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99016" y="1620868"/>
            <a:ext cx="263171" cy="29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Asset Transfer</a:t>
            </a:r>
            <a:endParaRPr lang="id-ID" sz="2000" dirty="0" smtClean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Overview All WH</a:t>
            </a:r>
            <a:endParaRPr lang="id-ID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28160" y="1624679"/>
            <a:ext cx="1642032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18767"/>
            <a:ext cx="1278094" cy="285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4697"/>
            <a:ext cx="1173892" cy="289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924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80286" y="763110"/>
            <a:ext cx="9527830" cy="5816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2494251" y="827506"/>
            <a:ext cx="406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40675" y="1302039"/>
            <a:ext cx="29546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Purpose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 smtClean="0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  <a:endParaRPr lang="id-ID" dirty="0" smtClean="0"/>
          </a:p>
          <a:p>
            <a:r>
              <a:rPr lang="id-ID" dirty="0" smtClean="0"/>
              <a:t>Note		     : 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132075" y="1383335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32075" y="1655115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32075" y="2504086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128719" y="5022782"/>
            <a:ext cx="2428127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11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55" name="Picture 6" descr="Hasil gambar untuk icon da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85" y="5015719"/>
            <a:ext cx="232260" cy="2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128720" y="3070080"/>
            <a:ext cx="2711336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31820" y="3345292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131820" y="3617120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8719" y="3901566"/>
            <a:ext cx="2718968" cy="7279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121372" y="6049314"/>
            <a:ext cx="1097214" cy="3846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</a:t>
            </a:r>
            <a:endParaRPr lang="id-ID" sz="1600" dirty="0"/>
          </a:p>
        </p:txBody>
      </p:sp>
      <p:sp>
        <p:nvSpPr>
          <p:cNvPr id="65" name="Rectangle 64"/>
          <p:cNvSpPr/>
          <p:nvPr/>
        </p:nvSpPr>
        <p:spPr>
          <a:xfrm>
            <a:off x="5128719" y="5353236"/>
            <a:ext cx="2709426" cy="582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28719" y="2784967"/>
            <a:ext cx="2709426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28719" y="4727852"/>
            <a:ext cx="2709426" cy="2215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21372" y="1966347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134072" y="2201297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64292" y="794896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7202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9000" y="1827638"/>
            <a:ext cx="9058499" cy="323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91411" y="1973224"/>
            <a:ext cx="399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2348" y="1868808"/>
            <a:ext cx="161925" cy="2857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334437" y="2508120"/>
            <a:ext cx="8596161" cy="1678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7875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338015" y="3164633"/>
            <a:ext cx="779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</a:t>
            </a:r>
            <a:r>
              <a:rPr lang="en-US" sz="1200" dirty="0"/>
              <a:t>. </a:t>
            </a:r>
            <a:r>
              <a:rPr lang="en-US" sz="1200" dirty="0" smtClean="0"/>
              <a:t>      ONT                                             RO 126-01.221                    Equipment                         15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  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334437" y="3435675"/>
            <a:ext cx="779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2.       Spiral                                           RO 126-01.222                    Material                             10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  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30239" y="3718631"/>
            <a:ext cx="78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3</a:t>
            </a:r>
            <a:r>
              <a:rPr lang="en-US" sz="1200" dirty="0" smtClean="0"/>
              <a:t>. 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                                           RO 126-01.223                     Material                             20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Non  </a:t>
            </a:r>
            <a:r>
              <a:rPr lang="id-ID" sz="1200" dirty="0" smtClean="0"/>
              <a:t>SN</a:t>
            </a:r>
            <a:r>
              <a:rPr lang="en-US" sz="1200" dirty="0" smtClean="0"/>
              <a:t>          </a:t>
            </a:r>
            <a:r>
              <a:rPr lang="id-ID" sz="1200" dirty="0" smtClean="0">
                <a:solidFill>
                  <a:srgbClr val="0070C0"/>
                </a:solidFill>
              </a:rPr>
              <a:t>Open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163" y="2536225"/>
            <a:ext cx="8549796" cy="6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|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Orafin Code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Grouping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#       |</a:t>
            </a:r>
          </a:p>
          <a:p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000" y="2857504"/>
            <a:ext cx="149710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430157" y="2857504"/>
            <a:ext cx="1298863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918106" y="2857504"/>
            <a:ext cx="1497044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8455868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7207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9267740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583942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632729" y="2863102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786678" y="3183552"/>
            <a:ext cx="137898" cy="9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3541469" y="4312127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325202" y="4312127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048558" y="3241054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0048558" y="3510928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10049474" y="3772730"/>
            <a:ext cx="580513" cy="1571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Choose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5713" y="260068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172002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6694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730155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17687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0028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730155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730155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1720020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1988170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19447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23103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51599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737769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737769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730155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730155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724242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172002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6694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3463" y="3706013"/>
            <a:ext cx="155576" cy="12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3463" y="3998354"/>
            <a:ext cx="155576" cy="120650"/>
          </a:xfrm>
          <a:prstGeom prst="rect">
            <a:avLst/>
          </a:prstGeom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1720020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34286" y="3376496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220482" y="3333110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220482" y="361936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OSP 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20482" y="390432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GA        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sp>
        <p:nvSpPr>
          <p:cNvPr id="57" name="Rectangle 56"/>
          <p:cNvSpPr/>
          <p:nvPr/>
        </p:nvSpPr>
        <p:spPr>
          <a:xfrm>
            <a:off x="1989574" y="1592384"/>
            <a:ext cx="9936084" cy="3999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2159537" y="3344934"/>
            <a:ext cx="9741258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2193001" y="3389630"/>
            <a:ext cx="9479109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Brand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SN/NO SN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UOM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|QTY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NG|QTY Good Recondition|</a:t>
            </a:r>
          </a:p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36045" y="3770886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00685" y="3346880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232381" y="3559981"/>
            <a:ext cx="943698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3241827" y="3559981"/>
            <a:ext cx="512183" cy="138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Rectangle 65"/>
          <p:cNvSpPr/>
          <p:nvPr/>
        </p:nvSpPr>
        <p:spPr>
          <a:xfrm>
            <a:off x="3820327" y="3557115"/>
            <a:ext cx="516198" cy="13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4406839" y="3559981"/>
            <a:ext cx="557445" cy="130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5028681" y="3554238"/>
            <a:ext cx="641249" cy="14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5725720" y="3557115"/>
            <a:ext cx="367073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529892" y="355449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822985" y="355711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651982" y="3557901"/>
            <a:ext cx="112247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56088" y="3554811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2156455" y="1760078"/>
            <a:ext cx="272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Detail 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79591" y="3767123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91527" y="3774935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608351" y="3763711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8482083" y="3760394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478579" y="3757646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092562" y="3729593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126-01.221.121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 10                        5</a:t>
            </a:r>
            <a:endParaRPr lang="id-ID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2645506" y="2269739"/>
            <a:ext cx="57993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id-ID" dirty="0" smtClean="0"/>
              <a:t>Orafin Code</a:t>
            </a:r>
            <a:r>
              <a:rPr lang="en-US" dirty="0" smtClean="0"/>
              <a:t>	</a:t>
            </a:r>
            <a:r>
              <a:rPr lang="id-ID" dirty="0"/>
              <a:t>: </a:t>
            </a:r>
            <a:r>
              <a:rPr lang="en-US" dirty="0" smtClean="0"/>
              <a:t>RO126</a:t>
            </a:r>
            <a:r>
              <a:rPr lang="id-ID" dirty="0" smtClean="0"/>
              <a:t>-0</a:t>
            </a:r>
            <a:r>
              <a:rPr lang="en-US" dirty="0" smtClean="0"/>
              <a:t>1.221</a:t>
            </a:r>
            <a:r>
              <a:rPr lang="id-ID" dirty="0" smtClean="0"/>
              <a:t> 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Nama Barang</a:t>
            </a:r>
            <a:r>
              <a:rPr lang="en-US" dirty="0" smtClean="0"/>
              <a:t>	</a:t>
            </a:r>
            <a:r>
              <a:rPr lang="id-ID" dirty="0" smtClean="0"/>
              <a:t>: </a:t>
            </a:r>
            <a:r>
              <a:rPr lang="en-US" dirty="0" smtClean="0"/>
              <a:t>ONT</a:t>
            </a:r>
          </a:p>
          <a:p>
            <a:pPr>
              <a:tabLst>
                <a:tab pos="1773238" algn="l"/>
              </a:tabLst>
            </a:pPr>
            <a:r>
              <a:rPr lang="id-ID" dirty="0" smtClean="0"/>
              <a:t>QTY R</a:t>
            </a:r>
            <a:r>
              <a:rPr lang="en-US" dirty="0" err="1" smtClean="0"/>
              <a:t>eq</a:t>
            </a:r>
            <a:r>
              <a:rPr lang="id-ID" dirty="0" smtClean="0"/>
              <a:t>	: </a:t>
            </a:r>
            <a:r>
              <a:rPr lang="en-US" dirty="0" smtClean="0"/>
              <a:t>15</a:t>
            </a:r>
            <a:endParaRPr lang="id-ID" dirty="0" smtClean="0"/>
          </a:p>
        </p:txBody>
      </p:sp>
      <p:sp>
        <p:nvSpPr>
          <p:cNvPr id="83" name="Rectangle 82"/>
          <p:cNvSpPr/>
          <p:nvPr/>
        </p:nvSpPr>
        <p:spPr>
          <a:xfrm>
            <a:off x="6879591" y="3995736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91527" y="4003548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08351" y="3992324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8482083" y="398900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478579" y="3986259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879591" y="4214109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91527" y="4221921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608351" y="421069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482083" y="4207380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478579" y="4204632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89094" y="3957188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126-01.221.122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</a:t>
            </a:r>
            <a:endParaRPr lang="id-ID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2091996" y="4176773"/>
            <a:ext cx="9574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126-01.221.123         </a:t>
            </a:r>
            <a:r>
              <a:rPr lang="id-ID" sz="900" dirty="0" smtClean="0"/>
              <a:t>Huawei </a:t>
            </a:r>
            <a:r>
              <a:rPr lang="en-US" sz="900" dirty="0" smtClean="0"/>
              <a:t>      Equipment        </a:t>
            </a:r>
            <a:r>
              <a:rPr lang="id-ID" sz="900" dirty="0" smtClean="0"/>
              <a:t>Merah          </a:t>
            </a:r>
            <a:r>
              <a:rPr lang="en-US" sz="900" dirty="0" smtClean="0"/>
              <a:t>        </a:t>
            </a:r>
            <a:r>
              <a:rPr lang="id-ID" sz="900" dirty="0" smtClean="0"/>
              <a:t>SN            </a:t>
            </a:r>
            <a:r>
              <a:rPr lang="en-US" sz="900" dirty="0" smtClean="0"/>
              <a:t>    </a:t>
            </a:r>
            <a:r>
              <a:rPr lang="id-ID" sz="900" dirty="0" smtClean="0"/>
              <a:t>Set</a:t>
            </a:r>
            <a:r>
              <a:rPr lang="en-US" sz="900" dirty="0" smtClean="0"/>
              <a:t>            </a:t>
            </a:r>
            <a:endParaRPr lang="id-ID" sz="900" dirty="0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45106" y="1629729"/>
            <a:ext cx="161925" cy="285750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10538413" y="3760947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0538413" y="3989560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538413" y="4207933"/>
            <a:ext cx="371192" cy="158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163463" y="5057875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7202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001/GRF/IC-</a:t>
            </a:r>
            <a:r>
              <a:rPr lang="en-US" sz="1400" dirty="0" smtClean="0"/>
              <a:t>IT</a:t>
            </a:r>
            <a:r>
              <a:rPr lang="id-ID" sz="1400" dirty="0" smtClean="0"/>
              <a:t>/07/18              WO/</a:t>
            </a:r>
            <a:r>
              <a:rPr lang="en-US" sz="1400" dirty="0"/>
              <a:t>IT</a:t>
            </a:r>
            <a:r>
              <a:rPr lang="id-ID" sz="1400" dirty="0" smtClean="0"/>
              <a:t>/1806-00348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IT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/1806-003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 </a:t>
            </a:r>
            <a:r>
              <a:rPr lang="id-ID" sz="1400" dirty="0" smtClean="0"/>
              <a:t>    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/1806-003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	       </a:t>
            </a:r>
            <a:r>
              <a:rPr lang="en-US" sz="1400" dirty="0" smtClean="0"/>
              <a:t>   </a:t>
            </a:r>
            <a:r>
              <a:rPr lang="id-ID" sz="1400" dirty="0" smtClean="0"/>
              <a:t>     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/1806-00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 err="1" smtClean="0"/>
              <a:t>Ananda</a:t>
            </a:r>
            <a:r>
              <a:rPr lang="en-US" sz="1400" dirty="0" smtClean="0"/>
              <a:t>                     GA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32293"/>
            <a:ext cx="263171" cy="3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TextBox 39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GRF               </a:t>
            </a:r>
            <a:r>
              <a:rPr lang="en-US" sz="1400" dirty="0" smtClean="0"/>
              <a:t>    </a:t>
            </a:r>
            <a:r>
              <a:rPr lang="id-ID" sz="1400" dirty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</a:t>
            </a:r>
            <a:r>
              <a:rPr lang="en-US" sz="1400" dirty="0" smtClean="0"/>
              <a:t>GOVREL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9000" y="1827638"/>
            <a:ext cx="9058499" cy="3230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46"/>
          <p:cNvSpPr txBox="1"/>
          <p:nvPr/>
        </p:nvSpPr>
        <p:spPr>
          <a:xfrm>
            <a:off x="2391411" y="1973224"/>
            <a:ext cx="399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Good Request Form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2348" y="1868808"/>
            <a:ext cx="161925" cy="2857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2334437" y="2508120"/>
            <a:ext cx="8596161" cy="1678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7875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2325202" y="3164633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1</a:t>
            </a:r>
            <a:r>
              <a:rPr lang="en-US" sz="1200" dirty="0"/>
              <a:t>. </a:t>
            </a:r>
            <a:r>
              <a:rPr lang="en-US" sz="1200" dirty="0" smtClean="0"/>
              <a:t>      ONT                                             RO 126-01.221                    Equipment                         15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</a:t>
            </a:r>
            <a:r>
              <a:rPr lang="id-ID" sz="1200" dirty="0" smtClean="0"/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r>
              <a:rPr lang="id-ID" sz="1200" dirty="0" smtClean="0"/>
              <a:t>                 </a:t>
            </a:r>
            <a:endParaRPr lang="id-ID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2334437" y="3441638"/>
            <a:ext cx="8482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smtClean="0"/>
              <a:t>2.       Spiral                                           RO 126-01.222                    Material                             10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 </a:t>
            </a:r>
            <a:r>
              <a:rPr lang="id-ID" sz="1200" dirty="0" smtClean="0"/>
              <a:t>SN</a:t>
            </a:r>
            <a:r>
              <a:rPr lang="en-US" sz="1200" dirty="0" smtClean="0"/>
              <a:t>          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30239" y="3718631"/>
            <a:ext cx="780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3</a:t>
            </a:r>
            <a:r>
              <a:rPr lang="en-US" sz="1200" dirty="0" smtClean="0"/>
              <a:t>.       </a:t>
            </a:r>
            <a:r>
              <a:rPr lang="en-US" sz="1200" dirty="0" err="1" smtClean="0"/>
              <a:t>Tiang</a:t>
            </a:r>
            <a:r>
              <a:rPr lang="en-US" sz="1200" dirty="0" smtClean="0"/>
              <a:t>                                           RO 126-01.223                     Material                             20      </a:t>
            </a:r>
            <a:r>
              <a:rPr lang="id-ID" sz="1200" dirty="0" smtClean="0"/>
              <a:t>     </a:t>
            </a:r>
            <a:r>
              <a:rPr lang="en-US" sz="1200" dirty="0" smtClean="0"/>
              <a:t>      Non  </a:t>
            </a:r>
            <a:r>
              <a:rPr lang="id-ID" sz="1200" dirty="0" smtClean="0"/>
              <a:t>SN</a:t>
            </a:r>
            <a:r>
              <a:rPr lang="en-US" sz="1200" dirty="0" smtClean="0"/>
              <a:t>      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Closed</a:t>
            </a:r>
            <a:endParaRPr lang="id-ID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362163" y="2536225"/>
            <a:ext cx="8549796" cy="62840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# |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Nama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   |   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Orafin Code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Grouping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Barang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SN/Non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      #       |</a:t>
            </a:r>
          </a:p>
          <a:p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2000" y="2857504"/>
            <a:ext cx="1497100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/>
        </p:nvSpPr>
        <p:spPr>
          <a:xfrm>
            <a:off x="4430157" y="2857504"/>
            <a:ext cx="1298863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5918106" y="2857504"/>
            <a:ext cx="1497044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8455868" y="2857504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72070" y="2853444"/>
            <a:ext cx="217860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9267740" y="2857504"/>
            <a:ext cx="628882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675383" y="2853444"/>
            <a:ext cx="230473" cy="2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632729" y="2863102"/>
            <a:ext cx="534049" cy="213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11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0786678" y="3183552"/>
            <a:ext cx="137898" cy="9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3541469" y="4312127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325202" y="4312127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327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>
                <a:solidFill>
                  <a:srgbClr val="FF0000"/>
                </a:solidFill>
              </a:rPr>
              <a:t>	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r>
              <a:rPr lang="en-US" sz="1400" dirty="0" smtClean="0"/>
              <a:t>             IKR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PIC 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10268464" y="1624679"/>
            <a:ext cx="139372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</a:t>
            </a:r>
            <a:r>
              <a:rPr lang="id-ID" sz="1400" dirty="0" smtClean="0"/>
              <a:t>WO/</a:t>
            </a:r>
            <a:r>
              <a:rPr lang="en-US" sz="1400" dirty="0" smtClean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50    </a:t>
            </a:r>
            <a:r>
              <a:rPr lang="en-US" sz="1400" dirty="0" err="1" smtClean="0"/>
              <a:t>Tono</a:t>
            </a:r>
            <a:r>
              <a:rPr lang="en-US" sz="1400" dirty="0" smtClean="0"/>
              <a:t> </a:t>
            </a:r>
            <a:r>
              <a:rPr lang="en-US" sz="1400" dirty="0" err="1" smtClean="0"/>
              <a:t>Haryanto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    IKO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</a:t>
            </a:r>
            <a:r>
              <a:rPr lang="id-ID" sz="1400" dirty="0" smtClean="0"/>
              <a:t>      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 smtClean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 smtClean="0"/>
              <a:t>61    </a:t>
            </a:r>
            <a:r>
              <a:rPr lang="en-US" sz="1400" dirty="0" err="1" smtClean="0"/>
              <a:t>Adi</a:t>
            </a:r>
            <a:r>
              <a:rPr lang="en-US" sz="1400" dirty="0"/>
              <a:t>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	                   OSP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nputted</a:t>
            </a:r>
            <a:r>
              <a:rPr lang="en-US" sz="1400" dirty="0" smtClean="0"/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5</a:t>
            </a:r>
            <a:r>
              <a:rPr lang="id-ID" sz="1400" dirty="0" smtClean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</a:t>
            </a:r>
            <a:r>
              <a:rPr lang="id-ID" sz="1400" dirty="0" smtClean="0"/>
              <a:t>WO/</a:t>
            </a:r>
            <a:r>
              <a:rPr lang="en-US" sz="1400" dirty="0" smtClean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 smtClean="0"/>
              <a:t>372     </a:t>
            </a:r>
            <a:r>
              <a:rPr lang="en-US" sz="1400" dirty="0" err="1" smtClean="0"/>
              <a:t>Rayn</a:t>
            </a:r>
            <a:r>
              <a:rPr lang="en-US" sz="1400" dirty="0" smtClean="0"/>
              <a:t> </a:t>
            </a:r>
            <a:r>
              <a:rPr lang="en-US" sz="1400" dirty="0" err="1" smtClean="0"/>
              <a:t>Sidiq</a:t>
            </a:r>
            <a:r>
              <a:rPr lang="en-US" sz="1400" dirty="0" smtClean="0"/>
              <a:t>                             GA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99016" y="1620868"/>
            <a:ext cx="263171" cy="30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9584" y="205901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7051" y="251269"/>
            <a:ext cx="120967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Approver_ic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1600" b="1" dirty="0" smtClean="0">
                <a:solidFill>
                  <a:srgbClr val="FFFF00"/>
                </a:solidFill>
              </a:rPr>
              <a:t>List GRF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5" y="1624679"/>
            <a:ext cx="1407350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12643" y="1629186"/>
            <a:ext cx="263171" cy="28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</a:t>
            </a:r>
            <a:r>
              <a:rPr lang="en-US" sz="1400" dirty="0" smtClean="0"/>
              <a:t>GOVREL   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958941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341341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51855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44196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341341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834237" y="1341341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622445" y="1335730"/>
            <a:ext cx="1202742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8479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1600" b="1" dirty="0" smtClean="0">
                <a:solidFill>
                  <a:srgbClr val="FFFF00"/>
                </a:solidFill>
              </a:rPr>
              <a:t>List GRF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1679" y="686687"/>
            <a:ext cx="9753309" cy="5918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221048" y="64545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View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7472" y="1001465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</a:p>
          <a:p>
            <a:r>
              <a:rPr lang="en-US" dirty="0" smtClean="0"/>
              <a:t>Note		     :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858872" y="1103863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858872" y="1377401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/1806-0034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858872" y="2164600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54568" y="3581364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25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58617" y="2727220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58617" y="3002432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58617" y="3283988"/>
            <a:ext cx="2708235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54568" y="4135660"/>
            <a:ext cx="2709426" cy="5446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85770" y="4805450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64" name="Rectangle 63"/>
          <p:cNvSpPr/>
          <p:nvPr/>
        </p:nvSpPr>
        <p:spPr>
          <a:xfrm>
            <a:off x="2213272" y="4817275"/>
            <a:ext cx="9661587" cy="12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9878" y="4819220"/>
            <a:ext cx="156534" cy="12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2262009" y="4858644"/>
            <a:ext cx="9430686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QTY Req  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Good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QTY Not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Recondition|Asset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Barcode|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29790" y="5028995"/>
            <a:ext cx="608791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0" name="Rectangle 89"/>
          <p:cNvSpPr/>
          <p:nvPr/>
        </p:nvSpPr>
        <p:spPr>
          <a:xfrm>
            <a:off x="3798332" y="5028995"/>
            <a:ext cx="354397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1" name="Rectangle 90"/>
          <p:cNvSpPr/>
          <p:nvPr/>
        </p:nvSpPr>
        <p:spPr>
          <a:xfrm>
            <a:off x="4224385" y="5028995"/>
            <a:ext cx="553918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2" name="Rectangle 91"/>
          <p:cNvSpPr/>
          <p:nvPr/>
        </p:nvSpPr>
        <p:spPr>
          <a:xfrm>
            <a:off x="4863947" y="5028995"/>
            <a:ext cx="42951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3" name="Rectangle 92"/>
          <p:cNvSpPr/>
          <p:nvPr/>
        </p:nvSpPr>
        <p:spPr>
          <a:xfrm>
            <a:off x="5346523" y="5026665"/>
            <a:ext cx="419108" cy="12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4" name="Rectangle 93"/>
          <p:cNvSpPr/>
          <p:nvPr/>
        </p:nvSpPr>
        <p:spPr>
          <a:xfrm>
            <a:off x="5794319" y="5021619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628734" y="5026922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59264" y="5026129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526" y="5026915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61948" y="5014609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2279143" y="5031325"/>
            <a:ext cx="765404" cy="12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4861932" y="2439314"/>
            <a:ext cx="2712552" cy="248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7057" y="719152"/>
            <a:ext cx="161925" cy="285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230208" y="5202678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126-01.221.121      </a:t>
            </a:r>
            <a:r>
              <a:rPr lang="en-US" sz="800" dirty="0" smtClean="0"/>
              <a:t>   ONT        </a:t>
            </a:r>
            <a:r>
              <a:rPr lang="id-ID" sz="800" dirty="0" smtClean="0"/>
              <a:t>    </a:t>
            </a:r>
            <a:r>
              <a:rPr lang="en-US" sz="800" dirty="0" smtClean="0"/>
              <a:t>  </a:t>
            </a:r>
            <a:r>
              <a:rPr lang="id-ID" sz="800" dirty="0" smtClean="0"/>
              <a:t>Huawei </a:t>
            </a:r>
            <a:r>
              <a:rPr lang="en-US" sz="800" dirty="0" smtClean="0"/>
              <a:t>       Equipment         </a:t>
            </a:r>
            <a:r>
              <a:rPr lang="id-ID" sz="800" dirty="0"/>
              <a:t>Merah           SN       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15                  10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2223211" y="5424931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  </a:t>
            </a:r>
            <a:r>
              <a:rPr lang="id-ID" sz="800" dirty="0" smtClean="0"/>
              <a:t>    </a:t>
            </a:r>
            <a:r>
              <a:rPr lang="en-US" sz="800" dirty="0" smtClean="0"/>
              <a:t>Spiral       </a:t>
            </a:r>
            <a:r>
              <a:rPr lang="id-ID" sz="800" dirty="0" smtClean="0"/>
              <a:t>     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  </a:t>
            </a:r>
            <a:r>
              <a:rPr lang="id-ID" sz="800" dirty="0" smtClean="0"/>
              <a:t>SN               Set</a:t>
            </a:r>
            <a:r>
              <a:rPr lang="en-US" sz="800" dirty="0" smtClean="0"/>
              <a:t>            10                    5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2221048" y="5645446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 </a:t>
            </a:r>
            <a:r>
              <a:rPr lang="id-ID" sz="800" dirty="0" smtClean="0"/>
              <a:t>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   </a:t>
            </a:r>
            <a:r>
              <a:rPr lang="id-ID" sz="800" dirty="0" smtClean="0"/>
              <a:t>     </a:t>
            </a:r>
            <a:r>
              <a:rPr lang="en-US" sz="800" dirty="0" smtClean="0"/>
              <a:t> </a:t>
            </a:r>
            <a:r>
              <a:rPr lang="id-ID" sz="800" dirty="0" smtClean="0"/>
              <a:t>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   </a:t>
            </a:r>
            <a:r>
              <a:rPr lang="en-US" sz="800" dirty="0" smtClean="0"/>
              <a:t>Pcs            20                  15                          5                       0                              0                                 0                                      0                                 -</a:t>
            </a:r>
            <a:endParaRPr lang="id-ID" sz="800" dirty="0"/>
          </a:p>
        </p:txBody>
      </p:sp>
      <p:sp>
        <p:nvSpPr>
          <p:cNvPr id="77" name="Rectangle 76"/>
          <p:cNvSpPr/>
          <p:nvPr/>
        </p:nvSpPr>
        <p:spPr>
          <a:xfrm>
            <a:off x="4854568" y="3862727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440054" y="6128100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</a:t>
            </a:r>
            <a:endParaRPr lang="id-ID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2221048" y="6128100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70" name="Rectangle 69"/>
          <p:cNvSpPr/>
          <p:nvPr/>
        </p:nvSpPr>
        <p:spPr>
          <a:xfrm>
            <a:off x="4848382" y="162981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861082" y="189993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87051" y="251269"/>
            <a:ext cx="120967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Approver_ic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40732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b="1" dirty="0" smtClean="0">
                <a:solidFill>
                  <a:srgbClr val="FFFF00"/>
                </a:solidFill>
              </a:rPr>
              <a:t>List GRF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b="1" dirty="0" smtClean="0">
                <a:solidFill>
                  <a:srgbClr val="FFFF00"/>
                </a:solidFill>
              </a:rPr>
              <a:t>Approve</a:t>
            </a:r>
            <a:endParaRPr lang="id-ID" sz="1600" b="1" dirty="0" smtClean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Asset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4" y="1624679"/>
            <a:ext cx="1457753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67333" y="1627833"/>
            <a:ext cx="263171" cy="2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687051" y="251269"/>
            <a:ext cx="120967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Approver_ic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3348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dirty="0">
                <a:solidFill>
                  <a:schemeClr val="bg1"/>
                </a:solidFill>
              </a:rPr>
              <a:t>List GRF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Approve</a:t>
            </a:r>
            <a:endParaRPr lang="id-ID" sz="16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Asset Transfer</a:t>
            </a:r>
            <a:endParaRPr lang="id-ID" sz="2000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Overview </a:t>
            </a:r>
            <a:r>
              <a:rPr lang="id-ID" sz="2000" dirty="0">
                <a:solidFill>
                  <a:schemeClr val="bg1"/>
                </a:solidFill>
              </a:rPr>
              <a:t>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|           PIC            |      Division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3738581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268465" y="1624679"/>
            <a:ext cx="142687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3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432165" y="1618767"/>
            <a:ext cx="263171" cy="3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3799" y="1632293"/>
            <a:ext cx="245444" cy="2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5836507" y="1624679"/>
            <a:ext cx="1577547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6454" y="1624679"/>
            <a:ext cx="1206843" cy="282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8969560" y="1618766"/>
            <a:ext cx="117389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>
            <a:off x="2253769" y="2002107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0070C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     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   </a:t>
            </a:r>
            <a:r>
              <a:rPr lang="en-US" sz="1400" dirty="0" smtClean="0"/>
              <a:t>IKR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2245196" y="22774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    </a:t>
            </a:r>
            <a:r>
              <a:rPr lang="en-US" sz="1400" dirty="0" smtClean="0"/>
              <a:t>GA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036" y="2093847"/>
            <a:ext cx="155576" cy="12065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52175" y="2367127"/>
            <a:ext cx="155576" cy="120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185" y="2345441"/>
            <a:ext cx="238125" cy="2286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6185" y="2040711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97385" y="2321192"/>
            <a:ext cx="256431" cy="32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2215140" y="1429700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</a:t>
            </a:r>
            <a:r>
              <a:rPr lang="en-US" sz="1200" i="1" dirty="0" err="1" smtClean="0"/>
              <a:t>ic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90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Warehouse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</a:t>
            </a:r>
            <a:r>
              <a:rPr lang="en-US" sz="1400" dirty="0" smtClean="0">
                <a:solidFill>
                  <a:srgbClr val="0070C0"/>
                </a:solidFill>
              </a:rPr>
              <a:t>Inputted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</a:t>
            </a:r>
            <a:r>
              <a:rPr lang="en-US" sz="1400" dirty="0" smtClean="0"/>
              <a:t>GOVREL   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  </a:t>
            </a:r>
            <a:r>
              <a:rPr lang="id-ID" sz="1400" dirty="0" smtClean="0"/>
              <a:t>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958941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1" y="1280187"/>
            <a:ext cx="9549667" cy="69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341341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51855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44196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738581" y="1341341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834237" y="1341341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622445" y="1335730"/>
            <a:ext cx="1202742" cy="27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>
                <a:solidFill>
                  <a:srgbClr val="FF0000"/>
                </a:solidFill>
              </a:rPr>
              <a:t>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18479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348955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21728" y="749476"/>
            <a:ext cx="207127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Manage Item</a:t>
            </a:r>
          </a:p>
          <a:p>
            <a:r>
              <a:rPr lang="id-ID" dirty="0" smtClean="0">
                <a:solidFill>
                  <a:schemeClr val="bg1"/>
                </a:solidFill>
              </a:rPr>
              <a:t>Manage Warehouse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Instruction IC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*Warehouse Transfer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*Repair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*Disposal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*Production</a:t>
            </a:r>
          </a:p>
          <a:p>
            <a:r>
              <a:rPr lang="id-ID" sz="1600" dirty="0" smtClean="0">
                <a:solidFill>
                  <a:schemeClr val="bg1"/>
                </a:solidFill>
              </a:rPr>
              <a:t> *Recondition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Adjusment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List GRF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Input</a:t>
            </a:r>
          </a:p>
          <a:p>
            <a:pPr marL="342900" indent="-34290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Approve</a:t>
            </a:r>
            <a:endParaRPr lang="id-ID" sz="1600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Asset Transfer</a:t>
            </a:r>
            <a:endParaRPr lang="id-ID" sz="2000" b="1" dirty="0">
              <a:solidFill>
                <a:srgbClr val="FFFF00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Overview All WH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1679" y="686688"/>
            <a:ext cx="9753309" cy="582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TextBox 56"/>
          <p:cNvSpPr txBox="1"/>
          <p:nvPr/>
        </p:nvSpPr>
        <p:spPr>
          <a:xfrm>
            <a:off x="2221048" y="64545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Detail View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GRF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67472" y="1001465"/>
            <a:ext cx="29546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Nomor WO/IOM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</a:p>
          <a:p>
            <a:r>
              <a:rPr lang="id-ID" dirty="0" smtClean="0"/>
              <a:t>File Attachment</a:t>
            </a:r>
            <a:r>
              <a:rPr lang="en-US" dirty="0" smtClean="0"/>
              <a:t> 1</a:t>
            </a:r>
            <a:r>
              <a:rPr lang="id-ID" dirty="0" smtClean="0"/>
              <a:t>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File Attachment 2	     :</a:t>
            </a:r>
            <a:endParaRPr lang="id-ID" dirty="0" smtClean="0"/>
          </a:p>
          <a:p>
            <a:r>
              <a:rPr lang="id-ID" dirty="0" smtClean="0"/>
              <a:t>Tipe GRF</a:t>
            </a: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r>
              <a:rPr lang="id-ID" dirty="0"/>
              <a:t>	</a:t>
            </a:r>
          </a:p>
          <a:p>
            <a:r>
              <a:rPr lang="id-ID" dirty="0"/>
              <a:t>Region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id-ID" dirty="0"/>
          </a:p>
          <a:p>
            <a:r>
              <a:rPr lang="id-ID" dirty="0"/>
              <a:t>PIC	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id-ID" dirty="0" smtClean="0"/>
              <a:t>Tanggal </a:t>
            </a:r>
            <a:r>
              <a:rPr lang="en-US" dirty="0" err="1"/>
              <a:t>Pengembalian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</a:t>
            </a:r>
          </a:p>
          <a:p>
            <a:r>
              <a:rPr lang="en-US" dirty="0" smtClean="0"/>
              <a:t>Note		     :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858872" y="2164600"/>
            <a:ext cx="270512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854568" y="3581364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25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Juli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58617" y="2727220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58617" y="3002432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858617" y="3283988"/>
            <a:ext cx="2708235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854568" y="4148360"/>
            <a:ext cx="2709426" cy="5446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Catatan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jika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ada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61932" y="2439314"/>
            <a:ext cx="2702062" cy="2481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7057" y="719152"/>
            <a:ext cx="161925" cy="28575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854568" y="3862727"/>
            <a:ext cx="2712284" cy="2317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29537" y="6132666"/>
            <a:ext cx="96069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Update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8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38452" y="3283081"/>
            <a:ext cx="233119" cy="23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41365" y="3007868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2285770" y="4814628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</a:t>
            </a:r>
            <a:r>
              <a:rPr lang="en-US" sz="1400" dirty="0" smtClean="0">
                <a:solidFill>
                  <a:srgbClr val="FF0000"/>
                </a:solidFill>
              </a:rPr>
              <a:t> GRF              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/>
              <a:t>GOV</a:t>
            </a:r>
            <a:r>
              <a:rPr lang="id-ID" sz="1400" dirty="0" smtClean="0"/>
              <a:t>/07/18                  </a:t>
            </a:r>
            <a:r>
              <a:rPr lang="en-US" sz="1400" dirty="0" smtClean="0"/>
              <a:t>Sales	                   </a:t>
            </a:r>
            <a:r>
              <a:rPr lang="en-US" sz="1400" dirty="0" err="1" smtClean="0"/>
              <a:t>Reguler</a:t>
            </a:r>
            <a:endParaRPr lang="id-ID" sz="1400" dirty="0"/>
          </a:p>
        </p:txBody>
      </p:sp>
      <p:sp>
        <p:nvSpPr>
          <p:cNvPr id="84" name="Rectangle 83"/>
          <p:cNvSpPr/>
          <p:nvPr/>
        </p:nvSpPr>
        <p:spPr>
          <a:xfrm>
            <a:off x="2213272" y="4826453"/>
            <a:ext cx="9661587" cy="121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9878" y="4828398"/>
            <a:ext cx="156534" cy="12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/>
          <p:cNvSpPr/>
          <p:nvPr/>
        </p:nvSpPr>
        <p:spPr>
          <a:xfrm>
            <a:off x="10901966" y="5233710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13652198</a:t>
            </a:r>
            <a:endParaRPr lang="en-US" sz="800" dirty="0"/>
          </a:p>
        </p:txBody>
      </p:sp>
      <p:sp>
        <p:nvSpPr>
          <p:cNvPr id="87" name="Rectangle 86"/>
          <p:cNvSpPr/>
          <p:nvPr/>
        </p:nvSpPr>
        <p:spPr>
          <a:xfrm>
            <a:off x="10908345" y="5461338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10901965" y="5681853"/>
            <a:ext cx="733117" cy="1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2262009" y="4867822"/>
            <a:ext cx="9430686" cy="340069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Brand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UOM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|  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QTY Req  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Good 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QTY Not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</a:rPr>
              <a:t>Reject|QTY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Recondition|Asset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Barcode|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29790" y="5038173"/>
            <a:ext cx="608791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3" name="Rectangle 102"/>
          <p:cNvSpPr/>
          <p:nvPr/>
        </p:nvSpPr>
        <p:spPr>
          <a:xfrm>
            <a:off x="3798332" y="5038173"/>
            <a:ext cx="354397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" name="Rectangle 103"/>
          <p:cNvSpPr/>
          <p:nvPr/>
        </p:nvSpPr>
        <p:spPr>
          <a:xfrm>
            <a:off x="4224385" y="5038173"/>
            <a:ext cx="553918" cy="13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5" name="Rectangle 104"/>
          <p:cNvSpPr/>
          <p:nvPr/>
        </p:nvSpPr>
        <p:spPr>
          <a:xfrm>
            <a:off x="4863947" y="5038173"/>
            <a:ext cx="429514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6" name="Rectangle 105"/>
          <p:cNvSpPr/>
          <p:nvPr/>
        </p:nvSpPr>
        <p:spPr>
          <a:xfrm>
            <a:off x="5346523" y="5035843"/>
            <a:ext cx="419108" cy="123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>
            <a:off x="5794319" y="5030797"/>
            <a:ext cx="302365" cy="131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628734" y="5036100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159264" y="5035307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19526" y="5036093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5961948" y="5023787"/>
            <a:ext cx="141299" cy="14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 111"/>
          <p:cNvSpPr/>
          <p:nvPr/>
        </p:nvSpPr>
        <p:spPr>
          <a:xfrm>
            <a:off x="2279143" y="5040503"/>
            <a:ext cx="765404" cy="129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TextBox 112"/>
          <p:cNvSpPr txBox="1"/>
          <p:nvPr/>
        </p:nvSpPr>
        <p:spPr>
          <a:xfrm>
            <a:off x="2230208" y="5211856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126-01.221.121      </a:t>
            </a:r>
            <a:r>
              <a:rPr lang="en-US" sz="800" dirty="0" smtClean="0"/>
              <a:t>   ONT        </a:t>
            </a:r>
            <a:r>
              <a:rPr lang="id-ID" sz="800" dirty="0" smtClean="0"/>
              <a:t>    </a:t>
            </a:r>
            <a:r>
              <a:rPr lang="en-US" sz="800" dirty="0" smtClean="0"/>
              <a:t>  </a:t>
            </a:r>
            <a:r>
              <a:rPr lang="id-ID" sz="800" dirty="0" smtClean="0"/>
              <a:t>Huawei </a:t>
            </a:r>
            <a:r>
              <a:rPr lang="en-US" sz="800" dirty="0" smtClean="0"/>
              <a:t>       Equipment         </a:t>
            </a:r>
            <a:r>
              <a:rPr lang="id-ID" sz="800" dirty="0"/>
              <a:t>Merah           SN               </a:t>
            </a:r>
            <a:r>
              <a:rPr lang="id-ID" sz="800" dirty="0" smtClean="0"/>
              <a:t>Set</a:t>
            </a:r>
            <a:r>
              <a:rPr lang="en-US" sz="800" dirty="0" smtClean="0"/>
              <a:t>            15                  10                          5                       0                              0                                 0                                      0                  </a:t>
            </a:r>
            <a:endParaRPr lang="id-ID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223211" y="5434109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  </a:t>
            </a:r>
            <a:r>
              <a:rPr lang="id-ID" sz="800" dirty="0" smtClean="0"/>
              <a:t>    </a:t>
            </a:r>
            <a:r>
              <a:rPr lang="en-US" sz="800" dirty="0" smtClean="0"/>
              <a:t>Spiral       </a:t>
            </a:r>
            <a:r>
              <a:rPr lang="id-ID" sz="800" dirty="0" smtClean="0"/>
              <a:t>     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  </a:t>
            </a:r>
            <a:r>
              <a:rPr lang="id-ID" sz="800" dirty="0" smtClean="0"/>
              <a:t>SN               Set</a:t>
            </a:r>
            <a:r>
              <a:rPr lang="en-US" sz="800" dirty="0" smtClean="0"/>
              <a:t>            10                    5                          5                       0                              0                                 0                                      0                  </a:t>
            </a:r>
            <a:endParaRPr lang="id-ID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221048" y="5654624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 </a:t>
            </a:r>
            <a:r>
              <a:rPr lang="id-ID" sz="800" dirty="0" smtClean="0"/>
              <a:t>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   </a:t>
            </a:r>
            <a:r>
              <a:rPr lang="id-ID" sz="800" dirty="0" smtClean="0"/>
              <a:t>     </a:t>
            </a:r>
            <a:r>
              <a:rPr lang="en-US" sz="800" dirty="0" smtClean="0"/>
              <a:t> </a:t>
            </a:r>
            <a:r>
              <a:rPr lang="id-ID" sz="800" dirty="0" smtClean="0"/>
              <a:t>Huawei </a:t>
            </a:r>
            <a:r>
              <a:rPr lang="en-US" sz="800" dirty="0" smtClean="0"/>
              <a:t>       Material      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    </a:t>
            </a:r>
            <a:r>
              <a:rPr lang="en-US" sz="800" dirty="0" smtClean="0"/>
              <a:t> Non </a:t>
            </a:r>
            <a:r>
              <a:rPr lang="id-ID" sz="800" dirty="0" smtClean="0"/>
              <a:t>SN      </a:t>
            </a:r>
            <a:r>
              <a:rPr lang="en-US" sz="800" dirty="0" smtClean="0"/>
              <a:t>Pcs            20                  15                          5                       0                              0                                 0                                      0                </a:t>
            </a:r>
            <a:endParaRPr lang="id-ID" sz="800" dirty="0"/>
          </a:p>
        </p:txBody>
      </p:sp>
      <p:sp>
        <p:nvSpPr>
          <p:cNvPr id="72" name="Rectangle 71"/>
          <p:cNvSpPr/>
          <p:nvPr/>
        </p:nvSpPr>
        <p:spPr>
          <a:xfrm>
            <a:off x="4858872" y="1103863"/>
            <a:ext cx="2717800" cy="23402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858872" y="1377401"/>
            <a:ext cx="2715612" cy="234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848382" y="1629814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61082" y="1899932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rgbClr val="FF0000"/>
                </a:solidFill>
              </a:rPr>
              <a:t>New GRF      </a:t>
            </a:r>
            <a:r>
              <a:rPr lang="en-US" sz="1400" dirty="0" smtClean="0"/>
              <a:t>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</a:t>
            </a:r>
            <a:r>
              <a:rPr lang="en-US" sz="1400" dirty="0" smtClean="0"/>
              <a:t>9 	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</a:t>
            </a:r>
            <a:r>
              <a:rPr lang="id-ID" sz="1400" dirty="0">
                <a:solidFill>
                  <a:sysClr val="windowText" lastClr="000000"/>
                </a:solidFill>
              </a:rPr>
              <a:t>Darmawan</a:t>
            </a:r>
            <a:r>
              <a:rPr lang="en-US" sz="1400" dirty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</a:t>
            </a:r>
            <a:r>
              <a:rPr lang="en-US" sz="1400" dirty="0" smtClean="0"/>
              <a:t>IKR               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 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Division     |</a:t>
            </a: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     </a:t>
            </a:r>
            <a:r>
              <a:rPr lang="id-ID" sz="1400" dirty="0" smtClean="0">
                <a:solidFill>
                  <a:srgbClr val="C00000"/>
                </a:solidFill>
              </a:rPr>
              <a:t>Need </a:t>
            </a:r>
            <a:r>
              <a:rPr lang="id-ID" sz="1400" dirty="0">
                <a:solidFill>
                  <a:srgbClr val="C00000"/>
                </a:solidFill>
              </a:rPr>
              <a:t>Revise </a:t>
            </a:r>
            <a:r>
              <a:rPr lang="en-US" sz="1400" dirty="0" smtClean="0">
                <a:solidFill>
                  <a:srgbClr val="C00000"/>
                </a:solidFill>
              </a:rPr>
              <a:t>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                      IKO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        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</a:t>
            </a:r>
            <a:r>
              <a:rPr lang="id-ID" sz="1400" dirty="0" smtClean="0">
                <a:solidFill>
                  <a:srgbClr val="0070C0"/>
                </a:solidFill>
              </a:rPr>
              <a:t>Inputted    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                      GA</a:t>
            </a:r>
            <a:endParaRPr lang="id-ID" sz="1400" dirty="0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635" y="1618736"/>
            <a:ext cx="253528" cy="2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341918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994116" y="1626696"/>
            <a:ext cx="1872414" cy="28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8078289" y="1634063"/>
            <a:ext cx="1348099" cy="28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9638147" y="1623993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53443" y="1618736"/>
            <a:ext cx="241005" cy="2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40362" y="286611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499236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63690" y="1625600"/>
            <a:ext cx="1297585" cy="29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GRF          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Sales	     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OSP 	                 </a:t>
            </a:r>
            <a:r>
              <a:rPr lang="en-US" sz="1400" dirty="0" smtClean="0"/>
              <a:t>  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Inputted      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smtClean="0"/>
              <a:t>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21693"/>
            <a:ext cx="233119" cy="2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5258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65378" y="230347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2151689" y="729512"/>
            <a:ext cx="9753309" cy="5704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2221048" y="764181"/>
            <a:ext cx="22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Tag SN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67472" y="1280300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Nomor GRF     	</a:t>
            </a:r>
            <a:r>
              <a:rPr lang="en-US" dirty="0" smtClean="0"/>
              <a:t>     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err="1" smtClean="0"/>
              <a:t>Nomor</a:t>
            </a:r>
            <a:r>
              <a:rPr lang="en-US" dirty="0" smtClean="0"/>
              <a:t> WO/IOM	     :</a:t>
            </a:r>
          </a:p>
          <a:p>
            <a:r>
              <a:rPr lang="en-US" dirty="0" smtClean="0"/>
              <a:t>Requestor	     :</a:t>
            </a:r>
            <a:endParaRPr lang="id-ID" dirty="0" smtClean="0"/>
          </a:p>
          <a:p>
            <a:r>
              <a:rPr lang="id-ID" dirty="0" smtClean="0"/>
              <a:t>Division </a:t>
            </a:r>
            <a:r>
              <a:rPr lang="id-ID" dirty="0"/>
              <a:t>		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smtClean="0"/>
              <a:t>PIC		     :</a:t>
            </a:r>
          </a:p>
          <a:p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     :	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838701" y="1335975"/>
            <a:ext cx="2364988" cy="22611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38701" y="1613153"/>
            <a:ext cx="2359836" cy="237227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37126" y="1912589"/>
            <a:ext cx="2361410" cy="204975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837127" y="2183858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63028" y="3684518"/>
            <a:ext cx="9697670" cy="223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2245620" y="414796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5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2265" y="3721849"/>
            <a:ext cx="168432" cy="21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8754327" y="3320550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71" name="Rounded Rectangle 70"/>
          <p:cNvSpPr/>
          <p:nvPr/>
        </p:nvSpPr>
        <p:spPr>
          <a:xfrm>
            <a:off x="7807366" y="3395736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9606" y="3336060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101942" y="4027989"/>
            <a:ext cx="956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RO 126-01.221.121    </a:t>
            </a:r>
            <a:r>
              <a:rPr lang="en-US" sz="750" dirty="0" smtClean="0"/>
              <a:t> ONT       </a:t>
            </a:r>
            <a:r>
              <a:rPr lang="id-ID" sz="750" dirty="0" smtClean="0"/>
              <a:t>Huawei </a:t>
            </a:r>
            <a:r>
              <a:rPr lang="en-US" sz="750" dirty="0" smtClean="0"/>
              <a:t>  Equipment     </a:t>
            </a:r>
            <a:r>
              <a:rPr lang="id-ID" sz="750" dirty="0" smtClean="0"/>
              <a:t>Merah          SN          </a:t>
            </a:r>
            <a:r>
              <a:rPr lang="en-US" sz="750" dirty="0" smtClean="0"/>
              <a:t> </a:t>
            </a:r>
            <a:r>
              <a:rPr lang="id-ID" sz="750" dirty="0" smtClean="0"/>
              <a:t>Set</a:t>
            </a:r>
            <a:r>
              <a:rPr lang="en-US" sz="750" dirty="0" smtClean="0"/>
              <a:t>             10                     5                        0                           0                                    0                                    0                             15      Not Registered</a:t>
            </a:r>
            <a:endParaRPr lang="id-ID" sz="750" dirty="0"/>
          </a:p>
        </p:txBody>
      </p:sp>
      <p:sp>
        <p:nvSpPr>
          <p:cNvPr id="94" name="Rounded Rectangle 93"/>
          <p:cNvSpPr/>
          <p:nvPr/>
        </p:nvSpPr>
        <p:spPr>
          <a:xfrm>
            <a:off x="10508226" y="4065535"/>
            <a:ext cx="528143" cy="1707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Upload SN</a:t>
            </a:r>
            <a:endParaRPr lang="en-US" sz="700" dirty="0"/>
          </a:p>
        </p:txBody>
      </p:sp>
      <p:sp>
        <p:nvSpPr>
          <p:cNvPr id="95" name="Rounded Rectangle 94"/>
          <p:cNvSpPr/>
          <p:nvPr/>
        </p:nvSpPr>
        <p:spPr>
          <a:xfrm>
            <a:off x="11055655" y="4069099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96" name="Rounded Rectangle 95"/>
          <p:cNvSpPr/>
          <p:nvPr/>
        </p:nvSpPr>
        <p:spPr>
          <a:xfrm>
            <a:off x="11505290" y="4065536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97" name="Rectangle 96"/>
          <p:cNvSpPr/>
          <p:nvPr/>
        </p:nvSpPr>
        <p:spPr>
          <a:xfrm>
            <a:off x="2202119" y="3726458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Nama Barang|Brand|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 SN|UOM|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Total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Status      |           #         |      #    |    #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8367" y="755668"/>
            <a:ext cx="161925" cy="285750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10328557" y="3314740"/>
            <a:ext cx="1415624" cy="2679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Print GRF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2118138" y="4251323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Spiral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</a:t>
            </a:r>
            <a:r>
              <a:rPr lang="id-ID" sz="800" dirty="0" smtClean="0"/>
              <a:t>SN          Set</a:t>
            </a:r>
            <a:r>
              <a:rPr lang="en-US" sz="800" dirty="0" smtClean="0"/>
              <a:t>               5                     5                        0                           0                                    0                                    0                             10     Registered                                  </a:t>
            </a:r>
            <a:endParaRPr lang="id-ID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2115975" y="4471838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</a:t>
            </a:r>
            <a:r>
              <a:rPr lang="en-US" sz="800" dirty="0" smtClean="0"/>
              <a:t>Non </a:t>
            </a:r>
            <a:r>
              <a:rPr lang="id-ID" sz="800" dirty="0" smtClean="0"/>
              <a:t>SN </a:t>
            </a:r>
            <a:r>
              <a:rPr lang="en-US" sz="800" dirty="0" smtClean="0"/>
              <a:t>   Pcs             15                     5                        0                           0                                    0                                    0                             20           </a:t>
            </a:r>
            <a:endParaRPr lang="id-ID" sz="800" dirty="0"/>
          </a:p>
        </p:txBody>
      </p:sp>
      <p:sp>
        <p:nvSpPr>
          <p:cNvPr id="74" name="Rounded Rectangle 73"/>
          <p:cNvSpPr/>
          <p:nvPr/>
        </p:nvSpPr>
        <p:spPr>
          <a:xfrm>
            <a:off x="11058776" y="4271906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77" name="Rounded Rectangle 76"/>
          <p:cNvSpPr/>
          <p:nvPr/>
        </p:nvSpPr>
        <p:spPr>
          <a:xfrm>
            <a:off x="11508411" y="4268343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83" name="Rectangle 82"/>
          <p:cNvSpPr/>
          <p:nvPr/>
        </p:nvSpPr>
        <p:spPr>
          <a:xfrm>
            <a:off x="4837126" y="2462717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834391" y="2727492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448543" y="6023727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id-ID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2229537" y="6023727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78" name="Rectangle 77"/>
          <p:cNvSpPr/>
          <p:nvPr/>
        </p:nvSpPr>
        <p:spPr>
          <a:xfrm>
            <a:off x="4842280" y="3005424"/>
            <a:ext cx="2361409" cy="21699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48328" y="1228997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Inputted By IC	:</a:t>
            </a:r>
          </a:p>
          <a:p>
            <a:r>
              <a:rPr lang="en-US" dirty="0" smtClean="0"/>
              <a:t>Approved By IC	: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96595" y="1315040"/>
            <a:ext cx="215703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Admin 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94847" y="1622213"/>
            <a:ext cx="215703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Kadiv</a:t>
            </a:r>
            <a:r>
              <a:rPr lang="en-US" sz="1400" dirty="0" smtClean="0">
                <a:solidFill>
                  <a:schemeClr val="tx1"/>
                </a:solidFill>
              </a:rPr>
              <a:t> IC</a:t>
            </a:r>
            <a:endParaRPr lang="id-ID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Outbound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en-US" sz="1400" dirty="0" smtClean="0">
                <a:solidFill>
                  <a:srgbClr val="0070C0"/>
                </a:solidFill>
              </a:rPr>
              <a:t>Inputted </a:t>
            </a:r>
            <a:r>
              <a:rPr lang="id-ID" sz="1400" dirty="0" smtClean="0">
                <a:solidFill>
                  <a:srgbClr val="FF0000"/>
                </a:solidFill>
              </a:rPr>
              <a:t>      </a:t>
            </a:r>
            <a:r>
              <a:rPr lang="en-US" sz="1400" dirty="0" smtClean="0"/>
              <a:t>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</a:t>
            </a:r>
            <a:r>
              <a:rPr lang="en-US" sz="1400" dirty="0" smtClean="0"/>
              <a:t>9 	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</a:t>
            </a:r>
            <a:r>
              <a:rPr lang="id-ID" sz="1400" dirty="0">
                <a:solidFill>
                  <a:sysClr val="windowText" lastClr="000000"/>
                </a:solidFill>
              </a:rPr>
              <a:t>Darmawan</a:t>
            </a:r>
            <a:r>
              <a:rPr lang="en-US" sz="1400" dirty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</a:t>
            </a:r>
            <a:r>
              <a:rPr lang="en-US" sz="1400" dirty="0" smtClean="0"/>
              <a:t>IKR                            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685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GRF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|   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Division     |</a:t>
            </a: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92355" y="263196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910368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en-US" sz="1400" dirty="0" smtClean="0"/>
              <a:t>      </a:t>
            </a:r>
            <a:r>
              <a:rPr lang="id-ID" sz="1400" dirty="0" smtClean="0">
                <a:solidFill>
                  <a:srgbClr val="C00000"/>
                </a:solidFill>
              </a:rPr>
              <a:t>Need </a:t>
            </a:r>
            <a:r>
              <a:rPr lang="id-ID" sz="1400" dirty="0">
                <a:solidFill>
                  <a:srgbClr val="C00000"/>
                </a:solidFill>
              </a:rPr>
              <a:t>Revise </a:t>
            </a:r>
            <a:r>
              <a:rPr lang="en-US" sz="1400" dirty="0" smtClean="0">
                <a:solidFill>
                  <a:srgbClr val="C00000"/>
                </a:solidFill>
              </a:rPr>
              <a:t>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 smtClean="0"/>
              <a:t>IKO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                      IKO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  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	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        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</a:t>
            </a:r>
            <a:r>
              <a:rPr lang="id-ID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     </a:t>
            </a:r>
            <a:r>
              <a:rPr lang="id-ID" sz="1400" dirty="0" smtClean="0">
                <a:solidFill>
                  <a:srgbClr val="0070C0"/>
                </a:solidFill>
              </a:rPr>
              <a:t>Inputted                  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</a:t>
            </a:r>
            <a:r>
              <a:rPr lang="en-US" sz="1400" dirty="0" smtClean="0"/>
              <a:t>       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                      GA</a:t>
            </a:r>
            <a:endParaRPr lang="id-ID" sz="1400" dirty="0"/>
          </a:p>
        </p:txBody>
      </p:sp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31635" y="1618736"/>
            <a:ext cx="253528" cy="2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Tag </a:t>
            </a:r>
            <a:r>
              <a:rPr lang="id-ID" b="1" dirty="0">
                <a:solidFill>
                  <a:srgbClr val="FFFF00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7703" y="2341918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994116" y="1626696"/>
            <a:ext cx="1872414" cy="28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8078289" y="1634063"/>
            <a:ext cx="1348099" cy="28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9638147" y="1623993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453443" y="1618736"/>
            <a:ext cx="241005" cy="2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4400" y="2066500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Tag Inputted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</a:t>
            </a:r>
            <a:r>
              <a:rPr lang="en-US" sz="1400" dirty="0" smtClean="0"/>
              <a:t>                     -                        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1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11324184" y="1676769"/>
            <a:ext cx="451683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Tag Inputted</a:t>
            </a:r>
            <a:r>
              <a:rPr lang="en-US" sz="1400" dirty="0" smtClean="0"/>
              <a:t> </a:t>
            </a: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</a:t>
            </a:r>
            <a:r>
              <a:rPr lang="en-US" sz="1400" dirty="0" err="1"/>
              <a:t>Peminjaman</a:t>
            </a:r>
            <a:r>
              <a:rPr lang="en-US" sz="1400" dirty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499236" cy="277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30070" y="1619068"/>
            <a:ext cx="1297585" cy="3235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2">
                    <a:lumMod val="75000"/>
                  </a:schemeClr>
                </a:solidFill>
              </a:rPr>
              <a:t>Need Revise             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id-ID" sz="1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d-ID" sz="1400" dirty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Sales	                   </a:t>
            </a:r>
            <a:r>
              <a:rPr lang="en-US" sz="1400" dirty="0" smtClean="0"/>
              <a:t>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400" dirty="0" smtClean="0"/>
              <a:t> 	     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OSP 	                 </a:t>
            </a:r>
            <a:r>
              <a:rPr lang="en-US" sz="1400" dirty="0" smtClean="0"/>
              <a:t>       </a:t>
            </a:r>
            <a:r>
              <a:rPr lang="id-ID" sz="1400" dirty="0" smtClean="0"/>
              <a:t>Peminjaman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 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GOV</a:t>
            </a:r>
            <a:r>
              <a:rPr lang="id-ID" sz="1400" dirty="0"/>
              <a:t>/07/18                  </a:t>
            </a:r>
            <a:r>
              <a:rPr lang="en-US" sz="1400" dirty="0"/>
              <a:t>GA                              </a:t>
            </a:r>
            <a:r>
              <a:rPr lang="en-US" sz="1400" dirty="0" err="1" smtClean="0"/>
              <a:t>Peminjaman</a:t>
            </a:r>
            <a:endParaRPr lang="id-ID" sz="1400" dirty="0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5258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0012" y="2335280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31831" y="729512"/>
            <a:ext cx="9973167" cy="4964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TextBox 47"/>
          <p:cNvSpPr txBox="1"/>
          <p:nvPr/>
        </p:nvSpPr>
        <p:spPr>
          <a:xfrm>
            <a:off x="1950004" y="701663"/>
            <a:ext cx="279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Surat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33838" y="1280300"/>
            <a:ext cx="2387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smtClean="0"/>
              <a:t>GRF</a:t>
            </a:r>
            <a:r>
              <a:rPr lang="en-US" dirty="0"/>
              <a:t>	     :</a:t>
            </a:r>
          </a:p>
          <a:p>
            <a:r>
              <a:rPr lang="en-US" dirty="0"/>
              <a:t>Requestor	     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: 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505067" y="1341392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05067" y="1619402"/>
            <a:ext cx="2441196" cy="24641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63027" y="2918877"/>
            <a:ext cx="9725218" cy="21300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2245620" y="338232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5547" y="2926931"/>
            <a:ext cx="162698" cy="212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ounded Rectangle 69"/>
          <p:cNvSpPr/>
          <p:nvPr/>
        </p:nvSpPr>
        <p:spPr>
          <a:xfrm>
            <a:off x="11175283" y="3349077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2225910" y="2963210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|Nama Barang|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Brand 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Not 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Total|    #     |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80012" y="3310965"/>
            <a:ext cx="8952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126-01.221.121     </a:t>
            </a:r>
            <a:r>
              <a:rPr lang="id-ID" sz="900" dirty="0"/>
              <a:t>  </a:t>
            </a:r>
            <a:r>
              <a:rPr lang="en-US" sz="900" dirty="0" smtClean="0"/>
              <a:t>ONT        </a:t>
            </a:r>
            <a:r>
              <a:rPr lang="id-ID" sz="900" dirty="0" smtClean="0"/>
              <a:t>   Huawei </a:t>
            </a:r>
            <a:r>
              <a:rPr lang="en-US" sz="900" dirty="0" smtClean="0"/>
              <a:t> Equipment  </a:t>
            </a:r>
            <a:r>
              <a:rPr lang="id-ID" sz="900" dirty="0" smtClean="0"/>
              <a:t>Merah          SN         Set</a:t>
            </a:r>
            <a:r>
              <a:rPr lang="en-US" sz="900" dirty="0" smtClean="0"/>
              <a:t>           10                     5                     0                               0                                        0                                   0                       15</a:t>
            </a:r>
            <a:endParaRPr lang="id-ID" sz="900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8697" y="771064"/>
            <a:ext cx="161925" cy="2857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086559" y="1248043"/>
            <a:ext cx="209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Forwarder	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Polisi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Driver	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153976" y="1286547"/>
            <a:ext cx="2340809" cy="25401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148520" y="1592649"/>
            <a:ext cx="2349701" cy="25078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148520" y="1903486"/>
            <a:ext cx="2346266" cy="22091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</a:t>
            </a:r>
            <a:r>
              <a:rPr lang="en-US" sz="1400" dirty="0" smtClean="0">
                <a:solidFill>
                  <a:schemeClr val="tx1"/>
                </a:solidFill>
              </a:rPr>
              <a:t>2526</a:t>
            </a:r>
            <a:r>
              <a:rPr lang="id-ID" sz="1400" dirty="0" smtClean="0">
                <a:solidFill>
                  <a:schemeClr val="tx1"/>
                </a:solidFill>
              </a:rPr>
              <a:t>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8520" y="2176495"/>
            <a:ext cx="2346266" cy="243644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7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41756" y="1592574"/>
            <a:ext cx="262923" cy="2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505067" y="1907829"/>
            <a:ext cx="2441196" cy="23969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05394" y="2184574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05067" y="2472308"/>
            <a:ext cx="2430786" cy="23684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77942" y="3506249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126-01.222.143     </a:t>
            </a:r>
            <a:r>
              <a:rPr lang="id-ID" sz="900" dirty="0" smtClean="0"/>
              <a:t>  </a:t>
            </a:r>
            <a:r>
              <a:rPr lang="en-US" sz="900" dirty="0" smtClean="0"/>
              <a:t> Spiral       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Putih</a:t>
            </a:r>
            <a:r>
              <a:rPr lang="id-ID" sz="900" dirty="0" smtClean="0"/>
              <a:t>           </a:t>
            </a:r>
            <a:r>
              <a:rPr lang="en-US" sz="900" dirty="0" smtClean="0"/>
              <a:t> </a:t>
            </a:r>
            <a:r>
              <a:rPr lang="id-ID" sz="900" dirty="0" smtClean="0"/>
              <a:t>SN         Set</a:t>
            </a:r>
            <a:r>
              <a:rPr lang="en-US" sz="900" dirty="0" smtClean="0"/>
              <a:t>             5                      5                    0                               0                                        0                                   0                       10</a:t>
            </a:r>
            <a:endParaRPr lang="id-ID" sz="900" dirty="0"/>
          </a:p>
        </p:txBody>
      </p:sp>
      <p:sp>
        <p:nvSpPr>
          <p:cNvPr id="87" name="Rounded Rectangle 86"/>
          <p:cNvSpPr/>
          <p:nvPr/>
        </p:nvSpPr>
        <p:spPr>
          <a:xfrm>
            <a:off x="11183839" y="3552464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79843" y="3675944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126-01.223.152     </a:t>
            </a:r>
            <a:r>
              <a:rPr lang="id-ID" sz="900" dirty="0" smtClean="0"/>
              <a:t>   </a:t>
            </a:r>
            <a:r>
              <a:rPr lang="en-US" sz="900" dirty="0" err="1" smtClean="0"/>
              <a:t>Tiang</a:t>
            </a:r>
            <a:r>
              <a:rPr lang="en-US" sz="900" dirty="0" smtClean="0"/>
              <a:t>        </a:t>
            </a:r>
            <a:r>
              <a:rPr lang="en-US" sz="900" dirty="0"/>
              <a:t>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Hitam</a:t>
            </a:r>
            <a:r>
              <a:rPr lang="id-ID" sz="900" dirty="0" smtClean="0"/>
              <a:t>      </a:t>
            </a:r>
            <a:r>
              <a:rPr lang="en-US" sz="900" dirty="0" smtClean="0"/>
              <a:t>Non </a:t>
            </a:r>
            <a:r>
              <a:rPr lang="id-ID" sz="900" dirty="0" smtClean="0"/>
              <a:t>SN    </a:t>
            </a:r>
            <a:r>
              <a:rPr lang="en-US" sz="900" dirty="0" smtClean="0"/>
              <a:t> Pcs          15                      5                    0                               0                                        0                                   0                       20</a:t>
            </a:r>
            <a:endParaRPr lang="id-ID" sz="900" dirty="0"/>
          </a:p>
        </p:txBody>
      </p:sp>
      <p:sp>
        <p:nvSpPr>
          <p:cNvPr id="59" name="Rounded Rectangle 58"/>
          <p:cNvSpPr/>
          <p:nvPr/>
        </p:nvSpPr>
        <p:spPr>
          <a:xfrm>
            <a:off x="2245196" y="5172856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Requested</a:t>
            </a:r>
            <a:r>
              <a:rPr lang="en-US" sz="1400" dirty="0" smtClean="0">
                <a:solidFill>
                  <a:srgbClr val="FF0000"/>
                </a:solidFill>
              </a:rPr>
              <a:t>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 </a:t>
            </a:r>
            <a:r>
              <a:rPr lang="en-US" sz="1400" dirty="0" smtClean="0"/>
              <a:t>                     -                         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40037"/>
            <a:ext cx="241005" cy="2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8125" y="206823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778491" y="251269"/>
            <a:ext cx="11182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8574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Surat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|              PIC               |    Division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345828" y="1624679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160830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89196" y="2083941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7650734" y="1630606"/>
            <a:ext cx="151478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4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37145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id-ID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001/GRF/IC-</a:t>
            </a:r>
            <a:r>
              <a:rPr lang="en-US" sz="1400" dirty="0"/>
              <a:t>GOV</a:t>
            </a:r>
            <a:r>
              <a:rPr lang="id-ID" sz="1400" dirty="0"/>
              <a:t>/07/18                 </a:t>
            </a:r>
            <a:r>
              <a:rPr lang="en-US" sz="1400" dirty="0"/>
              <a:t>GOVREL                      </a:t>
            </a:r>
            <a:r>
              <a:rPr lang="en-US" sz="1400" dirty="0" smtClean="0"/>
              <a:t>    </a:t>
            </a:r>
            <a:r>
              <a:rPr lang="en-US" sz="1400" dirty="0" err="1" smtClean="0"/>
              <a:t>Peminjaman</a:t>
            </a:r>
            <a:r>
              <a:rPr lang="en-US" sz="1400" dirty="0" smtClean="0"/>
              <a:t> 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499236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GRF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Division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Type      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94586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5977112" y="1624679"/>
            <a:ext cx="1579388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Rectangle 54"/>
          <p:cNvSpPr/>
          <p:nvPr/>
        </p:nvSpPr>
        <p:spPr>
          <a:xfrm>
            <a:off x="7730070" y="1619068"/>
            <a:ext cx="1297585" cy="293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7327667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69322" y="1632293"/>
            <a:ext cx="233119" cy="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189686" y="2067257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19827" y="729512"/>
            <a:ext cx="9785172" cy="583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2221048" y="764181"/>
            <a:ext cx="3506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 View Surat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Jalan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51689" y="553590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3" name="Rectangle 2"/>
          <p:cNvSpPr/>
          <p:nvPr/>
        </p:nvSpPr>
        <p:spPr>
          <a:xfrm>
            <a:off x="2831683" y="5572062"/>
            <a:ext cx="2678780" cy="668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Salah data</a:t>
            </a:r>
            <a:endParaRPr lang="en-US" sz="11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4584" y="755508"/>
            <a:ext cx="161925" cy="2857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435054" y="1280300"/>
            <a:ext cx="2444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Nomor </a:t>
            </a:r>
            <a:r>
              <a:rPr lang="en-US" dirty="0" smtClean="0"/>
              <a:t>Surat </a:t>
            </a:r>
            <a:r>
              <a:rPr lang="en-US" dirty="0" err="1" smtClean="0"/>
              <a:t>Jalan</a:t>
            </a:r>
            <a:r>
              <a:rPr lang="id-ID" dirty="0" smtClean="0"/>
              <a:t>    </a:t>
            </a:r>
            <a:r>
              <a:rPr lang="en-US" dirty="0" smtClean="0"/>
              <a:t>   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smtClean="0"/>
              <a:t>GRF</a:t>
            </a:r>
            <a:r>
              <a:rPr lang="en-US" dirty="0"/>
              <a:t>	     :</a:t>
            </a:r>
          </a:p>
          <a:p>
            <a:r>
              <a:rPr lang="en-US" dirty="0"/>
              <a:t>Requestor	     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: </a:t>
            </a:r>
            <a:endParaRPr lang="en-US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4806283" y="133597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806283" y="1613153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6283" y="1891163"/>
            <a:ext cx="2441196" cy="24641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87775" y="1248043"/>
            <a:ext cx="209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Kirim</a:t>
            </a:r>
            <a:r>
              <a:rPr lang="en-US" dirty="0" smtClean="0"/>
              <a:t>	</a:t>
            </a:r>
            <a:r>
              <a:rPr lang="id-ID" dirty="0" smtClean="0"/>
              <a:t>:</a:t>
            </a:r>
            <a:endParaRPr lang="en-US" dirty="0" smtClean="0"/>
          </a:p>
          <a:p>
            <a:r>
              <a:rPr lang="en-US" dirty="0" smtClean="0"/>
              <a:t>Forwarder	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Polisi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  <a:p>
            <a:r>
              <a:rPr lang="en-US" dirty="0" smtClean="0"/>
              <a:t>Driver	</a:t>
            </a:r>
            <a:r>
              <a:rPr lang="en-US" dirty="0"/>
              <a:t>	</a:t>
            </a:r>
            <a:r>
              <a:rPr lang="en-US" dirty="0" smtClean="0"/>
              <a:t>: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449736" y="1308669"/>
            <a:ext cx="2346265" cy="272060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11 </a:t>
            </a:r>
            <a:r>
              <a:rPr lang="en-US" sz="1400" dirty="0" err="1">
                <a:solidFill>
                  <a:sysClr val="windowText" lastClr="000000"/>
                </a:solidFill>
              </a:rPr>
              <a:t>Juli</a:t>
            </a:r>
            <a:r>
              <a:rPr lang="en-US" sz="1400" dirty="0">
                <a:solidFill>
                  <a:sysClr val="windowText" lastClr="000000"/>
                </a:solidFill>
              </a:rPr>
              <a:t> 2018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449736" y="1614771"/>
            <a:ext cx="2349701" cy="25078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JNE Logistic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49736" y="1925608"/>
            <a:ext cx="2346266" cy="22091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 </a:t>
            </a:r>
            <a:r>
              <a:rPr lang="en-US" sz="1400" dirty="0" smtClean="0">
                <a:solidFill>
                  <a:schemeClr val="tx1"/>
                </a:solidFill>
              </a:rPr>
              <a:t>2526</a:t>
            </a:r>
            <a:r>
              <a:rPr lang="id-ID" sz="1400" dirty="0" smtClean="0">
                <a:solidFill>
                  <a:schemeClr val="tx1"/>
                </a:solidFill>
              </a:rPr>
              <a:t> MNC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449736" y="2198617"/>
            <a:ext cx="2346266" cy="243644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Bambang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06283" y="2179590"/>
            <a:ext cx="2441196" cy="239692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06610" y="2456335"/>
            <a:ext cx="2442770" cy="23969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806283" y="2744069"/>
            <a:ext cx="2430786" cy="236841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25 </a:t>
            </a:r>
            <a:r>
              <a:rPr lang="en-US" sz="1400" dirty="0" err="1">
                <a:solidFill>
                  <a:schemeClr val="tx1"/>
                </a:solidFill>
              </a:rPr>
              <a:t>Juli</a:t>
            </a:r>
            <a:r>
              <a:rPr lang="en-US" sz="1400" dirty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163027" y="3115388"/>
            <a:ext cx="9725218" cy="1894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2245620" y="357883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77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25547" y="3123441"/>
            <a:ext cx="144620" cy="188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11183422" y="3547123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2225910" y="3159720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|Nama Barang|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Brand |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9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Not Good|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id-ID" sz="9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9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900" dirty="0" smtClean="0">
                <a:solidFill>
                  <a:schemeClr val="accent1">
                    <a:lumMod val="75000"/>
                  </a:schemeClr>
                </a:solidFill>
              </a:rPr>
              <a:t> Total|    #     |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80012" y="3507475"/>
            <a:ext cx="8952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126-01.221.121     </a:t>
            </a:r>
            <a:r>
              <a:rPr lang="id-ID" sz="900" dirty="0"/>
              <a:t>  </a:t>
            </a:r>
            <a:r>
              <a:rPr lang="en-US" sz="900" dirty="0" smtClean="0"/>
              <a:t>ONT        </a:t>
            </a:r>
            <a:r>
              <a:rPr lang="id-ID" sz="900" dirty="0" smtClean="0"/>
              <a:t>   Huawei </a:t>
            </a:r>
            <a:r>
              <a:rPr lang="en-US" sz="900" dirty="0" smtClean="0"/>
              <a:t> Equipment  </a:t>
            </a:r>
            <a:r>
              <a:rPr lang="id-ID" sz="900" dirty="0" smtClean="0"/>
              <a:t>Merah          SN         Set</a:t>
            </a:r>
            <a:r>
              <a:rPr lang="en-US" sz="900" dirty="0" smtClean="0"/>
              <a:t>           10                     5                     0                               0                                        0                                   0                       15</a:t>
            </a:r>
            <a:endParaRPr lang="id-ID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2177942" y="3702759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126-01.222.143     </a:t>
            </a:r>
            <a:r>
              <a:rPr lang="id-ID" sz="900" dirty="0" smtClean="0"/>
              <a:t>  </a:t>
            </a:r>
            <a:r>
              <a:rPr lang="en-US" sz="900" dirty="0" smtClean="0"/>
              <a:t> Spiral       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Putih</a:t>
            </a:r>
            <a:r>
              <a:rPr lang="id-ID" sz="900" dirty="0" smtClean="0"/>
              <a:t>           </a:t>
            </a:r>
            <a:r>
              <a:rPr lang="en-US" sz="900" dirty="0" smtClean="0"/>
              <a:t> </a:t>
            </a:r>
            <a:r>
              <a:rPr lang="id-ID" sz="900" dirty="0" smtClean="0"/>
              <a:t>SN         Set</a:t>
            </a:r>
            <a:r>
              <a:rPr lang="en-US" sz="900" dirty="0" smtClean="0"/>
              <a:t>             5                      5                    0                               0                                        0                                   0                       10</a:t>
            </a:r>
            <a:endParaRPr lang="id-ID" sz="900" dirty="0"/>
          </a:p>
        </p:txBody>
      </p:sp>
      <p:sp>
        <p:nvSpPr>
          <p:cNvPr id="82" name="Rounded Rectangle 81"/>
          <p:cNvSpPr/>
          <p:nvPr/>
        </p:nvSpPr>
        <p:spPr>
          <a:xfrm>
            <a:off x="11183839" y="3733606"/>
            <a:ext cx="45514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View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2179843" y="3872454"/>
            <a:ext cx="8955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 </a:t>
            </a:r>
            <a:r>
              <a:rPr lang="en-US" sz="900" dirty="0" smtClean="0"/>
              <a:t>126-01.223.152     </a:t>
            </a:r>
            <a:r>
              <a:rPr lang="id-ID" sz="900" dirty="0" smtClean="0"/>
              <a:t>   </a:t>
            </a:r>
            <a:r>
              <a:rPr lang="en-US" sz="900" dirty="0" err="1" smtClean="0"/>
              <a:t>Tiang</a:t>
            </a:r>
            <a:r>
              <a:rPr lang="en-US" sz="900" dirty="0" smtClean="0"/>
              <a:t>        </a:t>
            </a:r>
            <a:r>
              <a:rPr lang="en-US" sz="900" dirty="0"/>
              <a:t> </a:t>
            </a:r>
            <a:r>
              <a:rPr lang="id-ID" sz="900" dirty="0" smtClean="0"/>
              <a:t>Huawei </a:t>
            </a:r>
            <a:r>
              <a:rPr lang="en-US" sz="900" dirty="0" smtClean="0"/>
              <a:t> Material       </a:t>
            </a:r>
            <a:r>
              <a:rPr lang="en-US" sz="900" dirty="0" err="1" smtClean="0"/>
              <a:t>Hitam</a:t>
            </a:r>
            <a:r>
              <a:rPr lang="id-ID" sz="900" dirty="0" smtClean="0"/>
              <a:t>      </a:t>
            </a:r>
            <a:r>
              <a:rPr lang="en-US" sz="900" dirty="0" smtClean="0"/>
              <a:t>Non </a:t>
            </a:r>
            <a:r>
              <a:rPr lang="id-ID" sz="900" dirty="0" smtClean="0"/>
              <a:t>SN    </a:t>
            </a:r>
            <a:r>
              <a:rPr lang="en-US" sz="900" dirty="0" smtClean="0"/>
              <a:t> Pcs          15                      5                    0                               0                                        0                                   0                       20</a:t>
            </a:r>
            <a:endParaRPr lang="id-ID" sz="900" dirty="0"/>
          </a:p>
        </p:txBody>
      </p:sp>
      <p:sp>
        <p:nvSpPr>
          <p:cNvPr id="59" name="Rounded Rectangle 58"/>
          <p:cNvSpPr/>
          <p:nvPr/>
        </p:nvSpPr>
        <p:spPr>
          <a:xfrm>
            <a:off x="3990089" y="5104657"/>
            <a:ext cx="1728597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2177942" y="5137209"/>
            <a:ext cx="1733459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 Surat </a:t>
            </a:r>
            <a:r>
              <a:rPr lang="en-US" sz="1400" dirty="0" err="1" smtClean="0"/>
              <a:t>Jalan</a:t>
            </a:r>
            <a:endParaRPr lang="id-ID" sz="1400" dirty="0"/>
          </a:p>
        </p:txBody>
      </p:sp>
      <p:sp>
        <p:nvSpPr>
          <p:cNvPr id="50" name="Rectangle 49"/>
          <p:cNvSpPr/>
          <p:nvPr/>
        </p:nvSpPr>
        <p:spPr>
          <a:xfrm>
            <a:off x="10778491" y="251269"/>
            <a:ext cx="11182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26379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37145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Approve Surat </a:t>
            </a:r>
            <a:r>
              <a:rPr lang="en-US" sz="2400" dirty="0" err="1" smtClean="0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71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</a:t>
            </a:r>
            <a:r>
              <a:rPr lang="en-US" sz="2000" dirty="0" smtClean="0"/>
              <a:t>Approva</a:t>
            </a:r>
            <a:r>
              <a:rPr lang="en-US" sz="2000" dirty="0"/>
              <a:t>l</a:t>
            </a:r>
            <a:endParaRPr lang="id-ID" sz="20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85741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      </a:t>
            </a:r>
            <a:r>
              <a:rPr lang="en-US" sz="1400" dirty="0" smtClean="0">
                <a:solidFill>
                  <a:schemeClr val="accent6"/>
                </a:solidFill>
              </a:rPr>
              <a:t>Approved</a:t>
            </a:r>
            <a:r>
              <a:rPr lang="en-US" sz="1400" dirty="0" smtClean="0"/>
              <a:t>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   </a:t>
            </a:r>
            <a:r>
              <a:rPr lang="en-US" sz="1400" dirty="0" smtClean="0"/>
              <a:t>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 smtClean="0"/>
              <a:t>/SJ-Jakarta-Div1/0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6"/>
            <a:ext cx="9565944" cy="70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Surat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|              PIC               |    Division 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Rectangle 52"/>
          <p:cNvSpPr/>
          <p:nvPr/>
        </p:nvSpPr>
        <p:spPr>
          <a:xfrm>
            <a:off x="9345828" y="1624679"/>
            <a:ext cx="1056301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160830" y="1634191"/>
            <a:ext cx="241005" cy="2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189196" y="2083941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Print </a:t>
            </a:r>
            <a:r>
              <a:rPr lang="id-ID" dirty="0">
                <a:solidFill>
                  <a:schemeClr val="bg1"/>
                </a:solidFill>
              </a:rPr>
              <a:t>SJ</a:t>
            </a:r>
          </a:p>
          <a:p>
            <a:r>
              <a:rPr lang="id-ID" b="1" dirty="0">
                <a:solidFill>
                  <a:srgbClr val="FFFF00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Approve</a:t>
            </a:r>
            <a:r>
              <a:rPr lang="en-US" b="1" dirty="0" smtClean="0">
                <a:solidFill>
                  <a:srgbClr val="FFFF00"/>
                </a:solidFill>
              </a:rPr>
              <a:t> SJ</a:t>
            </a:r>
            <a:endParaRPr lang="id-ID" b="1" dirty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7650734" y="1630606"/>
            <a:ext cx="1514782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0778491" y="251269"/>
            <a:ext cx="111823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Approver</a:t>
            </a:r>
            <a:r>
              <a:rPr lang="id-ID" sz="1200" i="1" dirty="0" smtClean="0"/>
              <a:t>_wh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15396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03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|     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Tipe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/1806-00348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06414" y="232769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40192" y="2348395"/>
            <a:ext cx="1863588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80915" y="2472729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488175" y="2755755"/>
            <a:ext cx="233119" cy="23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1" name="Rounded Rectangle 70"/>
          <p:cNvSpPr/>
          <p:nvPr/>
        </p:nvSpPr>
        <p:spPr>
          <a:xfrm>
            <a:off x="2213036" y="1348964"/>
            <a:ext cx="960698" cy="36511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62967" y="1540446"/>
            <a:ext cx="6757923" cy="3934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TextBox 31"/>
          <p:cNvSpPr txBox="1"/>
          <p:nvPr/>
        </p:nvSpPr>
        <p:spPr>
          <a:xfrm>
            <a:off x="2543094" y="1594125"/>
            <a:ext cx="361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Create </a:t>
            </a:r>
            <a:r>
              <a:rPr lang="en-US" sz="2400" b="1" dirty="0" smtClean="0"/>
              <a:t>Good Request Form</a:t>
            </a:r>
            <a:endParaRPr lang="id-ID" sz="2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868667" y="2171588"/>
            <a:ext cx="3877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WO/IOM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Tipe GRF		</a:t>
            </a:r>
            <a:r>
              <a:rPr lang="en-US" sz="1600" dirty="0" smtClean="0"/>
              <a:t>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Requestor			:</a:t>
            </a:r>
          </a:p>
          <a:p>
            <a:r>
              <a:rPr lang="id-ID" sz="1600" dirty="0"/>
              <a:t>Division 		</a:t>
            </a:r>
            <a:r>
              <a:rPr lang="en-US" sz="1600" dirty="0"/>
              <a:t>	</a:t>
            </a:r>
            <a:r>
              <a:rPr lang="id-ID" sz="1600" dirty="0"/>
              <a:t>:	</a:t>
            </a:r>
          </a:p>
          <a:p>
            <a:r>
              <a:rPr lang="id-ID" sz="1600" dirty="0"/>
              <a:t>Region		</a:t>
            </a:r>
            <a:r>
              <a:rPr lang="en-US" sz="1600" dirty="0"/>
              <a:t>	</a:t>
            </a:r>
            <a:r>
              <a:rPr lang="id-ID" sz="1600" dirty="0"/>
              <a:t>:</a:t>
            </a:r>
          </a:p>
          <a:p>
            <a:r>
              <a:rPr lang="id-ID" sz="1600" dirty="0"/>
              <a:t>PIC		</a:t>
            </a:r>
            <a:r>
              <a:rPr lang="en-US" sz="1600" dirty="0"/>
              <a:t>	</a:t>
            </a:r>
            <a:r>
              <a:rPr lang="id-ID" sz="1600" dirty="0"/>
              <a:t>:</a:t>
            </a:r>
            <a:endParaRPr lang="en-US" sz="1600" dirty="0"/>
          </a:p>
          <a:p>
            <a:r>
              <a:rPr lang="id-ID" sz="1600" dirty="0"/>
              <a:t>File Attachment</a:t>
            </a:r>
            <a:r>
              <a:rPr lang="en-US" sz="1600" dirty="0"/>
              <a:t> 1</a:t>
            </a:r>
            <a:r>
              <a:rPr lang="id-ID" sz="1600" dirty="0"/>
              <a:t>	</a:t>
            </a:r>
            <a:r>
              <a:rPr lang="en-US" sz="1600" dirty="0"/>
              <a:t>	</a:t>
            </a:r>
            <a:r>
              <a:rPr lang="id-ID" sz="1600" dirty="0"/>
              <a:t>:</a:t>
            </a:r>
            <a:endParaRPr lang="en-US" sz="1600" dirty="0"/>
          </a:p>
          <a:p>
            <a:r>
              <a:rPr lang="en-US" sz="1600" dirty="0"/>
              <a:t>File Attachment 2		:</a:t>
            </a:r>
            <a:endParaRPr lang="id-ID" sz="1600" dirty="0"/>
          </a:p>
          <a:p>
            <a:r>
              <a:rPr lang="id-ID" sz="1600" dirty="0"/>
              <a:t>Purpose		</a:t>
            </a:r>
            <a:r>
              <a:rPr lang="en-US" sz="1600" dirty="0"/>
              <a:t>	</a:t>
            </a:r>
            <a:r>
              <a:rPr lang="id-ID" sz="1600" dirty="0" smtClean="0"/>
              <a:t>: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5986708" y="2192564"/>
            <a:ext cx="2715612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0618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86708" y="2471162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986708" y="3755065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41" name="Rectangle 40"/>
          <p:cNvSpPr/>
          <p:nvPr/>
        </p:nvSpPr>
        <p:spPr>
          <a:xfrm>
            <a:off x="5997024" y="3021624"/>
            <a:ext cx="2721334" cy="21474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97024" y="3267028"/>
            <a:ext cx="2721334" cy="20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4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518746" y="3262311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997024" y="3506135"/>
            <a:ext cx="2721334" cy="2065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pic>
        <p:nvPicPr>
          <p:cNvPr id="5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518746" y="3509272"/>
            <a:ext cx="209802" cy="2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6006622" y="4304617"/>
            <a:ext cx="2711736" cy="54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000558" y="2750961"/>
            <a:ext cx="2717800" cy="234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5986708" y="4029385"/>
            <a:ext cx="1334744" cy="2331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Choose File</a:t>
            </a:r>
            <a:endParaRPr lang="id-ID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5986708" y="4966173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0289" y="1576137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905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49177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308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Surat Jalan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Ready To Print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 </a:t>
            </a:r>
            <a:r>
              <a:rPr lang="en-US" sz="1400" dirty="0" smtClean="0"/>
              <a:t>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/SJ-Jakarta-Div1/0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 smtClean="0"/>
              <a:t>      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sz="1400" dirty="0" smtClean="0"/>
              <a:t>IKR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159602" y="1280187"/>
            <a:ext cx="9565944" cy="678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Status Surat Jalan 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|          PIC              |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Division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1715" y="2626924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73417" y="2353841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29537" y="2254481"/>
            <a:ext cx="939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Requeste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	    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/GRF/IC-</a:t>
            </a:r>
            <a:r>
              <a:rPr lang="en-US" sz="1400" dirty="0" smtClean="0"/>
              <a:t>OSP</a:t>
            </a:r>
            <a:r>
              <a:rPr lang="id-ID" sz="1400" dirty="0" smtClean="0"/>
              <a:t>/07/18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/SJ-</a:t>
            </a:r>
            <a:r>
              <a:rPr lang="en-US" sz="1400" dirty="0" smtClean="0"/>
              <a:t>Bandung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 smtClean="0"/>
              <a:t>/18</a:t>
            </a:r>
            <a:r>
              <a:rPr lang="en-US" sz="1400" dirty="0" smtClean="0"/>
              <a:t>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	                     OSP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77" y="2528683"/>
            <a:ext cx="9410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/>
              <a:t> </a:t>
            </a:r>
            <a:r>
              <a:rPr lang="id-ID" sz="1400" dirty="0" smtClean="0">
                <a:solidFill>
                  <a:schemeClr val="accent6">
                    <a:lumMod val="75000"/>
                  </a:schemeClr>
                </a:solidFill>
              </a:rPr>
              <a:t>Ready To Print</a:t>
            </a:r>
            <a:r>
              <a:rPr lang="en-US" sz="1400" dirty="0" smtClean="0"/>
              <a:t>    </a:t>
            </a:r>
            <a:r>
              <a:rPr lang="id-ID" sz="1400" dirty="0" smtClean="0"/>
              <a:t>    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 smtClean="0"/>
              <a:t>GA</a:t>
            </a:r>
            <a:r>
              <a:rPr lang="id-ID" sz="1400" dirty="0" smtClean="0"/>
              <a:t>/07/18   </a:t>
            </a:r>
            <a:r>
              <a:rPr lang="en-US" sz="1400" dirty="0" smtClean="0"/>
              <a:t>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 smtClean="0"/>
              <a:t>/SJ-</a:t>
            </a:r>
            <a:r>
              <a:rPr lang="en-US" sz="1400" dirty="0" smtClean="0"/>
              <a:t>Medan</a:t>
            </a:r>
            <a:r>
              <a:rPr lang="id-ID" sz="1400" dirty="0" smtClean="0"/>
              <a:t>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Ananda</a:t>
            </a:r>
            <a:r>
              <a:rPr lang="en-US" sz="1400" dirty="0"/>
              <a:t> </a:t>
            </a:r>
            <a:r>
              <a:rPr lang="en-US" sz="1400" dirty="0" smtClean="0"/>
              <a:t>                  GA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Tag </a:t>
            </a:r>
            <a:r>
              <a:rPr lang="id-ID" dirty="0">
                <a:solidFill>
                  <a:schemeClr val="bg1"/>
                </a:solidFill>
              </a:rPr>
              <a:t>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Print </a:t>
            </a:r>
            <a:r>
              <a:rPr lang="id-ID" b="1" dirty="0">
                <a:solidFill>
                  <a:srgbClr val="FFFF00"/>
                </a:solidFill>
              </a:rPr>
              <a:t>SJ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14146" y="1624679"/>
            <a:ext cx="1167254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3881456" y="1624679"/>
            <a:ext cx="1565187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/>
          <p:cNvSpPr/>
          <p:nvPr/>
        </p:nvSpPr>
        <p:spPr>
          <a:xfrm>
            <a:off x="9179623" y="1630605"/>
            <a:ext cx="976372" cy="282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14696" y="1640037"/>
            <a:ext cx="241005" cy="27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340895" y="1634191"/>
            <a:ext cx="240505" cy="2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680782" y="1624679"/>
            <a:ext cx="1805605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7650733" y="1630606"/>
            <a:ext cx="1396816" cy="288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68125" y="2068231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Approve Surat </a:t>
            </a:r>
            <a:r>
              <a:rPr lang="en-US" sz="2400" dirty="0" err="1"/>
              <a:t>Jalan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/>
              <a:t>Div 1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1005063" y="251269"/>
            <a:ext cx="891661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Admin_wh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759256"/>
            <a:ext cx="9762631" cy="5003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0" y="289535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5985513" y="740657"/>
            <a:ext cx="2120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SURAT JALAN</a:t>
            </a:r>
            <a:endParaRPr lang="id-ID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750191" y="1130135"/>
            <a:ext cx="245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No : </a:t>
            </a:r>
            <a:r>
              <a:rPr lang="id-ID" sz="1400" dirty="0"/>
              <a:t>00</a:t>
            </a:r>
            <a:r>
              <a:rPr lang="en-US" sz="1400" dirty="0"/>
              <a:t>2</a:t>
            </a:r>
            <a:r>
              <a:rPr lang="id-ID" sz="1400" dirty="0"/>
              <a:t>/SJ-Jakarta-Div1/0</a:t>
            </a:r>
            <a:r>
              <a:rPr lang="en-US" sz="1400" dirty="0"/>
              <a:t>7</a:t>
            </a:r>
            <a:r>
              <a:rPr lang="id-ID" sz="1400" dirty="0"/>
              <a:t>/18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6836" y="1548619"/>
            <a:ext cx="4333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No. GRF		:  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</a:p>
          <a:p>
            <a:r>
              <a:rPr lang="id-ID" sz="1400" dirty="0" smtClean="0"/>
              <a:t>Tanggal Diterbitkan	:  </a:t>
            </a:r>
            <a:r>
              <a:rPr lang="en-US" sz="1400" dirty="0" smtClean="0"/>
              <a:t>11 </a:t>
            </a:r>
            <a:r>
              <a:rPr lang="id-ID" sz="1400" dirty="0" smtClean="0"/>
              <a:t>Juli 2018</a:t>
            </a:r>
          </a:p>
          <a:p>
            <a:r>
              <a:rPr lang="id-ID" sz="1400" dirty="0" smtClean="0"/>
              <a:t>Warehouse Asal	:  Jakart</a:t>
            </a:r>
            <a:r>
              <a:rPr lang="en-US" sz="1400" dirty="0" smtClean="0"/>
              <a:t>a</a:t>
            </a:r>
            <a:endParaRPr lang="id-ID" sz="1400" dirty="0" smtClean="0"/>
          </a:p>
          <a:p>
            <a:r>
              <a:rPr lang="en-US" sz="1400" dirty="0" smtClean="0"/>
              <a:t>Division	</a:t>
            </a:r>
            <a:r>
              <a:rPr lang="id-ID" sz="1400" dirty="0" smtClean="0"/>
              <a:t>	:  </a:t>
            </a:r>
            <a:r>
              <a:rPr lang="en-US" sz="1400" dirty="0" smtClean="0"/>
              <a:t>IKR</a:t>
            </a:r>
          </a:p>
          <a:p>
            <a:r>
              <a:rPr lang="en-US" sz="1400" dirty="0" smtClean="0"/>
              <a:t>PIC		: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 smtClean="0"/>
              <a:t>Darmawan</a:t>
            </a:r>
            <a:endParaRPr lang="id-ID" sz="1400" dirty="0" smtClean="0"/>
          </a:p>
          <a:p>
            <a:r>
              <a:rPr lang="id-ID" sz="1400" dirty="0" smtClean="0"/>
              <a:t>Forwarder		:  JNE Logistic</a:t>
            </a:r>
          </a:p>
          <a:p>
            <a:r>
              <a:rPr lang="id-ID" sz="1400" dirty="0" smtClean="0"/>
              <a:t>Nomor Polisi	:  </a:t>
            </a:r>
            <a:r>
              <a:rPr lang="id-ID" sz="1400" dirty="0"/>
              <a:t>B </a:t>
            </a:r>
            <a:r>
              <a:rPr lang="en-US" sz="1400" dirty="0"/>
              <a:t>2526</a:t>
            </a:r>
            <a:r>
              <a:rPr lang="id-ID" sz="1400" dirty="0"/>
              <a:t> </a:t>
            </a:r>
            <a:r>
              <a:rPr lang="id-ID" sz="1400" dirty="0" smtClean="0"/>
              <a:t>MNC</a:t>
            </a:r>
          </a:p>
          <a:p>
            <a:r>
              <a:rPr lang="id-ID" sz="1400" dirty="0" smtClean="0"/>
              <a:t>Driver		:  Bambang</a:t>
            </a:r>
          </a:p>
          <a:p>
            <a:r>
              <a:rPr lang="id-ID" sz="1400" dirty="0" smtClean="0"/>
              <a:t>Jam Print		:  15.12</a:t>
            </a:r>
          </a:p>
          <a:p>
            <a:r>
              <a:rPr lang="id-ID" sz="1400" dirty="0" smtClean="0"/>
              <a:t>Jam Serah Terima	:  </a:t>
            </a:r>
            <a:endParaRPr lang="id-ID" sz="1400" dirty="0"/>
          </a:p>
        </p:txBody>
      </p:sp>
      <p:sp>
        <p:nvSpPr>
          <p:cNvPr id="94" name="Rounded Rectangle 93"/>
          <p:cNvSpPr/>
          <p:nvPr/>
        </p:nvSpPr>
        <p:spPr>
          <a:xfrm>
            <a:off x="2595243" y="5360168"/>
            <a:ext cx="1527858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/>
              <a:t>Print Surat Jalan</a:t>
            </a:r>
            <a:endParaRPr lang="en-US" sz="1100" dirty="0"/>
          </a:p>
        </p:txBody>
      </p:sp>
      <p:sp>
        <p:nvSpPr>
          <p:cNvPr id="30" name="Rectangle 29"/>
          <p:cNvSpPr/>
          <p:nvPr/>
        </p:nvSpPr>
        <p:spPr>
          <a:xfrm>
            <a:off x="2486836" y="3982611"/>
            <a:ext cx="9160785" cy="31337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# |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Nama Material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|   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Grouping 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Barang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|QTY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 Goo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id-ID" sz="1000" dirty="0">
                <a:solidFill>
                  <a:schemeClr val="accent1">
                    <a:lumMod val="75000"/>
                  </a:schemeClr>
                </a:solidFill>
              </a:rPr>
              <a:t>|QTY Not Good| QTY Reject 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|QTY Dismantle </a:t>
            </a:r>
            <a:r>
              <a:rPr lang="en-US" sz="10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Dismantle NG|QTY Good Recondition|</a:t>
            </a:r>
            <a:r>
              <a:rPr lang="id-ID" sz="1000" dirty="0" smtClean="0">
                <a:solidFill>
                  <a:schemeClr val="accent1">
                    <a:lumMod val="75000"/>
                  </a:schemeClr>
                </a:solidFill>
              </a:rPr>
              <a:t>QTY Total</a:t>
            </a:r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endParaRPr lang="id-ID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5446" y="3541875"/>
            <a:ext cx="732590" cy="270001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92" y="788113"/>
            <a:ext cx="2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*Warehouse Transfer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*Repair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*Disposal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*Produksi</a:t>
            </a:r>
            <a:endParaRPr lang="id-ID" sz="2000" dirty="0">
              <a:solidFill>
                <a:schemeClr val="bg1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*Peminjaman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id-ID" dirty="0" smtClean="0">
                <a:solidFill>
                  <a:schemeClr val="bg1"/>
                </a:solidFill>
              </a:rPr>
              <a:t>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dirty="0">
                <a:solidFill>
                  <a:schemeClr val="bg1"/>
                </a:solidFill>
              </a:rPr>
              <a:t>Tag SN</a:t>
            </a:r>
          </a:p>
          <a:p>
            <a:r>
              <a:rPr lang="id-ID" dirty="0">
                <a:solidFill>
                  <a:schemeClr val="bg1"/>
                </a:solidFill>
              </a:rPr>
              <a:t>   </a:t>
            </a:r>
            <a:r>
              <a:rPr lang="id-ID" b="1" dirty="0">
                <a:solidFill>
                  <a:srgbClr val="FFFF00"/>
                </a:solidFill>
              </a:rPr>
              <a:t>-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Print SJ</a:t>
            </a:r>
          </a:p>
          <a:p>
            <a:r>
              <a:rPr lang="id-ID" dirty="0">
                <a:solidFill>
                  <a:schemeClr val="bg1"/>
                </a:solidFill>
              </a:rPr>
              <a:t>  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id-ID" dirty="0" smtClean="0">
                <a:solidFill>
                  <a:schemeClr val="bg1"/>
                </a:solidFill>
              </a:rPr>
              <a:t>Approve</a:t>
            </a:r>
            <a:r>
              <a:rPr lang="en-US" dirty="0" smtClean="0">
                <a:solidFill>
                  <a:schemeClr val="bg1"/>
                </a:solidFill>
              </a:rPr>
              <a:t> SJ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*Return</a:t>
            </a:r>
            <a:endParaRPr lang="id-ID" sz="2000" dirty="0">
              <a:solidFill>
                <a:schemeClr val="bg1"/>
              </a:solidFill>
            </a:endParaRP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88147" y="4306330"/>
            <a:ext cx="915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    ONT</a:t>
            </a:r>
            <a:r>
              <a:rPr lang="en-US" sz="1200" dirty="0"/>
              <a:t> </a:t>
            </a:r>
            <a:r>
              <a:rPr lang="en-US" sz="1200" dirty="0" smtClean="0"/>
              <a:t>         RO </a:t>
            </a:r>
            <a:r>
              <a:rPr lang="en-US" sz="1200" dirty="0"/>
              <a:t>126-01.221.121</a:t>
            </a:r>
            <a:r>
              <a:rPr lang="id-ID" sz="1200" dirty="0"/>
              <a:t> </a:t>
            </a:r>
            <a:r>
              <a:rPr lang="en-US" sz="1200" dirty="0" smtClean="0"/>
              <a:t>  Equipment        10</a:t>
            </a:r>
            <a:r>
              <a:rPr lang="id-ID" sz="1200" dirty="0" smtClean="0"/>
              <a:t>               </a:t>
            </a:r>
            <a:r>
              <a:rPr lang="en-US" sz="1200" dirty="0" smtClean="0"/>
              <a:t>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0                          0                            0                             0                     15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488147" y="4547748"/>
            <a:ext cx="915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.    Spiral</a:t>
            </a:r>
            <a:r>
              <a:rPr lang="en-US" sz="1200" dirty="0"/>
              <a:t> </a:t>
            </a:r>
            <a:r>
              <a:rPr lang="en-US" sz="1200" dirty="0" smtClean="0"/>
              <a:t>       RO 126-01.222.143</a:t>
            </a:r>
            <a:r>
              <a:rPr lang="id-ID" sz="1200" dirty="0" smtClean="0"/>
              <a:t> </a:t>
            </a:r>
            <a:r>
              <a:rPr lang="en-US" sz="1200" dirty="0" smtClean="0"/>
              <a:t>   Material            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0                          0                            0                             0                     10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486836" y="4775268"/>
            <a:ext cx="916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3.    </a:t>
            </a:r>
            <a:r>
              <a:rPr lang="en-US" sz="1200" dirty="0" err="1" smtClean="0"/>
              <a:t>Tiang</a:t>
            </a:r>
            <a:r>
              <a:rPr lang="en-US" sz="1200" dirty="0"/>
              <a:t> </a:t>
            </a:r>
            <a:r>
              <a:rPr lang="en-US" sz="1200" dirty="0" smtClean="0"/>
              <a:t>        RO 126-01.223.152</a:t>
            </a:r>
            <a:r>
              <a:rPr lang="id-ID" sz="1200" dirty="0" smtClean="0"/>
              <a:t> </a:t>
            </a:r>
            <a:r>
              <a:rPr lang="en-US" sz="1200" dirty="0" smtClean="0"/>
              <a:t>   Material          15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  5</a:t>
            </a:r>
            <a:r>
              <a:rPr lang="id-ID" sz="1200" dirty="0" smtClean="0"/>
              <a:t>              </a:t>
            </a:r>
            <a:r>
              <a:rPr lang="en-US" sz="1200" dirty="0" smtClean="0"/>
              <a:t> </a:t>
            </a:r>
            <a:r>
              <a:rPr lang="id-ID" sz="1200" dirty="0" smtClean="0"/>
              <a:t> </a:t>
            </a:r>
            <a:r>
              <a:rPr lang="en-US" sz="1200" dirty="0" smtClean="0"/>
              <a:t>   0                          0                            0                             0                     20 </a:t>
            </a:r>
            <a:r>
              <a:rPr lang="id-ID" sz="1200" dirty="0" smtClean="0"/>
              <a:t>           </a:t>
            </a:r>
            <a:r>
              <a:rPr lang="en-US" sz="1200" dirty="0" smtClean="0"/>
              <a:t>        </a:t>
            </a:r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20682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81520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05721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New Receive</a:t>
            </a:r>
            <a:r>
              <a:rPr lang="en-US" sz="1400" dirty="0" smtClean="0"/>
              <a:t>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</a:t>
            </a:r>
            <a:r>
              <a:rPr lang="en-US" sz="1400" dirty="0" smtClean="0"/>
              <a:t>        IKR              Internal MKM</a:t>
            </a:r>
            <a:endParaRPr lang="id-ID" sz="14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298441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  OSP             Vendor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15913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</a:t>
            </a:r>
            <a:r>
              <a:rPr lang="en-US" sz="1400" dirty="0" smtClean="0"/>
              <a:t>       GA               Internal MKM</a:t>
            </a:r>
            <a:endParaRPr lang="id-ID" sz="1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779" y="3384669"/>
            <a:ext cx="155576" cy="1206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21507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26113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312761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27870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415519"/>
            <a:ext cx="155576" cy="120650"/>
          </a:xfrm>
          <a:prstGeom prst="rect">
            <a:avLst/>
          </a:prstGeom>
        </p:spPr>
      </p:pic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7893" y="2328916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264202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92091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983845" y="928710"/>
            <a:ext cx="9912880" cy="512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198667" y="1027586"/>
            <a:ext cx="534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Material Return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Peminjaman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0780" y="1573100"/>
            <a:ext cx="24112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GRF</a:t>
            </a:r>
            <a:r>
              <a:rPr lang="en-US" dirty="0"/>
              <a:t>	     :</a:t>
            </a:r>
            <a:endParaRPr lang="id-ID" dirty="0"/>
          </a:p>
          <a:p>
            <a:r>
              <a:rPr lang="en-US" dirty="0" err="1" smtClean="0"/>
              <a:t>Nomor</a:t>
            </a:r>
            <a:r>
              <a:rPr lang="en-US" dirty="0" smtClean="0"/>
              <a:t> WO/IOM</a:t>
            </a:r>
            <a:r>
              <a:rPr lang="id-ID" dirty="0"/>
              <a:t>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 err="1" smtClean="0"/>
              <a:t>Nomor</a:t>
            </a:r>
            <a:r>
              <a:rPr lang="en-US" dirty="0" smtClean="0"/>
              <a:t> Surat </a:t>
            </a:r>
            <a:r>
              <a:rPr lang="en-US" dirty="0" err="1" smtClean="0"/>
              <a:t>Jalan</a:t>
            </a:r>
            <a:r>
              <a:rPr lang="en-US" dirty="0" smtClean="0"/>
              <a:t>	     : </a:t>
            </a:r>
          </a:p>
          <a:p>
            <a:r>
              <a:rPr lang="en-US" dirty="0" smtClean="0"/>
              <a:t>Requestor</a:t>
            </a:r>
            <a:r>
              <a:rPr lang="en-US" dirty="0"/>
              <a:t>	     </a:t>
            </a:r>
            <a:r>
              <a:rPr lang="en-US" dirty="0" smtClean="0"/>
              <a:t>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69665" y="1620444"/>
            <a:ext cx="271152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68749" y="1904256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868749" y="2192048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111263" y="5480776"/>
            <a:ext cx="1212628" cy="3601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66561" y="247343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66561" y="2754812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69666" y="304739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63390" y="3325402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606" y="997871"/>
            <a:ext cx="161925" cy="2857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277286" y="38170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31593" y="388465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267209" y="409290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45817" y="4202290"/>
            <a:ext cx="155576" cy="12065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57132" y="436909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45817" y="4489939"/>
            <a:ext cx="155576" cy="1206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277286" y="38170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	 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31593" y="388465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17452" y="3836520"/>
            <a:ext cx="9741258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572" y="3894159"/>
            <a:ext cx="9564628" cy="1441689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2188470" y="4624070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2199339" y="3881216"/>
            <a:ext cx="9430686" cy="2516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Brand 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Warna | SN/NO SN | UOM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QTY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QTY Return |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D.Return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     Status     |</a:t>
            </a:r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74209" y="4281170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49898" y="3836063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2193960" y="4262472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7870469" y="4304818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Rectangle 71"/>
          <p:cNvSpPr/>
          <p:nvPr/>
        </p:nvSpPr>
        <p:spPr>
          <a:xfrm>
            <a:off x="8699029" y="4300361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/>
          <p:cNvSpPr/>
          <p:nvPr/>
        </p:nvSpPr>
        <p:spPr>
          <a:xfrm>
            <a:off x="7870469" y="4544506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Rectangle 73"/>
          <p:cNvSpPr/>
          <p:nvPr/>
        </p:nvSpPr>
        <p:spPr>
          <a:xfrm>
            <a:off x="8699029" y="4540049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Rectangle 74"/>
          <p:cNvSpPr/>
          <p:nvPr/>
        </p:nvSpPr>
        <p:spPr>
          <a:xfrm>
            <a:off x="7870469" y="4782299"/>
            <a:ext cx="635973" cy="158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Rectangle 75"/>
          <p:cNvSpPr/>
          <p:nvPr/>
        </p:nvSpPr>
        <p:spPr>
          <a:xfrm>
            <a:off x="8699029" y="4777842"/>
            <a:ext cx="581459" cy="1674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/>
          <p:cNvSpPr txBox="1"/>
          <p:nvPr/>
        </p:nvSpPr>
        <p:spPr>
          <a:xfrm>
            <a:off x="2188470" y="4269421"/>
            <a:ext cx="9555479" cy="23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126-01.221.121                   ONT 	        Huawei        Equipment</a:t>
            </a:r>
            <a:r>
              <a:rPr lang="id-ID" sz="900" dirty="0" smtClean="0"/>
              <a:t>     </a:t>
            </a:r>
            <a:r>
              <a:rPr lang="en-US" sz="900" dirty="0" smtClean="0"/>
              <a:t> </a:t>
            </a:r>
            <a:r>
              <a:rPr lang="en-US" sz="900" dirty="0" err="1" smtClean="0"/>
              <a:t>Merah</a:t>
            </a:r>
            <a:r>
              <a:rPr lang="en-US" sz="900" dirty="0" smtClean="0"/>
              <a:t>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15                         10                            5                  Uncompleted</a:t>
            </a:r>
            <a:endParaRPr lang="id-ID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193960" y="4511685"/>
            <a:ext cx="953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126-01.222.143                   Spiral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Putih</a:t>
            </a:r>
            <a:r>
              <a:rPr lang="en-US" sz="900" dirty="0" smtClean="0"/>
              <a:t>   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10                         10                            0                  Completed</a:t>
            </a:r>
            <a:endParaRPr lang="id-ID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2195572" y="4733950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126-01.223.152             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Hitam</a:t>
            </a:r>
            <a:r>
              <a:rPr lang="en-US" sz="900" dirty="0" smtClean="0"/>
              <a:t>                Non </a:t>
            </a:r>
            <a:r>
              <a:rPr lang="id-ID" sz="900" dirty="0" smtClean="0"/>
              <a:t>SN </a:t>
            </a:r>
            <a:r>
              <a:rPr lang="en-US" sz="900" dirty="0" smtClean="0"/>
              <a:t>       Pcs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    0                  Completed</a:t>
            </a:r>
            <a:endParaRPr lang="id-ID" sz="900" dirty="0"/>
          </a:p>
        </p:txBody>
      </p:sp>
      <p:sp>
        <p:nvSpPr>
          <p:cNvPr id="80" name="Rectangle 7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2845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81520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05721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</a:t>
            </a:r>
            <a:r>
              <a:rPr lang="en-US" sz="1400" dirty="0" smtClean="0"/>
              <a:t>        IKR              Internal MKM</a:t>
            </a:r>
            <a:endParaRPr lang="id-ID" sz="14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298442"/>
            <a:ext cx="273637" cy="3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9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  OSP             Vendor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2967" y="3115913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</a:t>
            </a:r>
            <a:r>
              <a:rPr lang="en-US" sz="1400" dirty="0" smtClean="0"/>
              <a:t>       GA               Internal MKM</a:t>
            </a:r>
            <a:endParaRPr lang="id-ID" sz="1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3779" y="3384669"/>
            <a:ext cx="155576" cy="120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3779" y="2838851"/>
            <a:ext cx="155576" cy="12065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</p:spTree>
    <p:extLst>
      <p:ext uri="{BB962C8B-B14F-4D97-AF65-F5344CB8AC3E}">
        <p14:creationId xmlns:p14="http://schemas.microsoft.com/office/powerpoint/2010/main" val="14454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26113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312761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27870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415519"/>
            <a:ext cx="155576" cy="120650"/>
          </a:xfrm>
          <a:prstGeom prst="rect">
            <a:avLst/>
          </a:prstGeom>
        </p:spPr>
      </p:pic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47893" y="2328916"/>
            <a:ext cx="273637" cy="3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7264202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92091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983845" y="928710"/>
            <a:ext cx="9912880" cy="5657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198667" y="1027586"/>
            <a:ext cx="605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Detail View Material Return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Peminjaman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6233" y="1626888"/>
            <a:ext cx="31229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Material Return Number	:</a:t>
            </a:r>
          </a:p>
          <a:p>
            <a:r>
              <a:rPr lang="en-US" dirty="0" err="1" smtClean="0"/>
              <a:t>Nomor</a:t>
            </a:r>
            <a:r>
              <a:rPr lang="en-US" dirty="0" smtClean="0"/>
              <a:t> GRF		:</a:t>
            </a:r>
            <a:endParaRPr lang="id-ID" dirty="0"/>
          </a:p>
          <a:p>
            <a:r>
              <a:rPr lang="en-US" dirty="0" err="1" smtClean="0"/>
              <a:t>Nomor</a:t>
            </a:r>
            <a:r>
              <a:rPr lang="en-US" dirty="0" smtClean="0"/>
              <a:t> WO/IOM		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err="1" smtClean="0"/>
              <a:t>Nomor</a:t>
            </a:r>
            <a:r>
              <a:rPr lang="en-US" dirty="0" smtClean="0"/>
              <a:t> Surat </a:t>
            </a:r>
            <a:r>
              <a:rPr lang="en-US" dirty="0" err="1" smtClean="0"/>
              <a:t>Jalan</a:t>
            </a:r>
            <a:r>
              <a:rPr lang="en-US" dirty="0" smtClean="0"/>
              <a:t>		: </a:t>
            </a:r>
          </a:p>
          <a:p>
            <a:r>
              <a:rPr lang="en-US" dirty="0" smtClean="0"/>
              <a:t>Requestor		:</a:t>
            </a:r>
            <a:endParaRPr lang="id-ID" dirty="0"/>
          </a:p>
          <a:p>
            <a:r>
              <a:rPr lang="id-ID" dirty="0" smtClean="0"/>
              <a:t>Division</a:t>
            </a:r>
            <a:r>
              <a:rPr lang="en-US" dirty="0" smtClean="0"/>
              <a:t>			</a:t>
            </a:r>
            <a:r>
              <a:rPr lang="id-ID" dirty="0" smtClean="0"/>
              <a:t>:</a:t>
            </a:r>
            <a:endParaRPr lang="en-US" dirty="0"/>
          </a:p>
          <a:p>
            <a:r>
              <a:rPr lang="en-US" dirty="0" smtClean="0"/>
              <a:t>PIC</a:t>
            </a:r>
            <a:r>
              <a:rPr lang="en-US" dirty="0"/>
              <a:t>	</a:t>
            </a:r>
            <a:r>
              <a:rPr lang="en-US" dirty="0" smtClean="0"/>
              <a:t>		:</a:t>
            </a:r>
            <a:endParaRPr lang="en-US" dirty="0"/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	</a:t>
            </a:r>
            <a:r>
              <a:rPr lang="en-US" dirty="0" smtClean="0"/>
              <a:t>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61339" y="1934489"/>
            <a:ext cx="271152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60423" y="2218301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60423" y="2506093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111263" y="5825023"/>
            <a:ext cx="1212628" cy="3601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58235" y="2787475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58235" y="3068857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461340" y="336144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55064" y="3639447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4606" y="997871"/>
            <a:ext cx="161925" cy="2857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277286" y="416131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id-ID" sz="1600" dirty="0" smtClean="0"/>
              <a:t>WO/</a:t>
            </a:r>
            <a:r>
              <a:rPr lang="en-US" sz="1600" dirty="0"/>
              <a:t>IT</a:t>
            </a:r>
            <a:r>
              <a:rPr lang="id-ID" sz="1600" dirty="0"/>
              <a:t>/1806-00348</a:t>
            </a:r>
            <a:r>
              <a:rPr lang="en-US" sz="1600" dirty="0"/>
              <a:t>     </a:t>
            </a:r>
            <a:r>
              <a:rPr lang="en-US" sz="1600" dirty="0" smtClean="0"/>
              <a:t>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/>
              <a:t>Darmawan</a:t>
            </a:r>
            <a:r>
              <a:rPr lang="en-US" sz="1600" dirty="0"/>
              <a:t>     </a:t>
            </a:r>
            <a:r>
              <a:rPr lang="en-US" sz="1600" dirty="0" smtClean="0"/>
              <a:t>   IT             Internal MKM</a:t>
            </a:r>
            <a:endParaRPr lang="id-ID" sz="1600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31593" y="4228901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267209" y="4437150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600" dirty="0" smtClean="0"/>
              <a:t>   </a:t>
            </a:r>
            <a:r>
              <a:rPr lang="id-ID" sz="1600" dirty="0" smtClean="0"/>
              <a:t>00</a:t>
            </a:r>
            <a:r>
              <a:rPr lang="en-US" sz="1600" dirty="0"/>
              <a:t>4</a:t>
            </a:r>
            <a:r>
              <a:rPr lang="id-ID" sz="1600" dirty="0"/>
              <a:t>/GRF/IC-</a:t>
            </a:r>
            <a:r>
              <a:rPr lang="en-US" sz="1600" dirty="0"/>
              <a:t>OSP</a:t>
            </a:r>
            <a:r>
              <a:rPr lang="id-ID" sz="1600" dirty="0"/>
              <a:t>/07/18 </a:t>
            </a:r>
            <a:r>
              <a:rPr lang="en-US" sz="1600" dirty="0" smtClean="0"/>
              <a:t>  </a:t>
            </a:r>
            <a:r>
              <a:rPr lang="id-ID" sz="1600" dirty="0" smtClean="0"/>
              <a:t>WO/</a:t>
            </a:r>
            <a:r>
              <a:rPr lang="en-US" sz="1600" dirty="0"/>
              <a:t>OSP</a:t>
            </a:r>
            <a:r>
              <a:rPr lang="id-ID" sz="1600" dirty="0"/>
              <a:t>/1806-003</a:t>
            </a:r>
            <a:r>
              <a:rPr lang="en-US" sz="1600" dirty="0"/>
              <a:t>61 </a:t>
            </a:r>
            <a:r>
              <a:rPr lang="en-US" sz="1600" dirty="0" smtClean="0"/>
              <a:t> </a:t>
            </a:r>
            <a:r>
              <a:rPr lang="en-US" sz="1600" dirty="0" err="1" smtClean="0"/>
              <a:t>Budiman</a:t>
            </a:r>
            <a:r>
              <a:rPr lang="en-US" sz="1600" dirty="0" smtClean="0"/>
              <a:t>   </a:t>
            </a:r>
            <a:r>
              <a:rPr lang="en-US" sz="1600" dirty="0"/>
              <a:t>	                  </a:t>
            </a:r>
            <a:r>
              <a:rPr lang="en-US" sz="1600" dirty="0" smtClean="0"/>
              <a:t>OSP          Vendor</a:t>
            </a:r>
            <a:endParaRPr lang="id-ID" sz="16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45817" y="4546537"/>
            <a:ext cx="155576" cy="12065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257132" y="4713342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0070C0"/>
                </a:solidFill>
              </a:rPr>
              <a:t>Inputted</a:t>
            </a:r>
            <a:r>
              <a:rPr lang="en-US" sz="1600" dirty="0" smtClean="0"/>
              <a:t>            </a:t>
            </a:r>
            <a:r>
              <a:rPr lang="id-ID" sz="1600" dirty="0" smtClean="0"/>
              <a:t>00</a:t>
            </a:r>
            <a:r>
              <a:rPr lang="en-US" sz="1600" dirty="0"/>
              <a:t>5</a:t>
            </a:r>
            <a:r>
              <a:rPr lang="id-ID" sz="1600" dirty="0"/>
              <a:t>/GRF/IC-</a:t>
            </a:r>
            <a:r>
              <a:rPr lang="en-US" sz="1600" dirty="0"/>
              <a:t>GA</a:t>
            </a:r>
            <a:r>
              <a:rPr lang="id-ID" sz="1600" dirty="0"/>
              <a:t>/07/18 </a:t>
            </a:r>
            <a:r>
              <a:rPr lang="en-US" sz="1600" dirty="0"/>
              <a:t>   </a:t>
            </a:r>
            <a:r>
              <a:rPr lang="en-US" sz="1600" dirty="0" smtClean="0"/>
              <a:t> </a:t>
            </a:r>
            <a:r>
              <a:rPr lang="id-ID" sz="1600" dirty="0" smtClean="0"/>
              <a:t>WO/</a:t>
            </a:r>
            <a:r>
              <a:rPr lang="en-US" sz="1600" dirty="0"/>
              <a:t>GA</a:t>
            </a:r>
            <a:r>
              <a:rPr lang="id-ID" sz="1600" dirty="0"/>
              <a:t>/1806-00</a:t>
            </a:r>
            <a:r>
              <a:rPr lang="en-US" sz="1600" dirty="0"/>
              <a:t>372   </a:t>
            </a:r>
            <a:r>
              <a:rPr lang="en-US" sz="1600" dirty="0" smtClean="0"/>
              <a:t> </a:t>
            </a:r>
            <a:r>
              <a:rPr lang="en-US" sz="1600" dirty="0" err="1" smtClean="0"/>
              <a:t>Trisna</a:t>
            </a:r>
            <a:r>
              <a:rPr lang="en-US" sz="1600" dirty="0" smtClean="0"/>
              <a:t> </a:t>
            </a:r>
            <a:r>
              <a:rPr lang="en-US" sz="1600" dirty="0"/>
              <a:t>Ananda               </a:t>
            </a:r>
            <a:r>
              <a:rPr lang="en-US" sz="1600" dirty="0" smtClean="0"/>
              <a:t> GA            Internal MKM</a:t>
            </a:r>
            <a:endParaRPr lang="id-ID" sz="16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245817" y="4834186"/>
            <a:ext cx="155576" cy="1206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277286" y="416131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FF0000"/>
                </a:solidFill>
              </a:rPr>
              <a:t>New Receive</a:t>
            </a:r>
            <a:r>
              <a:rPr lang="en-US" sz="1600" dirty="0" smtClean="0"/>
              <a:t>	              </a:t>
            </a:r>
            <a:r>
              <a:rPr lang="id-ID" sz="1600" dirty="0" smtClean="0"/>
              <a:t>001/GRF/IC-</a:t>
            </a:r>
            <a:r>
              <a:rPr lang="en-US" sz="1600" dirty="0" smtClean="0"/>
              <a:t>IT</a:t>
            </a:r>
            <a:r>
              <a:rPr lang="id-ID" sz="1600" dirty="0" smtClean="0"/>
              <a:t>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31593" y="4228901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117452" y="4180767"/>
            <a:ext cx="9741258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572" y="4238406"/>
            <a:ext cx="9564628" cy="1441689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2188470" y="496831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7" name="Rectangle 66"/>
          <p:cNvSpPr/>
          <p:nvPr/>
        </p:nvSpPr>
        <p:spPr>
          <a:xfrm>
            <a:off x="2199339" y="4225463"/>
            <a:ext cx="9430686" cy="2516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Brand 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Warna | SN/NO SN | UOM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QTY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QTY Return |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D.Return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      Status     |</a:t>
            </a:r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74209" y="4625417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9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49898" y="4180310"/>
            <a:ext cx="198497" cy="154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2193960" y="4606719"/>
            <a:ext cx="9454842" cy="100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TextBox 76"/>
          <p:cNvSpPr txBox="1"/>
          <p:nvPr/>
        </p:nvSpPr>
        <p:spPr>
          <a:xfrm>
            <a:off x="2188470" y="4619045"/>
            <a:ext cx="9555479" cy="23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126-01.221.121                   ONT 	        Huawei        Equipment</a:t>
            </a:r>
            <a:r>
              <a:rPr lang="id-ID" sz="900" dirty="0" smtClean="0"/>
              <a:t>     </a:t>
            </a:r>
            <a:r>
              <a:rPr lang="en-US" sz="900" dirty="0" smtClean="0"/>
              <a:t> </a:t>
            </a:r>
            <a:r>
              <a:rPr lang="en-US" sz="900" dirty="0" err="1" smtClean="0"/>
              <a:t>Merah</a:t>
            </a:r>
            <a:r>
              <a:rPr lang="en-US" sz="900" dirty="0" smtClean="0"/>
              <a:t>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15                         10                            5                  Uncompleted</a:t>
            </a:r>
            <a:endParaRPr lang="id-ID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193960" y="4861309"/>
            <a:ext cx="9536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126-01.222.143                   Spiral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Putih</a:t>
            </a:r>
            <a:r>
              <a:rPr lang="en-US" sz="900" dirty="0" smtClean="0"/>
              <a:t>   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10                        10                            0                  Completed</a:t>
            </a:r>
            <a:endParaRPr lang="id-ID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2195572" y="5083574"/>
            <a:ext cx="953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126-01.223.152             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Hitam</a:t>
            </a:r>
            <a:r>
              <a:rPr lang="en-US" sz="900" dirty="0" smtClean="0"/>
              <a:t>                Non </a:t>
            </a:r>
            <a:r>
              <a:rPr lang="id-ID" sz="900" dirty="0" smtClean="0"/>
              <a:t>SN </a:t>
            </a:r>
            <a:r>
              <a:rPr lang="en-US" sz="900" dirty="0" smtClean="0"/>
              <a:t>       Pcs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20                            0                  Completed</a:t>
            </a:r>
            <a:endParaRPr lang="id-ID" sz="900" dirty="0"/>
          </a:p>
        </p:txBody>
      </p:sp>
      <p:sp>
        <p:nvSpPr>
          <p:cNvPr id="80" name="Rectangle 7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ounded Rectangle 80"/>
          <p:cNvSpPr/>
          <p:nvPr/>
        </p:nvSpPr>
        <p:spPr>
          <a:xfrm>
            <a:off x="3418322" y="5807239"/>
            <a:ext cx="2057320" cy="3601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Material Return 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53620" y="1650756"/>
            <a:ext cx="2711525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MR</a:t>
            </a:r>
            <a:r>
              <a:rPr lang="id-ID" sz="1400" dirty="0" smtClean="0">
                <a:solidFill>
                  <a:schemeClr val="tx1"/>
                </a:solidFill>
              </a:rPr>
              <a:t>-Jakarta-Div1/07/18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81520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Material Return </a:t>
            </a:r>
            <a:r>
              <a:rPr lang="en-US" sz="2400" dirty="0" err="1"/>
              <a:t>Peminjaman</a:t>
            </a:r>
            <a:endParaRPr lang="id-ID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241084" y="1941336"/>
            <a:ext cx="9705721" cy="2609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2259689" y="2646086"/>
            <a:ext cx="9586236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2315178" y="1977011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8308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15577" y="839310"/>
            <a:ext cx="368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Material Return </a:t>
            </a:r>
            <a:r>
              <a:rPr lang="en-US" sz="2000" b="1" dirty="0" err="1"/>
              <a:t>Peminjaman</a:t>
            </a:r>
            <a:endParaRPr lang="id-ID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334436" y="2742649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FF0000"/>
                </a:solidFill>
              </a:rPr>
              <a:t>New Receive</a:t>
            </a:r>
            <a:r>
              <a:rPr lang="en-US" sz="1400" dirty="0" smtClean="0"/>
              <a:t>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</a:t>
            </a:r>
            <a:r>
              <a:rPr lang="en-US" sz="1400" dirty="0" smtClean="0"/>
              <a:t>        IKR              Internal MKM</a:t>
            </a:r>
            <a:endParaRPr lang="id-ID" sz="1400" dirty="0"/>
          </a:p>
        </p:txBody>
      </p:sp>
      <p:sp>
        <p:nvSpPr>
          <p:cNvPr id="18" name="Rectangle 17"/>
          <p:cNvSpPr/>
          <p:nvPr/>
        </p:nvSpPr>
        <p:spPr>
          <a:xfrm>
            <a:off x="2315177" y="2302131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74563" y="2294910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508560" y="2298441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9230497" y="2309727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Rectangle 21"/>
          <p:cNvSpPr/>
          <p:nvPr/>
        </p:nvSpPr>
        <p:spPr>
          <a:xfrm>
            <a:off x="3895588" y="2298441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5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0039825" y="2309727"/>
            <a:ext cx="180622" cy="2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3091" y="749476"/>
            <a:ext cx="182761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IKR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*IKG</a:t>
            </a:r>
            <a:endParaRPr lang="id-ID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Input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--- </a:t>
            </a:r>
            <a:r>
              <a:rPr lang="en-US" sz="1600" dirty="0" smtClean="0">
                <a:solidFill>
                  <a:schemeClr val="bg1"/>
                </a:solidFill>
              </a:rPr>
              <a:t>Material Usage</a:t>
            </a:r>
          </a:p>
          <a:p>
            <a:r>
              <a:rPr lang="en-US" sz="1600" b="1" dirty="0">
                <a:solidFill>
                  <a:srgbClr val="FFFF00"/>
                </a:solidFill>
              </a:rPr>
              <a:t>--- </a:t>
            </a:r>
            <a:r>
              <a:rPr lang="en-US" sz="1600" b="1" dirty="0" smtClean="0">
                <a:solidFill>
                  <a:srgbClr val="FFFF00"/>
                </a:solidFill>
              </a:rPr>
              <a:t>MR </a:t>
            </a:r>
            <a:r>
              <a:rPr lang="en-US" sz="1600" b="1" dirty="0" err="1" smtClean="0">
                <a:solidFill>
                  <a:srgbClr val="FFFF00"/>
                </a:solidFill>
              </a:rPr>
              <a:t>Peminjaman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288743" y="2810234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706659" y="2302131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7686803" y="2294072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>
            <a:off x="10373497" y="2296140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1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314834" y="2302131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324359" y="301848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Uncompleted</a:t>
            </a:r>
            <a:r>
              <a:rPr lang="en-US" sz="1400" dirty="0" smtClean="0"/>
              <a:t> 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 smtClean="0"/>
              <a:t>   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  OSP             Vendor</a:t>
            </a:r>
            <a:endParaRPr lang="id-ID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2967" y="3115913"/>
            <a:ext cx="155576" cy="12065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14282" y="3294675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0070C0"/>
                </a:solidFill>
              </a:rPr>
              <a:t>Inputted</a:t>
            </a:r>
            <a:r>
              <a:rPr lang="en-US" sz="1400" dirty="0" smtClean="0"/>
              <a:t> 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</a:t>
            </a:r>
            <a:r>
              <a:rPr lang="en-US" sz="1400" dirty="0" smtClean="0"/>
              <a:t>  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</a:t>
            </a:r>
            <a:r>
              <a:rPr lang="en-US" sz="1400" dirty="0" smtClean="0"/>
              <a:t>       GA               Internal MKM</a:t>
            </a:r>
            <a:endParaRPr lang="id-ID" sz="14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7"/>
          <a:srcRect l="20149" t="17451" r="19355" b="24973"/>
          <a:stretch/>
        </p:blipFill>
        <p:spPr>
          <a:xfrm>
            <a:off x="2303779" y="3384669"/>
            <a:ext cx="155576" cy="1206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37" name="Rectangle 36"/>
          <p:cNvSpPr/>
          <p:nvPr/>
        </p:nvSpPr>
        <p:spPr>
          <a:xfrm>
            <a:off x="2769832" y="930610"/>
            <a:ext cx="8160622" cy="4666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/>
        </p:nvSpPr>
        <p:spPr>
          <a:xfrm>
            <a:off x="2944374" y="1611302"/>
            <a:ext cx="7322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Material Return Number</a:t>
            </a:r>
            <a:r>
              <a:rPr lang="id-ID" sz="1600" dirty="0" smtClean="0"/>
              <a:t>	:</a:t>
            </a: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id-ID" sz="1600" dirty="0"/>
              <a:t>00</a:t>
            </a:r>
            <a:r>
              <a:rPr lang="en-US" sz="1600" dirty="0"/>
              <a:t>2</a:t>
            </a:r>
            <a:r>
              <a:rPr lang="id-ID" sz="1600" dirty="0"/>
              <a:t>/</a:t>
            </a:r>
            <a:r>
              <a:rPr lang="en-US" sz="1600" dirty="0"/>
              <a:t>MR</a:t>
            </a:r>
            <a:r>
              <a:rPr lang="id-ID" sz="1600" dirty="0" smtClean="0"/>
              <a:t>-Jakarta-Div1/07/18</a:t>
            </a:r>
            <a:endParaRPr lang="en-US" sz="1600" dirty="0" smtClean="0"/>
          </a:p>
          <a:p>
            <a:r>
              <a:rPr lang="en-US" sz="1600" dirty="0" smtClean="0"/>
              <a:t>GRF Number		:    </a:t>
            </a:r>
            <a:r>
              <a:rPr lang="id-ID" sz="1600" dirty="0"/>
              <a:t>00</a:t>
            </a:r>
            <a:r>
              <a:rPr lang="en-US" sz="1600" dirty="0"/>
              <a:t>2</a:t>
            </a:r>
            <a:r>
              <a:rPr lang="id-ID" sz="1600" dirty="0"/>
              <a:t>/GRF/IC-</a:t>
            </a:r>
            <a:r>
              <a:rPr lang="en-US" sz="1600" dirty="0"/>
              <a:t>IKR</a:t>
            </a:r>
            <a:r>
              <a:rPr lang="id-ID" sz="1600" dirty="0"/>
              <a:t>/07/18</a:t>
            </a:r>
          </a:p>
          <a:p>
            <a:r>
              <a:rPr lang="en-US" sz="1600" dirty="0" err="1" smtClean="0"/>
              <a:t>Nomor</a:t>
            </a:r>
            <a:r>
              <a:rPr lang="en-US" sz="1600" dirty="0" smtClean="0"/>
              <a:t> Surat </a:t>
            </a:r>
            <a:r>
              <a:rPr lang="en-US" sz="1600" dirty="0" err="1" smtClean="0"/>
              <a:t>Jalan</a:t>
            </a:r>
            <a:r>
              <a:rPr lang="en-US" sz="1600" dirty="0" smtClean="0"/>
              <a:t>		:    </a:t>
            </a:r>
            <a:r>
              <a:rPr lang="id-ID" sz="1600" dirty="0"/>
              <a:t>00</a:t>
            </a:r>
            <a:r>
              <a:rPr lang="en-US" sz="1600" dirty="0"/>
              <a:t>2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 smtClean="0"/>
              <a:t>/18</a:t>
            </a:r>
            <a:endParaRPr lang="en-US" sz="1600" dirty="0" smtClean="0"/>
          </a:p>
          <a:p>
            <a:r>
              <a:rPr lang="en-US" sz="1600" dirty="0" smtClean="0"/>
              <a:t>Date of Submit	</a:t>
            </a:r>
            <a:r>
              <a:rPr lang="id-ID" sz="1600" dirty="0" smtClean="0"/>
              <a:t>	:</a:t>
            </a:r>
            <a:r>
              <a:rPr lang="en-US" sz="1600" dirty="0" smtClean="0"/>
              <a:t>    25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</a:t>
            </a:r>
            <a:endParaRPr lang="id-ID" sz="1600" dirty="0" smtClean="0"/>
          </a:p>
          <a:p>
            <a:r>
              <a:rPr lang="en-US" sz="1600" dirty="0" smtClean="0"/>
              <a:t>Region			</a:t>
            </a:r>
            <a:r>
              <a:rPr lang="id-ID" sz="1600" dirty="0" smtClean="0"/>
              <a:t>:</a:t>
            </a:r>
            <a:r>
              <a:rPr lang="en-US" sz="1600" dirty="0" smtClean="0"/>
              <a:t>    DKI Jakarta</a:t>
            </a:r>
          </a:p>
          <a:p>
            <a:r>
              <a:rPr lang="en-US" sz="1600" dirty="0" smtClean="0"/>
              <a:t>PIC			:    </a:t>
            </a:r>
            <a:r>
              <a:rPr lang="en-US" sz="1600" dirty="0" err="1" smtClean="0"/>
              <a:t>Rahmat</a:t>
            </a:r>
            <a:r>
              <a:rPr lang="en-US" sz="1600" dirty="0" smtClean="0"/>
              <a:t> </a:t>
            </a:r>
            <a:r>
              <a:rPr lang="en-US" sz="1600" dirty="0" err="1" smtClean="0"/>
              <a:t>Darmawan</a:t>
            </a:r>
            <a:endParaRPr lang="en-US" sz="1600" dirty="0" smtClean="0"/>
          </a:p>
          <a:p>
            <a:r>
              <a:rPr lang="en-US" sz="1600" dirty="0" smtClean="0"/>
              <a:t>Department/Vendor Contractor	:    IKR	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514" y="995107"/>
            <a:ext cx="461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Material Return </a:t>
            </a:r>
            <a:r>
              <a:rPr lang="en-US" sz="2400" b="1" dirty="0" err="1" smtClean="0"/>
              <a:t>Peminjaman</a:t>
            </a:r>
            <a:r>
              <a:rPr lang="en-US" sz="2400" b="1" dirty="0" smtClean="0"/>
              <a:t> Form</a:t>
            </a:r>
            <a:endParaRPr lang="id-ID" sz="2400" b="1" dirty="0" smtClean="0"/>
          </a:p>
        </p:txBody>
      </p:sp>
      <p:sp>
        <p:nvSpPr>
          <p:cNvPr id="60" name="Rectangle 59"/>
          <p:cNvSpPr/>
          <p:nvPr/>
        </p:nvSpPr>
        <p:spPr>
          <a:xfrm>
            <a:off x="3018199" y="3646353"/>
            <a:ext cx="7472377" cy="1545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Rectangle 62"/>
          <p:cNvSpPr/>
          <p:nvPr/>
        </p:nvSpPr>
        <p:spPr>
          <a:xfrm>
            <a:off x="3100086" y="3691049"/>
            <a:ext cx="7267390" cy="25166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IM Code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Brand 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 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Warna | SN/NO SN | UOM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QTY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Req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1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QTY Return |   </a:t>
            </a:r>
            <a:r>
              <a:rPr lang="en-US" sz="1100" dirty="0" err="1" smtClean="0">
                <a:solidFill>
                  <a:schemeClr val="accent1">
                    <a:lumMod val="75000"/>
                  </a:schemeClr>
                </a:solidFill>
              </a:rPr>
              <a:t>D.Return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  |</a:t>
            </a:r>
            <a:endParaRPr lang="id-ID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89217" y="4084631"/>
            <a:ext cx="7278259" cy="23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126-01.221.121                   ONT 	        Huawei        Equipment</a:t>
            </a:r>
            <a:r>
              <a:rPr lang="id-ID" sz="900" dirty="0" smtClean="0"/>
              <a:t>     </a:t>
            </a:r>
            <a:r>
              <a:rPr lang="en-US" sz="900" dirty="0" smtClean="0"/>
              <a:t> </a:t>
            </a:r>
            <a:r>
              <a:rPr lang="en-US" sz="900" dirty="0" err="1" smtClean="0"/>
              <a:t>Merah</a:t>
            </a:r>
            <a:r>
              <a:rPr lang="en-US" sz="900" dirty="0" smtClean="0"/>
              <a:t>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15                         10                            5</a:t>
            </a:r>
            <a:endParaRPr lang="id-ID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3094707" y="4326895"/>
            <a:ext cx="7272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126-01.222.143                   Spiral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Putih</a:t>
            </a:r>
            <a:r>
              <a:rPr lang="en-US" sz="900" dirty="0" smtClean="0"/>
              <a:t>                  </a:t>
            </a:r>
            <a:r>
              <a:rPr lang="id-ID" sz="900" dirty="0" smtClean="0"/>
              <a:t>SN </a:t>
            </a:r>
            <a:r>
              <a:rPr lang="en-US" sz="900" dirty="0" smtClean="0"/>
              <a:t>               Set                  10                        10                            0</a:t>
            </a:r>
            <a:endParaRPr lang="id-ID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3096319" y="4549160"/>
            <a:ext cx="72711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 126-01.223.152                   </a:t>
            </a:r>
            <a:r>
              <a:rPr lang="en-US" sz="900" dirty="0" err="1" smtClean="0"/>
              <a:t>Tiang</a:t>
            </a:r>
            <a:r>
              <a:rPr lang="en-US" sz="900" dirty="0" smtClean="0"/>
              <a:t> 	        Huawei        Material</a:t>
            </a:r>
            <a:r>
              <a:rPr lang="id-ID" sz="900" dirty="0" smtClean="0"/>
              <a:t>     </a:t>
            </a:r>
            <a:r>
              <a:rPr lang="en-US" sz="900" dirty="0" smtClean="0"/>
              <a:t>      </a:t>
            </a:r>
            <a:r>
              <a:rPr lang="en-US" sz="900" dirty="0" err="1" smtClean="0"/>
              <a:t>Hitam</a:t>
            </a:r>
            <a:r>
              <a:rPr lang="en-US" sz="900" dirty="0" smtClean="0"/>
              <a:t>                Non </a:t>
            </a:r>
            <a:r>
              <a:rPr lang="id-ID" sz="900" dirty="0" smtClean="0"/>
              <a:t>SN </a:t>
            </a:r>
            <a:r>
              <a:rPr lang="en-US" sz="900" dirty="0" smtClean="0"/>
              <a:t>       Pcs                  </a:t>
            </a:r>
            <a:r>
              <a:rPr lang="en-US" sz="900" dirty="0"/>
              <a:t>2</a:t>
            </a:r>
            <a:r>
              <a:rPr lang="en-US" sz="900" dirty="0" smtClean="0"/>
              <a:t>0                        20                            0</a:t>
            </a:r>
            <a:endParaRPr lang="id-ID" sz="900" dirty="0"/>
          </a:p>
        </p:txBody>
      </p:sp>
    </p:spTree>
    <p:extLst>
      <p:ext uri="{BB962C8B-B14F-4D97-AF65-F5344CB8AC3E}">
        <p14:creationId xmlns:p14="http://schemas.microsoft.com/office/powerpoint/2010/main" val="25155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IKR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97685" y="2027455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en-US" sz="1400" dirty="0" smtClean="0"/>
              <a:t>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IKO 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34125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001/GRF/IC-</a:t>
            </a:r>
            <a:r>
              <a:rPr lang="en-US" sz="1400" dirty="0"/>
              <a:t>IT</a:t>
            </a:r>
            <a:r>
              <a:rPr lang="id-ID" sz="1400" dirty="0"/>
              <a:t>/07/18</a:t>
            </a:r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id-ID" sz="1400" dirty="0" smtClean="0"/>
              <a:t>WO/</a:t>
            </a:r>
            <a:r>
              <a:rPr lang="en-US" sz="1400" dirty="0"/>
              <a:t>IT</a:t>
            </a:r>
            <a:r>
              <a:rPr lang="id-ID" sz="1400" dirty="0"/>
              <a:t>/1806-00348</a:t>
            </a:r>
            <a:r>
              <a:rPr lang="en-US" sz="1400" dirty="0"/>
              <a:t>     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 IT 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/>
              <a:t>/1806-003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IKO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id-ID" sz="1400" dirty="0" smtClean="0"/>
              <a:t>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/>
              <a:t>/1806-003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/>
              <a:t>/1806-00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2119827" y="729512"/>
            <a:ext cx="9785172" cy="5839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8" name="TextBox 67"/>
          <p:cNvSpPr txBox="1"/>
          <p:nvPr/>
        </p:nvSpPr>
        <p:spPr>
          <a:xfrm>
            <a:off x="2221048" y="764181"/>
            <a:ext cx="2212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Tag SN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377197" y="1163220"/>
            <a:ext cx="2411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Nomor</a:t>
            </a:r>
            <a:r>
              <a:rPr lang="en-US" dirty="0" smtClean="0"/>
              <a:t> GRF</a:t>
            </a:r>
            <a:r>
              <a:rPr lang="en-US" dirty="0"/>
              <a:t>	     :</a:t>
            </a:r>
            <a:endParaRPr lang="id-ID" dirty="0"/>
          </a:p>
          <a:p>
            <a:r>
              <a:rPr lang="en-US" dirty="0" err="1" smtClean="0"/>
              <a:t>Nomor</a:t>
            </a:r>
            <a:r>
              <a:rPr lang="en-US" dirty="0" smtClean="0"/>
              <a:t> WO/IOM</a:t>
            </a:r>
            <a:r>
              <a:rPr lang="id-ID" dirty="0"/>
              <a:t>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 err="1" smtClean="0"/>
              <a:t>Nomor</a:t>
            </a:r>
            <a:r>
              <a:rPr lang="en-US" dirty="0" smtClean="0"/>
              <a:t> Surat </a:t>
            </a:r>
            <a:r>
              <a:rPr lang="en-US" dirty="0" err="1" smtClean="0"/>
              <a:t>Jalan</a:t>
            </a:r>
            <a:r>
              <a:rPr lang="en-US" dirty="0" smtClean="0"/>
              <a:t>	     : </a:t>
            </a:r>
          </a:p>
          <a:p>
            <a:r>
              <a:rPr lang="en-US" dirty="0" smtClean="0"/>
              <a:t>Requestor</a:t>
            </a:r>
            <a:r>
              <a:rPr lang="en-US" dirty="0"/>
              <a:t>	     </a:t>
            </a:r>
            <a:r>
              <a:rPr lang="en-US" dirty="0" smtClean="0"/>
              <a:t>:</a:t>
            </a:r>
            <a:endParaRPr lang="id-ID" dirty="0"/>
          </a:p>
          <a:p>
            <a:r>
              <a:rPr lang="id-ID" dirty="0"/>
              <a:t>Division 		</a:t>
            </a:r>
            <a:r>
              <a:rPr lang="en-US" dirty="0"/>
              <a:t>     </a:t>
            </a:r>
            <a:r>
              <a:rPr lang="id-ID" dirty="0"/>
              <a:t>:</a:t>
            </a:r>
            <a:endParaRPr lang="en-US" dirty="0"/>
          </a:p>
          <a:p>
            <a:r>
              <a:rPr lang="en-US" dirty="0"/>
              <a:t>PIC		     :</a:t>
            </a:r>
          </a:p>
          <a:p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r>
              <a:rPr lang="en-US" dirty="0" smtClean="0"/>
              <a:t>File Attachment	     :</a:t>
            </a:r>
            <a:endParaRPr lang="id-ID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4765166" y="1242650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/GRF/IC-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>
                <a:solidFill>
                  <a:schemeClr val="tx1"/>
                </a:solidFill>
              </a:rPr>
              <a:t>/07/18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765166" y="1526462"/>
            <a:ext cx="2715612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WO/</a:t>
            </a:r>
            <a:r>
              <a:rPr lang="en-US" sz="1400" dirty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</a:t>
            </a:r>
            <a:r>
              <a:rPr lang="en-US" sz="1400" dirty="0" smtClean="0">
                <a:solidFill>
                  <a:schemeClr val="tx1"/>
                </a:solidFill>
              </a:rPr>
              <a:t>0718</a:t>
            </a:r>
            <a:r>
              <a:rPr lang="id-ID" sz="1400" dirty="0" smtClean="0">
                <a:solidFill>
                  <a:schemeClr val="tx1"/>
                </a:solidFill>
              </a:rPr>
              <a:t>-0034</a:t>
            </a:r>
            <a:r>
              <a:rPr lang="en-US" sz="1400" dirty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65166" y="1814254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chemeClr val="tx1"/>
                </a:solidFill>
              </a:rPr>
              <a:t>00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id-ID" sz="1400" dirty="0">
                <a:solidFill>
                  <a:schemeClr val="tx1"/>
                </a:solidFill>
              </a:rPr>
              <a:t>/SJ-Jakarta-Div1/0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  <a:r>
              <a:rPr lang="id-ID" sz="1400" dirty="0">
                <a:solidFill>
                  <a:schemeClr val="tx1"/>
                </a:solidFill>
              </a:rPr>
              <a:t>/18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762978" y="2095636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Internal MKM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62978" y="2377018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IKR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6083" y="2669601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Rahmat Darmawan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759807" y="2947608"/>
            <a:ext cx="271780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25 </a:t>
            </a:r>
            <a:r>
              <a:rPr lang="en-US" sz="1400" dirty="0" err="1" smtClean="0">
                <a:solidFill>
                  <a:schemeClr val="tx1"/>
                </a:solidFill>
              </a:rPr>
              <a:t>Juli</a:t>
            </a:r>
            <a:r>
              <a:rPr lang="en-US" sz="1400" dirty="0" smtClean="0">
                <a:solidFill>
                  <a:schemeClr val="tx1"/>
                </a:solidFill>
              </a:rPr>
              <a:t> 2018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290660" y="3445797"/>
            <a:ext cx="1527858" cy="2679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Download Template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327057" y="349122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Mac Address</a:t>
            </a:r>
            <a:endParaRPr lang="id-ID" sz="1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184017" y="3512800"/>
            <a:ext cx="145580" cy="134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2163028" y="3822040"/>
            <a:ext cx="9697670" cy="2234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>
            <a:off x="2245620" y="428548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18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92265" y="3859371"/>
            <a:ext cx="168432" cy="219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/>
          <p:cNvSpPr txBox="1"/>
          <p:nvPr/>
        </p:nvSpPr>
        <p:spPr>
          <a:xfrm>
            <a:off x="2101942" y="4165511"/>
            <a:ext cx="956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RO 126-01.221.121    </a:t>
            </a:r>
            <a:r>
              <a:rPr lang="en-US" sz="750" dirty="0" smtClean="0"/>
              <a:t> ONT       </a:t>
            </a:r>
            <a:r>
              <a:rPr lang="id-ID" sz="750" dirty="0" smtClean="0"/>
              <a:t>Huawei </a:t>
            </a:r>
            <a:r>
              <a:rPr lang="en-US" sz="750" dirty="0" smtClean="0"/>
              <a:t>  Equipment     </a:t>
            </a:r>
            <a:r>
              <a:rPr lang="id-ID" sz="750" dirty="0" smtClean="0"/>
              <a:t>Merah          SN          Set</a:t>
            </a:r>
            <a:r>
              <a:rPr lang="en-US" sz="750" dirty="0" smtClean="0"/>
              <a:t>             10                     5                        0                           0                                    0                                    0                            15      Not Registered</a:t>
            </a:r>
            <a:endParaRPr lang="id-ID" sz="750" dirty="0"/>
          </a:p>
        </p:txBody>
      </p:sp>
      <p:sp>
        <p:nvSpPr>
          <p:cNvPr id="120" name="Rounded Rectangle 119"/>
          <p:cNvSpPr/>
          <p:nvPr/>
        </p:nvSpPr>
        <p:spPr>
          <a:xfrm>
            <a:off x="10508226" y="4203057"/>
            <a:ext cx="528143" cy="1707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Upload SN</a:t>
            </a:r>
            <a:endParaRPr lang="en-US" sz="700" dirty="0"/>
          </a:p>
        </p:txBody>
      </p:sp>
      <p:sp>
        <p:nvSpPr>
          <p:cNvPr id="121" name="Rounded Rectangle 120"/>
          <p:cNvSpPr/>
          <p:nvPr/>
        </p:nvSpPr>
        <p:spPr>
          <a:xfrm>
            <a:off x="11055655" y="4206621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122" name="Rounded Rectangle 121"/>
          <p:cNvSpPr/>
          <p:nvPr/>
        </p:nvSpPr>
        <p:spPr>
          <a:xfrm>
            <a:off x="11505290" y="4203058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123" name="Rectangle 122"/>
          <p:cNvSpPr/>
          <p:nvPr/>
        </p:nvSpPr>
        <p:spPr>
          <a:xfrm>
            <a:off x="2202119" y="3863980"/>
            <a:ext cx="9466834" cy="32547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IM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Nama Barang|Brand|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Warna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|SN/NO SN|UOM|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>
                <a:solidFill>
                  <a:schemeClr val="accent1">
                    <a:lumMod val="75000"/>
                  </a:schemeClr>
                </a:solidFill>
              </a:rPr>
              <a:t>Not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Good|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Reject|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QTY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Dismantle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Good|QTY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 Dismantle 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NG|QTY Good </a:t>
            </a:r>
            <a:r>
              <a:rPr lang="en-US" sz="800" dirty="0" err="1" smtClean="0">
                <a:solidFill>
                  <a:schemeClr val="accent1">
                    <a:lumMod val="75000"/>
                  </a:schemeClr>
                </a:solidFill>
              </a:rPr>
              <a:t>Recondition|QTY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Total</a:t>
            </a:r>
            <a:r>
              <a:rPr lang="id-ID" sz="8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800" dirty="0" smtClean="0">
                <a:solidFill>
                  <a:schemeClr val="accent1">
                    <a:lumMod val="75000"/>
                  </a:schemeClr>
                </a:solidFill>
              </a:rPr>
              <a:t>    Status      |           #         |      #    |    #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118138" y="4388845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126-01.222.143   Spiral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Putih</a:t>
            </a:r>
            <a:r>
              <a:rPr lang="id-ID" sz="800" dirty="0" smtClean="0"/>
              <a:t>           </a:t>
            </a:r>
            <a:r>
              <a:rPr lang="en-US" sz="800" dirty="0" smtClean="0"/>
              <a:t> </a:t>
            </a:r>
            <a:r>
              <a:rPr lang="id-ID" sz="800" dirty="0" smtClean="0"/>
              <a:t>SN          Set</a:t>
            </a:r>
            <a:r>
              <a:rPr lang="en-US" sz="800" dirty="0" smtClean="0"/>
              <a:t>               5                     5                       0                           0                                    0                                    0                            10     Registered                                  </a:t>
            </a:r>
            <a:endParaRPr lang="id-ID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115975" y="4609360"/>
            <a:ext cx="9531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 </a:t>
            </a:r>
            <a:r>
              <a:rPr lang="en-US" sz="800" dirty="0" smtClean="0"/>
              <a:t>126-01.223.152    </a:t>
            </a:r>
            <a:r>
              <a:rPr lang="en-US" sz="800" dirty="0" err="1" smtClean="0"/>
              <a:t>Tiang</a:t>
            </a:r>
            <a:r>
              <a:rPr lang="en-US" sz="800" dirty="0" smtClean="0"/>
              <a:t>    </a:t>
            </a:r>
            <a:r>
              <a:rPr lang="id-ID" sz="800" dirty="0" smtClean="0"/>
              <a:t>Huawei </a:t>
            </a:r>
            <a:r>
              <a:rPr lang="en-US" sz="800" dirty="0" smtClean="0"/>
              <a:t> Material        </a:t>
            </a:r>
            <a:r>
              <a:rPr lang="en-US" sz="800" dirty="0" err="1" smtClean="0"/>
              <a:t>Hitam</a:t>
            </a:r>
            <a:r>
              <a:rPr lang="id-ID" sz="800" dirty="0" smtClean="0"/>
              <a:t>       </a:t>
            </a:r>
            <a:r>
              <a:rPr lang="en-US" sz="800" dirty="0" smtClean="0"/>
              <a:t>Non </a:t>
            </a:r>
            <a:r>
              <a:rPr lang="id-ID" sz="800" dirty="0" smtClean="0"/>
              <a:t>SN </a:t>
            </a:r>
            <a:r>
              <a:rPr lang="en-US" sz="800" dirty="0" smtClean="0"/>
              <a:t>   Pcs             15                     5                       0                           0                                    0                                    0                            20     Not </a:t>
            </a:r>
            <a:r>
              <a:rPr lang="en-US" sz="800" dirty="0"/>
              <a:t>Registered         </a:t>
            </a:r>
            <a:endParaRPr lang="id-ID" sz="800" dirty="0"/>
          </a:p>
        </p:txBody>
      </p:sp>
      <p:sp>
        <p:nvSpPr>
          <p:cNvPr id="126" name="Rounded Rectangle 125"/>
          <p:cNvSpPr/>
          <p:nvPr/>
        </p:nvSpPr>
        <p:spPr>
          <a:xfrm>
            <a:off x="10508226" y="4633372"/>
            <a:ext cx="531264" cy="15833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QTY Cond</a:t>
            </a:r>
            <a:endParaRPr lang="en-US" sz="7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1058776" y="4409428"/>
            <a:ext cx="427874" cy="1671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800" dirty="0" smtClean="0"/>
              <a:t>View</a:t>
            </a:r>
            <a:endParaRPr lang="en-US" sz="800" dirty="0"/>
          </a:p>
        </p:txBody>
      </p:sp>
      <p:sp>
        <p:nvSpPr>
          <p:cNvPr id="128" name="Rounded Rectangle 127"/>
          <p:cNvSpPr/>
          <p:nvPr/>
        </p:nvSpPr>
        <p:spPr>
          <a:xfrm>
            <a:off x="11508411" y="4405865"/>
            <a:ext cx="166477" cy="15833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ym typeface="Symbol" panose="05050102010706020507" pitchFamily="18" charset="2"/>
              </a:rPr>
              <a:t></a:t>
            </a:r>
            <a:endParaRPr lang="en-US" sz="1000" b="1" dirty="0"/>
          </a:p>
        </p:txBody>
      </p:sp>
      <p:sp>
        <p:nvSpPr>
          <p:cNvPr id="78" name="Rectangle 77"/>
          <p:cNvSpPr/>
          <p:nvPr/>
        </p:nvSpPr>
        <p:spPr>
          <a:xfrm>
            <a:off x="4759807" y="3196424"/>
            <a:ext cx="2325828" cy="270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5"/>
                </a:solidFill>
              </a:rPr>
              <a:t>Material_Return_Form.pdf</a:t>
            </a:r>
            <a:endParaRPr lang="id-ID" u="sng" dirty="0">
              <a:solidFill>
                <a:schemeClr val="accent5"/>
              </a:solidFill>
            </a:endParaRPr>
          </a:p>
        </p:txBody>
      </p:sp>
      <p:sp>
        <p:nvSpPr>
          <p:cNvPr id="79" name="Rounded Rectangle 78">
            <a:hlinkClick r:id="rId8" action="ppaction://hlinksldjump"/>
          </p:cNvPr>
          <p:cNvSpPr/>
          <p:nvPr/>
        </p:nvSpPr>
        <p:spPr>
          <a:xfrm>
            <a:off x="2215577" y="6126832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SN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8437" y="795736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001/GRF/IC-</a:t>
            </a:r>
            <a:r>
              <a:rPr lang="en-US" sz="1400" dirty="0"/>
              <a:t>IT</a:t>
            </a:r>
            <a:r>
              <a:rPr lang="id-ID" sz="1400" dirty="0"/>
              <a:t>/07/18</a:t>
            </a:r>
            <a:r>
              <a:rPr lang="en-US" sz="1400" dirty="0"/>
              <a:t>       </a:t>
            </a:r>
            <a:r>
              <a:rPr lang="en-US" sz="1400" dirty="0" smtClean="0"/>
              <a:t> </a:t>
            </a:r>
            <a:r>
              <a:rPr lang="id-ID" sz="1400" dirty="0" smtClean="0"/>
              <a:t>WO/</a:t>
            </a:r>
            <a:r>
              <a:rPr lang="en-US" sz="1400" dirty="0"/>
              <a:t>IT</a:t>
            </a:r>
            <a:r>
              <a:rPr lang="id-ID" sz="1400" dirty="0"/>
              <a:t>/1806-00348</a:t>
            </a:r>
            <a:r>
              <a:rPr lang="en-US" sz="1400" dirty="0"/>
              <a:t>     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 IT 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8" b="12155"/>
          <a:stretch/>
        </p:blipFill>
        <p:spPr bwMode="auto">
          <a:xfrm>
            <a:off x="2159000" y="2019669"/>
            <a:ext cx="201174" cy="20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9" b="15432"/>
          <a:stretch/>
        </p:blipFill>
        <p:spPr bwMode="auto">
          <a:xfrm>
            <a:off x="2159000" y="2287819"/>
            <a:ext cx="203099" cy="2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id-ID" sz="1400" dirty="0" smtClean="0">
                <a:solidFill>
                  <a:srgbClr val="FF0000"/>
                </a:solidFill>
              </a:rPr>
              <a:t>New </a:t>
            </a:r>
            <a:r>
              <a:rPr lang="en-US" sz="1400" dirty="0" smtClean="0">
                <a:solidFill>
                  <a:srgbClr val="FF0000"/>
                </a:solidFill>
              </a:rPr>
              <a:t>Returned             </a:t>
            </a:r>
            <a:r>
              <a:rPr lang="id-ID" sz="1400" dirty="0" smtClean="0"/>
              <a:t>00</a:t>
            </a:r>
            <a:r>
              <a:rPr lang="en-US" sz="1400" dirty="0"/>
              <a:t>2</a:t>
            </a:r>
            <a:r>
              <a:rPr lang="id-ID" sz="1400" dirty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/>
              <a:t>/1806-003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 IKO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id-ID" sz="1400" dirty="0" smtClean="0"/>
              <a:t>              </a:t>
            </a:r>
            <a:r>
              <a:rPr lang="en-US" sz="1400" dirty="0" smtClean="0"/>
              <a:t>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/>
              <a:t>/1806-003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Complited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/>
              <a:t>/1806-00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>
            <a:off x="2215577" y="864708"/>
            <a:ext cx="1530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List Tag SN</a:t>
            </a:r>
            <a:endParaRPr lang="id-ID" sz="2400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3" name="Rectangle 52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Surat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Jalan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|    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Datang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|   Warehouse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Asal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| 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</a:t>
            </a:r>
            <a:r>
              <a:rPr lang="id-ID" sz="1600" dirty="0" smtClean="0"/>
              <a:t>00</a:t>
            </a:r>
            <a:r>
              <a:rPr lang="en-US" sz="1600" dirty="0"/>
              <a:t>1x</a:t>
            </a:r>
            <a:r>
              <a:rPr lang="id-ID" sz="1600" dirty="0"/>
              <a:t>/SJ-Jakarta-Div1/0</a:t>
            </a:r>
            <a:r>
              <a:rPr lang="en-US" sz="1600" dirty="0"/>
              <a:t>7</a:t>
            </a:r>
            <a:r>
              <a:rPr lang="id-ID" sz="1600" dirty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20 </a:t>
            </a:r>
            <a:r>
              <a:rPr lang="en-US" sz="1600" dirty="0" err="1" smtClean="0"/>
              <a:t>Juli</a:t>
            </a:r>
            <a:r>
              <a:rPr lang="en-US" sz="1600" dirty="0" smtClean="0"/>
              <a:t> 2018		Jakarta</a:t>
            </a:r>
            <a:endParaRPr lang="id-ID" sz="1600" dirty="0"/>
          </a:p>
        </p:txBody>
      </p:sp>
      <p:sp>
        <p:nvSpPr>
          <p:cNvPr id="65" name="Rectangle 64"/>
          <p:cNvSpPr/>
          <p:nvPr/>
        </p:nvSpPr>
        <p:spPr>
          <a:xfrm>
            <a:off x="2215140" y="2302131"/>
            <a:ext cx="9542196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642745" y="2335879"/>
            <a:ext cx="1678785" cy="2937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272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7125820" y="2313501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9" name="Picture 6" descr="Hasil gambar untuk icon dat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079" y="2322461"/>
            <a:ext cx="255486" cy="32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Rectangle 70"/>
          <p:cNvSpPr/>
          <p:nvPr/>
        </p:nvSpPr>
        <p:spPr>
          <a:xfrm>
            <a:off x="9587066" y="2327841"/>
            <a:ext cx="1670538" cy="326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44205" y="2858626"/>
            <a:ext cx="155576" cy="12065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918952" y="954866"/>
            <a:ext cx="9910890" cy="5471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TextBox 73"/>
          <p:cNvSpPr txBox="1"/>
          <p:nvPr/>
        </p:nvSpPr>
        <p:spPr>
          <a:xfrm>
            <a:off x="2143080" y="1711509"/>
            <a:ext cx="205702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tabLst>
                <a:tab pos="1773238" algn="l"/>
              </a:tabLst>
            </a:pPr>
            <a:r>
              <a:rPr lang="en-US" dirty="0" err="1" smtClean="0"/>
              <a:t>Nama</a:t>
            </a:r>
            <a:r>
              <a:rPr lang="en-US" dirty="0" smtClean="0"/>
              <a:t> Material	</a:t>
            </a:r>
            <a:r>
              <a:rPr lang="id-ID" dirty="0" smtClean="0"/>
              <a:t>:</a:t>
            </a:r>
          </a:p>
          <a:p>
            <a:pPr>
              <a:tabLst>
                <a:tab pos="1773238" algn="l"/>
              </a:tabLst>
            </a:pPr>
            <a:r>
              <a:rPr lang="en-US" dirty="0" smtClean="0"/>
              <a:t>IM Code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Grouping </a:t>
            </a:r>
            <a:r>
              <a:rPr lang="en-US" dirty="0" err="1" smtClean="0"/>
              <a:t>Barang</a:t>
            </a:r>
            <a:r>
              <a:rPr lang="en-US" dirty="0" smtClean="0"/>
              <a:t> 	</a:t>
            </a:r>
            <a:r>
              <a:rPr lang="id-ID" dirty="0" smtClean="0"/>
              <a:t>:</a:t>
            </a:r>
            <a:endParaRPr lang="en-US" dirty="0" smtClean="0"/>
          </a:p>
          <a:p>
            <a:pPr>
              <a:tabLst>
                <a:tab pos="1773238" algn="l"/>
              </a:tabLst>
            </a:pPr>
            <a:r>
              <a:rPr lang="en-US" dirty="0" smtClean="0"/>
              <a:t>QTY	:</a:t>
            </a:r>
            <a:endParaRPr lang="id-ID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238579" y="1737780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Tiang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238578" y="2045247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 126-01.223.152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38579" y="2358791"/>
            <a:ext cx="2717800" cy="257428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 smtClean="0">
                <a:solidFill>
                  <a:schemeClr val="tx1"/>
                </a:solidFill>
              </a:rPr>
              <a:t>Materia</a:t>
            </a:r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28721" y="2664253"/>
            <a:ext cx="2727657" cy="24502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918952" y="1007882"/>
            <a:ext cx="289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Detail </a:t>
            </a:r>
            <a:r>
              <a:rPr lang="en-US" sz="2000" b="1" dirty="0" smtClean="0"/>
              <a:t>Non Serial Number</a:t>
            </a:r>
            <a:endParaRPr lang="id-ID" sz="2000" b="1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1970201" y="3075573"/>
            <a:ext cx="9814198" cy="25993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042057" y="3309777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38164" y="3112597"/>
            <a:ext cx="243785" cy="256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2396487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95257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5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431415" y="3590217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817085" y="3585220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619814" y="3581543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0842208" y="3580495"/>
            <a:ext cx="444519" cy="301679"/>
          </a:xfrm>
          <a:prstGeom prst="rect">
            <a:avLst/>
          </a:prstGeom>
          <a:solidFill>
            <a:schemeClr val="bg2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372139" y="3595000"/>
            <a:ext cx="444519" cy="301679"/>
          </a:xfrm>
          <a:prstGeom prst="rect">
            <a:avLst/>
          </a:prstGeom>
          <a:solidFill>
            <a:schemeClr val="bg1"/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52794" y="3169859"/>
            <a:ext cx="9470130" cy="354382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Good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Not Good | Reject |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Good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Dismantle 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|Good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Recondition|D.QTY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" name="Rounded Rectangle 80">
            <a:hlinkClick r:id="rId9" action="ppaction://hlinksldjump"/>
          </p:cNvPr>
          <p:cNvSpPr/>
          <p:nvPr/>
        </p:nvSpPr>
        <p:spPr>
          <a:xfrm>
            <a:off x="2042057" y="5751015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17465" y="1009695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TextBox 54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10446" y="1317123"/>
            <a:ext cx="10031059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005302" y="2526181"/>
            <a:ext cx="9863185" cy="2609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8665" y="2529005"/>
            <a:ext cx="199822" cy="2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60" name="Rounded Rectangle 59"/>
          <p:cNvSpPr/>
          <p:nvPr/>
        </p:nvSpPr>
        <p:spPr>
          <a:xfrm>
            <a:off x="2005302" y="2073995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21569" y="5266581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05302" y="5266581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2180" y="1365567"/>
            <a:ext cx="161925" cy="28575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453099" y="2649518"/>
            <a:ext cx="8837067" cy="71481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92573" y="3030715"/>
            <a:ext cx="1072549" cy="2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4193633" y="3022006"/>
            <a:ext cx="1226821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5522131" y="3017043"/>
            <a:ext cx="1135380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778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7" y="225113"/>
            <a:ext cx="4402018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 smtClean="0"/>
              <a:t>Peminjaman</a:t>
            </a:r>
            <a:endParaRPr lang="id-ID" sz="2400" dirty="0"/>
          </a:p>
        </p:txBody>
      </p:sp>
      <p:sp>
        <p:nvSpPr>
          <p:cNvPr id="8" name="Rectangle 7"/>
          <p:cNvSpPr/>
          <p:nvPr/>
        </p:nvSpPr>
        <p:spPr>
          <a:xfrm>
            <a:off x="1297882" y="225113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GRF</a:t>
            </a:r>
            <a:endParaRPr lang="id-ID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2215577" y="763110"/>
            <a:ext cx="2826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List Inbound Peminjaman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2049" y="1242279"/>
            <a:ext cx="9844034" cy="289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2229537" y="2019669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10015276" y="1676769"/>
            <a:ext cx="289020" cy="28575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Rectangle 40"/>
          <p:cNvSpPr/>
          <p:nvPr/>
        </p:nvSpPr>
        <p:spPr>
          <a:xfrm>
            <a:off x="2156400" y="1676768"/>
            <a:ext cx="9516305" cy="245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extBox 41"/>
          <p:cNvSpPr txBox="1"/>
          <p:nvPr/>
        </p:nvSpPr>
        <p:spPr>
          <a:xfrm>
            <a:off x="2253769" y="1969056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 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</a:t>
            </a:r>
            <a:r>
              <a:rPr lang="id-ID" sz="1400" dirty="0" smtClean="0"/>
              <a:t>00</a:t>
            </a:r>
            <a:r>
              <a:rPr lang="en-US" sz="1400" dirty="0" smtClean="0"/>
              <a:t>2</a:t>
            </a:r>
            <a:r>
              <a:rPr lang="id-ID" sz="1400" dirty="0" smtClean="0"/>
              <a:t>/GRF/IC-</a:t>
            </a:r>
            <a:r>
              <a:rPr lang="en-US" sz="1400" dirty="0" smtClean="0"/>
              <a:t>IKR</a:t>
            </a:r>
            <a:r>
              <a:rPr lang="id-ID" sz="1400" dirty="0" smtClean="0"/>
              <a:t>/07/18</a:t>
            </a:r>
            <a:r>
              <a:rPr lang="en-US" sz="1400" dirty="0" smtClean="0"/>
              <a:t>        </a:t>
            </a:r>
            <a:r>
              <a:rPr lang="id-ID" sz="1400" dirty="0" smtClean="0"/>
              <a:t>WO/</a:t>
            </a:r>
            <a:r>
              <a:rPr lang="en-US" sz="1400" dirty="0" smtClean="0"/>
              <a:t>IKR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-00348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Rahmat</a:t>
            </a:r>
            <a:r>
              <a:rPr lang="en-US" sz="1400" dirty="0" smtClean="0"/>
              <a:t> </a:t>
            </a:r>
            <a:r>
              <a:rPr lang="en-US" sz="1400" dirty="0" err="1"/>
              <a:t>Darmawan</a:t>
            </a:r>
            <a:r>
              <a:rPr lang="en-US" sz="1400" dirty="0"/>
              <a:t>        </a:t>
            </a:r>
            <a:r>
              <a:rPr lang="en-US" sz="1400" dirty="0" smtClean="0"/>
              <a:t> IKR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pic>
        <p:nvPicPr>
          <p:cNvPr id="4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49694" y="1242279"/>
            <a:ext cx="207816" cy="289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617336"/>
            <a:ext cx="155576" cy="1206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909677"/>
            <a:ext cx="155576" cy="1206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45196" y="2244433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Partial</a:t>
            </a:r>
            <a:r>
              <a:rPr lang="en-US" sz="1400" dirty="0" smtClean="0">
                <a:solidFill>
                  <a:srgbClr val="FF0000"/>
                </a:solidFill>
              </a:rPr>
              <a:t>                          </a:t>
            </a:r>
            <a:r>
              <a:rPr lang="id-ID" sz="1400" dirty="0" smtClean="0"/>
              <a:t>00</a:t>
            </a:r>
            <a:r>
              <a:rPr lang="en-US" sz="1400" dirty="0"/>
              <a:t>3</a:t>
            </a:r>
            <a:r>
              <a:rPr lang="id-ID" sz="1400" dirty="0" smtClean="0"/>
              <a:t>/GRF/IC-</a:t>
            </a:r>
            <a:r>
              <a:rPr lang="en-US" sz="1400" dirty="0"/>
              <a:t>IKO</a:t>
            </a:r>
            <a:r>
              <a:rPr lang="id-ID" sz="1400" dirty="0"/>
              <a:t>/07/18 </a:t>
            </a:r>
            <a:r>
              <a:rPr lang="en-US" sz="1400" dirty="0"/>
              <a:t>     </a:t>
            </a:r>
            <a:r>
              <a:rPr lang="en-US" sz="1400" dirty="0" smtClean="0"/>
              <a:t>  </a:t>
            </a:r>
            <a:r>
              <a:rPr lang="id-ID" sz="1400" dirty="0" smtClean="0"/>
              <a:t>WO/</a:t>
            </a:r>
            <a:r>
              <a:rPr lang="en-US" sz="1400" dirty="0"/>
              <a:t>IKO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50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Galih</a:t>
            </a:r>
            <a:r>
              <a:rPr lang="en-US" sz="1400" dirty="0" smtClean="0"/>
              <a:t> </a:t>
            </a:r>
            <a:r>
              <a:rPr lang="en-US" sz="1400" dirty="0" err="1" smtClean="0"/>
              <a:t>Ginanjar</a:t>
            </a:r>
            <a:r>
              <a:rPr lang="en-US" sz="1400" dirty="0" smtClean="0"/>
              <a:t> </a:t>
            </a:r>
            <a:r>
              <a:rPr lang="id-ID" sz="1400" dirty="0" smtClean="0"/>
              <a:t> </a:t>
            </a:r>
            <a:r>
              <a:rPr lang="en-US" sz="1400" dirty="0" smtClean="0"/>
              <a:t>                IKO                 Vendor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45196" y="253068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id-ID" sz="1400" dirty="0" smtClean="0"/>
              <a:t>             </a:t>
            </a:r>
            <a:r>
              <a:rPr lang="en-US" sz="1400" dirty="0" smtClean="0"/>
              <a:t>         </a:t>
            </a:r>
            <a:r>
              <a:rPr lang="id-ID" sz="1400" dirty="0" smtClean="0"/>
              <a:t>00</a:t>
            </a:r>
            <a:r>
              <a:rPr lang="en-US" sz="1400" dirty="0"/>
              <a:t>4</a:t>
            </a:r>
            <a:r>
              <a:rPr lang="id-ID" sz="1400" dirty="0"/>
              <a:t>/GRF/IC-</a:t>
            </a:r>
            <a:r>
              <a:rPr lang="en-US" sz="1400" dirty="0"/>
              <a:t>OSP</a:t>
            </a:r>
            <a:r>
              <a:rPr lang="id-ID" sz="1400" dirty="0"/>
              <a:t>/07/18 </a:t>
            </a:r>
            <a:r>
              <a:rPr lang="en-US" sz="1400" dirty="0"/>
              <a:t>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OSP</a:t>
            </a:r>
            <a:r>
              <a:rPr lang="id-ID" sz="1400" dirty="0" smtClean="0"/>
              <a:t>/</a:t>
            </a:r>
            <a:r>
              <a:rPr lang="en-US" sz="1400" dirty="0" smtClean="0"/>
              <a:t>0718</a:t>
            </a:r>
            <a:r>
              <a:rPr lang="id-ID" sz="1400" dirty="0" smtClean="0"/>
              <a:t>-003</a:t>
            </a:r>
            <a:r>
              <a:rPr lang="en-US" sz="1400" dirty="0"/>
              <a:t>61  </a:t>
            </a:r>
            <a:r>
              <a:rPr lang="en-US" sz="1400" dirty="0" smtClean="0"/>
              <a:t>      </a:t>
            </a:r>
            <a:r>
              <a:rPr lang="en-US" sz="1400" dirty="0" err="1" smtClean="0"/>
              <a:t>Budiman</a:t>
            </a:r>
            <a:r>
              <a:rPr lang="en-US" sz="1400" dirty="0" smtClean="0"/>
              <a:t>   </a:t>
            </a:r>
            <a:r>
              <a:rPr lang="en-US" sz="1400" dirty="0"/>
              <a:t>	                  </a:t>
            </a:r>
            <a:r>
              <a:rPr lang="en-US" sz="1400" dirty="0" smtClean="0"/>
              <a:t> OSP                Vendor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45196" y="2815644"/>
            <a:ext cx="938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 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Inputted</a:t>
            </a:r>
            <a:r>
              <a:rPr lang="en-US" sz="1400" dirty="0" smtClean="0"/>
              <a:t>  </a:t>
            </a:r>
            <a:r>
              <a:rPr lang="id-ID" sz="1400" dirty="0" smtClean="0"/>
              <a:t>	</a:t>
            </a:r>
            <a:r>
              <a:rPr lang="en-US" sz="1400" dirty="0" smtClean="0"/>
              <a:t>                 </a:t>
            </a:r>
            <a:r>
              <a:rPr lang="id-ID" sz="1400" dirty="0" smtClean="0"/>
              <a:t>00</a:t>
            </a:r>
            <a:r>
              <a:rPr lang="en-US" sz="1400" dirty="0"/>
              <a:t>5</a:t>
            </a:r>
            <a:r>
              <a:rPr lang="id-ID" sz="1400" dirty="0"/>
              <a:t>/GRF/IC-</a:t>
            </a:r>
            <a:r>
              <a:rPr lang="en-US" sz="1400" dirty="0"/>
              <a:t>GA</a:t>
            </a:r>
            <a:r>
              <a:rPr lang="id-ID" sz="1400" dirty="0"/>
              <a:t>/07/18 </a:t>
            </a:r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id-ID" sz="1400" dirty="0" smtClean="0"/>
              <a:t>WO/</a:t>
            </a:r>
            <a:r>
              <a:rPr lang="en-US" sz="1400" dirty="0"/>
              <a:t>GA</a:t>
            </a:r>
            <a:r>
              <a:rPr lang="id-ID" sz="1400" dirty="0" smtClean="0"/>
              <a:t>/</a:t>
            </a:r>
            <a:r>
              <a:rPr lang="en-US" sz="1400" smtClean="0"/>
              <a:t>0718</a:t>
            </a:r>
            <a:r>
              <a:rPr lang="id-ID" sz="1400" smtClean="0"/>
              <a:t>-00</a:t>
            </a:r>
            <a:r>
              <a:rPr lang="en-US" sz="1400" dirty="0"/>
              <a:t>372    </a:t>
            </a:r>
            <a:r>
              <a:rPr lang="en-US" sz="1400" dirty="0" smtClean="0"/>
              <a:t>     </a:t>
            </a:r>
            <a:r>
              <a:rPr lang="en-US" sz="1400" dirty="0" err="1" smtClean="0"/>
              <a:t>Trisna</a:t>
            </a:r>
            <a:r>
              <a:rPr lang="en-US" sz="1400" dirty="0" smtClean="0"/>
              <a:t> </a:t>
            </a:r>
            <a:r>
              <a:rPr lang="en-US" sz="1400" dirty="0"/>
              <a:t>Ananda                </a:t>
            </a:r>
            <a:r>
              <a:rPr lang="en-US" sz="1400" dirty="0" smtClean="0"/>
              <a:t>   GA                 Internal </a:t>
            </a:r>
            <a:r>
              <a:rPr lang="en-US" sz="1400" dirty="0"/>
              <a:t>MKM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92" y="788113"/>
            <a:ext cx="20156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solidFill>
                  <a:schemeClr val="bg1"/>
                </a:solidFill>
              </a:rPr>
              <a:t>Inbound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*Inbound PO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GRF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*</a:t>
            </a:r>
            <a:r>
              <a:rPr lang="id-ID" sz="2000" dirty="0">
                <a:solidFill>
                  <a:schemeClr val="bg1"/>
                </a:solidFill>
              </a:rPr>
              <a:t>Warehouse Transfer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*Repair</a:t>
            </a:r>
          </a:p>
          <a:p>
            <a:r>
              <a:rPr lang="id-ID" sz="2000" dirty="0">
                <a:solidFill>
                  <a:schemeClr val="bg1"/>
                </a:solidFill>
              </a:rPr>
              <a:t>*Disposal</a:t>
            </a:r>
          </a:p>
          <a:p>
            <a:r>
              <a:rPr lang="id-ID" sz="2000" dirty="0">
                <a:solidFill>
                  <a:schemeClr val="bg1"/>
                </a:solidFill>
              </a:rPr>
              <a:t>*Produksi</a:t>
            </a: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Peminjaman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id-ID" b="1" dirty="0">
                <a:solidFill>
                  <a:srgbClr val="FFFF00"/>
                </a:solidFill>
              </a:rPr>
              <a:t> </a:t>
            </a:r>
            <a:r>
              <a:rPr lang="id-ID" b="1" dirty="0" smtClean="0">
                <a:solidFill>
                  <a:srgbClr val="FFFF00"/>
                </a:solidFill>
              </a:rPr>
              <a:t>-</a:t>
            </a:r>
            <a:r>
              <a:rPr lang="en-US" b="1" dirty="0" smtClean="0">
                <a:solidFill>
                  <a:srgbClr val="FFFF00"/>
                </a:solidFill>
              </a:rPr>
              <a:t> Tag SN</a:t>
            </a:r>
            <a:endParaRPr lang="id-ID" dirty="0">
              <a:solidFill>
                <a:schemeClr val="bg1"/>
              </a:solidFill>
            </a:endParaRPr>
          </a:p>
          <a:p>
            <a:r>
              <a:rPr lang="id-ID" sz="2000" dirty="0">
                <a:solidFill>
                  <a:schemeClr val="bg1"/>
                </a:solidFill>
              </a:rPr>
              <a:t>*</a:t>
            </a:r>
            <a:r>
              <a:rPr lang="id-ID" sz="2000" dirty="0" smtClean="0">
                <a:solidFill>
                  <a:schemeClr val="bg1"/>
                </a:solidFill>
              </a:rPr>
              <a:t>Return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Outbound</a:t>
            </a:r>
          </a:p>
          <a:p>
            <a:endParaRPr lang="id-ID" sz="2000" b="1" dirty="0" smtClean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650829" y="251269"/>
            <a:ext cx="1245896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i="1" dirty="0" smtClean="0"/>
              <a:t>Admin_division</a:t>
            </a:r>
            <a:endParaRPr lang="id-ID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257043" y="1283533"/>
            <a:ext cx="9390114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    Status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    |          N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omor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GRF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WO/IOM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|          PIC              |    Division   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 Requestor 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57042" y="1608653"/>
            <a:ext cx="9390114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16428" y="1601432"/>
            <a:ext cx="1378962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Rectangle 50"/>
          <p:cNvSpPr/>
          <p:nvPr/>
        </p:nvSpPr>
        <p:spPr>
          <a:xfrm>
            <a:off x="9172362" y="1616249"/>
            <a:ext cx="989949" cy="267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Rectangle 55"/>
          <p:cNvSpPr/>
          <p:nvPr/>
        </p:nvSpPr>
        <p:spPr>
          <a:xfrm>
            <a:off x="3837453" y="1604963"/>
            <a:ext cx="169768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7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9981690" y="1616249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648524" y="1608653"/>
            <a:ext cx="185290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7628668" y="1600594"/>
            <a:ext cx="139541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10315362" y="1602662"/>
            <a:ext cx="1119344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11256699" y="1608653"/>
            <a:ext cx="180622" cy="2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3454039" y="1595829"/>
            <a:ext cx="273637" cy="33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334125"/>
            <a:ext cx="155576" cy="1206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188177" y="2064712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200590" cy="26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sp>
        <p:nvSpPr>
          <p:cNvPr id="45" name="Rounded Rectangle 44"/>
          <p:cNvSpPr/>
          <p:nvPr/>
        </p:nvSpPr>
        <p:spPr>
          <a:xfrm>
            <a:off x="10722908" y="5031484"/>
            <a:ext cx="832417" cy="26799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Submit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94435" y="2783420"/>
            <a:ext cx="953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RO126</a:t>
            </a:r>
            <a:r>
              <a:rPr lang="id-ID" sz="1600" dirty="0"/>
              <a:t>-0</a:t>
            </a:r>
            <a:r>
              <a:rPr lang="en-US" sz="1600" dirty="0"/>
              <a:t>1.221 </a:t>
            </a:r>
            <a:r>
              <a:rPr lang="en-US" sz="1600" dirty="0" smtClean="0"/>
              <a:t>            ONT</a:t>
            </a:r>
            <a:endParaRPr lang="id-ID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45620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45372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129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20367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32469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85989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85258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42446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367679" y="2182239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683716" y="2871720"/>
            <a:ext cx="373714" cy="180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400" dirty="0" smtClean="0">
                <a:solidFill>
                  <a:schemeClr val="tx1"/>
                </a:solidFill>
              </a:rPr>
              <a:t>5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83447" y="1317123"/>
            <a:ext cx="9932304" cy="4192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1978230" y="2157019"/>
            <a:ext cx="9577096" cy="2614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1905516" y="1531934"/>
            <a:ext cx="280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</a:t>
            </a:r>
            <a:r>
              <a:rPr lang="id-ID" sz="2400" b="1" dirty="0" smtClean="0"/>
              <a:t>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044066" y="2208410"/>
            <a:ext cx="9442939" cy="72277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30972" y="2491580"/>
            <a:ext cx="1316095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8" name="Rectangle 37"/>
          <p:cNvSpPr/>
          <p:nvPr/>
        </p:nvSpPr>
        <p:spPr>
          <a:xfrm>
            <a:off x="4018148" y="2491580"/>
            <a:ext cx="136398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9" name="Rectangle 38"/>
          <p:cNvSpPr/>
          <p:nvPr/>
        </p:nvSpPr>
        <p:spPr>
          <a:xfrm>
            <a:off x="5504048" y="2494105"/>
            <a:ext cx="1303020" cy="281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5849128" y="3021140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41152" y="3366257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41151" y="3714393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841150" y="4049809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838839" y="4402461"/>
            <a:ext cx="709863" cy="28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7348" y="3008596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ONT   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003294" y="3354026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Spiral                                10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002598" y="3710695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2008023" y="404359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4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1.224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OTB                           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1999678" y="441792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5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           STB</a:t>
            </a:r>
            <a:endParaRPr lang="id-ID" sz="1400" dirty="0"/>
          </a:p>
        </p:txBody>
      </p:sp>
      <p:sp>
        <p:nvSpPr>
          <p:cNvPr id="69" name="Rounded Rectangle 68"/>
          <p:cNvSpPr/>
          <p:nvPr/>
        </p:nvSpPr>
        <p:spPr>
          <a:xfrm>
            <a:off x="1978230" y="4893633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5501" y="1397774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18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814198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 No WO / IOM    |</a:t>
            </a:r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77034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161451"/>
            <a:ext cx="955520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18051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19922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18234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20771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0277010" y="1537420"/>
            <a:ext cx="1592580" cy="287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id-ID" dirty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19463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9285912" y="220771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TextBox 54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b="1" dirty="0">
                <a:solidFill>
                  <a:srgbClr val="FFFF00"/>
                </a:solidFill>
              </a:rPr>
              <a:t>--- Input</a:t>
            </a:r>
          </a:p>
          <a:p>
            <a:r>
              <a:rPr lang="en-US" dirty="0">
                <a:solidFill>
                  <a:schemeClr val="bg1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a</a:t>
            </a:r>
            <a:r>
              <a:rPr lang="id-ID" sz="1200" i="1" dirty="0" smtClean="0"/>
              <a:t>dmin_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81" name="Rectangle 80"/>
          <p:cNvSpPr/>
          <p:nvPr/>
        </p:nvSpPr>
        <p:spPr>
          <a:xfrm>
            <a:off x="2231106" y="2646086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>
            <a:off x="2319922" y="260196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00663" y="2692940"/>
            <a:ext cx="155576" cy="1206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910446" y="1317123"/>
            <a:ext cx="10031059" cy="4520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Rectangle 31"/>
          <p:cNvSpPr/>
          <p:nvPr/>
        </p:nvSpPr>
        <p:spPr>
          <a:xfrm>
            <a:off x="2005302" y="2526181"/>
            <a:ext cx="9863185" cy="2609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668665" y="2529005"/>
            <a:ext cx="199822" cy="2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905516" y="1531934"/>
            <a:ext cx="2400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List Detail </a:t>
            </a:r>
            <a:r>
              <a:rPr lang="en-US" sz="2400" b="1" dirty="0" err="1" smtClean="0"/>
              <a:t>Barang</a:t>
            </a:r>
            <a:endParaRPr lang="id-ID" sz="2400" b="1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453099" y="2649518"/>
            <a:ext cx="8837067" cy="714817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92573" y="3030715"/>
            <a:ext cx="1072549" cy="27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52" name="Rectangle 51"/>
          <p:cNvSpPr/>
          <p:nvPr/>
        </p:nvSpPr>
        <p:spPr>
          <a:xfrm>
            <a:off x="4193633" y="3022006"/>
            <a:ext cx="1226821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5" name="Rectangle 64"/>
          <p:cNvSpPr/>
          <p:nvPr/>
        </p:nvSpPr>
        <p:spPr>
          <a:xfrm>
            <a:off x="5522131" y="3017043"/>
            <a:ext cx="1135380" cy="283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/>
          </a:p>
        </p:txBody>
      </p:sp>
      <p:sp>
        <p:nvSpPr>
          <p:cNvPr id="60" name="Rounded Rectangle 59"/>
          <p:cNvSpPr/>
          <p:nvPr/>
        </p:nvSpPr>
        <p:spPr>
          <a:xfrm>
            <a:off x="2005302" y="2073995"/>
            <a:ext cx="968703" cy="36356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221569" y="5266581"/>
            <a:ext cx="1254178" cy="3500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Submit GRF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05302" y="5266581"/>
            <a:ext cx="1097916" cy="3500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Previous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95004" y="3372447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ONT 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5" y="3419771"/>
            <a:ext cx="367985" cy="21027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4" y="3703113"/>
            <a:ext cx="367985" cy="21027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380950" y="3680224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Spiral                             1</a:t>
            </a:r>
            <a:r>
              <a:rPr lang="en-US" sz="1400" dirty="0"/>
              <a:t>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114" y="4009179"/>
            <a:ext cx="367985" cy="21027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380254" y="3961588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0815" y="1363059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7"/>
            <a:ext cx="9607314" cy="259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7" y="1977011"/>
            <a:ext cx="9367592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83168" y="1952225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68028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099" y="2328916"/>
            <a:ext cx="256431" cy="31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697661" y="2316558"/>
            <a:ext cx="282074" cy="3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33699" y="30612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/GRF/IC-</a:t>
            </a:r>
            <a:r>
              <a:rPr lang="en-US" sz="1600" dirty="0" smtClean="0"/>
              <a:t>IKR</a:t>
            </a:r>
            <a:r>
              <a:rPr lang="id-ID" sz="1600" dirty="0" smtClean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</a:t>
            </a:r>
            <a:r>
              <a:rPr lang="en-US" sz="1600" dirty="0" smtClean="0"/>
              <a:t>0718</a:t>
            </a:r>
            <a:r>
              <a:rPr lang="id-ID" sz="1600" dirty="0" smtClean="0"/>
              <a:t>-0034</a:t>
            </a:r>
            <a:r>
              <a:rPr lang="en-US" sz="1600" dirty="0" smtClean="0"/>
              <a:t>9</a:t>
            </a:r>
            <a:r>
              <a:rPr lang="id-ID" sz="1600" dirty="0" smtClean="0"/>
              <a:t>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4440" y="3178263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7" y="151493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729398" y="230633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6"/>
            <a:ext cx="9607314" cy="2637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1" name="Rectangle 80"/>
          <p:cNvSpPr/>
          <p:nvPr/>
        </p:nvSpPr>
        <p:spPr>
          <a:xfrm>
            <a:off x="2245621" y="2646086"/>
            <a:ext cx="9348872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2" name="Rectangle 81"/>
          <p:cNvSpPr/>
          <p:nvPr/>
        </p:nvSpPr>
        <p:spPr>
          <a:xfrm>
            <a:off x="2215576" y="1977011"/>
            <a:ext cx="9554765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4492" y="1962286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      </a:t>
            </a:r>
            <a:r>
              <a:rPr lang="en-US" sz="1600" dirty="0" err="1" smtClean="0"/>
              <a:t>Reguler</a:t>
            </a:r>
            <a:r>
              <a:rPr lang="en-US" sz="1600" dirty="0" smtClean="0"/>
              <a:t>                      </a:t>
            </a:r>
            <a:r>
              <a:rPr lang="id-ID" sz="1600" dirty="0" smtClean="0"/>
              <a:t>WO/IKR/1806-00348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315177" y="2833620"/>
            <a:ext cx="155576" cy="12065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215140" y="2302131"/>
            <a:ext cx="9379352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122" y="2339907"/>
            <a:ext cx="256431" cy="30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714034" y="2335317"/>
            <a:ext cx="282074" cy="3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1989358" y="862164"/>
            <a:ext cx="9956064" cy="55617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TextBox 43"/>
          <p:cNvSpPr txBox="1"/>
          <p:nvPr/>
        </p:nvSpPr>
        <p:spPr>
          <a:xfrm>
            <a:off x="7354283" y="1416184"/>
            <a:ext cx="29546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Requestor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Division		:</a:t>
            </a:r>
            <a:r>
              <a:rPr lang="id-ID" sz="1600" dirty="0"/>
              <a:t>	</a:t>
            </a:r>
          </a:p>
          <a:p>
            <a:r>
              <a:rPr lang="id-ID" sz="1600" dirty="0" smtClean="0"/>
              <a:t>Region		:</a:t>
            </a:r>
          </a:p>
          <a:p>
            <a:r>
              <a:rPr lang="id-ID" sz="1600" dirty="0" smtClean="0"/>
              <a:t>PIC</a:t>
            </a:r>
            <a:r>
              <a:rPr lang="id-ID" sz="1600" dirty="0"/>
              <a:t>		</a:t>
            </a:r>
            <a:r>
              <a:rPr lang="id-ID" sz="1600" dirty="0" smtClean="0"/>
              <a:t>:</a:t>
            </a:r>
          </a:p>
          <a:p>
            <a:r>
              <a:rPr lang="id-ID" sz="1600" dirty="0" smtClean="0"/>
              <a:t>Purpose		:</a:t>
            </a:r>
            <a:endParaRPr lang="id-ID" sz="1600" dirty="0"/>
          </a:p>
        </p:txBody>
      </p:sp>
      <p:sp>
        <p:nvSpPr>
          <p:cNvPr id="50" name="Rectangle 49"/>
          <p:cNvSpPr/>
          <p:nvPr/>
        </p:nvSpPr>
        <p:spPr>
          <a:xfrm>
            <a:off x="9501122" y="1496756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Internal MKM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501122" y="2019618"/>
            <a:ext cx="2146203" cy="205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>
                <a:solidFill>
                  <a:sysClr val="windowText" lastClr="000000"/>
                </a:solidFill>
              </a:rPr>
              <a:t>DKI </a:t>
            </a:r>
            <a:r>
              <a:rPr lang="id-ID" sz="1400" dirty="0" smtClean="0">
                <a:solidFill>
                  <a:sysClr val="windowText" lastClr="000000"/>
                </a:solidFill>
              </a:rPr>
              <a:t>Jakarta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01122" y="2272396"/>
            <a:ext cx="2146203" cy="206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Rahmat Darmawan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01122" y="2528267"/>
            <a:ext cx="2151607" cy="506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501122" y="1753931"/>
            <a:ext cx="2146203" cy="214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IKR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28661" y="3451514"/>
            <a:ext cx="9600305" cy="721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317477" y="3407397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</a:t>
            </a:r>
            <a:r>
              <a:rPr lang="id-ID" sz="1600" dirty="0" smtClean="0"/>
              <a:t>001/GRF/IC-IKR/07/18</a:t>
            </a:r>
            <a:r>
              <a:rPr lang="en-US" sz="1600" dirty="0"/>
              <a:t>	</a:t>
            </a:r>
            <a:r>
              <a:rPr lang="en-US" sz="1600" dirty="0" smtClean="0"/>
              <a:t>       Daily Settlement               </a:t>
            </a:r>
            <a:r>
              <a:rPr lang="id-ID" sz="1600" dirty="0" smtClean="0"/>
              <a:t>WO/IKR/1806-00348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5"/>
          <a:srcRect l="20149" t="17451" r="19355" b="24973"/>
          <a:stretch/>
        </p:blipFill>
        <p:spPr>
          <a:xfrm>
            <a:off x="2298218" y="3498368"/>
            <a:ext cx="155576" cy="120650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2160582" y="3331609"/>
            <a:ext cx="9564786" cy="186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3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96938" y="3329151"/>
            <a:ext cx="143245" cy="18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2235430" y="3412743"/>
            <a:ext cx="9302037" cy="295108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#  |  </a:t>
            </a:r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</a:rPr>
              <a:t>Orafin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Nama Barang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 QTY.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</a:rPr>
              <a:t>|</a:t>
            </a:r>
            <a:endParaRPr lang="id-ID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20880" y="3734468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1</a:t>
            </a:r>
            <a:r>
              <a:rPr lang="en-US" sz="1400" dirty="0"/>
              <a:t>. </a:t>
            </a:r>
            <a:r>
              <a:rPr lang="en-US" sz="1400" dirty="0" smtClean="0"/>
              <a:t>   RO126</a:t>
            </a:r>
            <a:r>
              <a:rPr lang="id-ID" sz="1400" dirty="0"/>
              <a:t>-0</a:t>
            </a:r>
            <a:r>
              <a:rPr lang="en-US" sz="1400" dirty="0"/>
              <a:t>1.221     </a:t>
            </a:r>
            <a:r>
              <a:rPr lang="id-ID" sz="1400" dirty="0" smtClean="0"/>
              <a:t>      </a:t>
            </a:r>
            <a:r>
              <a:rPr lang="en-US" sz="1400" dirty="0" smtClean="0"/>
              <a:t> ONT                              15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106826" y="4042245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2.    RO126</a:t>
            </a:r>
            <a:r>
              <a:rPr lang="id-ID" sz="1400" dirty="0"/>
              <a:t>-0</a:t>
            </a:r>
            <a:r>
              <a:rPr lang="en-US" sz="1400" dirty="0" smtClean="0"/>
              <a:t>1.222     </a:t>
            </a:r>
            <a:r>
              <a:rPr lang="id-ID" sz="1400" dirty="0" smtClean="0"/>
              <a:t>      </a:t>
            </a:r>
            <a:r>
              <a:rPr lang="en-US" sz="1400" dirty="0" smtClean="0"/>
              <a:t> Spiral                             1</a:t>
            </a:r>
            <a:r>
              <a:rPr lang="en-US" sz="1400" dirty="0"/>
              <a:t>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106130" y="4323609"/>
            <a:ext cx="953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</a:t>
            </a:r>
            <a:r>
              <a:rPr lang="en-US" sz="1400" dirty="0"/>
              <a:t>3</a:t>
            </a:r>
            <a:r>
              <a:rPr lang="en-US" sz="1400" dirty="0" smtClean="0"/>
              <a:t>.    RO126</a:t>
            </a:r>
            <a:r>
              <a:rPr lang="id-ID" sz="1400" dirty="0"/>
              <a:t>-0</a:t>
            </a:r>
            <a:r>
              <a:rPr lang="en-US" sz="1400" dirty="0" smtClean="0"/>
              <a:t>1.223     </a:t>
            </a:r>
            <a:r>
              <a:rPr lang="id-ID" sz="1400" dirty="0" smtClean="0"/>
              <a:t>      </a:t>
            </a:r>
            <a:r>
              <a:rPr lang="en-US" sz="1400" dirty="0" smtClean="0"/>
              <a:t> </a:t>
            </a:r>
            <a:r>
              <a:rPr lang="en-US" sz="1400" dirty="0" err="1" smtClean="0"/>
              <a:t>Tiang</a:t>
            </a:r>
            <a:r>
              <a:rPr lang="en-US" sz="1400" dirty="0" smtClean="0"/>
              <a:t>                             20</a:t>
            </a:r>
            <a:r>
              <a:rPr lang="id-ID" sz="1400" dirty="0" smtClean="0"/>
              <a:t>                          </a:t>
            </a:r>
            <a:endParaRPr lang="id-ID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999014" y="1422419"/>
            <a:ext cx="2085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Nomor GRF     	:</a:t>
            </a:r>
          </a:p>
          <a:p>
            <a:r>
              <a:rPr lang="id-ID" sz="1600" dirty="0" smtClean="0"/>
              <a:t>Nomor WO/IOM	:</a:t>
            </a:r>
          </a:p>
          <a:p>
            <a:r>
              <a:rPr lang="id-ID" sz="1600" dirty="0" smtClean="0"/>
              <a:t>File Attachment</a:t>
            </a:r>
            <a:r>
              <a:rPr lang="en-US" sz="1600" dirty="0" smtClean="0"/>
              <a:t> 1</a:t>
            </a:r>
            <a:r>
              <a:rPr lang="id-ID" sz="1600" dirty="0" smtClean="0"/>
              <a:t>	:</a:t>
            </a:r>
            <a:endParaRPr lang="en-US" sz="1600" dirty="0" smtClean="0"/>
          </a:p>
          <a:p>
            <a:r>
              <a:rPr lang="en-US" sz="1600" dirty="0" smtClean="0"/>
              <a:t>File Attachment 2	:</a:t>
            </a:r>
            <a:endParaRPr lang="id-ID" sz="1600" dirty="0" smtClean="0"/>
          </a:p>
          <a:p>
            <a:r>
              <a:rPr lang="id-ID" sz="1600" dirty="0" smtClean="0"/>
              <a:t>Tipe GRF		:</a:t>
            </a:r>
            <a:endParaRPr lang="en-US" sz="1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109028" y="1483202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22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00</a:t>
            </a:r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id-ID" sz="1400" dirty="0" smtClean="0">
                <a:solidFill>
                  <a:schemeClr val="tx1"/>
                </a:solidFill>
              </a:rPr>
              <a:t>/GRF/IC-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/07/18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09028" y="1755779"/>
            <a:ext cx="2386527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chemeClr val="tx1"/>
                </a:solidFill>
              </a:rPr>
              <a:t>WO/</a:t>
            </a:r>
            <a:r>
              <a:rPr lang="en-US" sz="1400" dirty="0" smtClean="0">
                <a:solidFill>
                  <a:schemeClr val="tx1"/>
                </a:solidFill>
              </a:rPr>
              <a:t>IKR</a:t>
            </a:r>
            <a:r>
              <a:rPr lang="id-ID" sz="1400" dirty="0" smtClean="0">
                <a:solidFill>
                  <a:schemeClr val="tx1"/>
                </a:solidFill>
              </a:rPr>
              <a:t>/1806-0034</a:t>
            </a:r>
            <a:r>
              <a:rPr lang="en-US" sz="1400" dirty="0" smtClean="0">
                <a:solidFill>
                  <a:schemeClr val="tx1"/>
                </a:solidFill>
              </a:rPr>
              <a:t>9</a:t>
            </a:r>
            <a:endParaRPr lang="id-ID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16205" y="2502834"/>
            <a:ext cx="2379350" cy="234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400" dirty="0" smtClean="0">
                <a:solidFill>
                  <a:sysClr val="windowText" lastClr="000000"/>
                </a:solidFill>
              </a:rPr>
              <a:t>Peminjaman</a:t>
            </a:r>
            <a:endParaRPr lang="id-ID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89358" y="906965"/>
            <a:ext cx="2977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Detail Good Request Form</a:t>
            </a:r>
            <a:endParaRPr lang="id-ID" sz="20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4013778" y="2016129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file_upload1.pdf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026478" y="2251079"/>
            <a:ext cx="2715612" cy="2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 smtClean="0">
                <a:solidFill>
                  <a:schemeClr val="accent1"/>
                </a:solidFill>
              </a:rPr>
              <a:t>file_upload2.pdf</a:t>
            </a:r>
            <a:endParaRPr lang="id-ID" sz="1400" u="sng" dirty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168288" y="300340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GRF Detail</a:t>
            </a:r>
            <a:endParaRPr lang="en-US" sz="11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3376361" y="5351405"/>
            <a:ext cx="1161802" cy="2804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Approve</a:t>
            </a:r>
            <a:endParaRPr lang="id-ID" sz="1400" dirty="0"/>
          </a:p>
        </p:txBody>
      </p:sp>
      <p:sp>
        <p:nvSpPr>
          <p:cNvPr id="85" name="Rounded Rectangle 84"/>
          <p:cNvSpPr/>
          <p:nvPr/>
        </p:nvSpPr>
        <p:spPr>
          <a:xfrm>
            <a:off x="2157355" y="5351405"/>
            <a:ext cx="1092621" cy="28047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Revise</a:t>
            </a:r>
            <a:endParaRPr lang="id-ID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2120880" y="5732841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Revision</a:t>
            </a:r>
          </a:p>
          <a:p>
            <a:r>
              <a:rPr lang="en-US" sz="1100" dirty="0" smtClean="0"/>
              <a:t>Remark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>
            <a:off x="2706909" y="5732841"/>
            <a:ext cx="2049567" cy="617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3640" y="897818"/>
            <a:ext cx="161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0" y="165101"/>
            <a:ext cx="11865601" cy="6489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36637" y="759255"/>
            <a:ext cx="1974626" cy="2717442"/>
          </a:xfrm>
          <a:prstGeom prst="rect">
            <a:avLst/>
          </a:prstGeom>
          <a:solidFill>
            <a:srgbClr val="222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184400" y="928710"/>
            <a:ext cx="9741258" cy="3129566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2334436" y="255593"/>
            <a:ext cx="5255083" cy="314136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dirty="0"/>
              <a:t>Good Request Form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7400" y="5324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/>
          </a:p>
        </p:txBody>
      </p:sp>
      <p:sp>
        <p:nvSpPr>
          <p:cNvPr id="100" name="Rectangle 99"/>
          <p:cNvSpPr/>
          <p:nvPr/>
        </p:nvSpPr>
        <p:spPr>
          <a:xfrm>
            <a:off x="10680700" y="251269"/>
            <a:ext cx="1216024" cy="361950"/>
          </a:xfrm>
          <a:prstGeom prst="rect">
            <a:avLst/>
          </a:prstGeom>
          <a:solidFill>
            <a:srgbClr val="3C8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kadiv</a:t>
            </a:r>
            <a:r>
              <a:rPr lang="id-ID" sz="1200" i="1" dirty="0" smtClean="0"/>
              <a:t>_</a:t>
            </a:r>
            <a:r>
              <a:rPr lang="en-US" sz="1200" i="1" dirty="0" err="1" smtClean="0"/>
              <a:t>ikr</a:t>
            </a:r>
            <a:endParaRPr lang="id-ID" sz="1200" i="1" dirty="0"/>
          </a:p>
        </p:txBody>
      </p:sp>
      <p:sp>
        <p:nvSpPr>
          <p:cNvPr id="79" name="Rectangle 78"/>
          <p:cNvSpPr/>
          <p:nvPr/>
        </p:nvSpPr>
        <p:spPr>
          <a:xfrm>
            <a:off x="2163027" y="1941337"/>
            <a:ext cx="9607314" cy="2599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Rectangle 81"/>
          <p:cNvSpPr/>
          <p:nvPr/>
        </p:nvSpPr>
        <p:spPr>
          <a:xfrm>
            <a:off x="2215577" y="1977011"/>
            <a:ext cx="9367592" cy="360015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Status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|           Nomor GRF         |           Tipe GRF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| </a:t>
            </a:r>
            <a:r>
              <a:rPr lang="id-ID" sz="20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id-ID" sz="2000" dirty="0">
                <a:solidFill>
                  <a:schemeClr val="accent1">
                    <a:lumMod val="75000"/>
                  </a:schemeClr>
                </a:solidFill>
              </a:rPr>
              <a:t>No WO / IOM    |</a:t>
            </a:r>
          </a:p>
        </p:txBody>
      </p:sp>
      <p:pic>
        <p:nvPicPr>
          <p:cNvPr id="84" name="Picture 2" descr="Hasil gambar untuk icon scroll up dow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5" r="38490"/>
          <a:stretch/>
        </p:blipFill>
        <p:spPr bwMode="auto">
          <a:xfrm>
            <a:off x="11583168" y="1952225"/>
            <a:ext cx="198497" cy="25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0220446" y="6261904"/>
            <a:ext cx="1697339" cy="324091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5577" y="839310"/>
            <a:ext cx="270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List Good Request Form</a:t>
            </a:r>
            <a:endParaRPr lang="id-ID" sz="2000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215140" y="2302131"/>
            <a:ext cx="9368028" cy="411540"/>
          </a:xfrm>
          <a:prstGeom prst="rect">
            <a:avLst/>
          </a:prstGeom>
          <a:solidFill>
            <a:srgbClr val="EC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42745" y="2321193"/>
            <a:ext cx="1678785" cy="323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8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4065099" y="2323026"/>
            <a:ext cx="256431" cy="32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7186145" y="2323026"/>
            <a:ext cx="1793589" cy="34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4721347" y="2348395"/>
            <a:ext cx="2079000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8" name="Rectangle 107"/>
          <p:cNvSpPr/>
          <p:nvPr/>
        </p:nvSpPr>
        <p:spPr>
          <a:xfrm>
            <a:off x="1249756" y="210599"/>
            <a:ext cx="813381" cy="428625"/>
          </a:xfrm>
          <a:prstGeom prst="rect">
            <a:avLst/>
          </a:prstGeom>
          <a:solidFill>
            <a:srgbClr val="367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GRF</a:t>
            </a:r>
            <a:endParaRPr lang="id-ID" sz="2400" dirty="0"/>
          </a:p>
        </p:txBody>
      </p:sp>
      <p:pic>
        <p:nvPicPr>
          <p:cNvPr id="29" name="Picture 2" descr="Hasil gambar untuk icon dropdow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t="15375" r="15521" b="15437"/>
          <a:stretch/>
        </p:blipFill>
        <p:spPr bwMode="auto">
          <a:xfrm>
            <a:off x="8697661" y="2316558"/>
            <a:ext cx="282074" cy="3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9209712" y="2348395"/>
            <a:ext cx="1859403" cy="297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83091" y="749476"/>
            <a:ext cx="199464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GRF</a:t>
            </a:r>
          </a:p>
          <a:p>
            <a:r>
              <a:rPr lang="id-ID" b="1" dirty="0">
                <a:solidFill>
                  <a:schemeClr val="bg1"/>
                </a:solidFill>
              </a:rPr>
              <a:t>*</a:t>
            </a:r>
            <a:r>
              <a:rPr lang="en-US" b="1" dirty="0" smtClean="0">
                <a:solidFill>
                  <a:schemeClr val="bg1"/>
                </a:solidFill>
              </a:rPr>
              <a:t>IKR</a:t>
            </a:r>
          </a:p>
          <a:p>
            <a:r>
              <a:rPr lang="en-US" dirty="0">
                <a:solidFill>
                  <a:schemeClr val="bg1"/>
                </a:solidFill>
              </a:rPr>
              <a:t>--- Input</a:t>
            </a:r>
          </a:p>
          <a:p>
            <a:r>
              <a:rPr lang="en-US" b="1" dirty="0">
                <a:solidFill>
                  <a:srgbClr val="FFFF00"/>
                </a:solidFill>
              </a:rPr>
              <a:t>--- Approval</a:t>
            </a:r>
          </a:p>
          <a:p>
            <a:r>
              <a:rPr lang="en-US" dirty="0">
                <a:solidFill>
                  <a:schemeClr val="bg1"/>
                </a:solidFill>
              </a:rPr>
              <a:t>--- Material Usage</a:t>
            </a:r>
          </a:p>
          <a:p>
            <a:r>
              <a:rPr lang="en-US" dirty="0">
                <a:solidFill>
                  <a:schemeClr val="bg1"/>
                </a:solidFill>
              </a:rPr>
              <a:t>--- MR </a:t>
            </a:r>
            <a:r>
              <a:rPr lang="en-US" dirty="0" err="1" smtClean="0">
                <a:solidFill>
                  <a:schemeClr val="bg1"/>
                </a:solidFill>
              </a:rPr>
              <a:t>Peminjaman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id-ID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Others</a:t>
            </a:r>
          </a:p>
          <a:p>
            <a:r>
              <a:rPr lang="id-ID" sz="2000" dirty="0" smtClean="0">
                <a:solidFill>
                  <a:schemeClr val="bg1"/>
                </a:solidFill>
              </a:rPr>
              <a:t>Lost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34436" y="2742649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5"/>
                </a:solidFill>
              </a:rPr>
              <a:t>Inputted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001/GRF/IC-</a:t>
            </a:r>
            <a:r>
              <a:rPr lang="en-US" sz="1600" dirty="0"/>
              <a:t>IT</a:t>
            </a:r>
            <a:r>
              <a:rPr lang="id-ID" sz="1600" dirty="0" smtClean="0"/>
              <a:t>/0</a:t>
            </a:r>
            <a:r>
              <a:rPr lang="en-US" sz="1600" dirty="0" smtClean="0"/>
              <a:t>6</a:t>
            </a:r>
            <a:r>
              <a:rPr lang="id-ID" sz="1600" dirty="0" smtClean="0"/>
              <a:t>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IT</a:t>
            </a:r>
            <a:r>
              <a:rPr lang="id-ID" sz="1600" dirty="0" smtClean="0"/>
              <a:t>/</a:t>
            </a:r>
            <a:r>
              <a:rPr lang="en-US" sz="1600" dirty="0" smtClean="0"/>
              <a:t>0618</a:t>
            </a:r>
            <a:r>
              <a:rPr lang="id-ID" sz="1600" dirty="0" smtClean="0"/>
              <a:t>-00348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2849045"/>
            <a:ext cx="155576" cy="1206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33699" y="3061286"/>
            <a:ext cx="938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 smtClean="0">
                <a:solidFill>
                  <a:schemeClr val="accent6"/>
                </a:solidFill>
              </a:rPr>
              <a:t>Approved</a:t>
            </a:r>
            <a:r>
              <a:rPr lang="en-US" sz="1600" dirty="0" smtClean="0"/>
              <a:t>	               </a:t>
            </a:r>
            <a:r>
              <a:rPr lang="id-ID" sz="1600" dirty="0" smtClean="0"/>
              <a:t>00</a:t>
            </a:r>
            <a:r>
              <a:rPr lang="en-US" sz="1600" dirty="0" smtClean="0"/>
              <a:t>2</a:t>
            </a:r>
            <a:r>
              <a:rPr lang="id-ID" sz="1600" dirty="0" smtClean="0"/>
              <a:t>/GRF/IC-</a:t>
            </a:r>
            <a:r>
              <a:rPr lang="en-US" sz="1600" dirty="0" smtClean="0"/>
              <a:t>IKR</a:t>
            </a:r>
            <a:r>
              <a:rPr lang="id-ID" sz="1600" dirty="0" smtClean="0"/>
              <a:t>/07/18 </a:t>
            </a:r>
            <a:r>
              <a:rPr lang="en-US" sz="1600" dirty="0"/>
              <a:t>	</a:t>
            </a:r>
            <a:r>
              <a:rPr lang="en-US" sz="1600" dirty="0" smtClean="0"/>
              <a:t>           </a:t>
            </a:r>
            <a:r>
              <a:rPr lang="en-US" sz="1600" dirty="0" err="1" smtClean="0"/>
              <a:t>Peminjaman</a:t>
            </a:r>
            <a:r>
              <a:rPr lang="en-US" sz="1600" dirty="0" smtClean="0"/>
              <a:t>                 </a:t>
            </a:r>
            <a:r>
              <a:rPr lang="id-ID" sz="1600" dirty="0" smtClean="0"/>
              <a:t>WO/</a:t>
            </a:r>
            <a:r>
              <a:rPr lang="en-US" sz="1600" dirty="0" smtClean="0"/>
              <a:t>IKR</a:t>
            </a:r>
            <a:r>
              <a:rPr lang="id-ID" sz="1600" dirty="0" smtClean="0"/>
              <a:t>/</a:t>
            </a:r>
            <a:r>
              <a:rPr lang="en-US" sz="1600" dirty="0" smtClean="0"/>
              <a:t>0718</a:t>
            </a:r>
            <a:r>
              <a:rPr lang="id-ID" sz="1600" dirty="0" smtClean="0"/>
              <a:t>-0034</a:t>
            </a:r>
            <a:r>
              <a:rPr lang="en-US" sz="1600" dirty="0" smtClean="0"/>
              <a:t>9</a:t>
            </a:r>
            <a:r>
              <a:rPr lang="id-ID" sz="1600" dirty="0" smtClean="0"/>
              <a:t> </a:t>
            </a:r>
            <a:r>
              <a:rPr lang="en-US" sz="1600" dirty="0" smtClean="0"/>
              <a:t>	</a:t>
            </a:r>
            <a:endParaRPr lang="id-ID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/>
          <a:srcRect l="20149" t="17451" r="19355" b="24973"/>
          <a:stretch/>
        </p:blipFill>
        <p:spPr>
          <a:xfrm>
            <a:off x="2314440" y="3178263"/>
            <a:ext cx="155576" cy="12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7241</Words>
  <Application>Microsoft Office PowerPoint</Application>
  <PresentationFormat>Widescreen</PresentationFormat>
  <Paragraphs>1443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elixer</dc:creator>
  <cp:lastModifiedBy>Windows User</cp:lastModifiedBy>
  <cp:revision>382</cp:revision>
  <dcterms:created xsi:type="dcterms:W3CDTF">2018-07-26T04:06:42Z</dcterms:created>
  <dcterms:modified xsi:type="dcterms:W3CDTF">2018-09-13T06:42:46Z</dcterms:modified>
</cp:coreProperties>
</file>