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1" r:id="rId2"/>
    <p:sldId id="274" r:id="rId3"/>
    <p:sldId id="287" r:id="rId4"/>
    <p:sldId id="279" r:id="rId5"/>
    <p:sldId id="280" r:id="rId6"/>
    <p:sldId id="289" r:id="rId7"/>
    <p:sldId id="285" r:id="rId8"/>
    <p:sldId id="286" r:id="rId9"/>
    <p:sldId id="290" r:id="rId10"/>
    <p:sldId id="282" r:id="rId11"/>
    <p:sldId id="291" r:id="rId12"/>
    <p:sldId id="284" r:id="rId13"/>
    <p:sldId id="288" r:id="rId14"/>
  </p:sldIdLst>
  <p:sldSz cx="12192000" cy="6858000"/>
  <p:notesSz cx="6858000" cy="9945688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38EF2A-86E0-4C2A-88AC-CA7DC20BB015}">
          <p14:sldIdLst>
            <p14:sldId id="261"/>
          </p14:sldIdLst>
        </p14:section>
        <p14:section name="Warehouse - Input" id="{30536F93-BB62-4176-AE71-8F3577D5391E}">
          <p14:sldIdLst>
            <p14:sldId id="274"/>
            <p14:sldId id="287"/>
            <p14:sldId id="279"/>
            <p14:sldId id="280"/>
            <p14:sldId id="289"/>
          </p14:sldIdLst>
        </p14:section>
        <p14:section name="WH Penerima - Approval" id="{0F5C213C-4C32-4F76-B86F-8C012935E632}">
          <p14:sldIdLst>
            <p14:sldId id="285"/>
            <p14:sldId id="286"/>
            <p14:sldId id="290"/>
          </p14:sldIdLst>
        </p14:section>
        <p14:section name="WH Penerima - Tag SN" id="{D1AFD057-204D-4A45-9EBE-7DC5396C0D98}">
          <p14:sldIdLst>
            <p14:sldId id="282"/>
            <p14:sldId id="291"/>
            <p14:sldId id="284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D32"/>
    <a:srgbClr val="ECF0F5"/>
    <a:srgbClr val="FFFFFF"/>
    <a:srgbClr val="367FA9"/>
    <a:srgbClr val="3C8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69" autoAdjust="0"/>
    <p:restoredTop sz="95179" autoAdjust="0"/>
  </p:normalViewPr>
  <p:slideViewPr>
    <p:cSldViewPr snapToGrid="0">
      <p:cViewPr>
        <p:scale>
          <a:sx n="71" d="100"/>
          <a:sy n="71" d="100"/>
        </p:scale>
        <p:origin x="10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3D46C-83F6-42E8-BEC3-FE256A376C26}" type="datetimeFigureOut">
              <a:rPr lang="id-ID" smtClean="0"/>
              <a:t>13/09/2018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7C944-4DC3-4715-8B15-586591A693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1310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id-ID" dirty="0" smtClean="0"/>
              <a:t>Menu Utama Sistem IM</a:t>
            </a:r>
            <a:r>
              <a:rPr lang="en-US" dirty="0" smtClean="0"/>
              <a:t>.</a:t>
            </a:r>
            <a:endParaRPr lang="id-ID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Warehouse </a:t>
            </a:r>
            <a:r>
              <a:rPr lang="en-US" baseline="0" dirty="0" err="1" smtClean="0"/>
              <a:t>memilih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divisi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logistik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kemudian</a:t>
            </a:r>
            <a:r>
              <a:rPr lang="en-US" baseline="0" dirty="0" smtClean="0"/>
              <a:t> login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admin WH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terdaftar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7C944-4DC3-4715-8B15-586591A693F8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6049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baseline="0" dirty="0" smtClean="0"/>
              <a:t> :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h</a:t>
            </a:r>
            <a:r>
              <a:rPr lang="id-ID" dirty="0" smtClean="0"/>
              <a:t>alaman</a:t>
            </a:r>
            <a:r>
              <a:rPr lang="id-ID" baseline="0" dirty="0" smtClean="0"/>
              <a:t> Index list Tag SN setelah input Inbound PO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Yang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Tag SN </a:t>
            </a:r>
            <a:r>
              <a:rPr lang="en-US" baseline="0" dirty="0" err="1" smtClean="0"/>
              <a:t>ialah</a:t>
            </a:r>
            <a:r>
              <a:rPr lang="en-US" baseline="0" dirty="0" smtClean="0"/>
              <a:t> Admin WH </a:t>
            </a:r>
            <a:r>
              <a:rPr lang="en-US" baseline="0" dirty="0" err="1" smtClean="0"/>
              <a:t>Penerima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“New Inbound PO”</a:t>
            </a:r>
            <a:r>
              <a:rPr lang="id-ID" baseline="0" dirty="0" smtClean="0"/>
              <a:t> adalah data tendangan dari Inbound PO yang sudah approved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“Inputted” </a:t>
            </a:r>
            <a:r>
              <a:rPr lang="id-ID" baseline="0" dirty="0" smtClean="0"/>
              <a:t>adalah data yang sudah dilakukan input Tag SN seluruhnya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“Partial” </a:t>
            </a:r>
            <a:r>
              <a:rPr lang="id-ID" baseline="0" dirty="0" smtClean="0"/>
              <a:t>adalah data yang sudah dilakukan input Tag SN secara partial</a:t>
            </a:r>
            <a:r>
              <a:rPr lang="en-US" baseline="0" dirty="0" smtClean="0"/>
              <a:t>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7C944-4DC3-4715-8B15-586591A693F8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0566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h</a:t>
            </a:r>
            <a:r>
              <a:rPr lang="id-ID" dirty="0" smtClean="0"/>
              <a:t>alaman untuk input Tag SN / Mac Address</a:t>
            </a:r>
            <a:r>
              <a:rPr lang="en-US" dirty="0" smtClean="0"/>
              <a:t>.</a:t>
            </a:r>
            <a:endParaRPr lang="id-ID" dirty="0" smtClean="0"/>
          </a:p>
          <a:p>
            <a:pPr marL="228600" indent="-228600">
              <a:buFont typeface="+mj-lt"/>
              <a:buAutoNum type="arabicPeriod"/>
            </a:pPr>
            <a:r>
              <a:rPr lang="id-ID" dirty="0" smtClean="0"/>
              <a:t>Download Template excel dengan</a:t>
            </a:r>
            <a:r>
              <a:rPr lang="id-ID" baseline="0" dirty="0" smtClean="0"/>
              <a:t> cara klik </a:t>
            </a:r>
            <a:r>
              <a:rPr lang="id-ID" i="1" baseline="0" dirty="0" smtClean="0"/>
              <a:t>“Download Template”. </a:t>
            </a:r>
            <a:r>
              <a:rPr lang="id-ID" baseline="0" dirty="0" smtClean="0"/>
              <a:t>Ceklist Kotak </a:t>
            </a:r>
            <a:r>
              <a:rPr lang="id-ID" i="1" baseline="0" dirty="0" smtClean="0"/>
              <a:t>“Mac Address” </a:t>
            </a:r>
            <a:r>
              <a:rPr lang="id-ID" baseline="0" dirty="0" smtClean="0"/>
              <a:t>jika dibutuhkan tambahan kolom Mac address di template yang di download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Upload File Excel yang sudah terisi Serial Number / Mac address dengan cara klik button </a:t>
            </a:r>
            <a:r>
              <a:rPr lang="id-ID" i="1" baseline="0" dirty="0" smtClean="0"/>
              <a:t>“Upload SN”</a:t>
            </a:r>
            <a:r>
              <a:rPr lang="id-ID" baseline="0" dirty="0" smtClean="0"/>
              <a:t> di masing-masing row Material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Jika sudah di input semua Serial Numbernya akan muncul Button </a:t>
            </a:r>
            <a:r>
              <a:rPr lang="id-ID" i="1" baseline="0" dirty="0" smtClean="0"/>
              <a:t>“View” </a:t>
            </a:r>
            <a:r>
              <a:rPr lang="id-ID" baseline="0" dirty="0" smtClean="0"/>
              <a:t>dan </a:t>
            </a:r>
            <a:r>
              <a:rPr lang="id-ID" i="1" baseline="0" dirty="0" smtClean="0"/>
              <a:t>“Restore (Merah)”, </a:t>
            </a:r>
            <a:r>
              <a:rPr lang="id-ID" baseline="0" dirty="0" smtClean="0"/>
              <a:t>Button </a:t>
            </a:r>
            <a:r>
              <a:rPr lang="id-ID" i="1" baseline="0" dirty="0" smtClean="0"/>
              <a:t>“Upload SN” </a:t>
            </a:r>
            <a:r>
              <a:rPr lang="en-US" i="0" baseline="0" dirty="0" smtClean="0"/>
              <a:t>m</a:t>
            </a:r>
            <a:r>
              <a:rPr lang="id-ID" baseline="0" dirty="0" smtClean="0"/>
              <a:t>enghilang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Jika Belum di input semua Serial Numbernya (Partial) maka akan muncul Button </a:t>
            </a:r>
            <a:r>
              <a:rPr lang="id-ID" i="1" baseline="0" dirty="0" smtClean="0"/>
              <a:t>“View”</a:t>
            </a:r>
            <a:r>
              <a:rPr lang="id-ID" baseline="0" dirty="0" smtClean="0"/>
              <a:t> dan </a:t>
            </a:r>
            <a:r>
              <a:rPr lang="id-ID" i="1" baseline="0" dirty="0" smtClean="0"/>
              <a:t>“Restore (Merah)” </a:t>
            </a:r>
            <a:r>
              <a:rPr lang="id-ID" baseline="0" dirty="0" smtClean="0"/>
              <a:t>dan Button </a:t>
            </a:r>
            <a:r>
              <a:rPr lang="id-ID" i="1" baseline="0" dirty="0" smtClean="0"/>
              <a:t>“Upload SN” </a:t>
            </a:r>
            <a:r>
              <a:rPr lang="en-US" i="1" baseline="0" dirty="0" smtClean="0"/>
              <a:t>.</a:t>
            </a:r>
            <a:endParaRPr lang="id-ID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“Not Registered”</a:t>
            </a:r>
            <a:r>
              <a:rPr lang="id-ID" baseline="0" dirty="0" smtClean="0"/>
              <a:t> adalah data tersebut belum di upload Serial Number nya atau belum di input semuanya (Partial)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“Registered” </a:t>
            </a:r>
            <a:r>
              <a:rPr lang="id-ID" baseline="0" dirty="0" smtClean="0"/>
              <a:t>adalah data tersebut sudah di upload semua serial Numbernya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Data yang </a:t>
            </a:r>
            <a:r>
              <a:rPr lang="id-ID" i="1" baseline="0" dirty="0" smtClean="0"/>
              <a:t>“Non SN” </a:t>
            </a:r>
            <a:r>
              <a:rPr lang="id-ID" baseline="0" dirty="0" smtClean="0"/>
              <a:t>otomatis statusnya adalah Registered dan tidak ada button apa2 disamping nya</a:t>
            </a:r>
            <a:r>
              <a:rPr lang="en-US" baseline="0" dirty="0" smtClean="0"/>
              <a:t>.</a:t>
            </a:r>
            <a:endParaRPr lang="id-ID" dirty="0" smtClean="0"/>
          </a:p>
          <a:p>
            <a:pPr marL="228600" indent="-228600">
              <a:buFont typeface="+mj-lt"/>
              <a:buAutoNum type="arabicPeriod"/>
            </a:pPr>
            <a:r>
              <a:rPr lang="id-ID" dirty="0" smtClean="0"/>
              <a:t>Saat</a:t>
            </a:r>
            <a:r>
              <a:rPr lang="id-ID" baseline="0" dirty="0" smtClean="0"/>
              <a:t> Upload SN , batasannya di sistem adalah :</a:t>
            </a:r>
            <a:endParaRPr lang="id-ID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id-ID" dirty="0" smtClean="0"/>
              <a:t>SN / Mac Addres : Hanya angka dan huruf,</a:t>
            </a:r>
            <a:r>
              <a:rPr lang="id-ID" baseline="0" dirty="0" smtClean="0"/>
              <a:t> tidak bisa upload character, Huruf kecil dan besar berbeda .</a:t>
            </a:r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Tidak bisa melebihi QTY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7C944-4DC3-4715-8B15-586591A693F8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5754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baseline="0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</a:t>
            </a:r>
            <a:r>
              <a:rPr lang="id-ID" baseline="0" dirty="0" smtClean="0"/>
              <a:t>setelah klik Button View, untuk melihat Serial Number dan Mac Address apa saja yang sudah di Tag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Button “Previous”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kembali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tag SN.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7C944-4DC3-4715-8B15-586591A693F8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903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id-ID" baseline="0" dirty="0" smtClean="0"/>
              <a:t>setelah klik Button </a:t>
            </a:r>
            <a:r>
              <a:rPr lang="en-US" baseline="0" dirty="0" smtClean="0"/>
              <a:t>QTY Cond</a:t>
            </a:r>
            <a:r>
              <a:rPr lang="id-ID" baseline="0" dirty="0" smtClean="0"/>
              <a:t>, untuk </a:t>
            </a:r>
            <a:r>
              <a:rPr lang="en-US" baseline="0" dirty="0" err="1" smtClean="0"/>
              <a:t>menginputkan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penerimaan</a:t>
            </a:r>
            <a:r>
              <a:rPr lang="en-US" baseline="0" dirty="0" smtClean="0"/>
              <a:t>  tag Non SN.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User </a:t>
            </a:r>
            <a:r>
              <a:rPr lang="en-US" baseline="0" dirty="0" err="1" smtClean="0"/>
              <a:t>menginputkan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berdasarkan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kondisi</a:t>
            </a:r>
            <a:r>
              <a:rPr lang="en-US" baseline="0" dirty="0" smtClean="0"/>
              <a:t> good, not good,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reject.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/>
              <a:t>Button “Previous”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kembali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tag SN.</a:t>
            </a:r>
            <a:endParaRPr lang="id-ID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7C944-4DC3-4715-8B15-586591A693F8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42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baseline="0" dirty="0" smtClean="0"/>
              <a:t> :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list Inbound PO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WH yang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menginput</a:t>
            </a:r>
            <a:r>
              <a:rPr lang="en-US" baseline="0" dirty="0" smtClean="0"/>
              <a:t> Inbound PO </a:t>
            </a:r>
            <a:r>
              <a:rPr lang="en-US" baseline="0" dirty="0" err="1" smtClean="0"/>
              <a:t>hanya</a:t>
            </a:r>
            <a:r>
              <a:rPr lang="en-US" baseline="0" dirty="0" smtClean="0"/>
              <a:t> WH yang </a:t>
            </a:r>
            <a:r>
              <a:rPr lang="en-US" baseline="0" dirty="0" err="1" smtClean="0"/>
              <a:t>berada</a:t>
            </a:r>
            <a:r>
              <a:rPr lang="en-US" baseline="0" dirty="0" smtClean="0"/>
              <a:t> di area Jakarta </a:t>
            </a:r>
            <a:r>
              <a:rPr lang="en-US" baseline="0" dirty="0" err="1" smtClean="0"/>
              <a:t>saja</a:t>
            </a:r>
            <a:r>
              <a:rPr lang="en-US" baseline="0" dirty="0" smtClean="0"/>
              <a:t>.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User klik button Create untuk input data </a:t>
            </a:r>
            <a:r>
              <a:rPr lang="en-US" baseline="0" dirty="0" smtClean="0"/>
              <a:t>inbound PO, data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diinout</a:t>
            </a:r>
            <a:r>
              <a:rPr lang="en-US" baseline="0" dirty="0" smtClean="0"/>
              <a:t> </a:t>
            </a:r>
            <a:r>
              <a:rPr lang="id-ID" baseline="0" dirty="0" smtClean="0"/>
              <a:t>akan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</a:t>
            </a:r>
            <a:r>
              <a:rPr lang="en-US" i="1" baseline="0" dirty="0" smtClean="0"/>
              <a:t>Inputted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Status listing </a:t>
            </a:r>
            <a:r>
              <a:rPr lang="en-US" baseline="0" dirty="0" err="1" smtClean="0"/>
              <a:t>terdiri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:</a:t>
            </a:r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“Inputted” </a:t>
            </a:r>
            <a:r>
              <a:rPr lang="id-ID" baseline="0" dirty="0" smtClean="0"/>
              <a:t>adalah data yang sudah dilakukan input </a:t>
            </a:r>
            <a:r>
              <a:rPr lang="en-US" baseline="0" dirty="0" smtClean="0"/>
              <a:t>Inbound PO.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baseline="0" dirty="0" smtClean="0"/>
              <a:t>Status “</a:t>
            </a:r>
            <a:r>
              <a:rPr lang="en-US" i="1" baseline="0" dirty="0" smtClean="0"/>
              <a:t>Need Revise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data yang </a:t>
            </a:r>
            <a:r>
              <a:rPr lang="id-ID" baseline="0" dirty="0" smtClean="0"/>
              <a:t>mendapat Revisi dari </a:t>
            </a:r>
            <a:r>
              <a:rPr lang="en-US" baseline="0" dirty="0" smtClean="0"/>
              <a:t>Approver WH </a:t>
            </a:r>
            <a:r>
              <a:rPr lang="id-ID" baseline="0" dirty="0" smtClean="0"/>
              <a:t>pada tahap </a:t>
            </a:r>
            <a:r>
              <a:rPr lang="en-US" baseline="0" dirty="0" smtClean="0"/>
              <a:t>Approval Inbound PO.</a:t>
            </a:r>
            <a:endParaRPr lang="id-ID" baseline="0" dirty="0" smtClean="0"/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</a:t>
            </a:r>
            <a:r>
              <a:rPr lang="en-US" i="1" baseline="0" dirty="0" smtClean="0"/>
              <a:t>Revised</a:t>
            </a:r>
            <a:r>
              <a:rPr lang="id-ID" i="1" baseline="0" dirty="0" smtClean="0"/>
              <a:t>”</a:t>
            </a:r>
            <a:r>
              <a:rPr lang="id-ID" baseline="0" dirty="0" smtClean="0"/>
              <a:t> adalah data</a:t>
            </a:r>
            <a:r>
              <a:rPr lang="en-US" baseline="0" dirty="0" smtClean="0"/>
              <a:t> need revise</a:t>
            </a:r>
            <a:r>
              <a:rPr lang="id-ID" baseline="0" dirty="0" smtClean="0"/>
              <a:t>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direvisi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admin WH.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baseline="0" dirty="0" smtClean="0"/>
              <a:t>Status “</a:t>
            </a:r>
            <a:r>
              <a:rPr lang="en-US" i="1" baseline="0" dirty="0" smtClean="0"/>
              <a:t>Approved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data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diinput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disetujui</a:t>
            </a:r>
            <a:r>
              <a:rPr lang="en-US" baseline="0" dirty="0" smtClean="0"/>
              <a:t>.</a:t>
            </a:r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7C944-4DC3-4715-8B15-586591A693F8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81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baseline="0" dirty="0" smtClean="0"/>
              <a:t> :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id-ID" dirty="0" smtClean="0"/>
              <a:t>Form Input Inbound PO setelah klik</a:t>
            </a:r>
            <a:r>
              <a:rPr lang="id-ID" baseline="0" dirty="0" smtClean="0"/>
              <a:t> button Create di mockup List inbound PO.</a:t>
            </a:r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Pilih PO Number pada pilihan dropdown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Pilih RR Number pada pilihan dropdown berdasarkan PO Number sebelumnya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Kemudian akan muncul otomatis detail field-field dibawahnya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Input Field </a:t>
            </a:r>
            <a:r>
              <a:rPr lang="id-ID" i="1" baseline="0" dirty="0" smtClean="0"/>
              <a:t>“Tanggal SJ” </a:t>
            </a:r>
            <a:r>
              <a:rPr lang="en-US" i="0" baseline="0" dirty="0" smtClean="0"/>
              <a:t>,</a:t>
            </a:r>
            <a:r>
              <a:rPr lang="id-ID" i="1" baseline="0" dirty="0" smtClean="0"/>
              <a:t>“Nomor SJ”</a:t>
            </a:r>
            <a:r>
              <a:rPr lang="en-US" i="1" baseline="0" dirty="0" smtClean="0"/>
              <a:t>, “Warehouse </a:t>
            </a:r>
            <a:r>
              <a:rPr lang="en-US" i="1" baseline="0" dirty="0" err="1" smtClean="0"/>
              <a:t>Penerima</a:t>
            </a:r>
            <a:r>
              <a:rPr lang="en-US" i="1" baseline="0" dirty="0" smtClean="0"/>
              <a:t>”. </a:t>
            </a:r>
            <a:r>
              <a:rPr lang="en-US" i="0" baseline="0" dirty="0" smtClean="0"/>
              <a:t>Warehouse </a:t>
            </a:r>
            <a:r>
              <a:rPr lang="en-US" i="0" baseline="0" dirty="0" err="1" smtClean="0"/>
              <a:t>penerima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disini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adalah</a:t>
            </a:r>
            <a:r>
              <a:rPr lang="en-US" i="0" baseline="0" dirty="0" smtClean="0"/>
              <a:t> yang </a:t>
            </a:r>
            <a:r>
              <a:rPr lang="en-US" i="0" baseline="0" dirty="0" err="1" smtClean="0"/>
              <a:t>akan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menerima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barang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hasil</a:t>
            </a:r>
            <a:r>
              <a:rPr lang="en-US" i="0" baseline="0" dirty="0" smtClean="0"/>
              <a:t> input inbound PO.</a:t>
            </a:r>
            <a:endParaRPr lang="id-ID" i="0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i="0" baseline="0" dirty="0" smtClean="0"/>
              <a:t>Waranty akan otomatis menghitung 1 tahun kedepan dari Tanggal SJ</a:t>
            </a:r>
            <a:r>
              <a:rPr lang="en-US" i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i="0" baseline="0" dirty="0" err="1" smtClean="0"/>
              <a:t>Pilih</a:t>
            </a:r>
            <a:r>
              <a:rPr lang="en-US" i="0" baseline="0" dirty="0" smtClean="0"/>
              <a:t> Warehouse </a:t>
            </a:r>
            <a:r>
              <a:rPr lang="en-US" i="0" baseline="0" dirty="0" err="1" smtClean="0"/>
              <a:t>Penerima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pada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pilihan</a:t>
            </a:r>
            <a:r>
              <a:rPr lang="en-US" i="0" baseline="0" dirty="0" smtClean="0"/>
              <a:t> dropdown </a:t>
            </a:r>
            <a:r>
              <a:rPr lang="en-US" i="0" baseline="0" dirty="0" err="1" smtClean="0"/>
              <a:t>berdasarkan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nama</a:t>
            </a:r>
            <a:r>
              <a:rPr lang="en-US" i="0" baseline="0" dirty="0" smtClean="0"/>
              <a:t> Warehouse (di </a:t>
            </a:r>
            <a:r>
              <a:rPr lang="en-US" i="0" baseline="0" dirty="0" err="1" smtClean="0"/>
              <a:t>Divisi</a:t>
            </a:r>
            <a:r>
              <a:rPr lang="en-US" i="0" baseline="0" dirty="0" smtClean="0"/>
              <a:t> 1, 2 </a:t>
            </a:r>
            <a:r>
              <a:rPr lang="en-US" i="0" baseline="0" dirty="0" err="1" smtClean="0"/>
              <a:t>atau</a:t>
            </a:r>
            <a:r>
              <a:rPr lang="en-US" i="0" baseline="0" dirty="0" smtClean="0"/>
              <a:t> 3) yang </a:t>
            </a:r>
            <a:r>
              <a:rPr lang="en-US" i="0" baseline="0" dirty="0" err="1" smtClean="0"/>
              <a:t>dituju</a:t>
            </a:r>
            <a:r>
              <a:rPr lang="en-US" i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i="0" baseline="0" dirty="0" smtClean="0"/>
              <a:t>File Attachment 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mengupload</a:t>
            </a:r>
            <a:r>
              <a:rPr lang="en-US" i="0" baseline="0" dirty="0" smtClean="0"/>
              <a:t> Surat </a:t>
            </a:r>
            <a:r>
              <a:rPr lang="en-US" i="0" baseline="0" dirty="0" err="1" smtClean="0"/>
              <a:t>Jalan</a:t>
            </a:r>
            <a:r>
              <a:rPr lang="en-US" i="0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7C944-4DC3-4715-8B15-586591A693F8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490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index list detail inbound PO  yang </a:t>
            </a:r>
            <a:r>
              <a:rPr lang="en-US" baseline="0" dirty="0" err="1" smtClean="0"/>
              <a:t>menampilkan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dibagi</a:t>
            </a:r>
            <a:r>
              <a:rPr lang="en-US" baseline="0" dirty="0" smtClean="0"/>
              <a:t> IM Code.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id-ID" dirty="0" smtClean="0"/>
              <a:t>Status </a:t>
            </a:r>
            <a:r>
              <a:rPr lang="id-ID" b="1" dirty="0" smtClean="0"/>
              <a:t>OPEN</a:t>
            </a:r>
            <a:r>
              <a:rPr lang="id-ID" dirty="0" smtClean="0"/>
              <a:t> adalah : Orafin c</a:t>
            </a:r>
            <a:r>
              <a:rPr lang="id-ID" baseline="0" dirty="0" smtClean="0"/>
              <a:t>ode yang belum dibagi IM Code nya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Status </a:t>
            </a:r>
            <a:r>
              <a:rPr lang="id-ID" b="1" baseline="0" dirty="0" smtClean="0"/>
              <a:t>NOT REGISTERED </a:t>
            </a:r>
            <a:r>
              <a:rPr lang="id-ID" baseline="0" dirty="0" smtClean="0"/>
              <a:t>adalah : Orafin Code tersebut belum memiliki IM Code di IM, harus didaftarkan dulu di menu Manage Item (IC)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Status </a:t>
            </a:r>
            <a:r>
              <a:rPr lang="id-ID" b="1" baseline="0" dirty="0" smtClean="0"/>
              <a:t>CLOSED</a:t>
            </a:r>
            <a:r>
              <a:rPr lang="id-ID" baseline="0" dirty="0" smtClean="0"/>
              <a:t> adalah : Orafin Code yang sudah dilakukan pembagian IM Code</a:t>
            </a:r>
            <a:r>
              <a:rPr lang="en-US" baseline="0" dirty="0" smtClean="0"/>
              <a:t>.</a:t>
            </a:r>
            <a:endParaRPr lang="id-ID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Untuk membagi QTY di beberapa IM Code klik Button </a:t>
            </a:r>
            <a:r>
              <a:rPr lang="id-ID" i="1" baseline="0" dirty="0" smtClean="0"/>
              <a:t>“Choose”</a:t>
            </a:r>
            <a:r>
              <a:rPr lang="en-US" i="1" baseline="0" dirty="0" smtClean="0"/>
              <a:t>.</a:t>
            </a:r>
            <a:endParaRPr lang="id-ID" i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i="0" baseline="0" dirty="0" smtClean="0"/>
              <a:t>Button </a:t>
            </a:r>
            <a:r>
              <a:rPr lang="id-ID" i="1" baseline="0" dirty="0" smtClean="0"/>
              <a:t>“Previous” </a:t>
            </a:r>
            <a:r>
              <a:rPr lang="id-ID" i="0" baseline="0" dirty="0" smtClean="0"/>
              <a:t>untuk kembali ke form sebelumnya</a:t>
            </a:r>
            <a:r>
              <a:rPr lang="en-US" i="0" baseline="0" dirty="0" smtClean="0"/>
              <a:t>.</a:t>
            </a:r>
            <a:endParaRPr lang="id-ID" i="0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i="0" baseline="0" dirty="0" smtClean="0"/>
              <a:t>Button </a:t>
            </a:r>
            <a:r>
              <a:rPr lang="id-ID" i="1" baseline="0" dirty="0" smtClean="0"/>
              <a:t>“Submit Inbound PO” </a:t>
            </a:r>
            <a:r>
              <a:rPr lang="id-ID" i="0" baseline="0" dirty="0" smtClean="0"/>
              <a:t>untuk submit semua data jika statusnya sudah </a:t>
            </a:r>
            <a:r>
              <a:rPr lang="id-ID" i="1" baseline="0" dirty="0" smtClean="0"/>
              <a:t>“Closed” </a:t>
            </a:r>
            <a:r>
              <a:rPr lang="id-ID" i="0" baseline="0" dirty="0" smtClean="0"/>
              <a:t>atau partial.</a:t>
            </a:r>
            <a:endParaRPr lang="id-ID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7C944-4DC3-4715-8B15-586591A693F8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6066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create detail inbound PO, </a:t>
            </a:r>
            <a:r>
              <a:rPr lang="en-US" dirty="0" err="1" smtClean="0"/>
              <a:t>dimana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tersebut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muncul</a:t>
            </a:r>
            <a:r>
              <a:rPr lang="en-US" baseline="0" dirty="0" smtClean="0"/>
              <a:t> </a:t>
            </a:r>
            <a:r>
              <a:rPr lang="id-ID" dirty="0" smtClean="0"/>
              <a:t>setelah klik button </a:t>
            </a:r>
            <a:r>
              <a:rPr lang="id-ID" i="1" dirty="0" smtClean="0"/>
              <a:t>“Choose” </a:t>
            </a:r>
            <a:r>
              <a:rPr lang="id-ID" dirty="0" smtClean="0"/>
              <a:t>pada mockup sebelumnya.</a:t>
            </a:r>
          </a:p>
          <a:p>
            <a:pPr marL="228600" indent="-228600">
              <a:buFont typeface="+mj-lt"/>
              <a:buAutoNum type="arabicPeriod"/>
            </a:pPr>
            <a:r>
              <a:rPr lang="id-ID" dirty="0" smtClean="0"/>
              <a:t>User input </a:t>
            </a:r>
            <a:r>
              <a:rPr lang="en-US" dirty="0" err="1" smtClean="0"/>
              <a:t>jumla</a:t>
            </a:r>
            <a:r>
              <a:rPr lang="en-US" baseline="0" dirty="0" err="1" smtClean="0"/>
              <a:t>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kolom</a:t>
            </a:r>
            <a:r>
              <a:rPr lang="en-US" baseline="0" dirty="0" smtClean="0"/>
              <a:t> QTY</a:t>
            </a:r>
            <a:r>
              <a:rPr lang="id-ID" dirty="0" smtClean="0"/>
              <a:t>, tidak boleh melebihi</a:t>
            </a:r>
            <a:r>
              <a:rPr lang="id-ID" baseline="0" dirty="0" smtClean="0"/>
              <a:t> QTY RR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IM Code yang muncul tersebut sebelumnya sudah didaftarkan didalam menu Manage Item ( oleh IC )</a:t>
            </a:r>
            <a:r>
              <a:rPr lang="en-US" baseline="0" dirty="0" smtClean="0"/>
              <a:t>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7C944-4DC3-4715-8B15-586591A693F8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512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mockup </a:t>
            </a:r>
            <a:r>
              <a:rPr lang="en-US" dirty="0" err="1" smtClean="0"/>
              <a:t>apabila</a:t>
            </a:r>
            <a:r>
              <a:rPr lang="en-US" baseline="0" dirty="0" smtClean="0"/>
              <a:t> WH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menginput</a:t>
            </a:r>
            <a:r>
              <a:rPr lang="en-US" baseline="0" dirty="0" smtClean="0"/>
              <a:t> Inbound PO. Data </a:t>
            </a:r>
            <a:r>
              <a:rPr lang="en-US" baseline="0" dirty="0" err="1" smtClean="0"/>
              <a:t>tersebut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list data Approval Warehouse </a:t>
            </a:r>
            <a:r>
              <a:rPr lang="en-US" baseline="0" dirty="0" err="1" smtClean="0"/>
              <a:t>Penerima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7C944-4DC3-4715-8B15-586591A693F8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1001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h</a:t>
            </a:r>
            <a:r>
              <a:rPr lang="id-ID" dirty="0" smtClean="0"/>
              <a:t>alaman index list yang ada di Approver</a:t>
            </a:r>
            <a:r>
              <a:rPr lang="en-US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Data yang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list data Approval</a:t>
            </a:r>
            <a:r>
              <a:rPr lang="en-US" baseline="0" dirty="0" smtClean="0"/>
              <a:t> </a:t>
            </a:r>
            <a:r>
              <a:rPr lang="en-US" dirty="0" smtClean="0"/>
              <a:t>Warehouse </a:t>
            </a:r>
            <a:r>
              <a:rPr lang="en-US" dirty="0" err="1" smtClean="0"/>
              <a:t>Penerima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WH mana yang </a:t>
            </a:r>
            <a:r>
              <a:rPr lang="en-US" baseline="0" dirty="0" err="1" smtClean="0"/>
              <a:t>dituju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field WH </a:t>
            </a:r>
            <a:r>
              <a:rPr lang="en-US" baseline="0" dirty="0" err="1" smtClean="0"/>
              <a:t>Penerima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Yang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approve </a:t>
            </a:r>
            <a:r>
              <a:rPr lang="en-US" baseline="0" dirty="0" err="1" smtClean="0"/>
              <a:t>ialah</a:t>
            </a:r>
            <a:r>
              <a:rPr lang="en-US" baseline="0" dirty="0" smtClean="0"/>
              <a:t> Team Leader WH </a:t>
            </a:r>
            <a:r>
              <a:rPr lang="en-US" baseline="0" dirty="0" err="1" smtClean="0"/>
              <a:t>Penerima</a:t>
            </a:r>
            <a:r>
              <a:rPr lang="en-US" baseline="0" dirty="0" smtClean="0"/>
              <a:t>.</a:t>
            </a:r>
            <a:endParaRPr lang="id-ID" dirty="0" smtClean="0"/>
          </a:p>
          <a:p>
            <a:pPr marL="228600" indent="-228600">
              <a:buFont typeface="+mj-lt"/>
              <a:buAutoNum type="arabicPeriod"/>
            </a:pPr>
            <a:r>
              <a:rPr lang="id-ID" dirty="0" smtClean="0"/>
              <a:t>Status </a:t>
            </a:r>
            <a:r>
              <a:rPr lang="id-ID" i="1" dirty="0" smtClean="0"/>
              <a:t>“Inputted” </a:t>
            </a:r>
            <a:r>
              <a:rPr lang="id-ID" dirty="0" smtClean="0"/>
              <a:t>adalah data yang belum dan akan di approve</a:t>
            </a:r>
            <a:r>
              <a:rPr lang="en-US" dirty="0" smtClean="0"/>
              <a:t>.</a:t>
            </a:r>
            <a:endParaRPr lang="id-ID" dirty="0" smtClean="0"/>
          </a:p>
          <a:p>
            <a:pPr marL="228600" indent="-228600">
              <a:buFont typeface="+mj-lt"/>
              <a:buAutoNum type="arabicPeriod"/>
            </a:pPr>
            <a:r>
              <a:rPr lang="id-ID" dirty="0" smtClean="0"/>
              <a:t>Status </a:t>
            </a:r>
            <a:r>
              <a:rPr lang="id-ID" i="1" dirty="0" smtClean="0"/>
              <a:t>“Approved” </a:t>
            </a:r>
            <a:r>
              <a:rPr lang="id-ID" dirty="0" smtClean="0"/>
              <a:t>adalah data</a:t>
            </a:r>
            <a:r>
              <a:rPr lang="id-ID" baseline="0" dirty="0" smtClean="0"/>
              <a:t> yang sudah di approve</a:t>
            </a:r>
            <a:r>
              <a:rPr lang="en-US" baseline="0" dirty="0" smtClean="0"/>
              <a:t>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7C944-4DC3-4715-8B15-586591A693F8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9459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baseline="0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detail view inbound PO di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approval.</a:t>
            </a:r>
            <a:r>
              <a:rPr lang="id-ID" dirty="0" smtClean="0"/>
              <a:t> 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Halaman</a:t>
            </a:r>
            <a:r>
              <a:rPr lang="id-ID" dirty="0" smtClean="0"/>
              <a:t> ini akan muncul Setelah klik icon View /</a:t>
            </a:r>
            <a:r>
              <a:rPr lang="id-ID" baseline="0" dirty="0" smtClean="0"/>
              <a:t> Mata, Approver </a:t>
            </a:r>
            <a:r>
              <a:rPr lang="en-US" baseline="0" dirty="0" smtClean="0"/>
              <a:t>WH </a:t>
            </a:r>
            <a:r>
              <a:rPr lang="en-US" baseline="0" dirty="0" err="1" smtClean="0"/>
              <a:t>Penerima</a:t>
            </a:r>
            <a:r>
              <a:rPr lang="en-US" baseline="0" dirty="0" smtClean="0"/>
              <a:t> </a:t>
            </a:r>
            <a:r>
              <a:rPr lang="id-ID" baseline="0" dirty="0" smtClean="0"/>
              <a:t>dapat </a:t>
            </a:r>
            <a:r>
              <a:rPr lang="en-US" baseline="0" dirty="0" smtClean="0"/>
              <a:t>a</a:t>
            </a:r>
            <a:r>
              <a:rPr lang="id-ID" baseline="0" dirty="0" smtClean="0"/>
              <a:t>pprove data atau me-revise dan memberikan remark untuk dikembalikan kepada admin / inputter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Apabila</a:t>
            </a:r>
            <a:r>
              <a:rPr lang="en-US" baseline="0" dirty="0" smtClean="0"/>
              <a:t> Approver WH </a:t>
            </a:r>
            <a:r>
              <a:rPr lang="en-US" baseline="0" dirty="0" err="1" smtClean="0"/>
              <a:t>Penerima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button Approve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data yang </a:t>
            </a:r>
            <a:r>
              <a:rPr lang="en-US" baseline="0" dirty="0" err="1" smtClean="0"/>
              <a:t>sebelumnya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Inputted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Approved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list data Tag SN WH </a:t>
            </a:r>
            <a:r>
              <a:rPr lang="en-US" baseline="0" dirty="0" err="1" smtClean="0"/>
              <a:t>Penerima</a:t>
            </a:r>
            <a:endParaRPr lang="id-ID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dirty="0" smtClean="0"/>
              <a:t>Jika</a:t>
            </a:r>
            <a:r>
              <a:rPr lang="id-ID" baseline="0" dirty="0" smtClean="0"/>
              <a:t> Approver sudah approve data, maka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s</a:t>
            </a:r>
            <a:r>
              <a:rPr lang="id-ID" baseline="0" dirty="0" smtClean="0"/>
              <a:t>tock pada </a:t>
            </a:r>
            <a:r>
              <a:rPr lang="en-US" baseline="0" dirty="0" smtClean="0"/>
              <a:t>WH </a:t>
            </a:r>
            <a:r>
              <a:rPr lang="en-US" baseline="0" dirty="0" err="1" smtClean="0"/>
              <a:t>Penerima</a:t>
            </a:r>
            <a:r>
              <a:rPr lang="id-ID" baseline="0" dirty="0" smtClean="0"/>
              <a:t> tersebut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id-ID" baseline="0" dirty="0" smtClean="0"/>
              <a:t>bertambah</a:t>
            </a:r>
            <a:r>
              <a:rPr lang="en-US" baseline="0" dirty="0" smtClean="0"/>
              <a:t>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7C944-4DC3-4715-8B15-586591A693F8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8295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mockup </a:t>
            </a:r>
            <a:r>
              <a:rPr lang="en-US" dirty="0" err="1" smtClean="0"/>
              <a:t>apabila</a:t>
            </a:r>
            <a:r>
              <a:rPr lang="en-US" baseline="0" dirty="0" smtClean="0"/>
              <a:t> WH </a:t>
            </a:r>
            <a:r>
              <a:rPr lang="en-US" baseline="0" dirty="0" err="1" smtClean="0"/>
              <a:t>Penerima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approve Inbound PO. Data yang </a:t>
            </a:r>
            <a:r>
              <a:rPr lang="en-US" baseline="0" dirty="0" err="1" smtClean="0"/>
              <a:t>sebelumnya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Inputted </a:t>
            </a:r>
            <a:r>
              <a:rPr lang="en-US" baseline="0" dirty="0" err="1" smtClean="0"/>
              <a:t>berubah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smtClean="0"/>
              <a:t> Approved.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7C944-4DC3-4715-8B15-586591A693F8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087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E92E-CE1F-4E2C-8C86-9A2F9931D099}" type="datetimeFigureOut">
              <a:rPr lang="id-ID" smtClean="0"/>
              <a:t>13/09/2018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AAEE-9156-459C-A685-EBB91ADDD4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73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E92E-CE1F-4E2C-8C86-9A2F9931D099}" type="datetimeFigureOut">
              <a:rPr lang="id-ID" smtClean="0"/>
              <a:t>13/09/2018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AAEE-9156-459C-A685-EBB91ADDD4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414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E92E-CE1F-4E2C-8C86-9A2F9931D099}" type="datetimeFigureOut">
              <a:rPr lang="id-ID" smtClean="0"/>
              <a:t>13/09/2018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AAEE-9156-459C-A685-EBB91ADDD4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29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E92E-CE1F-4E2C-8C86-9A2F9931D099}" type="datetimeFigureOut">
              <a:rPr lang="id-ID" smtClean="0"/>
              <a:t>13/09/2018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AAEE-9156-459C-A685-EBB91ADDD4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99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E92E-CE1F-4E2C-8C86-9A2F9931D099}" type="datetimeFigureOut">
              <a:rPr lang="id-ID" smtClean="0"/>
              <a:t>13/09/2018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AAEE-9156-459C-A685-EBB91ADDD4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804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E92E-CE1F-4E2C-8C86-9A2F9931D099}" type="datetimeFigureOut">
              <a:rPr lang="id-ID" smtClean="0"/>
              <a:t>13/09/2018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AAEE-9156-459C-A685-EBB91ADDD4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889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E92E-CE1F-4E2C-8C86-9A2F9931D099}" type="datetimeFigureOut">
              <a:rPr lang="id-ID" smtClean="0"/>
              <a:t>13/09/2018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AAEE-9156-459C-A685-EBB91ADDD4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43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E92E-CE1F-4E2C-8C86-9A2F9931D099}" type="datetimeFigureOut">
              <a:rPr lang="id-ID" smtClean="0"/>
              <a:t>13/09/2018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AAEE-9156-459C-A685-EBB91ADDD4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335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E92E-CE1F-4E2C-8C86-9A2F9931D099}" type="datetimeFigureOut">
              <a:rPr lang="id-ID" smtClean="0"/>
              <a:t>13/09/2018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AAEE-9156-459C-A685-EBB91ADDD4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32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E92E-CE1F-4E2C-8C86-9A2F9931D099}" type="datetimeFigureOut">
              <a:rPr lang="id-ID" smtClean="0"/>
              <a:t>13/09/2018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AAEE-9156-459C-A685-EBB91ADDD4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224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E92E-CE1F-4E2C-8C86-9A2F9931D099}" type="datetimeFigureOut">
              <a:rPr lang="id-ID" smtClean="0"/>
              <a:t>13/09/2018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AAEE-9156-459C-A685-EBB91ADDD4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157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3E92E-CE1F-4E2C-8C86-9A2F9931D099}" type="datetimeFigureOut">
              <a:rPr lang="id-ID" smtClean="0"/>
              <a:t>13/09/2018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CAAEE-9156-459C-A685-EBB91ADDD4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860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12" y="182562"/>
            <a:ext cx="11845932" cy="633435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500914" y="972457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" name="Oval 6"/>
          <p:cNvSpPr/>
          <p:nvPr/>
        </p:nvSpPr>
        <p:spPr>
          <a:xfrm>
            <a:off x="6306457" y="1153885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9" name="Oval 8"/>
          <p:cNvSpPr/>
          <p:nvPr/>
        </p:nvSpPr>
        <p:spPr>
          <a:xfrm>
            <a:off x="7336971" y="2420822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" name="Oval 9"/>
          <p:cNvSpPr/>
          <p:nvPr/>
        </p:nvSpPr>
        <p:spPr>
          <a:xfrm>
            <a:off x="7322457" y="3274501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99200" y="4526357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3" name="Oval 12"/>
          <p:cNvSpPr/>
          <p:nvPr/>
        </p:nvSpPr>
        <p:spPr>
          <a:xfrm>
            <a:off x="5500914" y="4751327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4" name="Oval 13"/>
          <p:cNvSpPr/>
          <p:nvPr/>
        </p:nvSpPr>
        <p:spPr>
          <a:xfrm>
            <a:off x="4673599" y="4553286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6" name="Oval 15"/>
          <p:cNvSpPr/>
          <p:nvPr/>
        </p:nvSpPr>
        <p:spPr>
          <a:xfrm>
            <a:off x="3664856" y="3274501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7" name="Oval 16"/>
          <p:cNvSpPr/>
          <p:nvPr/>
        </p:nvSpPr>
        <p:spPr>
          <a:xfrm>
            <a:off x="3664856" y="2420822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9" name="Oval 18"/>
          <p:cNvSpPr/>
          <p:nvPr/>
        </p:nvSpPr>
        <p:spPr>
          <a:xfrm>
            <a:off x="4673599" y="1158473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8" name="Oval 17"/>
          <p:cNvSpPr/>
          <p:nvPr/>
        </p:nvSpPr>
        <p:spPr>
          <a:xfrm>
            <a:off x="4013199" y="1687849"/>
            <a:ext cx="986972" cy="9869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Oval 7"/>
          <p:cNvSpPr/>
          <p:nvPr/>
        </p:nvSpPr>
        <p:spPr>
          <a:xfrm>
            <a:off x="6966858" y="1705427"/>
            <a:ext cx="986972" cy="9869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5" name="Oval 14"/>
          <p:cNvSpPr/>
          <p:nvPr/>
        </p:nvSpPr>
        <p:spPr>
          <a:xfrm>
            <a:off x="4034970" y="4032871"/>
            <a:ext cx="986972" cy="9869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" name="Oval 10"/>
          <p:cNvSpPr/>
          <p:nvPr/>
        </p:nvSpPr>
        <p:spPr>
          <a:xfrm>
            <a:off x="6966858" y="4032871"/>
            <a:ext cx="986972" cy="9869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42956" y="1854973"/>
            <a:ext cx="906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smtClean="0"/>
              <a:t>Logistik</a:t>
            </a:r>
          </a:p>
          <a:p>
            <a:pPr algn="ctr"/>
            <a:r>
              <a:rPr lang="id-ID" b="1" dirty="0" smtClean="0"/>
              <a:t>Div 1</a:t>
            </a:r>
            <a:endParaRPr lang="id-ID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37162" y="4213029"/>
            <a:ext cx="782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smtClean="0"/>
              <a:t>GRF &amp;</a:t>
            </a:r>
          </a:p>
          <a:p>
            <a:pPr algn="ctr"/>
            <a:r>
              <a:rPr lang="id-ID" b="1" dirty="0" smtClean="0"/>
              <a:t>Lost</a:t>
            </a:r>
            <a:endParaRPr lang="id-ID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016505" y="4238839"/>
            <a:ext cx="906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/>
              <a:t>Logistik</a:t>
            </a:r>
          </a:p>
          <a:p>
            <a:pPr algn="ctr"/>
            <a:r>
              <a:rPr lang="id-ID" b="1" dirty="0"/>
              <a:t>Div </a:t>
            </a:r>
            <a:r>
              <a:rPr lang="id-ID" b="1" dirty="0" smtClean="0"/>
              <a:t>3</a:t>
            </a:r>
            <a:endParaRPr lang="id-ID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025157" y="1849137"/>
            <a:ext cx="906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/>
              <a:t>Logistik</a:t>
            </a:r>
          </a:p>
          <a:p>
            <a:pPr algn="ctr"/>
            <a:r>
              <a:rPr lang="id-ID" b="1" dirty="0"/>
              <a:t>Div </a:t>
            </a:r>
            <a:r>
              <a:rPr lang="id-ID" b="1" dirty="0" smtClean="0"/>
              <a:t>2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46851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Inbound PO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0015277" y="251269"/>
            <a:ext cx="1881448" cy="335794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Admin_wh</a:t>
            </a:r>
            <a:r>
              <a:rPr lang="en-US" sz="1200" i="1" dirty="0" smtClean="0"/>
              <a:t>_div1_bandung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1283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Tag SN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9" name="Rectangle 38"/>
          <p:cNvSpPr/>
          <p:nvPr/>
        </p:nvSpPr>
        <p:spPr>
          <a:xfrm>
            <a:off x="11324184" y="1676769"/>
            <a:ext cx="451683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 39"/>
          <p:cNvSpPr/>
          <p:nvPr/>
        </p:nvSpPr>
        <p:spPr>
          <a:xfrm>
            <a:off x="10015276" y="1676769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156400" y="1676768"/>
            <a:ext cx="9516305" cy="245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2" y="1280187"/>
            <a:ext cx="9499236" cy="27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RR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Number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PR Number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PO Number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SJ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Date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|         Supplier          |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14146" y="1624679"/>
            <a:ext cx="125006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TextBox 46"/>
          <p:cNvSpPr txBox="1"/>
          <p:nvPr/>
        </p:nvSpPr>
        <p:spPr>
          <a:xfrm>
            <a:off x="2306503" y="1972269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 Inbound PO        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id-ID" sz="1400" dirty="0" smtClean="0"/>
              <a:t>2701</a:t>
            </a:r>
            <a:r>
              <a:rPr lang="en-US" sz="1400" dirty="0" smtClean="0"/>
              <a:t> 	</a:t>
            </a:r>
            <a:r>
              <a:rPr lang="id-ID" sz="1400" dirty="0" smtClean="0"/>
              <a:t> </a:t>
            </a:r>
            <a:r>
              <a:rPr lang="en-US" sz="1400" dirty="0" smtClean="0"/>
              <a:t>    </a:t>
            </a:r>
            <a:r>
              <a:rPr lang="id-ID" sz="1400" dirty="0" smtClean="0"/>
              <a:t>   </a:t>
            </a:r>
            <a:r>
              <a:rPr lang="en-US" sz="1400" dirty="0" smtClean="0"/>
              <a:t> 2769</a:t>
            </a:r>
            <a:r>
              <a:rPr lang="id-ID" sz="1400" dirty="0" smtClean="0"/>
              <a:t> </a:t>
            </a:r>
            <a:r>
              <a:rPr lang="en-US" sz="1400" dirty="0" smtClean="0"/>
              <a:t>                               </a:t>
            </a:r>
            <a:r>
              <a:rPr lang="id-ID" sz="1400" dirty="0" smtClean="0"/>
              <a:t>19072 </a:t>
            </a:r>
            <a:r>
              <a:rPr lang="en-US" sz="1400" dirty="0" smtClean="0"/>
              <a:t>	</a:t>
            </a:r>
            <a:r>
              <a:rPr lang="en-US" sz="1400" dirty="0"/>
              <a:t> </a:t>
            </a:r>
            <a:r>
              <a:rPr lang="en-US" sz="1400" dirty="0" smtClean="0"/>
              <a:t>              01-MAR-2018          </a:t>
            </a:r>
            <a:r>
              <a:rPr lang="id-ID" sz="1400" dirty="0" smtClean="0"/>
              <a:t>      CHINA TELECOM</a:t>
            </a:r>
            <a:r>
              <a:rPr lang="en-US" sz="1400" dirty="0" smtClean="0"/>
              <a:t>	</a:t>
            </a:r>
            <a:endParaRPr lang="id-ID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302752" y="2247337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0070C0"/>
                </a:solidFill>
              </a:rPr>
              <a:t>Inputted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id-ID" sz="1400" dirty="0" smtClean="0">
                <a:solidFill>
                  <a:srgbClr val="0070C0"/>
                </a:solidFill>
              </a:rPr>
              <a:t>                      </a:t>
            </a:r>
            <a:r>
              <a:rPr lang="en-US" sz="1400" dirty="0" smtClean="0"/>
              <a:t>19069</a:t>
            </a:r>
            <a:r>
              <a:rPr lang="id-ID" sz="1400" dirty="0" smtClean="0"/>
              <a:t>            </a:t>
            </a:r>
            <a:r>
              <a:rPr lang="en-US" sz="1400" dirty="0" smtClean="0"/>
              <a:t>	</a:t>
            </a:r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id-ID" sz="1400" dirty="0" smtClean="0"/>
              <a:t>   </a:t>
            </a:r>
            <a:r>
              <a:rPr lang="en-US" sz="1400" dirty="0" smtClean="0"/>
              <a:t> 2766	</a:t>
            </a:r>
            <a:r>
              <a:rPr lang="en-US" sz="1400" dirty="0"/>
              <a:t> </a:t>
            </a:r>
            <a:r>
              <a:rPr lang="en-US" sz="1400" dirty="0" smtClean="0"/>
              <a:t>                 </a:t>
            </a:r>
            <a:r>
              <a:rPr lang="id-ID" sz="1400" dirty="0" smtClean="0"/>
              <a:t>       </a:t>
            </a:r>
            <a:r>
              <a:rPr lang="en-US" sz="1400" dirty="0" smtClean="0"/>
              <a:t>   2753	               04-DEC-2017            </a:t>
            </a:r>
            <a:r>
              <a:rPr lang="id-ID" sz="1400" dirty="0" smtClean="0"/>
              <a:t>      </a:t>
            </a:r>
            <a:r>
              <a:rPr lang="en-US" sz="1400" dirty="0" smtClean="0"/>
              <a:t>HUAWEI</a:t>
            </a:r>
            <a:r>
              <a:rPr lang="id-ID" sz="1400" dirty="0" smtClean="0"/>
              <a:t>   </a:t>
            </a:r>
            <a:endParaRPr lang="id-ID" sz="14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240911" y="2360823"/>
            <a:ext cx="155576" cy="12065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3839776" y="1626604"/>
            <a:ext cx="1137337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 51"/>
          <p:cNvSpPr/>
          <p:nvPr/>
        </p:nvSpPr>
        <p:spPr>
          <a:xfrm>
            <a:off x="5138120" y="1628529"/>
            <a:ext cx="140354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6717229" y="1648613"/>
            <a:ext cx="140354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Rectangle 54"/>
          <p:cNvSpPr/>
          <p:nvPr/>
        </p:nvSpPr>
        <p:spPr>
          <a:xfrm>
            <a:off x="8311223" y="1643883"/>
            <a:ext cx="140354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Rectangle 56"/>
          <p:cNvSpPr/>
          <p:nvPr/>
        </p:nvSpPr>
        <p:spPr>
          <a:xfrm>
            <a:off x="9893364" y="1643883"/>
            <a:ext cx="151477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225879" y="2018335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21728" y="749476"/>
            <a:ext cx="217398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en-US" sz="1400" b="1" dirty="0" smtClean="0">
                <a:solidFill>
                  <a:schemeClr val="bg1"/>
                </a:solidFill>
              </a:rPr>
              <a:t>*Inbound PO</a:t>
            </a:r>
            <a:endParaRPr lang="id-ID" sz="1400" b="1" dirty="0" smtClean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id-ID" sz="1400" dirty="0" smtClean="0">
                <a:solidFill>
                  <a:schemeClr val="bg1"/>
                </a:solidFill>
              </a:rPr>
              <a:t>      -- Input</a:t>
            </a: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id-ID" sz="1400" dirty="0" smtClean="0">
                <a:solidFill>
                  <a:schemeClr val="bg1"/>
                </a:solidFill>
              </a:rPr>
              <a:t>      -- Approval</a:t>
            </a: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id-ID" sz="1400" dirty="0" smtClean="0">
                <a:solidFill>
                  <a:schemeClr val="bg1"/>
                </a:solidFill>
              </a:rPr>
              <a:t>      </a:t>
            </a:r>
            <a:r>
              <a:rPr lang="id-ID" sz="1400" b="1" dirty="0" smtClean="0">
                <a:solidFill>
                  <a:srgbClr val="FFFF00"/>
                </a:solidFill>
              </a:rPr>
              <a:t>-- Tag SN</a:t>
            </a:r>
            <a:endParaRPr lang="en-US" sz="1400" b="1" dirty="0" smtClean="0">
              <a:solidFill>
                <a:srgbClr val="FFFF00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</a:rPr>
              <a:t>Warehouse </a:t>
            </a:r>
            <a:r>
              <a:rPr lang="en-US" sz="1400" dirty="0" smtClean="0">
                <a:solidFill>
                  <a:schemeClr val="bg1"/>
                </a:solidFill>
              </a:rPr>
              <a:t>Transfer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*Prod</a:t>
            </a:r>
            <a:r>
              <a:rPr lang="en-US" sz="1400" dirty="0" err="1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en-US" sz="1400" dirty="0" err="1">
                <a:solidFill>
                  <a:schemeClr val="bg1"/>
                </a:solidFill>
              </a:rPr>
              <a:t>Peminjaman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*Return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*GRF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Outbound</a:t>
            </a:r>
            <a:endParaRPr lang="id-ID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Stock </a:t>
            </a:r>
            <a:r>
              <a:rPr lang="en-US" sz="1600" dirty="0" err="1" smtClean="0">
                <a:solidFill>
                  <a:schemeClr val="bg1"/>
                </a:solidFill>
              </a:rPr>
              <a:t>Opname</a:t>
            </a:r>
            <a:r>
              <a:rPr lang="en-US" sz="1600" dirty="0" smtClean="0">
                <a:solidFill>
                  <a:schemeClr val="bg1"/>
                </a:solidFill>
              </a:rPr>
              <a:t> Internal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98435" y="2536151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chemeClr val="bg1">
                    <a:lumMod val="50000"/>
                  </a:schemeClr>
                </a:solidFill>
              </a:rPr>
              <a:t>Partial</a:t>
            </a:r>
            <a:r>
              <a:rPr lang="id-ID" sz="1400" dirty="0" smtClean="0">
                <a:solidFill>
                  <a:srgbClr val="0070C0"/>
                </a:solidFill>
              </a:rPr>
              <a:t>	                  </a:t>
            </a:r>
            <a:r>
              <a:rPr lang="en-US" sz="1400" dirty="0" smtClean="0"/>
              <a:t>190</a:t>
            </a:r>
            <a:r>
              <a:rPr lang="id-ID" sz="1400" dirty="0" smtClean="0"/>
              <a:t>23            </a:t>
            </a:r>
            <a:r>
              <a:rPr lang="en-US" sz="1400" dirty="0" smtClean="0"/>
              <a:t>	</a:t>
            </a:r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id-ID" sz="1400" dirty="0" smtClean="0"/>
              <a:t>   </a:t>
            </a:r>
            <a:r>
              <a:rPr lang="en-US" sz="1400" dirty="0" smtClean="0"/>
              <a:t> 27</a:t>
            </a:r>
            <a:r>
              <a:rPr lang="id-ID" sz="1400" dirty="0" smtClean="0"/>
              <a:t>24</a:t>
            </a:r>
            <a:r>
              <a:rPr lang="en-US" sz="1400" dirty="0" smtClean="0"/>
              <a:t>	</a:t>
            </a:r>
            <a:r>
              <a:rPr lang="en-US" sz="1400" dirty="0"/>
              <a:t> </a:t>
            </a:r>
            <a:r>
              <a:rPr lang="en-US" sz="1400" dirty="0" smtClean="0"/>
              <a:t>                 </a:t>
            </a:r>
            <a:r>
              <a:rPr lang="id-ID" sz="1400" dirty="0" smtClean="0"/>
              <a:t>       </a:t>
            </a:r>
            <a:r>
              <a:rPr lang="en-US" sz="1400" dirty="0" smtClean="0"/>
              <a:t>   275</a:t>
            </a:r>
            <a:r>
              <a:rPr lang="id-ID" sz="1400" dirty="0" smtClean="0"/>
              <a:t>7</a:t>
            </a:r>
            <a:r>
              <a:rPr lang="en-US" sz="1400" dirty="0" smtClean="0"/>
              <a:t>	               0</a:t>
            </a:r>
            <a:r>
              <a:rPr lang="id-ID" sz="1400" dirty="0" smtClean="0"/>
              <a:t>8</a:t>
            </a:r>
            <a:r>
              <a:rPr lang="en-US" sz="1400" dirty="0" smtClean="0"/>
              <a:t>-DEC-2017            </a:t>
            </a:r>
            <a:r>
              <a:rPr lang="id-ID" sz="1400" dirty="0" smtClean="0"/>
              <a:t>      </a:t>
            </a:r>
            <a:r>
              <a:rPr lang="en-US" sz="1400" dirty="0" smtClean="0"/>
              <a:t>HUAWEI</a:t>
            </a:r>
            <a:r>
              <a:rPr lang="id-ID" sz="1400" dirty="0" smtClean="0"/>
              <a:t>   </a:t>
            </a:r>
            <a:endParaRPr lang="id-ID" sz="1400" dirty="0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216652" y="2579927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938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Inbound PO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615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1283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Tag SN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193837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9" name="Rectangle 38"/>
          <p:cNvSpPr/>
          <p:nvPr/>
        </p:nvSpPr>
        <p:spPr>
          <a:xfrm>
            <a:off x="11324184" y="1850937"/>
            <a:ext cx="451683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 39"/>
          <p:cNvSpPr/>
          <p:nvPr/>
        </p:nvSpPr>
        <p:spPr>
          <a:xfrm>
            <a:off x="10015276" y="1850937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156400" y="1676768"/>
            <a:ext cx="9516305" cy="245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2" y="1454355"/>
            <a:ext cx="9499236" cy="27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RR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Number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PR Number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PO Number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SJ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Date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|         Supplier          |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14146" y="1798847"/>
            <a:ext cx="125006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TextBox 46"/>
          <p:cNvSpPr txBox="1"/>
          <p:nvPr/>
        </p:nvSpPr>
        <p:spPr>
          <a:xfrm>
            <a:off x="2306503" y="2146437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 Inbound PO        </a:t>
            </a:r>
            <a:r>
              <a:rPr lang="en-US" sz="1400" dirty="0" smtClean="0"/>
              <a:t>19070 	</a:t>
            </a:r>
            <a:r>
              <a:rPr lang="id-ID" sz="1400" dirty="0" smtClean="0"/>
              <a:t> </a:t>
            </a:r>
            <a:r>
              <a:rPr lang="en-US" sz="1400" dirty="0" smtClean="0"/>
              <a:t>    </a:t>
            </a:r>
            <a:r>
              <a:rPr lang="id-ID" sz="1400" dirty="0" smtClean="0"/>
              <a:t>   </a:t>
            </a:r>
            <a:r>
              <a:rPr lang="en-US" sz="1400" dirty="0" smtClean="0"/>
              <a:t> 2767</a:t>
            </a:r>
            <a:r>
              <a:rPr lang="id-ID" sz="1400" dirty="0" smtClean="0"/>
              <a:t>       </a:t>
            </a:r>
            <a:r>
              <a:rPr lang="id-ID" sz="1400" dirty="0"/>
              <a:t> </a:t>
            </a:r>
            <a:r>
              <a:rPr lang="id-ID" sz="1400" dirty="0" smtClean="0"/>
              <a:t>             </a:t>
            </a:r>
            <a:r>
              <a:rPr lang="en-US" sz="1400" dirty="0" smtClean="0"/>
              <a:t>            2754	</a:t>
            </a:r>
            <a:r>
              <a:rPr lang="en-US" sz="1400" dirty="0"/>
              <a:t> </a:t>
            </a:r>
            <a:r>
              <a:rPr lang="en-US" sz="1400" dirty="0" smtClean="0"/>
              <a:t>              05-JAN-2018           </a:t>
            </a:r>
            <a:r>
              <a:rPr lang="id-ID" sz="1400" dirty="0" smtClean="0"/>
              <a:t>       CHINA TELECOM</a:t>
            </a:r>
            <a:r>
              <a:rPr lang="en-US" sz="1400" dirty="0" smtClean="0"/>
              <a:t>	</a:t>
            </a:r>
            <a:endParaRPr lang="id-ID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302752" y="2421505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0070C0"/>
                </a:solidFill>
              </a:rPr>
              <a:t>Inputted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id-ID" sz="1400" dirty="0" smtClean="0">
                <a:solidFill>
                  <a:srgbClr val="0070C0"/>
                </a:solidFill>
              </a:rPr>
              <a:t>                      </a:t>
            </a:r>
            <a:r>
              <a:rPr lang="en-US" sz="1400" dirty="0" smtClean="0"/>
              <a:t>19069</a:t>
            </a:r>
            <a:r>
              <a:rPr lang="id-ID" sz="1400" dirty="0" smtClean="0"/>
              <a:t>            </a:t>
            </a:r>
            <a:r>
              <a:rPr lang="en-US" sz="1400" dirty="0" smtClean="0"/>
              <a:t>	</a:t>
            </a:r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id-ID" sz="1400" dirty="0" smtClean="0"/>
              <a:t>   </a:t>
            </a:r>
            <a:r>
              <a:rPr lang="en-US" sz="1400" dirty="0" smtClean="0"/>
              <a:t> 2766	</a:t>
            </a:r>
            <a:r>
              <a:rPr lang="en-US" sz="1400" dirty="0"/>
              <a:t> </a:t>
            </a:r>
            <a:r>
              <a:rPr lang="en-US" sz="1400" dirty="0" smtClean="0"/>
              <a:t>                 </a:t>
            </a:r>
            <a:r>
              <a:rPr lang="id-ID" sz="1400" dirty="0" smtClean="0"/>
              <a:t>       </a:t>
            </a:r>
            <a:r>
              <a:rPr lang="en-US" sz="1400" dirty="0" smtClean="0"/>
              <a:t>   2753	               04-DEC-2017            </a:t>
            </a:r>
            <a:r>
              <a:rPr lang="id-ID" sz="1400" dirty="0" smtClean="0"/>
              <a:t>       </a:t>
            </a:r>
            <a:r>
              <a:rPr lang="en-US" sz="1400" dirty="0" smtClean="0"/>
              <a:t>     HUAWEI</a:t>
            </a:r>
            <a:r>
              <a:rPr lang="id-ID" sz="1400" dirty="0" smtClean="0"/>
              <a:t>   </a:t>
            </a:r>
            <a:endParaRPr lang="id-ID" sz="14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240911" y="2534991"/>
            <a:ext cx="155576" cy="12065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3839776" y="1800772"/>
            <a:ext cx="1137337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 51"/>
          <p:cNvSpPr/>
          <p:nvPr/>
        </p:nvSpPr>
        <p:spPr>
          <a:xfrm>
            <a:off x="5138120" y="1802697"/>
            <a:ext cx="140354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6717229" y="1822781"/>
            <a:ext cx="140354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Rectangle 54"/>
          <p:cNvSpPr/>
          <p:nvPr/>
        </p:nvSpPr>
        <p:spPr>
          <a:xfrm>
            <a:off x="8311223" y="1818051"/>
            <a:ext cx="140354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Rectangle 56"/>
          <p:cNvSpPr/>
          <p:nvPr/>
        </p:nvSpPr>
        <p:spPr>
          <a:xfrm>
            <a:off x="9893364" y="1818051"/>
            <a:ext cx="151477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225879" y="2192503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97882" y="928710"/>
            <a:ext cx="10531960" cy="552360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1949791" y="1626032"/>
            <a:ext cx="9741258" cy="3129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2" name="TextBox 71"/>
          <p:cNvSpPr txBox="1"/>
          <p:nvPr/>
        </p:nvSpPr>
        <p:spPr>
          <a:xfrm>
            <a:off x="121728" y="749476"/>
            <a:ext cx="217398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en-US" sz="1400" b="1" dirty="0" smtClean="0">
                <a:solidFill>
                  <a:schemeClr val="bg1"/>
                </a:solidFill>
              </a:rPr>
              <a:t>*Inbound PO</a:t>
            </a:r>
            <a:endParaRPr lang="id-ID" sz="1400" b="1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   </a:t>
            </a:r>
            <a:r>
              <a:rPr lang="id-ID" sz="1400" dirty="0" smtClean="0">
                <a:solidFill>
                  <a:schemeClr val="bg1"/>
                </a:solidFill>
              </a:rPr>
              <a:t>-- </a:t>
            </a:r>
            <a:r>
              <a:rPr lang="id-ID" sz="1400" dirty="0" smtClean="0">
                <a:solidFill>
                  <a:schemeClr val="bg1"/>
                </a:solidFill>
              </a:rPr>
              <a:t>Approval</a:t>
            </a: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id-ID" sz="1400" dirty="0" smtClean="0">
                <a:solidFill>
                  <a:schemeClr val="bg1"/>
                </a:solidFill>
              </a:rPr>
              <a:t>      </a:t>
            </a:r>
            <a:r>
              <a:rPr lang="id-ID" sz="1400" b="1" dirty="0" smtClean="0">
                <a:solidFill>
                  <a:srgbClr val="FFFF00"/>
                </a:solidFill>
              </a:rPr>
              <a:t>-- Tag SN</a:t>
            </a:r>
            <a:endParaRPr lang="en-US" sz="1400" b="1" dirty="0" smtClean="0">
              <a:solidFill>
                <a:srgbClr val="FFFF00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</a:rPr>
              <a:t>Warehouse </a:t>
            </a:r>
            <a:r>
              <a:rPr lang="en-US" sz="1400" dirty="0" smtClean="0">
                <a:solidFill>
                  <a:schemeClr val="bg1"/>
                </a:solidFill>
              </a:rPr>
              <a:t>Transfer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*Prod</a:t>
            </a:r>
            <a:r>
              <a:rPr lang="en-US" sz="1400" dirty="0" err="1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en-US" sz="1400" dirty="0" err="1">
                <a:solidFill>
                  <a:schemeClr val="bg1"/>
                </a:solidFill>
              </a:rPr>
              <a:t>Peminjaman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*Return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*GRF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Outbound</a:t>
            </a:r>
            <a:endParaRPr lang="id-ID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Stock </a:t>
            </a:r>
            <a:r>
              <a:rPr lang="en-US" sz="1600" dirty="0" err="1" smtClean="0">
                <a:solidFill>
                  <a:schemeClr val="bg1"/>
                </a:solidFill>
              </a:rPr>
              <a:t>Opname</a:t>
            </a:r>
            <a:r>
              <a:rPr lang="en-US" sz="1600" dirty="0" smtClean="0">
                <a:solidFill>
                  <a:schemeClr val="bg1"/>
                </a:solidFill>
              </a:rPr>
              <a:t> Internal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893365" y="251269"/>
            <a:ext cx="2003360" cy="335794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Admin_wh</a:t>
            </a:r>
            <a:r>
              <a:rPr lang="en-US" sz="1200" i="1" dirty="0" smtClean="0"/>
              <a:t>_div1_bandung</a:t>
            </a:r>
            <a:endParaRPr lang="id-ID" sz="1200" i="1" dirty="0"/>
          </a:p>
        </p:txBody>
      </p:sp>
      <p:sp>
        <p:nvSpPr>
          <p:cNvPr id="46" name="Rectangle 45"/>
          <p:cNvSpPr/>
          <p:nvPr/>
        </p:nvSpPr>
        <p:spPr>
          <a:xfrm>
            <a:off x="1397285" y="3419503"/>
            <a:ext cx="10345331" cy="233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Rectangle 53"/>
          <p:cNvSpPr/>
          <p:nvPr/>
        </p:nvSpPr>
        <p:spPr>
          <a:xfrm>
            <a:off x="2011011" y="3882952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TextBox 57"/>
          <p:cNvSpPr txBox="1"/>
          <p:nvPr/>
        </p:nvSpPr>
        <p:spPr>
          <a:xfrm>
            <a:off x="1374615" y="4147406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    </a:t>
            </a:r>
            <a:r>
              <a:rPr lang="en-US" sz="1200" dirty="0" smtClean="0"/>
              <a:t>Flexible </a:t>
            </a:r>
            <a:r>
              <a:rPr lang="en-US" sz="1200" dirty="0" smtClean="0"/>
              <a:t>Spiral Kable      </a:t>
            </a:r>
            <a:r>
              <a:rPr lang="id-ID" sz="1200" dirty="0" smtClean="0"/>
              <a:t>O</a:t>
            </a:r>
            <a:r>
              <a:rPr lang="en-US" sz="1200" dirty="0"/>
              <a:t>E</a:t>
            </a:r>
            <a:r>
              <a:rPr lang="id-ID" sz="1200" dirty="0"/>
              <a:t>1</a:t>
            </a:r>
            <a:r>
              <a:rPr lang="en-US" sz="1200" dirty="0"/>
              <a:t>23.27</a:t>
            </a:r>
            <a:r>
              <a:rPr lang="id-ID" sz="1200" dirty="0"/>
              <a:t>.614.001.221          </a:t>
            </a:r>
            <a:r>
              <a:rPr lang="id-ID" sz="1200" dirty="0" smtClean="0"/>
              <a:t>Materia</a:t>
            </a:r>
            <a:r>
              <a:rPr lang="en-US" sz="1200" dirty="0" smtClean="0"/>
              <a:t>l              </a:t>
            </a:r>
            <a:r>
              <a:rPr lang="en-US" sz="1200" dirty="0" smtClean="0"/>
              <a:t>SN          100</a:t>
            </a:r>
            <a:r>
              <a:rPr lang="en-US" sz="1200" dirty="0" smtClean="0"/>
              <a:t>	</a:t>
            </a:r>
            <a:r>
              <a:rPr lang="id-ID" sz="1200" dirty="0" smtClean="0"/>
              <a:t> </a:t>
            </a:r>
            <a:r>
              <a:rPr lang="en-US" sz="1200" dirty="0" smtClean="0"/>
              <a:t>    25              15             10          </a:t>
            </a:r>
            <a:r>
              <a:rPr lang="en-US" sz="1200" dirty="0" smtClean="0">
                <a:solidFill>
                  <a:srgbClr val="222D32"/>
                </a:solidFill>
              </a:rPr>
              <a:t>Not </a:t>
            </a:r>
            <a:r>
              <a:rPr lang="en-US" sz="1200" dirty="0" smtClean="0">
                <a:solidFill>
                  <a:srgbClr val="222D32"/>
                </a:solidFill>
              </a:rPr>
              <a:t>Registered    </a:t>
            </a:r>
            <a:r>
              <a:rPr lang="id-ID" sz="1200" dirty="0" smtClean="0"/>
              <a:t>	</a:t>
            </a:r>
            <a:endParaRPr lang="id-ID" sz="1200" dirty="0"/>
          </a:p>
        </p:txBody>
      </p:sp>
      <p:pic>
        <p:nvPicPr>
          <p:cNvPr id="59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553711" y="3453234"/>
            <a:ext cx="175583" cy="229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1374615" y="4646453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3.    </a:t>
            </a:r>
            <a:r>
              <a:rPr lang="en-US" sz="1200" dirty="0" smtClean="0"/>
              <a:t> </a:t>
            </a:r>
            <a:r>
              <a:rPr lang="en-US" sz="1200" dirty="0" err="1" smtClean="0"/>
              <a:t>Tiang</a:t>
            </a:r>
            <a:r>
              <a:rPr lang="en-US" sz="1200" dirty="0" smtClean="0"/>
              <a:t> Feeder                  OE123.30.015.215.176</a:t>
            </a:r>
            <a:r>
              <a:rPr lang="id-ID" sz="1200" dirty="0" smtClean="0"/>
              <a:t>          Material</a:t>
            </a:r>
            <a:r>
              <a:rPr lang="en-US" sz="1200" dirty="0"/>
              <a:t> </a:t>
            </a:r>
            <a:r>
              <a:rPr lang="en-US" sz="1200" dirty="0" smtClean="0"/>
              <a:t>             </a:t>
            </a:r>
            <a:r>
              <a:rPr lang="en-US" sz="1200" dirty="0" smtClean="0"/>
              <a:t>SN</a:t>
            </a:r>
            <a:r>
              <a:rPr lang="id-ID" sz="1200" dirty="0" smtClean="0"/>
              <a:t>         </a:t>
            </a:r>
            <a:r>
              <a:rPr lang="en-US" sz="1200" dirty="0" smtClean="0"/>
              <a:t>   </a:t>
            </a:r>
            <a:r>
              <a:rPr lang="id-ID" sz="1200" dirty="0" smtClean="0"/>
              <a:t>  </a:t>
            </a:r>
            <a:r>
              <a:rPr lang="en-US" sz="1200" dirty="0" smtClean="0"/>
              <a:t>  5             5                0               0          R</a:t>
            </a:r>
            <a:r>
              <a:rPr lang="id-ID" sz="1200" dirty="0" smtClean="0">
                <a:solidFill>
                  <a:srgbClr val="222D32"/>
                </a:solidFill>
              </a:rPr>
              <a:t>egistered</a:t>
            </a:r>
            <a:r>
              <a:rPr lang="id-ID" sz="1200" dirty="0" smtClean="0"/>
              <a:t>	</a:t>
            </a:r>
            <a:r>
              <a:rPr lang="en-US" sz="1200" dirty="0"/>
              <a:t>	</a:t>
            </a:r>
            <a:endParaRPr lang="id-ID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374615" y="4923332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4.    </a:t>
            </a:r>
            <a:r>
              <a:rPr lang="en-US" sz="1200" dirty="0" smtClean="0"/>
              <a:t> OTB                                 OE123.12.015.215.177</a:t>
            </a:r>
            <a:r>
              <a:rPr lang="id-ID" sz="1200" dirty="0" smtClean="0"/>
              <a:t>          </a:t>
            </a:r>
            <a:r>
              <a:rPr lang="en-US" sz="1200" dirty="0" smtClean="0"/>
              <a:t> </a:t>
            </a:r>
            <a:r>
              <a:rPr lang="id-ID" sz="1200" dirty="0" smtClean="0"/>
              <a:t>Material</a:t>
            </a:r>
            <a:r>
              <a:rPr lang="en-US" sz="1200" dirty="0"/>
              <a:t> </a:t>
            </a:r>
            <a:r>
              <a:rPr lang="en-US" sz="1200" dirty="0" smtClean="0"/>
              <a:t>            </a:t>
            </a:r>
            <a:r>
              <a:rPr lang="id-ID" sz="1200" dirty="0" smtClean="0"/>
              <a:t>Non</a:t>
            </a:r>
            <a:r>
              <a:rPr lang="en-US" sz="1200" dirty="0" smtClean="0"/>
              <a:t> SN      50           50                0               0          Not </a:t>
            </a:r>
            <a:r>
              <a:rPr lang="en-US" sz="1200" dirty="0" smtClean="0">
                <a:solidFill>
                  <a:srgbClr val="222D32"/>
                </a:solidFill>
              </a:rPr>
              <a:t>Registered </a:t>
            </a:r>
            <a:r>
              <a:rPr lang="en-US" sz="1200" dirty="0"/>
              <a:t>	</a:t>
            </a:r>
            <a:endParaRPr lang="id-ID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1374615" y="5178539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5.     </a:t>
            </a:r>
            <a:r>
              <a:rPr lang="en-US" sz="1200" dirty="0" smtClean="0"/>
              <a:t>Spiral</a:t>
            </a:r>
            <a:r>
              <a:rPr lang="en-US" sz="1200" dirty="0"/>
              <a:t> </a:t>
            </a:r>
            <a:r>
              <a:rPr lang="en-US" sz="1200" dirty="0" smtClean="0"/>
              <a:t>                              </a:t>
            </a:r>
            <a:r>
              <a:rPr lang="en-US" sz="1200" dirty="0" smtClean="0"/>
              <a:t>OE123.45.015.215.178</a:t>
            </a:r>
            <a:r>
              <a:rPr lang="id-ID" sz="1200" dirty="0" smtClean="0"/>
              <a:t>           Material</a:t>
            </a:r>
            <a:r>
              <a:rPr lang="en-US" sz="1200" dirty="0" smtClean="0"/>
              <a:t>             </a:t>
            </a:r>
            <a:r>
              <a:rPr lang="id-ID" sz="1200" dirty="0" smtClean="0"/>
              <a:t>SN  </a:t>
            </a:r>
            <a:r>
              <a:rPr lang="en-US" sz="1200" dirty="0" smtClean="0"/>
              <a:t>            50           50                0               0          </a:t>
            </a:r>
            <a:r>
              <a:rPr lang="en-US" sz="1200" dirty="0" smtClean="0">
                <a:solidFill>
                  <a:srgbClr val="222D32"/>
                </a:solidFill>
              </a:rPr>
              <a:t>Registered </a:t>
            </a:r>
            <a:r>
              <a:rPr lang="en-US" sz="1200" dirty="0"/>
              <a:t>	</a:t>
            </a:r>
            <a:endParaRPr lang="id-ID" sz="1200" dirty="0"/>
          </a:p>
        </p:txBody>
      </p:sp>
      <p:sp>
        <p:nvSpPr>
          <p:cNvPr id="67" name="Rounded Rectangle 66"/>
          <p:cNvSpPr/>
          <p:nvPr/>
        </p:nvSpPr>
        <p:spPr>
          <a:xfrm>
            <a:off x="10118131" y="3025731"/>
            <a:ext cx="1527858" cy="26799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Download Template</a:t>
            </a:r>
            <a:endParaRPr lang="en-US" sz="1100" dirty="0"/>
          </a:p>
        </p:txBody>
      </p:sp>
      <p:sp>
        <p:nvSpPr>
          <p:cNvPr id="68" name="Rounded Rectangle 67"/>
          <p:cNvSpPr/>
          <p:nvPr/>
        </p:nvSpPr>
        <p:spPr>
          <a:xfrm>
            <a:off x="9945077" y="4217727"/>
            <a:ext cx="761282" cy="16716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Upload SN</a:t>
            </a:r>
            <a:endParaRPr lang="en-US" sz="1000" dirty="0"/>
          </a:p>
        </p:txBody>
      </p:sp>
      <p:sp>
        <p:nvSpPr>
          <p:cNvPr id="69" name="Rounded Rectangle 68"/>
          <p:cNvSpPr/>
          <p:nvPr/>
        </p:nvSpPr>
        <p:spPr>
          <a:xfrm>
            <a:off x="1489753" y="5831457"/>
            <a:ext cx="960698" cy="2679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Submit SN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0774806" y="4221455"/>
            <a:ext cx="455144" cy="16716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View</a:t>
            </a:r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9953552" y="4467517"/>
            <a:ext cx="761282" cy="16716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Upload SN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11346655" y="4218608"/>
            <a:ext cx="166477" cy="167168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ym typeface="Symbol" panose="05050102010706020507" pitchFamily="18" charset="2"/>
              </a:rPr>
              <a:t></a:t>
            </a:r>
            <a:endParaRPr lang="en-US" sz="10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9171170" y="3100917"/>
            <a:ext cx="145580" cy="1348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9263410" y="3041241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/>
              <a:t>Mac Address</a:t>
            </a:r>
            <a:endParaRPr lang="id-ID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1448368" y="1023688"/>
            <a:ext cx="1639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/>
              <a:t>Create Tag SN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751864" y="3843812"/>
            <a:ext cx="1448536" cy="244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3266318" y="3843859"/>
            <a:ext cx="1333817" cy="244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2" name="Rectangle 81"/>
          <p:cNvSpPr/>
          <p:nvPr/>
        </p:nvSpPr>
        <p:spPr>
          <a:xfrm>
            <a:off x="4658030" y="3845141"/>
            <a:ext cx="1070617" cy="244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3" name="Rectangle 82"/>
          <p:cNvSpPr/>
          <p:nvPr/>
        </p:nvSpPr>
        <p:spPr>
          <a:xfrm>
            <a:off x="5769226" y="3838688"/>
            <a:ext cx="511927" cy="244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4" name="Rectangle 83"/>
          <p:cNvSpPr/>
          <p:nvPr/>
        </p:nvSpPr>
        <p:spPr>
          <a:xfrm>
            <a:off x="8862278" y="3825994"/>
            <a:ext cx="1005479" cy="244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5" name="TextBox 84"/>
          <p:cNvSpPr txBox="1"/>
          <p:nvPr/>
        </p:nvSpPr>
        <p:spPr>
          <a:xfrm>
            <a:off x="1366582" y="4395115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     </a:t>
            </a:r>
            <a:r>
              <a:rPr lang="en-US" sz="1200" dirty="0" smtClean="0"/>
              <a:t>Flexible </a:t>
            </a:r>
            <a:r>
              <a:rPr lang="en-US" sz="1200" dirty="0" smtClean="0"/>
              <a:t>Spiral Kable      </a:t>
            </a:r>
            <a:r>
              <a:rPr lang="id-ID" sz="1200" dirty="0" smtClean="0"/>
              <a:t>O</a:t>
            </a:r>
            <a:r>
              <a:rPr lang="en-US" sz="1200" dirty="0"/>
              <a:t>E</a:t>
            </a:r>
            <a:r>
              <a:rPr lang="id-ID" sz="1200" dirty="0"/>
              <a:t>1</a:t>
            </a:r>
            <a:r>
              <a:rPr lang="en-US" sz="1200" dirty="0"/>
              <a:t>23.27</a:t>
            </a:r>
            <a:r>
              <a:rPr lang="id-ID" sz="1200" dirty="0"/>
              <a:t>.614.002.431 </a:t>
            </a:r>
            <a:r>
              <a:rPr lang="en-US" sz="1200" dirty="0" smtClean="0"/>
              <a:t> </a:t>
            </a:r>
            <a:r>
              <a:rPr lang="id-ID" sz="1200" dirty="0" smtClean="0"/>
              <a:t>        </a:t>
            </a:r>
            <a:r>
              <a:rPr lang="id-ID" sz="1200" dirty="0" smtClean="0"/>
              <a:t>Materia</a:t>
            </a:r>
            <a:r>
              <a:rPr lang="en-US" sz="1200" dirty="0" smtClean="0"/>
              <a:t>l</a:t>
            </a:r>
            <a:r>
              <a:rPr lang="en-US" sz="1200" dirty="0" smtClean="0"/>
              <a:t> </a:t>
            </a:r>
            <a:r>
              <a:rPr lang="en-US" sz="1200" dirty="0" smtClean="0"/>
              <a:t>             SN</a:t>
            </a:r>
            <a:r>
              <a:rPr lang="id-ID" sz="1200" dirty="0" smtClean="0"/>
              <a:t>          </a:t>
            </a:r>
            <a:r>
              <a:rPr lang="en-US" sz="1200" dirty="0" smtClean="0"/>
              <a:t> 100           30              17               5          </a:t>
            </a:r>
            <a:r>
              <a:rPr lang="en-US" sz="1200" dirty="0" smtClean="0">
                <a:solidFill>
                  <a:srgbClr val="222D32"/>
                </a:solidFill>
              </a:rPr>
              <a:t>Not </a:t>
            </a:r>
            <a:r>
              <a:rPr lang="en-US" sz="1200" dirty="0" smtClean="0">
                <a:solidFill>
                  <a:srgbClr val="222D32"/>
                </a:solidFill>
              </a:rPr>
              <a:t>Registered    </a:t>
            </a:r>
            <a:r>
              <a:rPr lang="id-ID" sz="1200" dirty="0" smtClean="0"/>
              <a:t>	</a:t>
            </a:r>
            <a:endParaRPr lang="id-ID" sz="1200" dirty="0"/>
          </a:p>
        </p:txBody>
      </p:sp>
      <p:sp>
        <p:nvSpPr>
          <p:cNvPr id="86" name="Rounded Rectangle 85"/>
          <p:cNvSpPr/>
          <p:nvPr/>
        </p:nvSpPr>
        <p:spPr>
          <a:xfrm>
            <a:off x="10789963" y="4460570"/>
            <a:ext cx="455144" cy="16716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View</a:t>
            </a:r>
            <a:endParaRPr lang="en-US" sz="1000" dirty="0"/>
          </a:p>
        </p:txBody>
      </p:sp>
      <p:sp>
        <p:nvSpPr>
          <p:cNvPr id="87" name="Rounded Rectangle 86"/>
          <p:cNvSpPr/>
          <p:nvPr/>
        </p:nvSpPr>
        <p:spPr>
          <a:xfrm>
            <a:off x="11354861" y="4456402"/>
            <a:ext cx="166477" cy="167168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ym typeface="Symbol" panose="05050102010706020507" pitchFamily="18" charset="2"/>
              </a:rPr>
              <a:t></a:t>
            </a:r>
            <a:endParaRPr lang="en-US" sz="1000" b="1" dirty="0"/>
          </a:p>
        </p:txBody>
      </p:sp>
      <p:sp>
        <p:nvSpPr>
          <p:cNvPr id="88" name="Rounded Rectangle 87"/>
          <p:cNvSpPr/>
          <p:nvPr/>
        </p:nvSpPr>
        <p:spPr>
          <a:xfrm>
            <a:off x="9970541" y="4941762"/>
            <a:ext cx="761282" cy="16716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Qty</a:t>
            </a:r>
            <a:r>
              <a:rPr lang="en-US" sz="1000" dirty="0" smtClean="0"/>
              <a:t> Cond</a:t>
            </a:r>
            <a:endParaRPr lang="en-US" sz="1000" dirty="0"/>
          </a:p>
        </p:txBody>
      </p:sp>
      <p:sp>
        <p:nvSpPr>
          <p:cNvPr id="89" name="Rounded Rectangle 88"/>
          <p:cNvSpPr/>
          <p:nvPr/>
        </p:nvSpPr>
        <p:spPr>
          <a:xfrm>
            <a:off x="10789963" y="4937299"/>
            <a:ext cx="455144" cy="16716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View</a:t>
            </a:r>
            <a:endParaRPr lang="en-US" sz="1000" dirty="0"/>
          </a:p>
        </p:txBody>
      </p:sp>
      <p:sp>
        <p:nvSpPr>
          <p:cNvPr id="90" name="Rounded Rectangle 89"/>
          <p:cNvSpPr/>
          <p:nvPr/>
        </p:nvSpPr>
        <p:spPr>
          <a:xfrm>
            <a:off x="11354861" y="4933131"/>
            <a:ext cx="166477" cy="167168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ym typeface="Symbol" panose="05050102010706020507" pitchFamily="18" charset="2"/>
              </a:rPr>
              <a:t></a:t>
            </a:r>
            <a:endParaRPr lang="en-US" sz="10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539082" y="1434931"/>
            <a:ext cx="2747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3238" algn="l"/>
              </a:tabLst>
            </a:pPr>
            <a:r>
              <a:rPr lang="id-ID" dirty="0" smtClean="0"/>
              <a:t>PO Number	:</a:t>
            </a:r>
          </a:p>
          <a:p>
            <a:pPr>
              <a:tabLst>
                <a:tab pos="1773238" algn="l"/>
              </a:tabLst>
            </a:pPr>
            <a:r>
              <a:rPr lang="en-US" dirty="0" smtClean="0"/>
              <a:t>RR Number 	</a:t>
            </a:r>
            <a:r>
              <a:rPr lang="id-ID" dirty="0" smtClean="0"/>
              <a:t>:</a:t>
            </a:r>
          </a:p>
          <a:p>
            <a:pPr>
              <a:tabLst>
                <a:tab pos="1773238" algn="l"/>
              </a:tabLst>
            </a:pPr>
            <a:r>
              <a:rPr lang="id-ID" dirty="0"/>
              <a:t>PR Number	</a:t>
            </a:r>
            <a:r>
              <a:rPr lang="id-ID" dirty="0" smtClean="0"/>
              <a:t>:</a:t>
            </a:r>
          </a:p>
          <a:p>
            <a:pPr>
              <a:tabLst>
                <a:tab pos="1773238" algn="l"/>
              </a:tabLst>
            </a:pPr>
            <a:r>
              <a:rPr lang="en-US" dirty="0" smtClean="0"/>
              <a:t>Supplier                   :</a:t>
            </a:r>
            <a:endParaRPr lang="en-US" dirty="0"/>
          </a:p>
          <a:p>
            <a:pPr>
              <a:tabLst>
                <a:tab pos="1773238" algn="l"/>
              </a:tabLst>
            </a:pPr>
            <a:endParaRPr lang="id-ID" dirty="0"/>
          </a:p>
          <a:p>
            <a:pPr>
              <a:tabLst>
                <a:tab pos="1773238" algn="l"/>
              </a:tabLst>
            </a:pPr>
            <a:r>
              <a:rPr lang="en-US" dirty="0" smtClean="0"/>
              <a:t>	</a:t>
            </a:r>
            <a:endParaRPr lang="id-ID" dirty="0"/>
          </a:p>
        </p:txBody>
      </p:sp>
      <p:sp>
        <p:nvSpPr>
          <p:cNvPr id="74" name="Rectangle 73"/>
          <p:cNvSpPr/>
          <p:nvPr/>
        </p:nvSpPr>
        <p:spPr>
          <a:xfrm>
            <a:off x="3527297" y="1752216"/>
            <a:ext cx="2709282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>
                <a:solidFill>
                  <a:schemeClr val="tx1"/>
                </a:solidFill>
              </a:rPr>
              <a:t>2701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528066" y="2052733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2769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531063" y="1453471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>
                <a:solidFill>
                  <a:schemeClr val="tx1"/>
                </a:solidFill>
              </a:rPr>
              <a:t>19072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527296" y="2353431"/>
            <a:ext cx="2718569" cy="234025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CHINA TELECOM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687118" y="1500284"/>
            <a:ext cx="2718563" cy="234025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07-MAR-2018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687117" y="2331062"/>
            <a:ext cx="2718563" cy="234025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0</a:t>
            </a:r>
            <a:r>
              <a:rPr lang="id-ID" sz="1600" dirty="0" smtClean="0">
                <a:solidFill>
                  <a:schemeClr val="tx1"/>
                </a:solidFill>
              </a:rPr>
              <a:t>1</a:t>
            </a:r>
            <a:r>
              <a:rPr lang="en-US" sz="1600" dirty="0" smtClean="0">
                <a:solidFill>
                  <a:schemeClr val="tx1"/>
                </a:solidFill>
              </a:rPr>
              <a:t>-MAR-2018</a:t>
            </a:r>
            <a:r>
              <a:rPr lang="id-ID" sz="1600" dirty="0" smtClean="0">
                <a:solidFill>
                  <a:schemeClr val="tx1"/>
                </a:solidFill>
              </a:rPr>
              <a:t> </a:t>
            </a:r>
            <a:r>
              <a:rPr lang="id-ID" sz="1600" dirty="0">
                <a:solidFill>
                  <a:schemeClr val="tx1"/>
                </a:solidFill>
              </a:rPr>
              <a:t>- </a:t>
            </a:r>
            <a:r>
              <a:rPr lang="en-US" sz="1600" dirty="0" smtClean="0">
                <a:solidFill>
                  <a:schemeClr val="tx1"/>
                </a:solidFill>
              </a:rPr>
              <a:t>0</a:t>
            </a:r>
            <a:r>
              <a:rPr lang="id-ID" sz="1600" dirty="0" smtClean="0">
                <a:solidFill>
                  <a:schemeClr val="tx1"/>
                </a:solidFill>
              </a:rPr>
              <a:t>1</a:t>
            </a:r>
            <a:r>
              <a:rPr lang="en-US" sz="1600" dirty="0" smtClean="0">
                <a:solidFill>
                  <a:schemeClr val="tx1"/>
                </a:solidFill>
              </a:rPr>
              <a:t>-MAR-201</a:t>
            </a:r>
            <a:r>
              <a:rPr lang="id-ID" sz="1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6" name="Rectangle 95"/>
          <p:cNvSpPr/>
          <p:nvPr/>
        </p:nvSpPr>
        <p:spPr>
          <a:xfrm>
            <a:off x="8687118" y="1776015"/>
            <a:ext cx="2715560" cy="234025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0</a:t>
            </a:r>
            <a:r>
              <a:rPr lang="id-ID" sz="1600" dirty="0" smtClean="0">
                <a:solidFill>
                  <a:schemeClr val="tx1"/>
                </a:solidFill>
              </a:rPr>
              <a:t>1</a:t>
            </a:r>
            <a:r>
              <a:rPr lang="en-US" sz="1600" dirty="0" smtClean="0">
                <a:solidFill>
                  <a:schemeClr val="tx1"/>
                </a:solidFill>
              </a:rPr>
              <a:t>-MAR-2018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684115" y="2056007"/>
            <a:ext cx="2718563" cy="234025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>
                <a:solidFill>
                  <a:schemeClr val="tx1"/>
                </a:solidFill>
              </a:rPr>
              <a:t>00</a:t>
            </a:r>
            <a:r>
              <a:rPr lang="en-US" sz="1600" dirty="0" smtClean="0">
                <a:solidFill>
                  <a:schemeClr val="tx1"/>
                </a:solidFill>
              </a:rPr>
              <a:t>1</a:t>
            </a:r>
            <a:r>
              <a:rPr lang="id-ID" sz="1600" dirty="0" smtClean="0">
                <a:solidFill>
                  <a:schemeClr val="tx1"/>
                </a:solidFill>
              </a:rPr>
              <a:t>/SJ-</a:t>
            </a:r>
            <a:r>
              <a:rPr lang="en-US" sz="1600" dirty="0" err="1" smtClean="0">
                <a:solidFill>
                  <a:schemeClr val="tx1"/>
                </a:solidFill>
              </a:rPr>
              <a:t>Sunter</a:t>
            </a:r>
            <a:r>
              <a:rPr lang="id-ID" sz="1600" dirty="0" smtClean="0">
                <a:solidFill>
                  <a:schemeClr val="tx1"/>
                </a:solidFill>
              </a:rPr>
              <a:t>-Div1/0</a:t>
            </a:r>
            <a:r>
              <a:rPr lang="en-US" sz="1600" dirty="0" smtClean="0">
                <a:solidFill>
                  <a:schemeClr val="tx1"/>
                </a:solidFill>
              </a:rPr>
              <a:t>3</a:t>
            </a:r>
            <a:r>
              <a:rPr lang="id-ID" sz="1600" dirty="0" smtClean="0">
                <a:solidFill>
                  <a:schemeClr val="tx1"/>
                </a:solidFill>
              </a:rPr>
              <a:t>/1</a:t>
            </a:r>
            <a:r>
              <a:rPr lang="en-US" sz="1600" dirty="0" smtClean="0">
                <a:solidFill>
                  <a:schemeClr val="tx1"/>
                </a:solidFill>
              </a:rPr>
              <a:t>9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383824" y="1420561"/>
            <a:ext cx="23554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773238" algn="l"/>
              </a:tabLst>
            </a:pPr>
            <a:r>
              <a:rPr lang="id-ID" dirty="0"/>
              <a:t>Tanggal RR</a:t>
            </a:r>
            <a:r>
              <a:rPr lang="en-US" dirty="0"/>
              <a:t>	</a:t>
            </a:r>
            <a:r>
              <a:rPr lang="en-US" dirty="0" smtClean="0"/>
              <a:t>     </a:t>
            </a:r>
            <a:r>
              <a:rPr lang="id-ID" dirty="0" smtClean="0"/>
              <a:t>:</a:t>
            </a:r>
            <a:endParaRPr lang="id-ID" dirty="0"/>
          </a:p>
          <a:p>
            <a:pPr>
              <a:tabLst>
                <a:tab pos="1773238" algn="l"/>
              </a:tabLst>
            </a:pPr>
            <a:r>
              <a:rPr lang="id-ID" dirty="0"/>
              <a:t>Tanggal SJ	</a:t>
            </a:r>
            <a:r>
              <a:rPr lang="en-US" dirty="0" smtClean="0"/>
              <a:t>     </a:t>
            </a:r>
            <a:r>
              <a:rPr lang="id-ID" dirty="0" smtClean="0"/>
              <a:t>:</a:t>
            </a:r>
            <a:endParaRPr lang="id-ID" dirty="0"/>
          </a:p>
          <a:p>
            <a:pPr>
              <a:tabLst>
                <a:tab pos="1773238" algn="l"/>
              </a:tabLst>
            </a:pPr>
            <a:r>
              <a:rPr lang="id-ID" dirty="0"/>
              <a:t>Nomor SJ	</a:t>
            </a:r>
            <a:r>
              <a:rPr lang="en-US" dirty="0" smtClean="0"/>
              <a:t>	    </a:t>
            </a:r>
            <a:r>
              <a:rPr lang="id-ID" dirty="0" smtClean="0"/>
              <a:t>:</a:t>
            </a:r>
            <a:endParaRPr lang="id-ID" dirty="0"/>
          </a:p>
          <a:p>
            <a:pPr>
              <a:tabLst>
                <a:tab pos="1773238" algn="l"/>
              </a:tabLst>
            </a:pPr>
            <a:r>
              <a:rPr lang="id-ID" dirty="0"/>
              <a:t>Waranty</a:t>
            </a:r>
            <a:r>
              <a:rPr lang="en-US" dirty="0"/>
              <a:t> 	</a:t>
            </a:r>
            <a:r>
              <a:rPr lang="en-US" dirty="0" smtClean="0"/>
              <a:t>     :</a:t>
            </a:r>
          </a:p>
          <a:p>
            <a:pPr>
              <a:tabLst>
                <a:tab pos="1773238" algn="l"/>
              </a:tabLst>
            </a:pPr>
            <a:r>
              <a:rPr lang="en-US" dirty="0" smtClean="0"/>
              <a:t>Warehouse </a:t>
            </a:r>
            <a:r>
              <a:rPr lang="en-US" dirty="0" err="1" smtClean="0"/>
              <a:t>Penerima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id-ID" dirty="0"/>
          </a:p>
        </p:txBody>
      </p:sp>
      <p:sp>
        <p:nvSpPr>
          <p:cNvPr id="99" name="Rectangle 98"/>
          <p:cNvSpPr/>
          <p:nvPr/>
        </p:nvSpPr>
        <p:spPr>
          <a:xfrm>
            <a:off x="8687117" y="2605382"/>
            <a:ext cx="2718563" cy="234025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Sunter</a:t>
            </a:r>
            <a:endParaRPr lang="id-ID" sz="1600" dirty="0">
              <a:solidFill>
                <a:schemeClr val="tx1"/>
              </a:solidFill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22256" y="977790"/>
            <a:ext cx="161925" cy="285750"/>
          </a:xfrm>
          <a:prstGeom prst="rect">
            <a:avLst/>
          </a:prstGeom>
        </p:spPr>
      </p:pic>
      <p:sp>
        <p:nvSpPr>
          <p:cNvPr id="101" name="Rectangle 100"/>
          <p:cNvSpPr/>
          <p:nvPr/>
        </p:nvSpPr>
        <p:spPr>
          <a:xfrm>
            <a:off x="1489753" y="3509770"/>
            <a:ext cx="10067587" cy="278182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# |     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Nama Material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   |          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IM Code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|Grouping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Barang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|SN/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Non|QTY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|QTY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Good|QTY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NG|QTY Reject|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id-ID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322905" y="3835574"/>
            <a:ext cx="511927" cy="244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3" name="Rectangle 102"/>
          <p:cNvSpPr/>
          <p:nvPr/>
        </p:nvSpPr>
        <p:spPr>
          <a:xfrm>
            <a:off x="6888307" y="3832792"/>
            <a:ext cx="637909" cy="244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4" name="Rectangle 103"/>
          <p:cNvSpPr/>
          <p:nvPr/>
        </p:nvSpPr>
        <p:spPr>
          <a:xfrm>
            <a:off x="7563330" y="3829977"/>
            <a:ext cx="527640" cy="244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5" name="Rectangle 104"/>
          <p:cNvSpPr/>
          <p:nvPr/>
        </p:nvSpPr>
        <p:spPr>
          <a:xfrm>
            <a:off x="8123343" y="3835493"/>
            <a:ext cx="694292" cy="244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877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Inbound PO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1283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Tag SN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9" name="Rectangle 38"/>
          <p:cNvSpPr/>
          <p:nvPr/>
        </p:nvSpPr>
        <p:spPr>
          <a:xfrm>
            <a:off x="11324184" y="1676769"/>
            <a:ext cx="451683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 39"/>
          <p:cNvSpPr/>
          <p:nvPr/>
        </p:nvSpPr>
        <p:spPr>
          <a:xfrm>
            <a:off x="10015276" y="1676769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156400" y="1676768"/>
            <a:ext cx="9516305" cy="245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2" y="1280187"/>
            <a:ext cx="9499236" cy="27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RR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Number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PR Number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PO Number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SJ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Date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|         Supplier          |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14146" y="1624679"/>
            <a:ext cx="125006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TextBox 46"/>
          <p:cNvSpPr txBox="1"/>
          <p:nvPr/>
        </p:nvSpPr>
        <p:spPr>
          <a:xfrm>
            <a:off x="2306503" y="1972269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 Inbound PO        </a:t>
            </a:r>
            <a:r>
              <a:rPr lang="en-US" sz="1400" dirty="0" smtClean="0"/>
              <a:t>19070 	</a:t>
            </a:r>
            <a:r>
              <a:rPr lang="id-ID" sz="1400" dirty="0" smtClean="0"/>
              <a:t> </a:t>
            </a:r>
            <a:r>
              <a:rPr lang="en-US" sz="1400" dirty="0" smtClean="0"/>
              <a:t>    </a:t>
            </a:r>
            <a:r>
              <a:rPr lang="id-ID" sz="1400" dirty="0" smtClean="0"/>
              <a:t>   </a:t>
            </a:r>
            <a:r>
              <a:rPr lang="en-US" sz="1400" dirty="0" smtClean="0"/>
              <a:t> 2767</a:t>
            </a:r>
            <a:r>
              <a:rPr lang="id-ID" sz="1400" dirty="0" smtClean="0"/>
              <a:t>       </a:t>
            </a:r>
            <a:r>
              <a:rPr lang="id-ID" sz="1400" dirty="0"/>
              <a:t> </a:t>
            </a:r>
            <a:r>
              <a:rPr lang="id-ID" sz="1400" dirty="0" smtClean="0"/>
              <a:t>             </a:t>
            </a:r>
            <a:r>
              <a:rPr lang="en-US" sz="1400" dirty="0" smtClean="0"/>
              <a:t>            2754	</a:t>
            </a:r>
            <a:r>
              <a:rPr lang="en-US" sz="1400" dirty="0"/>
              <a:t> </a:t>
            </a:r>
            <a:r>
              <a:rPr lang="en-US" sz="1400" dirty="0" smtClean="0"/>
              <a:t>              05-JAN-2018           </a:t>
            </a:r>
            <a:r>
              <a:rPr lang="id-ID" sz="1400" dirty="0" smtClean="0"/>
              <a:t>       CHINA TELECOM</a:t>
            </a:r>
            <a:r>
              <a:rPr lang="en-US" sz="1400" dirty="0" smtClean="0"/>
              <a:t>	</a:t>
            </a:r>
            <a:endParaRPr lang="id-ID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302752" y="2247337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0070C0"/>
                </a:solidFill>
              </a:rPr>
              <a:t>Inputted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id-ID" sz="1400" dirty="0" smtClean="0">
                <a:solidFill>
                  <a:srgbClr val="0070C0"/>
                </a:solidFill>
              </a:rPr>
              <a:t>                      </a:t>
            </a:r>
            <a:r>
              <a:rPr lang="en-US" sz="1400" dirty="0" smtClean="0"/>
              <a:t>19069</a:t>
            </a:r>
            <a:r>
              <a:rPr lang="id-ID" sz="1400" dirty="0" smtClean="0"/>
              <a:t>            </a:t>
            </a:r>
            <a:r>
              <a:rPr lang="en-US" sz="1400" dirty="0" smtClean="0"/>
              <a:t>	</a:t>
            </a:r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id-ID" sz="1400" dirty="0" smtClean="0"/>
              <a:t>   </a:t>
            </a:r>
            <a:r>
              <a:rPr lang="en-US" sz="1400" dirty="0" smtClean="0"/>
              <a:t> 2766	</a:t>
            </a:r>
            <a:r>
              <a:rPr lang="en-US" sz="1400" dirty="0"/>
              <a:t> </a:t>
            </a:r>
            <a:r>
              <a:rPr lang="en-US" sz="1400" dirty="0" smtClean="0"/>
              <a:t>                 </a:t>
            </a:r>
            <a:r>
              <a:rPr lang="id-ID" sz="1400" dirty="0" smtClean="0"/>
              <a:t>       </a:t>
            </a:r>
            <a:r>
              <a:rPr lang="en-US" sz="1400" dirty="0" smtClean="0"/>
              <a:t>   2753	               04-DEC-2017            </a:t>
            </a:r>
            <a:r>
              <a:rPr lang="id-ID" sz="1400" dirty="0" smtClean="0"/>
              <a:t>       </a:t>
            </a:r>
            <a:r>
              <a:rPr lang="en-US" sz="1400" dirty="0" smtClean="0"/>
              <a:t>     HUAWEI</a:t>
            </a:r>
            <a:r>
              <a:rPr lang="id-ID" sz="1400" dirty="0" smtClean="0"/>
              <a:t>   </a:t>
            </a:r>
            <a:endParaRPr lang="id-ID" sz="14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240911" y="2360823"/>
            <a:ext cx="155576" cy="12065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3839776" y="1626604"/>
            <a:ext cx="1137337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 51"/>
          <p:cNvSpPr/>
          <p:nvPr/>
        </p:nvSpPr>
        <p:spPr>
          <a:xfrm>
            <a:off x="5138120" y="1628529"/>
            <a:ext cx="140354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6717229" y="1648613"/>
            <a:ext cx="140354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Rectangle 54"/>
          <p:cNvSpPr/>
          <p:nvPr/>
        </p:nvSpPr>
        <p:spPr>
          <a:xfrm>
            <a:off x="8311223" y="1643883"/>
            <a:ext cx="140354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Rectangle 56"/>
          <p:cNvSpPr/>
          <p:nvPr/>
        </p:nvSpPr>
        <p:spPr>
          <a:xfrm>
            <a:off x="9893364" y="1643883"/>
            <a:ext cx="151477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225879" y="2018335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10015277" y="251269"/>
            <a:ext cx="1881448" cy="297561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Admin_wh</a:t>
            </a:r>
            <a:r>
              <a:rPr lang="en-US" sz="1200" i="1" dirty="0" smtClean="0"/>
              <a:t>_div1_bandung</a:t>
            </a:r>
            <a:endParaRPr lang="id-ID" sz="1200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121728" y="749476"/>
            <a:ext cx="217398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en-US" sz="1400" b="1" dirty="0" smtClean="0">
                <a:solidFill>
                  <a:schemeClr val="bg1"/>
                </a:solidFill>
              </a:rPr>
              <a:t>*Inbound PO</a:t>
            </a:r>
            <a:endParaRPr lang="id-ID" sz="1400" b="1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   </a:t>
            </a:r>
            <a:r>
              <a:rPr lang="id-ID" sz="1400" dirty="0" smtClean="0">
                <a:solidFill>
                  <a:schemeClr val="bg1"/>
                </a:solidFill>
              </a:rPr>
              <a:t>-- </a:t>
            </a:r>
            <a:r>
              <a:rPr lang="id-ID" sz="1400" dirty="0" smtClean="0">
                <a:solidFill>
                  <a:schemeClr val="bg1"/>
                </a:solidFill>
              </a:rPr>
              <a:t>Approval</a:t>
            </a: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id-ID" sz="1400" dirty="0" smtClean="0">
                <a:solidFill>
                  <a:schemeClr val="bg1"/>
                </a:solidFill>
              </a:rPr>
              <a:t>      </a:t>
            </a:r>
            <a:r>
              <a:rPr lang="id-ID" sz="1400" b="1" dirty="0" smtClean="0">
                <a:solidFill>
                  <a:srgbClr val="FFFF00"/>
                </a:solidFill>
              </a:rPr>
              <a:t>-- Tag SN</a:t>
            </a:r>
            <a:endParaRPr lang="en-US" sz="1400" b="1" dirty="0" smtClean="0">
              <a:solidFill>
                <a:srgbClr val="FFFF00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</a:rPr>
              <a:t>Warehouse </a:t>
            </a:r>
            <a:r>
              <a:rPr lang="en-US" sz="1400" dirty="0" smtClean="0">
                <a:solidFill>
                  <a:schemeClr val="bg1"/>
                </a:solidFill>
              </a:rPr>
              <a:t>Transfer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*Prod</a:t>
            </a:r>
            <a:r>
              <a:rPr lang="en-US" sz="1400" dirty="0" err="1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en-US" sz="1400" dirty="0" err="1">
                <a:solidFill>
                  <a:schemeClr val="bg1"/>
                </a:solidFill>
              </a:rPr>
              <a:t>Peminjaman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*Return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*GRF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Outbound</a:t>
            </a:r>
            <a:endParaRPr lang="id-ID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Stock </a:t>
            </a:r>
            <a:r>
              <a:rPr lang="en-US" sz="1600" dirty="0" err="1" smtClean="0">
                <a:solidFill>
                  <a:schemeClr val="bg1"/>
                </a:solidFill>
              </a:rPr>
              <a:t>Opname</a:t>
            </a:r>
            <a:r>
              <a:rPr lang="en-US" sz="1600" dirty="0" smtClean="0">
                <a:solidFill>
                  <a:schemeClr val="bg1"/>
                </a:solidFill>
              </a:rPr>
              <a:t> Internal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18952" y="954866"/>
            <a:ext cx="9910890" cy="5471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TextBox 29"/>
          <p:cNvSpPr txBox="1"/>
          <p:nvPr/>
        </p:nvSpPr>
        <p:spPr>
          <a:xfrm>
            <a:off x="2033352" y="1443285"/>
            <a:ext cx="205702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tabLst>
                <a:tab pos="1773238" algn="l"/>
              </a:tabLst>
            </a:pPr>
            <a:r>
              <a:rPr lang="en-US" dirty="0" err="1" smtClean="0"/>
              <a:t>Nama</a:t>
            </a:r>
            <a:r>
              <a:rPr lang="en-US" dirty="0" smtClean="0"/>
              <a:t> Material	</a:t>
            </a:r>
            <a:r>
              <a:rPr lang="id-ID" dirty="0" smtClean="0"/>
              <a:t>:</a:t>
            </a:r>
          </a:p>
          <a:p>
            <a:pPr>
              <a:tabLst>
                <a:tab pos="1773238" algn="l"/>
              </a:tabLst>
            </a:pPr>
            <a:r>
              <a:rPr lang="en-US" dirty="0" smtClean="0"/>
              <a:t>IM Code	</a:t>
            </a:r>
            <a:r>
              <a:rPr lang="id-ID" dirty="0" smtClean="0"/>
              <a:t>:</a:t>
            </a:r>
            <a:endParaRPr lang="en-US" dirty="0" smtClean="0"/>
          </a:p>
          <a:p>
            <a:pPr>
              <a:tabLst>
                <a:tab pos="1773238" algn="l"/>
              </a:tabLst>
            </a:pPr>
            <a:r>
              <a:rPr lang="en-US" dirty="0" smtClean="0"/>
              <a:t>Grouping </a:t>
            </a:r>
            <a:r>
              <a:rPr lang="en-US" dirty="0" err="1" smtClean="0"/>
              <a:t>Barang</a:t>
            </a:r>
            <a:r>
              <a:rPr lang="en-US" dirty="0" smtClean="0"/>
              <a:t> 	</a:t>
            </a:r>
            <a:r>
              <a:rPr lang="id-ID" dirty="0" smtClean="0"/>
              <a:t>:</a:t>
            </a:r>
            <a:endParaRPr lang="en-US" dirty="0" smtClean="0"/>
          </a:p>
          <a:p>
            <a:pPr>
              <a:tabLst>
                <a:tab pos="1773238" algn="l"/>
              </a:tabLst>
            </a:pPr>
            <a:r>
              <a:rPr lang="en-US" dirty="0" smtClean="0"/>
              <a:t>QTY	:</a:t>
            </a:r>
            <a:endParaRPr lang="id-ID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4092275" y="1452585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Flexible Spiral </a:t>
            </a:r>
            <a:r>
              <a:rPr lang="en-US" dirty="0" smtClean="0">
                <a:solidFill>
                  <a:schemeClr val="tx1"/>
                </a:solidFill>
              </a:rPr>
              <a:t>Kable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092274" y="1760052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>
                <a:solidFill>
                  <a:schemeClr val="tx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id-ID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23.27</a:t>
            </a:r>
            <a:r>
              <a:rPr lang="id-ID" dirty="0">
                <a:solidFill>
                  <a:schemeClr val="tx1"/>
                </a:solidFill>
              </a:rPr>
              <a:t>.614.001.221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92275" y="2073596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</a:rPr>
              <a:t>Materia</a:t>
            </a:r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70201" y="3051508"/>
            <a:ext cx="9814198" cy="2841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TextBox 55"/>
          <p:cNvSpPr txBox="1"/>
          <p:nvPr/>
        </p:nvSpPr>
        <p:spPr>
          <a:xfrm>
            <a:off x="1989210" y="3831057"/>
            <a:ext cx="938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1       </a:t>
            </a:r>
            <a:r>
              <a:rPr lang="id-ID" dirty="0"/>
              <a:t> </a:t>
            </a:r>
            <a:r>
              <a:rPr lang="id-ID" dirty="0" smtClean="0"/>
              <a:t>        </a:t>
            </a:r>
            <a:r>
              <a:rPr lang="en-US" dirty="0" smtClean="0"/>
              <a:t>2333AY0SM876800039</a:t>
            </a:r>
            <a:r>
              <a:rPr lang="id-ID" dirty="0" smtClean="0"/>
              <a:t>		 </a:t>
            </a:r>
            <a:r>
              <a:rPr lang="id-ID" dirty="0" smtClean="0"/>
              <a:t>235346547582717137459</a:t>
            </a:r>
            <a:r>
              <a:rPr lang="en-US" dirty="0" smtClean="0"/>
              <a:t>                    Good</a:t>
            </a:r>
            <a:r>
              <a:rPr lang="id-ID" dirty="0" smtClean="0"/>
              <a:t>	</a:t>
            </a:r>
            <a:endParaRPr lang="id-ID" dirty="0"/>
          </a:p>
        </p:txBody>
      </p:sp>
      <p:pic>
        <p:nvPicPr>
          <p:cNvPr id="58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528116" y="3088533"/>
            <a:ext cx="246236" cy="280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1989210" y="4086264"/>
            <a:ext cx="938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2               </a:t>
            </a:r>
            <a:r>
              <a:rPr lang="id-ID" dirty="0" smtClean="0"/>
              <a:t> </a:t>
            </a:r>
            <a:r>
              <a:rPr lang="en-US" dirty="0" smtClean="0"/>
              <a:t>2333AY0SM876800040 	</a:t>
            </a:r>
            <a:r>
              <a:rPr lang="id-ID" dirty="0" smtClean="0"/>
              <a:t>	</a:t>
            </a:r>
            <a:r>
              <a:rPr lang="id-ID" dirty="0"/>
              <a:t> </a:t>
            </a:r>
            <a:r>
              <a:rPr lang="id-ID" dirty="0" smtClean="0"/>
              <a:t>235346547582717137459</a:t>
            </a:r>
            <a:r>
              <a:rPr lang="en-US" dirty="0" smtClean="0"/>
              <a:t>                    Not Good</a:t>
            </a:r>
            <a:r>
              <a:rPr lang="id-ID" dirty="0" smtClean="0"/>
              <a:t> </a:t>
            </a:r>
            <a:r>
              <a:rPr lang="en-US" dirty="0"/>
              <a:t>	</a:t>
            </a:r>
            <a:endParaRPr lang="id-ID" dirty="0"/>
          </a:p>
        </p:txBody>
      </p:sp>
      <p:sp>
        <p:nvSpPr>
          <p:cNvPr id="60" name="TextBox 59"/>
          <p:cNvSpPr txBox="1"/>
          <p:nvPr/>
        </p:nvSpPr>
        <p:spPr>
          <a:xfrm>
            <a:off x="1989210" y="4363143"/>
            <a:ext cx="938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3 	</a:t>
            </a:r>
            <a:r>
              <a:rPr lang="id-ID" dirty="0" smtClean="0"/>
              <a:t>          </a:t>
            </a:r>
            <a:r>
              <a:rPr lang="en-US" dirty="0" smtClean="0"/>
              <a:t>2333AY0SM876800041      </a:t>
            </a:r>
            <a:r>
              <a:rPr lang="id-ID" dirty="0"/>
              <a:t>	 235346547582717137459 </a:t>
            </a:r>
            <a:r>
              <a:rPr lang="en-US" dirty="0" smtClean="0"/>
              <a:t>                   Good</a:t>
            </a:r>
            <a:r>
              <a:rPr lang="en-US" dirty="0"/>
              <a:t>	</a:t>
            </a:r>
            <a:endParaRPr lang="id-ID" dirty="0"/>
          </a:p>
        </p:txBody>
      </p:sp>
      <p:sp>
        <p:nvSpPr>
          <p:cNvPr id="61" name="TextBox 60"/>
          <p:cNvSpPr txBox="1"/>
          <p:nvPr/>
        </p:nvSpPr>
        <p:spPr>
          <a:xfrm>
            <a:off x="1989210" y="4618350"/>
            <a:ext cx="9381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4 	</a:t>
            </a:r>
            <a:r>
              <a:rPr lang="id-ID" dirty="0" smtClean="0"/>
              <a:t>          </a:t>
            </a:r>
            <a:r>
              <a:rPr lang="en-US" dirty="0" smtClean="0"/>
              <a:t>2333AY0SM876800042</a:t>
            </a:r>
            <a:r>
              <a:rPr lang="id-ID" dirty="0"/>
              <a:t>		 </a:t>
            </a:r>
            <a:r>
              <a:rPr lang="id-ID" dirty="0" smtClean="0"/>
              <a:t>235346547582717137459</a:t>
            </a:r>
            <a:r>
              <a:rPr lang="en-US" dirty="0"/>
              <a:t> </a:t>
            </a:r>
            <a:r>
              <a:rPr lang="en-US" dirty="0" smtClean="0"/>
              <a:t>                   Reject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.</a:t>
            </a:r>
          </a:p>
          <a:p>
            <a:r>
              <a:rPr lang="en-US" dirty="0" smtClean="0"/>
              <a:t>          . </a:t>
            </a:r>
          </a:p>
          <a:p>
            <a:r>
              <a:rPr lang="id-ID" dirty="0" smtClean="0"/>
              <a:t>        </a:t>
            </a:r>
            <a:r>
              <a:rPr lang="en-US" dirty="0" smtClean="0"/>
              <a:t>100</a:t>
            </a:r>
            <a:endParaRPr lang="id-ID" dirty="0"/>
          </a:p>
        </p:txBody>
      </p:sp>
      <p:sp>
        <p:nvSpPr>
          <p:cNvPr id="64" name="Rectangle 63"/>
          <p:cNvSpPr/>
          <p:nvPr/>
        </p:nvSpPr>
        <p:spPr>
          <a:xfrm>
            <a:off x="4090030" y="2379058"/>
            <a:ext cx="2720044" cy="301679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100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010844" y="6025599"/>
            <a:ext cx="832417" cy="2679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Previous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18952" y="1007882"/>
            <a:ext cx="2395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/>
              <a:t>Detail Serial Number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147896" y="1449381"/>
            <a:ext cx="205702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tabLst>
                <a:tab pos="1773238" algn="l"/>
              </a:tabLst>
            </a:pPr>
            <a:r>
              <a:rPr lang="en-US" dirty="0" smtClean="0"/>
              <a:t>Brand	</a:t>
            </a:r>
            <a:r>
              <a:rPr lang="id-ID" dirty="0" smtClean="0"/>
              <a:t>:</a:t>
            </a:r>
          </a:p>
          <a:p>
            <a:pPr>
              <a:tabLst>
                <a:tab pos="1773238" algn="l"/>
              </a:tabLst>
            </a:pPr>
            <a:r>
              <a:rPr lang="en-US" dirty="0" smtClean="0"/>
              <a:t>Type	</a:t>
            </a:r>
            <a:r>
              <a:rPr lang="id-ID" dirty="0" smtClean="0"/>
              <a:t>:</a:t>
            </a:r>
            <a:endParaRPr lang="en-US" dirty="0" smtClean="0"/>
          </a:p>
          <a:p>
            <a:pPr>
              <a:tabLst>
                <a:tab pos="1773238" algn="l"/>
              </a:tabLst>
            </a:pPr>
            <a:r>
              <a:rPr lang="en-US" dirty="0" err="1" smtClean="0"/>
              <a:t>Warna</a:t>
            </a:r>
            <a:r>
              <a:rPr lang="en-US" dirty="0" smtClean="0"/>
              <a:t> 	</a:t>
            </a:r>
            <a:r>
              <a:rPr lang="id-ID" dirty="0" smtClean="0"/>
              <a:t>:</a:t>
            </a:r>
          </a:p>
        </p:txBody>
      </p:sp>
      <p:sp>
        <p:nvSpPr>
          <p:cNvPr id="68" name="Rectangle 67"/>
          <p:cNvSpPr/>
          <p:nvPr/>
        </p:nvSpPr>
        <p:spPr>
          <a:xfrm>
            <a:off x="9121345" y="1494064"/>
            <a:ext cx="2596497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Fujikara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121345" y="1798864"/>
            <a:ext cx="259127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aaa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121345" y="2103664"/>
            <a:ext cx="2590721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Putih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242530" y="3553512"/>
            <a:ext cx="2577246" cy="301679"/>
          </a:xfrm>
          <a:prstGeom prst="rect">
            <a:avLst/>
          </a:prstGeom>
          <a:noFill/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128605" y="3553512"/>
            <a:ext cx="3424970" cy="301679"/>
          </a:xfrm>
          <a:prstGeom prst="rect">
            <a:avLst/>
          </a:prstGeom>
          <a:noFill/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92928" y="1015342"/>
            <a:ext cx="161925" cy="285750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2052794" y="3145795"/>
            <a:ext cx="9470130" cy="354382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#       |           Serial Number         |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                    Mac Address                  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Status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Barang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648314" y="3558450"/>
            <a:ext cx="1741220" cy="301679"/>
          </a:xfrm>
          <a:prstGeom prst="rect">
            <a:avLst/>
          </a:prstGeom>
          <a:noFill/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03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Inbound PO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1283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Tag SN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9" name="Rectangle 38"/>
          <p:cNvSpPr/>
          <p:nvPr/>
        </p:nvSpPr>
        <p:spPr>
          <a:xfrm>
            <a:off x="11324184" y="1676769"/>
            <a:ext cx="451683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 39"/>
          <p:cNvSpPr/>
          <p:nvPr/>
        </p:nvSpPr>
        <p:spPr>
          <a:xfrm>
            <a:off x="10015276" y="1676769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156400" y="1676768"/>
            <a:ext cx="9516305" cy="245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2" y="1280187"/>
            <a:ext cx="9499236" cy="27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RR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Number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PR Number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PO Number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SJ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Date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|         Supplier          |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14146" y="1624679"/>
            <a:ext cx="125006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TextBox 46"/>
          <p:cNvSpPr txBox="1"/>
          <p:nvPr/>
        </p:nvSpPr>
        <p:spPr>
          <a:xfrm>
            <a:off x="2306503" y="1972269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 Inbound PO        </a:t>
            </a:r>
            <a:r>
              <a:rPr lang="en-US" sz="1400" dirty="0" smtClean="0"/>
              <a:t>19070 	</a:t>
            </a:r>
            <a:r>
              <a:rPr lang="id-ID" sz="1400" dirty="0" smtClean="0"/>
              <a:t> </a:t>
            </a:r>
            <a:r>
              <a:rPr lang="en-US" sz="1400" dirty="0" smtClean="0"/>
              <a:t>    </a:t>
            </a:r>
            <a:r>
              <a:rPr lang="id-ID" sz="1400" dirty="0" smtClean="0"/>
              <a:t>   </a:t>
            </a:r>
            <a:r>
              <a:rPr lang="en-US" sz="1400" dirty="0" smtClean="0"/>
              <a:t> 2767</a:t>
            </a:r>
            <a:r>
              <a:rPr lang="id-ID" sz="1400" dirty="0" smtClean="0"/>
              <a:t>       </a:t>
            </a:r>
            <a:r>
              <a:rPr lang="id-ID" sz="1400" dirty="0"/>
              <a:t> </a:t>
            </a:r>
            <a:r>
              <a:rPr lang="id-ID" sz="1400" dirty="0" smtClean="0"/>
              <a:t>             </a:t>
            </a:r>
            <a:r>
              <a:rPr lang="en-US" sz="1400" dirty="0" smtClean="0"/>
              <a:t>            2754	</a:t>
            </a:r>
            <a:r>
              <a:rPr lang="en-US" sz="1400" dirty="0"/>
              <a:t> </a:t>
            </a:r>
            <a:r>
              <a:rPr lang="en-US" sz="1400" dirty="0" smtClean="0"/>
              <a:t>              05-JAN-2018           </a:t>
            </a:r>
            <a:r>
              <a:rPr lang="id-ID" sz="1400" dirty="0" smtClean="0"/>
              <a:t>       CHINA TELECOM</a:t>
            </a:r>
            <a:r>
              <a:rPr lang="en-US" sz="1400" dirty="0" smtClean="0"/>
              <a:t>	</a:t>
            </a:r>
            <a:endParaRPr lang="id-ID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302752" y="2247337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0070C0"/>
                </a:solidFill>
              </a:rPr>
              <a:t>Inputted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id-ID" sz="1400" dirty="0" smtClean="0">
                <a:solidFill>
                  <a:srgbClr val="0070C0"/>
                </a:solidFill>
              </a:rPr>
              <a:t>                      </a:t>
            </a:r>
            <a:r>
              <a:rPr lang="en-US" sz="1400" dirty="0" smtClean="0"/>
              <a:t>19069</a:t>
            </a:r>
            <a:r>
              <a:rPr lang="id-ID" sz="1400" dirty="0" smtClean="0"/>
              <a:t>            </a:t>
            </a:r>
            <a:r>
              <a:rPr lang="en-US" sz="1400" dirty="0" smtClean="0"/>
              <a:t>	</a:t>
            </a:r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id-ID" sz="1400" dirty="0" smtClean="0"/>
              <a:t>   </a:t>
            </a:r>
            <a:r>
              <a:rPr lang="en-US" sz="1400" dirty="0" smtClean="0"/>
              <a:t> 2766	</a:t>
            </a:r>
            <a:r>
              <a:rPr lang="en-US" sz="1400" dirty="0"/>
              <a:t> </a:t>
            </a:r>
            <a:r>
              <a:rPr lang="en-US" sz="1400" dirty="0" smtClean="0"/>
              <a:t>                 </a:t>
            </a:r>
            <a:r>
              <a:rPr lang="id-ID" sz="1400" dirty="0" smtClean="0"/>
              <a:t>       </a:t>
            </a:r>
            <a:r>
              <a:rPr lang="en-US" sz="1400" dirty="0" smtClean="0"/>
              <a:t>   2753	               04-DEC-2017            </a:t>
            </a:r>
            <a:r>
              <a:rPr lang="id-ID" sz="1400" dirty="0" smtClean="0"/>
              <a:t>       </a:t>
            </a:r>
            <a:r>
              <a:rPr lang="en-US" sz="1400" dirty="0" smtClean="0"/>
              <a:t>     HUAWEI</a:t>
            </a:r>
            <a:r>
              <a:rPr lang="id-ID" sz="1400" dirty="0" smtClean="0"/>
              <a:t>   </a:t>
            </a:r>
            <a:endParaRPr lang="id-ID" sz="14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240911" y="2360823"/>
            <a:ext cx="155576" cy="12065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3839776" y="1626604"/>
            <a:ext cx="1137337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 51"/>
          <p:cNvSpPr/>
          <p:nvPr/>
        </p:nvSpPr>
        <p:spPr>
          <a:xfrm>
            <a:off x="5138120" y="1628529"/>
            <a:ext cx="140354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6717229" y="1648613"/>
            <a:ext cx="140354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Rectangle 54"/>
          <p:cNvSpPr/>
          <p:nvPr/>
        </p:nvSpPr>
        <p:spPr>
          <a:xfrm>
            <a:off x="8311223" y="1643883"/>
            <a:ext cx="140354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Rectangle 56"/>
          <p:cNvSpPr/>
          <p:nvPr/>
        </p:nvSpPr>
        <p:spPr>
          <a:xfrm>
            <a:off x="9893364" y="1643883"/>
            <a:ext cx="151477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225879" y="2018335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18952" y="954866"/>
            <a:ext cx="9910890" cy="5471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TextBox 29"/>
          <p:cNvSpPr txBox="1"/>
          <p:nvPr/>
        </p:nvSpPr>
        <p:spPr>
          <a:xfrm>
            <a:off x="2033352" y="1443285"/>
            <a:ext cx="205702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tabLst>
                <a:tab pos="1773238" algn="l"/>
              </a:tabLst>
            </a:pPr>
            <a:r>
              <a:rPr lang="en-US" dirty="0" err="1" smtClean="0"/>
              <a:t>Nama</a:t>
            </a:r>
            <a:r>
              <a:rPr lang="en-US" dirty="0" smtClean="0"/>
              <a:t> Material	</a:t>
            </a:r>
            <a:r>
              <a:rPr lang="id-ID" dirty="0" smtClean="0"/>
              <a:t>:</a:t>
            </a:r>
          </a:p>
          <a:p>
            <a:pPr>
              <a:tabLst>
                <a:tab pos="1773238" algn="l"/>
              </a:tabLst>
            </a:pPr>
            <a:r>
              <a:rPr lang="en-US" dirty="0" smtClean="0"/>
              <a:t>IM Code	</a:t>
            </a:r>
            <a:r>
              <a:rPr lang="id-ID" dirty="0" smtClean="0"/>
              <a:t>:</a:t>
            </a:r>
            <a:endParaRPr lang="en-US" dirty="0" smtClean="0"/>
          </a:p>
          <a:p>
            <a:pPr>
              <a:tabLst>
                <a:tab pos="1773238" algn="l"/>
              </a:tabLst>
            </a:pPr>
            <a:r>
              <a:rPr lang="en-US" dirty="0" smtClean="0"/>
              <a:t>Grouping </a:t>
            </a:r>
            <a:r>
              <a:rPr lang="en-US" dirty="0" err="1" smtClean="0"/>
              <a:t>Barang</a:t>
            </a:r>
            <a:r>
              <a:rPr lang="en-US" dirty="0" smtClean="0"/>
              <a:t> 	</a:t>
            </a:r>
            <a:r>
              <a:rPr lang="id-ID" dirty="0" smtClean="0"/>
              <a:t>: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092275" y="1493940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OTB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092274" y="1801407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OE123.12.015.215.177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92275" y="2101699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</a:rPr>
              <a:t>Materia</a:t>
            </a:r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70201" y="3051509"/>
            <a:ext cx="9814198" cy="25993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7"/>
          <a:srcRect b="73156"/>
          <a:stretch/>
        </p:blipFill>
        <p:spPr>
          <a:xfrm>
            <a:off x="2059895" y="3099985"/>
            <a:ext cx="9564628" cy="387011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2042057" y="3285713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4" name="Rectangle 53"/>
          <p:cNvSpPr/>
          <p:nvPr/>
        </p:nvSpPr>
        <p:spPr>
          <a:xfrm>
            <a:off x="2052794" y="3145795"/>
            <a:ext cx="9470130" cy="354382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Good        |          Not Good        |       Reject      |        Delta      |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8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538164" y="3088533"/>
            <a:ext cx="246236" cy="258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2050631" y="2343616"/>
            <a:ext cx="205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3238" algn="l"/>
              </a:tabLst>
            </a:pPr>
            <a:r>
              <a:rPr lang="en-US" dirty="0" err="1" smtClean="0"/>
              <a:t>Qty</a:t>
            </a:r>
            <a:r>
              <a:rPr lang="en-US" dirty="0" smtClean="0"/>
              <a:t>                           :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082417" y="2407161"/>
            <a:ext cx="2727657" cy="301679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50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010844" y="5813567"/>
            <a:ext cx="832417" cy="2679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Previous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18952" y="1007882"/>
            <a:ext cx="2352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/>
              <a:t>Detail </a:t>
            </a:r>
            <a:r>
              <a:rPr lang="en-US" sz="2000" b="1" dirty="0" err="1" smtClean="0"/>
              <a:t>Qty</a:t>
            </a:r>
            <a:r>
              <a:rPr lang="en-US" sz="2000" b="1" dirty="0" smtClean="0"/>
              <a:t> Condition</a:t>
            </a:r>
            <a:endParaRPr lang="id-ID" sz="2000" b="1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7147896" y="1449381"/>
            <a:ext cx="205702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tabLst>
                <a:tab pos="1773238" algn="l"/>
              </a:tabLst>
            </a:pPr>
            <a:r>
              <a:rPr lang="en-US" dirty="0" smtClean="0"/>
              <a:t>Brand	</a:t>
            </a:r>
            <a:r>
              <a:rPr lang="id-ID" dirty="0" smtClean="0"/>
              <a:t>:</a:t>
            </a:r>
          </a:p>
          <a:p>
            <a:pPr>
              <a:tabLst>
                <a:tab pos="1773238" algn="l"/>
              </a:tabLst>
            </a:pPr>
            <a:r>
              <a:rPr lang="en-US" dirty="0" smtClean="0"/>
              <a:t>Type	</a:t>
            </a:r>
            <a:r>
              <a:rPr lang="id-ID" dirty="0" smtClean="0"/>
              <a:t>:</a:t>
            </a:r>
            <a:endParaRPr lang="en-US" dirty="0" smtClean="0"/>
          </a:p>
          <a:p>
            <a:pPr>
              <a:tabLst>
                <a:tab pos="1773238" algn="l"/>
              </a:tabLst>
            </a:pPr>
            <a:r>
              <a:rPr lang="en-US" dirty="0" err="1" smtClean="0"/>
              <a:t>Warna</a:t>
            </a:r>
            <a:r>
              <a:rPr lang="en-US" dirty="0" smtClean="0"/>
              <a:t> 	</a:t>
            </a:r>
            <a:r>
              <a:rPr lang="id-ID" dirty="0" smtClean="0"/>
              <a:t>:</a:t>
            </a:r>
          </a:p>
        </p:txBody>
      </p:sp>
      <p:sp>
        <p:nvSpPr>
          <p:cNvPr id="68" name="Rectangle 67"/>
          <p:cNvSpPr/>
          <p:nvPr/>
        </p:nvSpPr>
        <p:spPr>
          <a:xfrm>
            <a:off x="9121345" y="1494064"/>
            <a:ext cx="2596497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Fujitsu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121345" y="1798864"/>
            <a:ext cx="259127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yyy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130870" y="2103664"/>
            <a:ext cx="2588808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Hitam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079412" y="3635427"/>
            <a:ext cx="1492464" cy="301679"/>
          </a:xfrm>
          <a:prstGeom prst="rect">
            <a:avLst/>
          </a:prstGeom>
          <a:noFill/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50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91085" y="3635426"/>
            <a:ext cx="2033440" cy="301679"/>
          </a:xfrm>
          <a:prstGeom prst="rect">
            <a:avLst/>
          </a:prstGeom>
          <a:noFill/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843734" y="3635426"/>
            <a:ext cx="1376215" cy="301679"/>
          </a:xfrm>
          <a:prstGeom prst="rect">
            <a:avLst/>
          </a:prstGeom>
          <a:noFill/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371797" y="3635426"/>
            <a:ext cx="1324528" cy="3016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893365" y="251269"/>
            <a:ext cx="2003360" cy="323717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Admin_wh</a:t>
            </a:r>
            <a:r>
              <a:rPr lang="en-US" sz="1200" i="1" dirty="0" smtClean="0"/>
              <a:t>_div1_bandung</a:t>
            </a:r>
            <a:endParaRPr lang="id-ID" sz="1200" i="1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22474" y="1002588"/>
            <a:ext cx="1619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4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Inbound PO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9863191" y="251269"/>
            <a:ext cx="203353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Admin_wh</a:t>
            </a:r>
            <a:r>
              <a:rPr lang="en-US" sz="1200" i="1" dirty="0" smtClean="0"/>
              <a:t>_div1_sunter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1826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Inbound PO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70817" y="1778727"/>
            <a:ext cx="9750117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78305" y="2556117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9" name="Rectangle 38"/>
          <p:cNvSpPr/>
          <p:nvPr/>
        </p:nvSpPr>
        <p:spPr>
          <a:xfrm>
            <a:off x="11372952" y="2213217"/>
            <a:ext cx="451683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 39"/>
          <p:cNvSpPr/>
          <p:nvPr/>
        </p:nvSpPr>
        <p:spPr>
          <a:xfrm>
            <a:off x="10064044" y="2213217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205168" y="2213216"/>
            <a:ext cx="9516305" cy="245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13118" y="1778727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208370" y="1816635"/>
            <a:ext cx="9499236" cy="27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RR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Number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PR Number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PO Number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SJ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Date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|         Supplier          |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62914" y="2161127"/>
            <a:ext cx="1023536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TextBox 46"/>
          <p:cNvSpPr txBox="1"/>
          <p:nvPr/>
        </p:nvSpPr>
        <p:spPr>
          <a:xfrm>
            <a:off x="2355271" y="2508717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0070C0"/>
                </a:solidFill>
              </a:rPr>
              <a:t>Inputted</a:t>
            </a:r>
            <a:r>
              <a:rPr lang="en-US" sz="1400" dirty="0" smtClean="0">
                <a:solidFill>
                  <a:srgbClr val="0070C0"/>
                </a:solidFill>
              </a:rPr>
              <a:t>         </a:t>
            </a:r>
            <a:r>
              <a:rPr lang="id-ID" sz="1400" dirty="0" smtClean="0"/>
              <a:t> </a:t>
            </a:r>
            <a:r>
              <a:rPr lang="en-US" sz="1400" dirty="0" smtClean="0"/>
              <a:t>        </a:t>
            </a:r>
            <a:r>
              <a:rPr lang="id-ID" sz="1400" dirty="0" smtClean="0"/>
              <a:t>  </a:t>
            </a:r>
            <a:r>
              <a:rPr lang="en-US" sz="1400" dirty="0" smtClean="0"/>
              <a:t> 19070 	</a:t>
            </a:r>
            <a:r>
              <a:rPr lang="id-ID" sz="1400" dirty="0" smtClean="0"/>
              <a:t> </a:t>
            </a:r>
            <a:r>
              <a:rPr lang="en-US" sz="1400" dirty="0" smtClean="0"/>
              <a:t>    </a:t>
            </a:r>
            <a:r>
              <a:rPr lang="id-ID" sz="1400" dirty="0" smtClean="0"/>
              <a:t>   </a:t>
            </a:r>
            <a:r>
              <a:rPr lang="en-US" sz="1400" dirty="0" smtClean="0"/>
              <a:t> 2767</a:t>
            </a:r>
            <a:r>
              <a:rPr lang="id-ID" sz="1400" dirty="0" smtClean="0"/>
              <a:t>       </a:t>
            </a:r>
            <a:r>
              <a:rPr lang="id-ID" sz="1400" dirty="0"/>
              <a:t> </a:t>
            </a:r>
            <a:r>
              <a:rPr lang="id-ID" sz="1400" dirty="0" smtClean="0"/>
              <a:t>             </a:t>
            </a:r>
            <a:r>
              <a:rPr lang="en-US" sz="1400" dirty="0" smtClean="0"/>
              <a:t>            2754	</a:t>
            </a:r>
            <a:r>
              <a:rPr lang="en-US" sz="1400" dirty="0"/>
              <a:t> </a:t>
            </a:r>
            <a:r>
              <a:rPr lang="en-US" sz="1400" dirty="0" smtClean="0"/>
              <a:t>              05-JAN-2018           </a:t>
            </a:r>
            <a:r>
              <a:rPr lang="id-ID" sz="1400" dirty="0" smtClean="0"/>
              <a:t>       CHINA TELECOM</a:t>
            </a:r>
            <a:r>
              <a:rPr lang="en-US" sz="1400" dirty="0" smtClean="0"/>
              <a:t>	</a:t>
            </a:r>
            <a:endParaRPr lang="id-ID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351520" y="2783785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0070C0"/>
                </a:solidFill>
              </a:rPr>
              <a:t>Inputted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id-ID" sz="1400" dirty="0" smtClean="0">
                <a:solidFill>
                  <a:srgbClr val="0070C0"/>
                </a:solidFill>
              </a:rPr>
              <a:t>                    </a:t>
            </a:r>
            <a:r>
              <a:rPr lang="en-US" sz="1400" dirty="0" smtClean="0"/>
              <a:t>19069</a:t>
            </a:r>
            <a:r>
              <a:rPr lang="id-ID" sz="1400" dirty="0" smtClean="0"/>
              <a:t>            </a:t>
            </a:r>
            <a:r>
              <a:rPr lang="en-US" sz="1400" dirty="0" smtClean="0"/>
              <a:t>	</a:t>
            </a:r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id-ID" sz="1400" dirty="0" smtClean="0"/>
              <a:t>   </a:t>
            </a:r>
            <a:r>
              <a:rPr lang="en-US" sz="1400" dirty="0" smtClean="0"/>
              <a:t> 2766	</a:t>
            </a:r>
            <a:r>
              <a:rPr lang="en-US" sz="1400" dirty="0"/>
              <a:t> </a:t>
            </a:r>
            <a:r>
              <a:rPr lang="en-US" sz="1400" dirty="0" smtClean="0"/>
              <a:t>                 </a:t>
            </a:r>
            <a:r>
              <a:rPr lang="id-ID" sz="1400" dirty="0" smtClean="0"/>
              <a:t>       </a:t>
            </a:r>
            <a:r>
              <a:rPr lang="en-US" sz="1400" dirty="0" smtClean="0"/>
              <a:t>   2753	               04-DEC-2017            </a:t>
            </a:r>
            <a:r>
              <a:rPr lang="id-ID" sz="1400" dirty="0" smtClean="0"/>
              <a:t>       </a:t>
            </a:r>
            <a:r>
              <a:rPr lang="en-US" sz="1400" dirty="0" smtClean="0"/>
              <a:t>     HUAWEI</a:t>
            </a:r>
            <a:r>
              <a:rPr lang="id-ID" sz="1400" dirty="0" smtClean="0"/>
              <a:t>   </a:t>
            </a:r>
            <a:endParaRPr lang="id-ID" sz="1400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289679" y="2604930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289679" y="2897271"/>
            <a:ext cx="155576" cy="12065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3622338" y="2163052"/>
            <a:ext cx="140354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 51"/>
          <p:cNvSpPr/>
          <p:nvPr/>
        </p:nvSpPr>
        <p:spPr>
          <a:xfrm>
            <a:off x="5186888" y="2164977"/>
            <a:ext cx="140354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6765997" y="2185061"/>
            <a:ext cx="140354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Rectangle 54"/>
          <p:cNvSpPr/>
          <p:nvPr/>
        </p:nvSpPr>
        <p:spPr>
          <a:xfrm>
            <a:off x="8359991" y="2180331"/>
            <a:ext cx="140354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Rectangle 56"/>
          <p:cNvSpPr/>
          <p:nvPr/>
        </p:nvSpPr>
        <p:spPr>
          <a:xfrm>
            <a:off x="9992932" y="2180331"/>
            <a:ext cx="151477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ounded Rectangle 32"/>
          <p:cNvSpPr/>
          <p:nvPr/>
        </p:nvSpPr>
        <p:spPr>
          <a:xfrm>
            <a:off x="2220875" y="1334312"/>
            <a:ext cx="960698" cy="2679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Create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227184" y="2155138"/>
            <a:ext cx="263183" cy="31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21728" y="749476"/>
            <a:ext cx="217398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en-US" sz="1400" b="1" dirty="0" smtClean="0">
                <a:solidFill>
                  <a:schemeClr val="bg1"/>
                </a:solidFill>
              </a:rPr>
              <a:t>*Inbound PO</a:t>
            </a:r>
            <a:endParaRPr lang="id-ID" sz="1400" b="1" dirty="0" smtClean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id-ID" sz="1400" dirty="0" smtClean="0">
                <a:solidFill>
                  <a:schemeClr val="bg1"/>
                </a:solidFill>
              </a:rPr>
              <a:t>      </a:t>
            </a:r>
            <a:r>
              <a:rPr lang="id-ID" sz="1400" b="1" dirty="0" smtClean="0">
                <a:solidFill>
                  <a:srgbClr val="FFFF00"/>
                </a:solidFill>
              </a:rPr>
              <a:t>-- Input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</a:rPr>
              <a:t>Warehouse </a:t>
            </a:r>
            <a:r>
              <a:rPr lang="en-US" sz="1400" dirty="0" smtClean="0">
                <a:solidFill>
                  <a:schemeClr val="bg1"/>
                </a:solidFill>
              </a:rPr>
              <a:t>Transfer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*Prod</a:t>
            </a:r>
            <a:r>
              <a:rPr lang="en-US" sz="1400" dirty="0" err="1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en-US" sz="1400" dirty="0" err="1">
                <a:solidFill>
                  <a:schemeClr val="bg1"/>
                </a:solidFill>
              </a:rPr>
              <a:t>Peminjaman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GRF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Outbound</a:t>
            </a:r>
            <a:endParaRPr lang="id-ID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Stock </a:t>
            </a:r>
            <a:r>
              <a:rPr lang="en-US" sz="1600" dirty="0" err="1" smtClean="0">
                <a:solidFill>
                  <a:schemeClr val="bg1"/>
                </a:solidFill>
              </a:rPr>
              <a:t>Opname</a:t>
            </a:r>
            <a:r>
              <a:rPr lang="en-US" sz="1600" dirty="0" smtClean="0">
                <a:solidFill>
                  <a:schemeClr val="bg1"/>
                </a:solidFill>
              </a:rPr>
              <a:t> Internal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84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Inbound PO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1826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Inbound PO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70817" y="1778727"/>
            <a:ext cx="9750117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78305" y="2556117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9" name="Rectangle 38"/>
          <p:cNvSpPr/>
          <p:nvPr/>
        </p:nvSpPr>
        <p:spPr>
          <a:xfrm>
            <a:off x="11372952" y="2213217"/>
            <a:ext cx="451683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 39"/>
          <p:cNvSpPr/>
          <p:nvPr/>
        </p:nvSpPr>
        <p:spPr>
          <a:xfrm>
            <a:off x="10064044" y="2213217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205168" y="2213216"/>
            <a:ext cx="9516305" cy="245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13118" y="1778727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208370" y="1816635"/>
            <a:ext cx="9499236" cy="27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RR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Number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PR Number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PO Number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SJ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Date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|         Supplier          |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62914" y="2161127"/>
            <a:ext cx="1023536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TextBox 46"/>
          <p:cNvSpPr txBox="1"/>
          <p:nvPr/>
        </p:nvSpPr>
        <p:spPr>
          <a:xfrm>
            <a:off x="2355271" y="2508717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0070C0"/>
                </a:solidFill>
              </a:rPr>
              <a:t>Inputted</a:t>
            </a:r>
            <a:r>
              <a:rPr lang="en-US" sz="1400" dirty="0" smtClean="0">
                <a:solidFill>
                  <a:srgbClr val="0070C0"/>
                </a:solidFill>
              </a:rPr>
              <a:t>         </a:t>
            </a:r>
            <a:r>
              <a:rPr lang="id-ID" sz="1400" dirty="0" smtClean="0"/>
              <a:t> </a:t>
            </a:r>
            <a:r>
              <a:rPr lang="en-US" sz="1400" dirty="0" smtClean="0"/>
              <a:t>        </a:t>
            </a:r>
            <a:r>
              <a:rPr lang="id-ID" sz="1400" dirty="0" smtClean="0"/>
              <a:t>  </a:t>
            </a:r>
            <a:r>
              <a:rPr lang="en-US" sz="1400" dirty="0" smtClean="0"/>
              <a:t> 19070 	</a:t>
            </a:r>
            <a:r>
              <a:rPr lang="id-ID" sz="1400" dirty="0" smtClean="0"/>
              <a:t> </a:t>
            </a:r>
            <a:r>
              <a:rPr lang="en-US" sz="1400" dirty="0" smtClean="0"/>
              <a:t>    </a:t>
            </a:r>
            <a:r>
              <a:rPr lang="id-ID" sz="1400" dirty="0" smtClean="0"/>
              <a:t>   </a:t>
            </a:r>
            <a:r>
              <a:rPr lang="en-US" sz="1400" dirty="0" smtClean="0"/>
              <a:t> 2767</a:t>
            </a:r>
            <a:r>
              <a:rPr lang="id-ID" sz="1400" dirty="0" smtClean="0"/>
              <a:t>       </a:t>
            </a:r>
            <a:r>
              <a:rPr lang="id-ID" sz="1400" dirty="0"/>
              <a:t> </a:t>
            </a:r>
            <a:r>
              <a:rPr lang="id-ID" sz="1400" dirty="0" smtClean="0"/>
              <a:t>             </a:t>
            </a:r>
            <a:r>
              <a:rPr lang="en-US" sz="1400" dirty="0" smtClean="0"/>
              <a:t>            2754	</a:t>
            </a:r>
            <a:r>
              <a:rPr lang="en-US" sz="1400" dirty="0"/>
              <a:t> </a:t>
            </a:r>
            <a:r>
              <a:rPr lang="en-US" sz="1400" dirty="0" smtClean="0"/>
              <a:t>              05-JAN-2018           </a:t>
            </a:r>
            <a:r>
              <a:rPr lang="id-ID" sz="1400" dirty="0" smtClean="0"/>
              <a:t>       CHINA TELECOM</a:t>
            </a:r>
            <a:r>
              <a:rPr lang="en-US" sz="1400" dirty="0" smtClean="0"/>
              <a:t>	</a:t>
            </a:r>
            <a:endParaRPr lang="id-ID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351520" y="2783785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0070C0"/>
                </a:solidFill>
              </a:rPr>
              <a:t>Inputted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id-ID" sz="1400" dirty="0" smtClean="0">
                <a:solidFill>
                  <a:srgbClr val="0070C0"/>
                </a:solidFill>
              </a:rPr>
              <a:t>                     </a:t>
            </a:r>
            <a:r>
              <a:rPr lang="en-US" sz="1400" dirty="0" smtClean="0"/>
              <a:t>19069</a:t>
            </a:r>
            <a:r>
              <a:rPr lang="id-ID" sz="1400" dirty="0" smtClean="0"/>
              <a:t>            </a:t>
            </a:r>
            <a:r>
              <a:rPr lang="en-US" sz="1400" dirty="0" smtClean="0"/>
              <a:t>	</a:t>
            </a:r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id-ID" sz="1400" dirty="0" smtClean="0"/>
              <a:t>   </a:t>
            </a:r>
            <a:r>
              <a:rPr lang="en-US" sz="1400" dirty="0" smtClean="0"/>
              <a:t> 2766	</a:t>
            </a:r>
            <a:r>
              <a:rPr lang="en-US" sz="1400" dirty="0"/>
              <a:t> </a:t>
            </a:r>
            <a:r>
              <a:rPr lang="en-US" sz="1400" dirty="0" smtClean="0"/>
              <a:t>                 </a:t>
            </a:r>
            <a:r>
              <a:rPr lang="id-ID" sz="1400" dirty="0" smtClean="0"/>
              <a:t>       </a:t>
            </a:r>
            <a:r>
              <a:rPr lang="en-US" sz="1400" dirty="0" smtClean="0"/>
              <a:t>   2753	               04-DEC-2017            </a:t>
            </a:r>
            <a:r>
              <a:rPr lang="id-ID" sz="1400" dirty="0" smtClean="0"/>
              <a:t>       </a:t>
            </a:r>
            <a:r>
              <a:rPr lang="en-US" sz="1400" dirty="0" smtClean="0"/>
              <a:t>     HUAWEI</a:t>
            </a:r>
            <a:r>
              <a:rPr lang="id-ID" sz="1400" dirty="0" smtClean="0"/>
              <a:t>   </a:t>
            </a:r>
            <a:endParaRPr lang="id-ID" sz="1400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289679" y="2604930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289679" y="2897271"/>
            <a:ext cx="155576" cy="12065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3622338" y="2163052"/>
            <a:ext cx="140354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 51"/>
          <p:cNvSpPr/>
          <p:nvPr/>
        </p:nvSpPr>
        <p:spPr>
          <a:xfrm>
            <a:off x="5186888" y="2164977"/>
            <a:ext cx="140354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6765997" y="2185061"/>
            <a:ext cx="140354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Rectangle 54"/>
          <p:cNvSpPr/>
          <p:nvPr/>
        </p:nvSpPr>
        <p:spPr>
          <a:xfrm>
            <a:off x="8359991" y="2180331"/>
            <a:ext cx="140354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Rectangle 56"/>
          <p:cNvSpPr/>
          <p:nvPr/>
        </p:nvSpPr>
        <p:spPr>
          <a:xfrm>
            <a:off x="9992932" y="2180331"/>
            <a:ext cx="151477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ounded Rectangle 32"/>
          <p:cNvSpPr/>
          <p:nvPr/>
        </p:nvSpPr>
        <p:spPr>
          <a:xfrm>
            <a:off x="2208175" y="1347012"/>
            <a:ext cx="960698" cy="2679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Create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37682" y="928709"/>
            <a:ext cx="7920158" cy="4528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TextBox 30"/>
          <p:cNvSpPr txBox="1"/>
          <p:nvPr/>
        </p:nvSpPr>
        <p:spPr>
          <a:xfrm>
            <a:off x="3600095" y="1041592"/>
            <a:ext cx="259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/>
              <a:t>Create Inbound PO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57025" y="1657793"/>
            <a:ext cx="3835147" cy="31700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tabLst>
                <a:tab pos="1773238" algn="l"/>
              </a:tabLst>
            </a:pPr>
            <a:r>
              <a:rPr lang="id-ID" sz="2000" dirty="0" smtClean="0"/>
              <a:t>PO Number	</a:t>
            </a:r>
            <a:r>
              <a:rPr lang="en-US" sz="2000" dirty="0" smtClean="0"/>
              <a:t>		</a:t>
            </a:r>
            <a:r>
              <a:rPr lang="id-ID" sz="2000" dirty="0" smtClean="0"/>
              <a:t>:</a:t>
            </a:r>
          </a:p>
          <a:p>
            <a:pPr>
              <a:tabLst>
                <a:tab pos="1773238" algn="l"/>
              </a:tabLst>
            </a:pPr>
            <a:r>
              <a:rPr lang="en-US" sz="2000" dirty="0" smtClean="0"/>
              <a:t>RR Number			</a:t>
            </a:r>
            <a:r>
              <a:rPr lang="id-ID" sz="2000" dirty="0" smtClean="0"/>
              <a:t>:</a:t>
            </a:r>
          </a:p>
          <a:p>
            <a:pPr>
              <a:tabLst>
                <a:tab pos="1773238" algn="l"/>
              </a:tabLst>
            </a:pPr>
            <a:r>
              <a:rPr lang="id-ID" sz="2000" dirty="0"/>
              <a:t>PR Number	</a:t>
            </a:r>
            <a:r>
              <a:rPr lang="en-US" sz="2000" dirty="0" smtClean="0"/>
              <a:t>		</a:t>
            </a:r>
            <a:r>
              <a:rPr lang="id-ID" sz="2000" dirty="0" smtClean="0"/>
              <a:t>:</a:t>
            </a:r>
          </a:p>
          <a:p>
            <a:pPr>
              <a:tabLst>
                <a:tab pos="1773238" algn="l"/>
              </a:tabLst>
            </a:pPr>
            <a:r>
              <a:rPr lang="en-US" sz="2000" dirty="0" smtClean="0"/>
              <a:t>Supplier              			:</a:t>
            </a:r>
            <a:endParaRPr lang="en-US" sz="2000" dirty="0"/>
          </a:p>
          <a:p>
            <a:pPr>
              <a:tabLst>
                <a:tab pos="1773238" algn="l"/>
              </a:tabLst>
            </a:pPr>
            <a:r>
              <a:rPr lang="id-ID" sz="2000" dirty="0"/>
              <a:t>Tanggal RR</a:t>
            </a:r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id-ID" sz="2000" dirty="0" smtClean="0"/>
              <a:t>:</a:t>
            </a:r>
            <a:endParaRPr lang="id-ID" sz="2000" dirty="0"/>
          </a:p>
          <a:p>
            <a:pPr>
              <a:tabLst>
                <a:tab pos="1773238" algn="l"/>
              </a:tabLst>
            </a:pPr>
            <a:r>
              <a:rPr lang="id-ID" sz="2000" dirty="0"/>
              <a:t>Tanggal SJ	</a:t>
            </a:r>
            <a:r>
              <a:rPr lang="en-US" sz="2000" dirty="0" smtClean="0"/>
              <a:t>		</a:t>
            </a:r>
            <a:r>
              <a:rPr lang="id-ID" sz="2000" dirty="0" smtClean="0"/>
              <a:t>:</a:t>
            </a:r>
          </a:p>
          <a:p>
            <a:pPr>
              <a:tabLst>
                <a:tab pos="1773238" algn="l"/>
              </a:tabLst>
            </a:pPr>
            <a:r>
              <a:rPr lang="id-ID" sz="2000" dirty="0" smtClean="0"/>
              <a:t>Nomor SJ	</a:t>
            </a:r>
            <a:r>
              <a:rPr lang="en-US" sz="2000" dirty="0" smtClean="0"/>
              <a:t>		</a:t>
            </a:r>
            <a:r>
              <a:rPr lang="id-ID" sz="2000" dirty="0" smtClean="0"/>
              <a:t>:</a:t>
            </a:r>
            <a:endParaRPr lang="id-ID" sz="2000" dirty="0"/>
          </a:p>
          <a:p>
            <a:pPr>
              <a:tabLst>
                <a:tab pos="1773238" algn="l"/>
              </a:tabLst>
            </a:pPr>
            <a:r>
              <a:rPr lang="id-ID" sz="2000" dirty="0"/>
              <a:t>Waranty</a:t>
            </a:r>
            <a:r>
              <a:rPr lang="en-US" sz="2000" dirty="0"/>
              <a:t> 	</a:t>
            </a:r>
            <a:r>
              <a:rPr lang="en-US" sz="2000" dirty="0" smtClean="0"/>
              <a:t>		:</a:t>
            </a:r>
          </a:p>
          <a:p>
            <a:pPr>
              <a:tabLst>
                <a:tab pos="1773238" algn="l"/>
              </a:tabLst>
            </a:pPr>
            <a:r>
              <a:rPr lang="en-US" sz="2000" dirty="0" smtClean="0"/>
              <a:t>Warehouse </a:t>
            </a:r>
            <a:r>
              <a:rPr lang="en-US" sz="2000" dirty="0" err="1" smtClean="0"/>
              <a:t>Penerima</a:t>
            </a:r>
            <a:r>
              <a:rPr lang="en-US" sz="2000" dirty="0" smtClean="0"/>
              <a:t>	: </a:t>
            </a:r>
            <a:endParaRPr lang="id-ID" sz="2000" dirty="0"/>
          </a:p>
          <a:p>
            <a:pPr>
              <a:tabLst>
                <a:tab pos="1773238" algn="l"/>
              </a:tabLst>
            </a:pPr>
            <a:r>
              <a:rPr lang="en-US" sz="2000" dirty="0" smtClean="0"/>
              <a:t>File Attachment		                :</a:t>
            </a:r>
            <a:endParaRPr lang="id-ID" sz="2000" dirty="0"/>
          </a:p>
        </p:txBody>
      </p:sp>
      <p:sp>
        <p:nvSpPr>
          <p:cNvPr id="35" name="Rectangle 34"/>
          <p:cNvSpPr/>
          <p:nvPr/>
        </p:nvSpPr>
        <p:spPr>
          <a:xfrm>
            <a:off x="7495788" y="2017494"/>
            <a:ext cx="2709282" cy="257428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>
                <a:solidFill>
                  <a:schemeClr val="tx1"/>
                </a:solidFill>
              </a:rPr>
              <a:t>2701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495788" y="2322406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2769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496644" y="1702445"/>
            <a:ext cx="2717800" cy="257428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>
                <a:solidFill>
                  <a:schemeClr val="tx1"/>
                </a:solidFill>
              </a:rPr>
              <a:t>19072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499705" y="2649648"/>
            <a:ext cx="2716886" cy="234025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CHINA TELECOM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498791" y="2961113"/>
            <a:ext cx="2718563" cy="234025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07-MAR-2018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498790" y="3854838"/>
            <a:ext cx="2718563" cy="234025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0</a:t>
            </a:r>
            <a:r>
              <a:rPr lang="id-ID" sz="1400" dirty="0" smtClean="0">
                <a:solidFill>
                  <a:schemeClr val="tx1"/>
                </a:solidFill>
              </a:rPr>
              <a:t>1</a:t>
            </a:r>
            <a:r>
              <a:rPr lang="en-US" sz="1400" dirty="0" smtClean="0">
                <a:solidFill>
                  <a:schemeClr val="tx1"/>
                </a:solidFill>
              </a:rPr>
              <a:t>-MAR-2018</a:t>
            </a:r>
            <a:r>
              <a:rPr lang="id-ID" sz="1400" dirty="0" smtClean="0">
                <a:solidFill>
                  <a:schemeClr val="tx1"/>
                </a:solidFill>
              </a:rPr>
              <a:t> </a:t>
            </a:r>
            <a:r>
              <a:rPr lang="id-ID" sz="1400" dirty="0">
                <a:solidFill>
                  <a:schemeClr val="tx1"/>
                </a:solidFill>
              </a:rPr>
              <a:t>- </a:t>
            </a:r>
            <a:r>
              <a:rPr lang="en-US" sz="1400" dirty="0" smtClean="0">
                <a:solidFill>
                  <a:schemeClr val="tx1"/>
                </a:solidFill>
              </a:rPr>
              <a:t>0</a:t>
            </a:r>
            <a:r>
              <a:rPr lang="id-ID" sz="1400" dirty="0" smtClean="0">
                <a:solidFill>
                  <a:schemeClr val="tx1"/>
                </a:solidFill>
              </a:rPr>
              <a:t>1</a:t>
            </a:r>
            <a:r>
              <a:rPr lang="en-US" sz="1400" dirty="0" smtClean="0">
                <a:solidFill>
                  <a:schemeClr val="tx1"/>
                </a:solidFill>
              </a:rPr>
              <a:t>-MAR-201</a:t>
            </a:r>
            <a:r>
              <a:rPr lang="id-ID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498791" y="3285104"/>
            <a:ext cx="2247968" cy="234025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0</a:t>
            </a:r>
            <a:r>
              <a:rPr lang="id-ID" sz="1400" dirty="0" smtClean="0">
                <a:solidFill>
                  <a:schemeClr val="tx1"/>
                </a:solidFill>
              </a:rPr>
              <a:t>1</a:t>
            </a:r>
            <a:r>
              <a:rPr lang="en-US" sz="1400" dirty="0" smtClean="0">
                <a:solidFill>
                  <a:schemeClr val="tx1"/>
                </a:solidFill>
              </a:rPr>
              <a:t>-MAR-2018</a:t>
            </a:r>
            <a:endParaRPr lang="id-ID" sz="1400" dirty="0">
              <a:solidFill>
                <a:schemeClr val="tx1"/>
              </a:solidFill>
            </a:endParaRPr>
          </a:p>
        </p:txBody>
      </p:sp>
      <p:pic>
        <p:nvPicPr>
          <p:cNvPr id="58" name="Picture 6" descr="Hasil gambar untuk icon d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137" y="3246413"/>
            <a:ext cx="241449" cy="29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ounded Rectangle 58"/>
          <p:cNvSpPr/>
          <p:nvPr/>
        </p:nvSpPr>
        <p:spPr>
          <a:xfrm>
            <a:off x="7495788" y="4878238"/>
            <a:ext cx="1083967" cy="3409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Create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6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9995196" y="2019789"/>
            <a:ext cx="233119" cy="26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9993049" y="1709686"/>
            <a:ext cx="233119" cy="26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>
          <a:xfrm>
            <a:off x="7495788" y="3569280"/>
            <a:ext cx="2718563" cy="234025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496644" y="4146741"/>
            <a:ext cx="2717800" cy="257428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Bandung</a:t>
            </a:r>
            <a:endParaRPr lang="id-ID" sz="1600" dirty="0">
              <a:solidFill>
                <a:schemeClr val="tx1"/>
              </a:solidFill>
            </a:endParaRPr>
          </a:p>
        </p:txBody>
      </p:sp>
      <p:pic>
        <p:nvPicPr>
          <p:cNvPr id="6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9993049" y="4153982"/>
            <a:ext cx="233119" cy="26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ounded Rectangle 64"/>
          <p:cNvSpPr/>
          <p:nvPr/>
        </p:nvSpPr>
        <p:spPr>
          <a:xfrm>
            <a:off x="7502168" y="4459798"/>
            <a:ext cx="1334744" cy="28805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Choose File</a:t>
            </a:r>
            <a:endParaRPr lang="id-ID" sz="1200" dirty="0"/>
          </a:p>
        </p:txBody>
      </p:sp>
      <p:sp>
        <p:nvSpPr>
          <p:cNvPr id="66" name="Rectangle 65"/>
          <p:cNvSpPr/>
          <p:nvPr/>
        </p:nvSpPr>
        <p:spPr>
          <a:xfrm>
            <a:off x="9863191" y="251269"/>
            <a:ext cx="203353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Admin_wh</a:t>
            </a:r>
            <a:r>
              <a:rPr lang="en-US" sz="1200" i="1" dirty="0" smtClean="0"/>
              <a:t>_div1_sunter</a:t>
            </a:r>
            <a:endParaRPr lang="id-ID" sz="1200" i="1" dirty="0"/>
          </a:p>
        </p:txBody>
      </p:sp>
      <p:sp>
        <p:nvSpPr>
          <p:cNvPr id="67" name="TextBox 66"/>
          <p:cNvSpPr txBox="1"/>
          <p:nvPr/>
        </p:nvSpPr>
        <p:spPr>
          <a:xfrm>
            <a:off x="121728" y="749476"/>
            <a:ext cx="217398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en-US" sz="1400" b="1" dirty="0" smtClean="0">
                <a:solidFill>
                  <a:schemeClr val="bg1"/>
                </a:solidFill>
              </a:rPr>
              <a:t>*Inbound PO</a:t>
            </a:r>
            <a:endParaRPr lang="id-ID" sz="1400" b="1" dirty="0" smtClean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id-ID" sz="1400" dirty="0" smtClean="0">
                <a:solidFill>
                  <a:schemeClr val="bg1"/>
                </a:solidFill>
              </a:rPr>
              <a:t>      </a:t>
            </a:r>
            <a:r>
              <a:rPr lang="id-ID" sz="1400" b="1" dirty="0" smtClean="0">
                <a:solidFill>
                  <a:srgbClr val="FFFF00"/>
                </a:solidFill>
              </a:rPr>
              <a:t>-- Input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</a:rPr>
              <a:t>Warehouse </a:t>
            </a:r>
            <a:r>
              <a:rPr lang="en-US" sz="1400" dirty="0" smtClean="0">
                <a:solidFill>
                  <a:schemeClr val="bg1"/>
                </a:solidFill>
              </a:rPr>
              <a:t>Transfer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*Prod</a:t>
            </a:r>
            <a:r>
              <a:rPr lang="en-US" sz="1400" dirty="0" err="1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en-US" sz="1400" dirty="0" err="1">
                <a:solidFill>
                  <a:schemeClr val="bg1"/>
                </a:solidFill>
              </a:rPr>
              <a:t>Peminjaman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GRF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Outbound</a:t>
            </a:r>
            <a:endParaRPr lang="id-ID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Stock </a:t>
            </a:r>
            <a:r>
              <a:rPr lang="en-US" sz="1600" dirty="0" err="1" smtClean="0">
                <a:solidFill>
                  <a:schemeClr val="bg1"/>
                </a:solidFill>
              </a:rPr>
              <a:t>Opname</a:t>
            </a:r>
            <a:r>
              <a:rPr lang="en-US" sz="1600" dirty="0" smtClean="0">
                <a:solidFill>
                  <a:schemeClr val="bg1"/>
                </a:solidFill>
              </a:rPr>
              <a:t> Internal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7239" y="978352"/>
            <a:ext cx="1619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Inbound PO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1826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Inbound PO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549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 38"/>
          <p:cNvSpPr/>
          <p:nvPr/>
        </p:nvSpPr>
        <p:spPr>
          <a:xfrm>
            <a:off x="11348568" y="1324217"/>
            <a:ext cx="451683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 39"/>
          <p:cNvSpPr/>
          <p:nvPr/>
        </p:nvSpPr>
        <p:spPr>
          <a:xfrm>
            <a:off x="10039660" y="1324217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180784" y="1324216"/>
            <a:ext cx="9516305" cy="245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3438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2" y="1280187"/>
            <a:ext cx="9499236" cy="27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RR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Number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PR Number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PO Number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RR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Date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|         Supplier          |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38530" y="1272127"/>
            <a:ext cx="1023536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TextBox 46"/>
          <p:cNvSpPr txBox="1"/>
          <p:nvPr/>
        </p:nvSpPr>
        <p:spPr>
          <a:xfrm>
            <a:off x="2330887" y="1619717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>
                <a:solidFill>
                  <a:srgbClr val="0070C0"/>
                </a:solidFill>
              </a:rPr>
              <a:t>Closed         </a:t>
            </a:r>
            <a:r>
              <a:rPr lang="id-ID" sz="1400" dirty="0" smtClean="0"/>
              <a:t> </a:t>
            </a:r>
            <a:r>
              <a:rPr lang="en-US" sz="1400" dirty="0" smtClean="0"/>
              <a:t>         19070 	      </a:t>
            </a:r>
            <a:r>
              <a:rPr lang="id-ID" sz="1400" dirty="0" smtClean="0"/>
              <a:t> </a:t>
            </a:r>
            <a:r>
              <a:rPr lang="en-US" sz="1400" dirty="0" smtClean="0"/>
              <a:t>	      2767</a:t>
            </a:r>
            <a:r>
              <a:rPr lang="id-ID" sz="1400" dirty="0" smtClean="0"/>
              <a:t>       </a:t>
            </a:r>
            <a:r>
              <a:rPr lang="en-US" sz="1400" dirty="0" smtClean="0"/>
              <a:t>	</a:t>
            </a:r>
            <a:r>
              <a:rPr lang="en-US" sz="1400" dirty="0"/>
              <a:t> </a:t>
            </a:r>
            <a:r>
              <a:rPr lang="en-US" sz="1400" dirty="0" smtClean="0"/>
              <a:t>                    2754	</a:t>
            </a:r>
            <a:r>
              <a:rPr lang="en-US" sz="1400" dirty="0"/>
              <a:t> </a:t>
            </a:r>
            <a:r>
              <a:rPr lang="en-US" sz="1400" dirty="0" smtClean="0"/>
              <a:t>              05-JAN-2018                 HUAWEI	</a:t>
            </a:r>
            <a:endParaRPr lang="id-ID" sz="1400" dirty="0"/>
          </a:p>
        </p:txBody>
      </p:sp>
      <p:sp>
        <p:nvSpPr>
          <p:cNvPr id="51" name="Rectangle 50"/>
          <p:cNvSpPr/>
          <p:nvPr/>
        </p:nvSpPr>
        <p:spPr>
          <a:xfrm>
            <a:off x="3597954" y="1274052"/>
            <a:ext cx="140354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 51"/>
          <p:cNvSpPr/>
          <p:nvPr/>
        </p:nvSpPr>
        <p:spPr>
          <a:xfrm>
            <a:off x="5162504" y="1275977"/>
            <a:ext cx="140354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6741613" y="1296061"/>
            <a:ext cx="140354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Rectangle 54"/>
          <p:cNvSpPr/>
          <p:nvPr/>
        </p:nvSpPr>
        <p:spPr>
          <a:xfrm>
            <a:off x="8335607" y="1291331"/>
            <a:ext cx="140354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Rectangle 56"/>
          <p:cNvSpPr/>
          <p:nvPr/>
        </p:nvSpPr>
        <p:spPr>
          <a:xfrm>
            <a:off x="9968548" y="1291331"/>
            <a:ext cx="151477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ounded Rectangle 32"/>
          <p:cNvSpPr/>
          <p:nvPr/>
        </p:nvSpPr>
        <p:spPr>
          <a:xfrm>
            <a:off x="10788996" y="871122"/>
            <a:ext cx="960698" cy="2679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Create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863191" y="251269"/>
            <a:ext cx="203353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Admin_wh</a:t>
            </a:r>
            <a:r>
              <a:rPr lang="en-US" sz="1200" i="1" dirty="0" smtClean="0"/>
              <a:t>_div1_sunter</a:t>
            </a:r>
            <a:endParaRPr lang="id-ID" sz="1200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121728" y="749476"/>
            <a:ext cx="217398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en-US" sz="1400" b="1" dirty="0" smtClean="0">
                <a:solidFill>
                  <a:schemeClr val="bg1"/>
                </a:solidFill>
              </a:rPr>
              <a:t>*Inbound PO</a:t>
            </a:r>
            <a:endParaRPr lang="id-ID" sz="1400" b="1" dirty="0" smtClean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id-ID" sz="1400" dirty="0" smtClean="0">
                <a:solidFill>
                  <a:schemeClr val="bg1"/>
                </a:solidFill>
              </a:rPr>
              <a:t>      </a:t>
            </a:r>
            <a:r>
              <a:rPr lang="id-ID" sz="1400" b="1" dirty="0" smtClean="0">
                <a:solidFill>
                  <a:srgbClr val="FFFF00"/>
                </a:solidFill>
              </a:rPr>
              <a:t>-- Input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</a:rPr>
              <a:t>Warehouse </a:t>
            </a:r>
            <a:r>
              <a:rPr lang="en-US" sz="1400" dirty="0" smtClean="0">
                <a:solidFill>
                  <a:schemeClr val="bg1"/>
                </a:solidFill>
              </a:rPr>
              <a:t>Transfer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*Prod</a:t>
            </a:r>
            <a:r>
              <a:rPr lang="en-US" sz="1400" dirty="0" err="1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en-US" sz="1400" dirty="0" err="1">
                <a:solidFill>
                  <a:schemeClr val="bg1"/>
                </a:solidFill>
              </a:rPr>
              <a:t>Peminjaman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GRF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Outbound</a:t>
            </a:r>
            <a:endParaRPr lang="id-ID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Stock </a:t>
            </a:r>
            <a:r>
              <a:rPr lang="en-US" sz="1600" dirty="0" err="1" smtClean="0">
                <a:solidFill>
                  <a:schemeClr val="bg1"/>
                </a:solidFill>
              </a:rPr>
              <a:t>Opname</a:t>
            </a:r>
            <a:r>
              <a:rPr lang="en-US" sz="1600" dirty="0" smtClean="0">
                <a:solidFill>
                  <a:schemeClr val="bg1"/>
                </a:solidFill>
              </a:rPr>
              <a:t> Internal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53921" y="1667117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8" name="TextBox 47"/>
          <p:cNvSpPr txBox="1"/>
          <p:nvPr/>
        </p:nvSpPr>
        <p:spPr>
          <a:xfrm>
            <a:off x="2327136" y="1894785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70C0"/>
                </a:solidFill>
              </a:rPr>
              <a:t>Closed</a:t>
            </a:r>
            <a:r>
              <a:rPr lang="en-US" sz="1400" dirty="0" smtClean="0"/>
              <a:t>                   19069</a:t>
            </a:r>
            <a:r>
              <a:rPr lang="id-ID" sz="1400" dirty="0" smtClean="0"/>
              <a:t>            </a:t>
            </a:r>
            <a:r>
              <a:rPr lang="en-US" sz="1400" dirty="0" smtClean="0"/>
              <a:t>	</a:t>
            </a:r>
            <a:r>
              <a:rPr lang="en-US" sz="1400" dirty="0"/>
              <a:t> </a:t>
            </a:r>
            <a:r>
              <a:rPr lang="en-US" sz="1400" dirty="0" smtClean="0"/>
              <a:t>     2766	</a:t>
            </a:r>
            <a:r>
              <a:rPr lang="en-US" sz="1400" dirty="0"/>
              <a:t> </a:t>
            </a:r>
            <a:r>
              <a:rPr lang="en-US" sz="1400" dirty="0" smtClean="0"/>
              <a:t>                    2753	               04-DEC-2017                 HUAWEI</a:t>
            </a:r>
            <a:endParaRPr lang="id-ID" sz="1400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265295" y="1715930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265295" y="2008271"/>
            <a:ext cx="155576" cy="12065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681536" y="789172"/>
            <a:ext cx="10172690" cy="433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1864063" y="1692009"/>
            <a:ext cx="9936187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6"/>
          <a:srcRect b="73156"/>
          <a:stretch/>
        </p:blipFill>
        <p:spPr>
          <a:xfrm>
            <a:off x="1953759" y="1749648"/>
            <a:ext cx="9564628" cy="387011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946657" y="215545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6" name="Rectangle 35"/>
          <p:cNvSpPr/>
          <p:nvPr/>
        </p:nvSpPr>
        <p:spPr>
          <a:xfrm>
            <a:off x="2035473" y="1782277"/>
            <a:ext cx="9738605" cy="278182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# |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Nama Material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|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Orafin Code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Grouping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Barang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|QTY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RR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SN/Non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  #      |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7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581887" y="1740255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035473" y="2926472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3.       OTB		         </a:t>
            </a:r>
            <a:r>
              <a:rPr lang="id-ID" sz="1200" dirty="0" smtClean="0"/>
              <a:t>           </a:t>
            </a:r>
            <a:r>
              <a:rPr lang="en-US" sz="1200" dirty="0" smtClean="0"/>
              <a:t>OE123.</a:t>
            </a:r>
            <a:r>
              <a:rPr lang="id-ID" sz="1200" dirty="0" smtClean="0"/>
              <a:t>12                        Material</a:t>
            </a:r>
            <a:r>
              <a:rPr lang="en-US" sz="1200" dirty="0"/>
              <a:t>	 </a:t>
            </a:r>
            <a:r>
              <a:rPr lang="en-US" sz="1200" dirty="0" smtClean="0"/>
              <a:t>    </a:t>
            </a:r>
            <a:r>
              <a:rPr lang="id-ID" sz="1200" dirty="0" smtClean="0"/>
              <a:t>                  </a:t>
            </a:r>
            <a:r>
              <a:rPr lang="en-US" sz="1200" dirty="0" smtClean="0"/>
              <a:t>50</a:t>
            </a:r>
            <a:r>
              <a:rPr lang="id-ID" sz="1200" dirty="0"/>
              <a:t> </a:t>
            </a:r>
            <a:r>
              <a:rPr lang="id-ID" sz="1200" dirty="0" smtClean="0"/>
              <a:t>              </a:t>
            </a:r>
            <a:r>
              <a:rPr lang="en-US" sz="1200" dirty="0" smtClean="0"/>
              <a:t> </a:t>
            </a:r>
            <a:r>
              <a:rPr lang="id-ID" sz="1200" dirty="0" smtClean="0"/>
              <a:t>Non             </a:t>
            </a:r>
            <a:r>
              <a:rPr lang="en-US" sz="1200" dirty="0" smtClean="0"/>
              <a:t>    </a:t>
            </a:r>
            <a:r>
              <a:rPr lang="id-ID" sz="1200" dirty="0" smtClean="0">
                <a:solidFill>
                  <a:schemeClr val="accent6">
                    <a:lumMod val="75000"/>
                  </a:schemeClr>
                </a:solidFill>
              </a:rPr>
              <a:t>Closed</a:t>
            </a:r>
            <a:r>
              <a:rPr lang="en-US" sz="1200" dirty="0"/>
              <a:t>	</a:t>
            </a:r>
            <a:endParaRPr lang="id-ID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035473" y="3181679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4.       Spiral		          </a:t>
            </a:r>
            <a:r>
              <a:rPr lang="id-ID" sz="1200" dirty="0" smtClean="0"/>
              <a:t>          </a:t>
            </a:r>
            <a:r>
              <a:rPr lang="en-US" sz="1200" dirty="0" smtClean="0"/>
              <a:t>OE123.</a:t>
            </a:r>
            <a:r>
              <a:rPr lang="id-ID" sz="1200" dirty="0" smtClean="0"/>
              <a:t>45                        Material</a:t>
            </a:r>
            <a:r>
              <a:rPr lang="en-US" sz="1200" dirty="0"/>
              <a:t>	 </a:t>
            </a:r>
            <a:r>
              <a:rPr lang="en-US" sz="1200" dirty="0" smtClean="0"/>
              <a:t>    </a:t>
            </a:r>
            <a:r>
              <a:rPr lang="id-ID" sz="1200" dirty="0" smtClean="0"/>
              <a:t>                  </a:t>
            </a:r>
            <a:r>
              <a:rPr lang="en-US" sz="1200" dirty="0" smtClean="0"/>
              <a:t>50</a:t>
            </a:r>
            <a:r>
              <a:rPr lang="id-ID" sz="1200" dirty="0"/>
              <a:t> </a:t>
            </a:r>
            <a:r>
              <a:rPr lang="id-ID" sz="1200" dirty="0" smtClean="0"/>
              <a:t>               </a:t>
            </a:r>
            <a:r>
              <a:rPr lang="en-US" sz="1200" dirty="0" smtClean="0"/>
              <a:t> </a:t>
            </a:r>
            <a:r>
              <a:rPr lang="id-ID" sz="1200" dirty="0" smtClean="0"/>
              <a:t>SN </a:t>
            </a:r>
            <a:r>
              <a:rPr lang="id-ID" sz="1200" dirty="0"/>
              <a:t> </a:t>
            </a:r>
            <a:r>
              <a:rPr lang="id-ID" sz="1200" dirty="0" smtClean="0"/>
              <a:t>             </a:t>
            </a:r>
            <a:r>
              <a:rPr lang="en-US" sz="1200" dirty="0" smtClean="0"/>
              <a:t>    </a:t>
            </a:r>
            <a:r>
              <a:rPr lang="id-ID" sz="1200" dirty="0" smtClean="0">
                <a:solidFill>
                  <a:schemeClr val="accent6">
                    <a:lumMod val="75000"/>
                  </a:schemeClr>
                </a:solidFill>
              </a:rPr>
              <a:t>Closed</a:t>
            </a:r>
            <a:endParaRPr lang="id-ID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35473" y="2394386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      Flexible Spiral </a:t>
            </a:r>
            <a:r>
              <a:rPr lang="en-US" sz="1200" dirty="0" err="1" smtClean="0"/>
              <a:t>Kable</a:t>
            </a:r>
            <a:r>
              <a:rPr lang="en-US" sz="1200" dirty="0" smtClean="0"/>
              <a:t> </a:t>
            </a:r>
            <a:r>
              <a:rPr lang="id-ID" sz="1200" dirty="0" smtClean="0"/>
              <a:t>           </a:t>
            </a:r>
            <a:r>
              <a:rPr lang="en-US" sz="1200" dirty="0" smtClean="0"/>
              <a:t>      </a:t>
            </a:r>
            <a:r>
              <a:rPr lang="id-ID" sz="1200" dirty="0" smtClean="0"/>
              <a:t>         </a:t>
            </a:r>
            <a:r>
              <a:rPr lang="en-US" sz="1200" dirty="0" smtClean="0"/>
              <a:t>OE123.27</a:t>
            </a:r>
            <a:r>
              <a:rPr lang="id-ID" sz="1200" dirty="0" smtClean="0"/>
              <a:t>                         Materia</a:t>
            </a:r>
            <a:r>
              <a:rPr lang="en-US" sz="1200" dirty="0" smtClean="0"/>
              <a:t>l	  </a:t>
            </a:r>
            <a:r>
              <a:rPr lang="id-ID" sz="1200" dirty="0" smtClean="0"/>
              <a:t>                    200                </a:t>
            </a:r>
            <a:r>
              <a:rPr lang="en-US" sz="1200" dirty="0" smtClean="0"/>
              <a:t>SN</a:t>
            </a:r>
            <a:r>
              <a:rPr lang="id-ID" sz="1200" dirty="0" smtClean="0"/>
              <a:t>              </a:t>
            </a:r>
            <a:r>
              <a:rPr lang="en-US" sz="1200" dirty="0" smtClean="0"/>
              <a:t>    </a:t>
            </a:r>
            <a:r>
              <a:rPr lang="id-ID" sz="1200" dirty="0" smtClean="0"/>
              <a:t> </a:t>
            </a:r>
            <a:r>
              <a:rPr lang="id-ID" sz="1200" dirty="0" smtClean="0">
                <a:solidFill>
                  <a:srgbClr val="0070C0"/>
                </a:solidFill>
              </a:rPr>
              <a:t>Open</a:t>
            </a:r>
            <a:r>
              <a:rPr lang="id-ID" sz="1200" dirty="0" smtClean="0"/>
              <a:t>           	</a:t>
            </a:r>
            <a:endParaRPr lang="id-ID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035473" y="2649593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 </a:t>
            </a:r>
            <a:r>
              <a:rPr lang="id-ID" sz="1200" dirty="0" smtClean="0"/>
              <a:t>      </a:t>
            </a:r>
            <a:r>
              <a:rPr lang="en-US" sz="1200" dirty="0" smtClean="0"/>
              <a:t>T</a:t>
            </a:r>
            <a:r>
              <a:rPr lang="id-ID" sz="1200" dirty="0" smtClean="0"/>
              <a:t>iang Feeder                        </a:t>
            </a:r>
            <a:r>
              <a:rPr lang="en-US" sz="1200" dirty="0" smtClean="0"/>
              <a:t>      </a:t>
            </a:r>
            <a:r>
              <a:rPr lang="id-ID" sz="1200" dirty="0" smtClean="0"/>
              <a:t>         </a:t>
            </a:r>
            <a:r>
              <a:rPr lang="en-US" sz="1200" dirty="0" smtClean="0"/>
              <a:t>OE123.30</a:t>
            </a:r>
            <a:r>
              <a:rPr lang="id-ID" sz="1200" dirty="0" smtClean="0"/>
              <a:t>                         Materia</a:t>
            </a:r>
            <a:r>
              <a:rPr lang="en-US" sz="1200" dirty="0"/>
              <a:t>l	   </a:t>
            </a:r>
            <a:r>
              <a:rPr lang="id-ID" sz="1200" dirty="0" smtClean="0"/>
              <a:t>                     5                   </a:t>
            </a:r>
            <a:r>
              <a:rPr lang="en-US" sz="1200" dirty="0" smtClean="0"/>
              <a:t>SN</a:t>
            </a:r>
            <a:r>
              <a:rPr lang="id-ID" sz="1200" dirty="0"/>
              <a:t> </a:t>
            </a:r>
            <a:r>
              <a:rPr lang="id-ID" sz="1200" dirty="0" smtClean="0"/>
              <a:t>         </a:t>
            </a:r>
            <a:r>
              <a:rPr lang="en-US" sz="1200" dirty="0" smtClean="0"/>
              <a:t>   </a:t>
            </a:r>
            <a:r>
              <a:rPr lang="id-ID" sz="1000" dirty="0" smtClean="0">
                <a:solidFill>
                  <a:srgbClr val="FF0000"/>
                </a:solidFill>
              </a:rPr>
              <a:t>Not Registered</a:t>
            </a:r>
            <a:r>
              <a:rPr lang="id-ID" sz="1200" dirty="0" smtClean="0"/>
              <a:t> </a:t>
            </a:r>
            <a:endParaRPr lang="id-ID" sz="1200" dirty="0"/>
          </a:p>
        </p:txBody>
      </p:sp>
      <p:sp>
        <p:nvSpPr>
          <p:cNvPr id="66" name="Rounded Rectangle 65"/>
          <p:cNvSpPr/>
          <p:nvPr/>
        </p:nvSpPr>
        <p:spPr>
          <a:xfrm>
            <a:off x="2977199" y="4609414"/>
            <a:ext cx="1437691" cy="2679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Submit Inbound PO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60699" y="1097192"/>
            <a:ext cx="254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/>
              <a:t>List Detail Inbound PO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9896448" y="2489533"/>
            <a:ext cx="580513" cy="1178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Choose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9904656" y="3015155"/>
            <a:ext cx="580513" cy="1178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Choose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9896448" y="3273433"/>
            <a:ext cx="580513" cy="1178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Choose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980887" y="4609414"/>
            <a:ext cx="832417" cy="2679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Previous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393229" y="2176865"/>
            <a:ext cx="1777346" cy="188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Rectangle 57"/>
          <p:cNvSpPr/>
          <p:nvPr/>
        </p:nvSpPr>
        <p:spPr>
          <a:xfrm>
            <a:off x="4335674" y="2177145"/>
            <a:ext cx="1205589" cy="188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Rectangle 58"/>
          <p:cNvSpPr/>
          <p:nvPr/>
        </p:nvSpPr>
        <p:spPr>
          <a:xfrm>
            <a:off x="5652223" y="2178681"/>
            <a:ext cx="1489241" cy="188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Rectangle 59"/>
          <p:cNvSpPr/>
          <p:nvPr/>
        </p:nvSpPr>
        <p:spPr>
          <a:xfrm>
            <a:off x="7232320" y="2178681"/>
            <a:ext cx="633044" cy="188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1" name="Rectangle 60"/>
          <p:cNvSpPr/>
          <p:nvPr/>
        </p:nvSpPr>
        <p:spPr>
          <a:xfrm>
            <a:off x="7956220" y="2178681"/>
            <a:ext cx="732104" cy="188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4" name="Rectangle 63"/>
          <p:cNvSpPr/>
          <p:nvPr/>
        </p:nvSpPr>
        <p:spPr>
          <a:xfrm>
            <a:off x="8771560" y="2178681"/>
            <a:ext cx="949628" cy="188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31238" y="853681"/>
            <a:ext cx="1619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7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Inbound PO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47031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1826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Inbound PO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1728077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9" name="Rectangle 38"/>
          <p:cNvSpPr/>
          <p:nvPr/>
        </p:nvSpPr>
        <p:spPr>
          <a:xfrm>
            <a:off x="11324184" y="1385177"/>
            <a:ext cx="451683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 39"/>
          <p:cNvSpPr/>
          <p:nvPr/>
        </p:nvSpPr>
        <p:spPr>
          <a:xfrm>
            <a:off x="10015276" y="1385177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156400" y="1385176"/>
            <a:ext cx="9516305" cy="245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3438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2" y="1280187"/>
            <a:ext cx="9499236" cy="27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RR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Number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PR Number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PO Number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RR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Date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|         Supplier          |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14146" y="1333087"/>
            <a:ext cx="1023536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TextBox 46"/>
          <p:cNvSpPr txBox="1"/>
          <p:nvPr/>
        </p:nvSpPr>
        <p:spPr>
          <a:xfrm>
            <a:off x="2306503" y="1680677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>
                <a:solidFill>
                  <a:srgbClr val="0070C0"/>
                </a:solidFill>
              </a:rPr>
              <a:t>Closed         </a:t>
            </a:r>
            <a:r>
              <a:rPr lang="id-ID" sz="1400" dirty="0" smtClean="0"/>
              <a:t> </a:t>
            </a:r>
            <a:r>
              <a:rPr lang="en-US" sz="1400" dirty="0" smtClean="0"/>
              <a:t>         19070 	      </a:t>
            </a:r>
            <a:r>
              <a:rPr lang="id-ID" sz="1400" dirty="0" smtClean="0"/>
              <a:t> </a:t>
            </a:r>
            <a:r>
              <a:rPr lang="en-US" sz="1400" dirty="0" smtClean="0"/>
              <a:t>	      2767</a:t>
            </a:r>
            <a:r>
              <a:rPr lang="id-ID" sz="1400" dirty="0" smtClean="0"/>
              <a:t>       </a:t>
            </a:r>
            <a:r>
              <a:rPr lang="en-US" sz="1400" dirty="0" smtClean="0"/>
              <a:t>	</a:t>
            </a:r>
            <a:r>
              <a:rPr lang="en-US" sz="1400" dirty="0"/>
              <a:t> </a:t>
            </a:r>
            <a:r>
              <a:rPr lang="en-US" sz="1400" dirty="0" smtClean="0"/>
              <a:t>                    2754	</a:t>
            </a:r>
            <a:r>
              <a:rPr lang="en-US" sz="1400" dirty="0"/>
              <a:t> </a:t>
            </a:r>
            <a:r>
              <a:rPr lang="en-US" sz="1400" dirty="0" smtClean="0"/>
              <a:t>              05-JAN-2018                 HUAWEI	</a:t>
            </a:r>
            <a:endParaRPr lang="id-ID" sz="1400" dirty="0"/>
          </a:p>
        </p:txBody>
      </p:sp>
      <p:sp>
        <p:nvSpPr>
          <p:cNvPr id="51" name="Rectangle 50"/>
          <p:cNvSpPr/>
          <p:nvPr/>
        </p:nvSpPr>
        <p:spPr>
          <a:xfrm>
            <a:off x="3573570" y="1335012"/>
            <a:ext cx="140354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 51"/>
          <p:cNvSpPr/>
          <p:nvPr/>
        </p:nvSpPr>
        <p:spPr>
          <a:xfrm>
            <a:off x="5138120" y="1336937"/>
            <a:ext cx="140354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6717229" y="1357021"/>
            <a:ext cx="140354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Rectangle 54"/>
          <p:cNvSpPr/>
          <p:nvPr/>
        </p:nvSpPr>
        <p:spPr>
          <a:xfrm>
            <a:off x="8311223" y="1352291"/>
            <a:ext cx="140354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Rectangle 56"/>
          <p:cNvSpPr/>
          <p:nvPr/>
        </p:nvSpPr>
        <p:spPr>
          <a:xfrm>
            <a:off x="9944164" y="1352291"/>
            <a:ext cx="151477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ounded Rectangle 32"/>
          <p:cNvSpPr/>
          <p:nvPr/>
        </p:nvSpPr>
        <p:spPr>
          <a:xfrm>
            <a:off x="10788996" y="871122"/>
            <a:ext cx="960698" cy="2679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Create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863191" y="251269"/>
            <a:ext cx="203353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Admin_wh</a:t>
            </a:r>
            <a:r>
              <a:rPr lang="en-US" sz="1200" i="1" dirty="0" smtClean="0"/>
              <a:t>_div1_sunter</a:t>
            </a:r>
            <a:endParaRPr lang="id-ID" sz="1200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121728" y="749476"/>
            <a:ext cx="217398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en-US" sz="1400" b="1" dirty="0" smtClean="0">
                <a:solidFill>
                  <a:schemeClr val="bg1"/>
                </a:solidFill>
              </a:rPr>
              <a:t>*Inbound PO</a:t>
            </a:r>
            <a:endParaRPr lang="id-ID" sz="1400" b="1" dirty="0" smtClean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id-ID" sz="1400" dirty="0" smtClean="0">
                <a:solidFill>
                  <a:schemeClr val="bg1"/>
                </a:solidFill>
              </a:rPr>
              <a:t>      </a:t>
            </a:r>
            <a:r>
              <a:rPr lang="id-ID" sz="1400" b="1" dirty="0" smtClean="0">
                <a:solidFill>
                  <a:srgbClr val="FFFF00"/>
                </a:solidFill>
              </a:rPr>
              <a:t>-- Input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</a:rPr>
              <a:t>Warehouse </a:t>
            </a:r>
            <a:r>
              <a:rPr lang="en-US" sz="1400" dirty="0" smtClean="0">
                <a:solidFill>
                  <a:schemeClr val="bg1"/>
                </a:solidFill>
              </a:rPr>
              <a:t>Transfer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*Prod</a:t>
            </a:r>
            <a:r>
              <a:rPr lang="en-US" sz="1400" dirty="0" err="1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en-US" sz="1400" dirty="0" err="1">
                <a:solidFill>
                  <a:schemeClr val="bg1"/>
                </a:solidFill>
              </a:rPr>
              <a:t>Peminjaman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GRF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Outbound</a:t>
            </a:r>
            <a:endParaRPr lang="id-ID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Stock </a:t>
            </a:r>
            <a:r>
              <a:rPr lang="en-US" sz="1600" dirty="0" err="1" smtClean="0">
                <a:solidFill>
                  <a:schemeClr val="bg1"/>
                </a:solidFill>
              </a:rPr>
              <a:t>Opname</a:t>
            </a:r>
            <a:r>
              <a:rPr lang="en-US" sz="1600" dirty="0" smtClean="0">
                <a:solidFill>
                  <a:schemeClr val="bg1"/>
                </a:solidFill>
              </a:rPr>
              <a:t> Internal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02752" y="2743145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70C0"/>
                </a:solidFill>
              </a:rPr>
              <a:t>Closed</a:t>
            </a:r>
            <a:r>
              <a:rPr lang="en-US" sz="1400" dirty="0" smtClean="0"/>
              <a:t>                   19069</a:t>
            </a:r>
            <a:r>
              <a:rPr lang="id-ID" sz="1400" dirty="0" smtClean="0"/>
              <a:t>            </a:t>
            </a:r>
            <a:r>
              <a:rPr lang="en-US" sz="1400" dirty="0" smtClean="0"/>
              <a:t>	</a:t>
            </a:r>
            <a:r>
              <a:rPr lang="en-US" sz="1400" dirty="0"/>
              <a:t> </a:t>
            </a:r>
            <a:r>
              <a:rPr lang="en-US" sz="1400" dirty="0" smtClean="0"/>
              <a:t>     2766	</a:t>
            </a:r>
            <a:r>
              <a:rPr lang="en-US" sz="1400" dirty="0"/>
              <a:t> </a:t>
            </a:r>
            <a:r>
              <a:rPr lang="en-US" sz="1400" dirty="0" smtClean="0"/>
              <a:t>                    2753	               04-DEC-2017                 HUAWEI</a:t>
            </a:r>
            <a:endParaRPr lang="id-ID" sz="1400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240911" y="2564290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240911" y="2856631"/>
            <a:ext cx="155576" cy="12065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657152" y="850132"/>
            <a:ext cx="10172690" cy="433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1839679" y="2532538"/>
            <a:ext cx="9936187" cy="2035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6"/>
          <a:srcRect b="73156"/>
          <a:stretch/>
        </p:blipFill>
        <p:spPr>
          <a:xfrm>
            <a:off x="1929375" y="2598008"/>
            <a:ext cx="9564628" cy="387011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922273" y="300381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6" name="Rectangle 35"/>
          <p:cNvSpPr/>
          <p:nvPr/>
        </p:nvSpPr>
        <p:spPr>
          <a:xfrm>
            <a:off x="2011090" y="2630637"/>
            <a:ext cx="9447848" cy="278182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# |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IM Code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Grouping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Barang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rand |    Warna   |    Type    |  QTY  |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7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570203" y="2532538"/>
            <a:ext cx="198497" cy="203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011089" y="3218362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</a:t>
            </a:r>
            <a:r>
              <a:rPr lang="id-ID" sz="1200" dirty="0" smtClean="0"/>
              <a:t>       O</a:t>
            </a:r>
            <a:r>
              <a:rPr lang="en-US" sz="1200" dirty="0" smtClean="0"/>
              <a:t>E</a:t>
            </a:r>
            <a:r>
              <a:rPr lang="id-ID" sz="1200" dirty="0" smtClean="0"/>
              <a:t>1</a:t>
            </a:r>
            <a:r>
              <a:rPr lang="en-US" sz="1200" dirty="0" smtClean="0"/>
              <a:t>23.27</a:t>
            </a:r>
            <a:r>
              <a:rPr lang="id-ID" sz="1200" dirty="0" smtClean="0"/>
              <a:t>.614.001.221                     </a:t>
            </a:r>
            <a:r>
              <a:rPr lang="id-ID" sz="1200" dirty="0"/>
              <a:t>Materia</a:t>
            </a:r>
            <a:r>
              <a:rPr lang="en-US" sz="1200" dirty="0" smtClean="0"/>
              <a:t>l	 </a:t>
            </a:r>
            <a:r>
              <a:rPr lang="id-ID" sz="1200" dirty="0" smtClean="0"/>
              <a:t>Fujikara        </a:t>
            </a:r>
            <a:r>
              <a:rPr lang="id-ID" sz="1200" dirty="0"/>
              <a:t> </a:t>
            </a:r>
            <a:r>
              <a:rPr lang="id-ID" sz="1200" dirty="0" smtClean="0"/>
              <a:t> Putih                   aaa</a:t>
            </a:r>
            <a:endParaRPr lang="id-ID" sz="1200" dirty="0"/>
          </a:p>
        </p:txBody>
      </p:sp>
      <p:sp>
        <p:nvSpPr>
          <p:cNvPr id="66" name="Rounded Rectangle 65"/>
          <p:cNvSpPr/>
          <p:nvPr/>
        </p:nvSpPr>
        <p:spPr>
          <a:xfrm>
            <a:off x="1796205" y="4723508"/>
            <a:ext cx="651688" cy="2679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Submit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657152" y="863318"/>
            <a:ext cx="2884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/>
              <a:t>Create Detail Inbound PO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994154" y="1220039"/>
            <a:ext cx="579936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tabLst>
                <a:tab pos="1773238" algn="l"/>
              </a:tabLst>
            </a:pPr>
            <a:r>
              <a:rPr lang="id-ID" dirty="0" smtClean="0"/>
              <a:t>Orafin Code</a:t>
            </a:r>
            <a:r>
              <a:rPr lang="en-US" dirty="0" smtClean="0"/>
              <a:t>	</a:t>
            </a:r>
            <a:r>
              <a:rPr lang="id-ID" dirty="0"/>
              <a:t>: </a:t>
            </a:r>
            <a:r>
              <a:rPr lang="en-US" dirty="0"/>
              <a:t>OE123.27</a:t>
            </a:r>
            <a:r>
              <a:rPr lang="id-ID" dirty="0" smtClean="0"/>
              <a:t> </a:t>
            </a:r>
          </a:p>
          <a:p>
            <a:pPr>
              <a:tabLst>
                <a:tab pos="1773238" algn="l"/>
              </a:tabLst>
            </a:pPr>
            <a:r>
              <a:rPr lang="id-ID" dirty="0" smtClean="0"/>
              <a:t>Nama Barang</a:t>
            </a:r>
            <a:r>
              <a:rPr lang="en-US" dirty="0" smtClean="0"/>
              <a:t>	</a:t>
            </a:r>
            <a:r>
              <a:rPr lang="id-ID" dirty="0" smtClean="0"/>
              <a:t>: </a:t>
            </a:r>
            <a:r>
              <a:rPr lang="en-US" dirty="0"/>
              <a:t>Flexible Spiral </a:t>
            </a:r>
            <a:r>
              <a:rPr lang="en-US" dirty="0" err="1"/>
              <a:t>Kable</a:t>
            </a:r>
            <a:r>
              <a:rPr lang="id-ID" dirty="0"/>
              <a:t> </a:t>
            </a:r>
            <a:endParaRPr lang="en-US" dirty="0" smtClean="0"/>
          </a:p>
          <a:p>
            <a:pPr>
              <a:tabLst>
                <a:tab pos="1773238" algn="l"/>
              </a:tabLst>
            </a:pPr>
            <a:r>
              <a:rPr lang="id-ID" dirty="0" smtClean="0"/>
              <a:t>QTY RR	: 200</a:t>
            </a:r>
          </a:p>
          <a:p>
            <a:pPr>
              <a:tabLst>
                <a:tab pos="1773238" algn="l"/>
              </a:tabLst>
            </a:pPr>
            <a:r>
              <a:rPr lang="id-ID" dirty="0" smtClean="0"/>
              <a:t>SN / Non SN	: SN</a:t>
            </a:r>
            <a:endParaRPr lang="id-ID" dirty="0"/>
          </a:p>
        </p:txBody>
      </p:sp>
      <p:sp>
        <p:nvSpPr>
          <p:cNvPr id="3" name="Rectangle 2"/>
          <p:cNvSpPr/>
          <p:nvPr/>
        </p:nvSpPr>
        <p:spPr>
          <a:xfrm>
            <a:off x="8252808" y="3285314"/>
            <a:ext cx="441611" cy="188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100</a:t>
            </a:r>
            <a:endParaRPr lang="id-ID" sz="11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289690" y="3537706"/>
            <a:ext cx="368300" cy="188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1" name="Rectangle 60"/>
          <p:cNvSpPr/>
          <p:nvPr/>
        </p:nvSpPr>
        <p:spPr>
          <a:xfrm>
            <a:off x="8290909" y="3787132"/>
            <a:ext cx="368300" cy="188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4" name="Rectangle 63"/>
          <p:cNvSpPr/>
          <p:nvPr/>
        </p:nvSpPr>
        <p:spPr>
          <a:xfrm>
            <a:off x="8289690" y="4045403"/>
            <a:ext cx="368300" cy="188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TextBox 45"/>
          <p:cNvSpPr txBox="1"/>
          <p:nvPr/>
        </p:nvSpPr>
        <p:spPr>
          <a:xfrm>
            <a:off x="2007153" y="3495846"/>
            <a:ext cx="7236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/>
              <a:t>2</a:t>
            </a:r>
            <a:r>
              <a:rPr lang="en-US" sz="1200" dirty="0" smtClean="0"/>
              <a:t>.        </a:t>
            </a:r>
            <a:r>
              <a:rPr lang="id-ID" sz="1200" dirty="0" smtClean="0"/>
              <a:t>O</a:t>
            </a:r>
            <a:r>
              <a:rPr lang="en-US" sz="1200" dirty="0"/>
              <a:t>E</a:t>
            </a:r>
            <a:r>
              <a:rPr lang="id-ID" sz="1200" dirty="0"/>
              <a:t>1</a:t>
            </a:r>
            <a:r>
              <a:rPr lang="en-US" sz="1200" dirty="0"/>
              <a:t>23.27</a:t>
            </a:r>
            <a:r>
              <a:rPr lang="id-ID" sz="1200" dirty="0" smtClean="0"/>
              <a:t>.614.002.431                     </a:t>
            </a:r>
            <a:r>
              <a:rPr lang="id-ID" sz="1200" dirty="0"/>
              <a:t>Materia</a:t>
            </a:r>
            <a:r>
              <a:rPr lang="en-US" sz="1200" dirty="0" smtClean="0"/>
              <a:t>l	 </a:t>
            </a:r>
            <a:r>
              <a:rPr lang="id-ID" sz="1200" dirty="0" smtClean="0"/>
              <a:t>Fujikara    </a:t>
            </a:r>
            <a:r>
              <a:rPr lang="id-ID" sz="1200" dirty="0"/>
              <a:t> </a:t>
            </a:r>
            <a:r>
              <a:rPr lang="id-ID" sz="1200" dirty="0" smtClean="0"/>
              <a:t>    Merah                  bbb</a:t>
            </a:r>
            <a:endParaRPr lang="id-ID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008432" y="3765081"/>
            <a:ext cx="7097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/>
              <a:t>3</a:t>
            </a:r>
            <a:r>
              <a:rPr lang="en-US" sz="1200" dirty="0" smtClean="0"/>
              <a:t>.        </a:t>
            </a:r>
            <a:r>
              <a:rPr lang="id-ID" sz="1200" dirty="0" smtClean="0"/>
              <a:t>O</a:t>
            </a:r>
            <a:r>
              <a:rPr lang="en-US" sz="1200" dirty="0"/>
              <a:t>E</a:t>
            </a:r>
            <a:r>
              <a:rPr lang="id-ID" sz="1200" dirty="0"/>
              <a:t>1</a:t>
            </a:r>
            <a:r>
              <a:rPr lang="en-US" sz="1200" dirty="0"/>
              <a:t>23.27</a:t>
            </a:r>
            <a:r>
              <a:rPr lang="id-ID" sz="1200" dirty="0" smtClean="0"/>
              <a:t>.614.003.110                     </a:t>
            </a:r>
            <a:r>
              <a:rPr lang="id-ID" sz="1200" dirty="0"/>
              <a:t>Materia</a:t>
            </a:r>
            <a:r>
              <a:rPr lang="en-US" sz="1200" dirty="0" smtClean="0"/>
              <a:t>l	 </a:t>
            </a:r>
            <a:r>
              <a:rPr lang="id-ID" sz="1200" dirty="0" smtClean="0"/>
              <a:t>Fujikara           Biru	 ccc</a:t>
            </a:r>
            <a:endParaRPr lang="id-ID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011147" y="4013505"/>
            <a:ext cx="723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/>
              <a:t>4</a:t>
            </a:r>
            <a:r>
              <a:rPr lang="en-US" sz="1200" dirty="0" smtClean="0"/>
              <a:t>.        </a:t>
            </a:r>
            <a:r>
              <a:rPr lang="id-ID" sz="1200" dirty="0" smtClean="0"/>
              <a:t>O</a:t>
            </a:r>
            <a:r>
              <a:rPr lang="en-US" sz="1200" dirty="0"/>
              <a:t>E</a:t>
            </a:r>
            <a:r>
              <a:rPr lang="id-ID" sz="1200" dirty="0"/>
              <a:t>1</a:t>
            </a:r>
            <a:r>
              <a:rPr lang="en-US" sz="1200" dirty="0"/>
              <a:t>23.27</a:t>
            </a:r>
            <a:r>
              <a:rPr lang="id-ID" sz="1200" dirty="0" smtClean="0"/>
              <a:t>.614.004.421                     </a:t>
            </a:r>
            <a:r>
              <a:rPr lang="id-ID" sz="1200" dirty="0"/>
              <a:t>Materia</a:t>
            </a:r>
            <a:r>
              <a:rPr lang="en-US" sz="1200" dirty="0" smtClean="0"/>
              <a:t>l	 </a:t>
            </a:r>
            <a:r>
              <a:rPr lang="id-ID" sz="1200" dirty="0" smtClean="0"/>
              <a:t>Fujikara   </a:t>
            </a:r>
            <a:r>
              <a:rPr lang="id-ID" sz="1200" dirty="0"/>
              <a:t> </a:t>
            </a:r>
            <a:r>
              <a:rPr lang="id-ID" sz="1200" dirty="0" smtClean="0"/>
              <a:t>      Hitam                  aaa</a:t>
            </a:r>
            <a:endParaRPr lang="id-ID" sz="1200" dirty="0"/>
          </a:p>
        </p:txBody>
      </p:sp>
      <p:sp>
        <p:nvSpPr>
          <p:cNvPr id="58" name="Rectangle 57"/>
          <p:cNvSpPr/>
          <p:nvPr/>
        </p:nvSpPr>
        <p:spPr>
          <a:xfrm>
            <a:off x="2396051" y="3018199"/>
            <a:ext cx="1645988" cy="188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Rectangle 58"/>
          <p:cNvSpPr/>
          <p:nvPr/>
        </p:nvSpPr>
        <p:spPr>
          <a:xfrm>
            <a:off x="8252808" y="3536774"/>
            <a:ext cx="441611" cy="188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100</a:t>
            </a:r>
            <a:endParaRPr lang="id-ID" sz="11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252808" y="3788234"/>
            <a:ext cx="441611" cy="188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252808" y="4047314"/>
            <a:ext cx="441611" cy="188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182179" y="3024295"/>
            <a:ext cx="1471861" cy="188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1" name="Rectangle 70"/>
          <p:cNvSpPr/>
          <p:nvPr/>
        </p:nvSpPr>
        <p:spPr>
          <a:xfrm>
            <a:off x="5729040" y="3024295"/>
            <a:ext cx="610022" cy="188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2" name="Rectangle 71"/>
          <p:cNvSpPr/>
          <p:nvPr/>
        </p:nvSpPr>
        <p:spPr>
          <a:xfrm>
            <a:off x="6407220" y="3024295"/>
            <a:ext cx="877500" cy="188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3" name="Rectangle 72"/>
          <p:cNvSpPr/>
          <p:nvPr/>
        </p:nvSpPr>
        <p:spPr>
          <a:xfrm>
            <a:off x="7352100" y="3024295"/>
            <a:ext cx="766244" cy="188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34863" y="891877"/>
            <a:ext cx="1619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6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Inbound PO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9863191" y="251269"/>
            <a:ext cx="203353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Admin_wh</a:t>
            </a:r>
            <a:r>
              <a:rPr lang="en-US" sz="1200" i="1" dirty="0" smtClean="0"/>
              <a:t>_div1_sunter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1826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Inbound PO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70817" y="1778727"/>
            <a:ext cx="9750117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78305" y="2556117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9" name="Rectangle 38"/>
          <p:cNvSpPr/>
          <p:nvPr/>
        </p:nvSpPr>
        <p:spPr>
          <a:xfrm>
            <a:off x="11372952" y="2213217"/>
            <a:ext cx="451683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 39"/>
          <p:cNvSpPr/>
          <p:nvPr/>
        </p:nvSpPr>
        <p:spPr>
          <a:xfrm>
            <a:off x="10064044" y="2213217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205168" y="2213216"/>
            <a:ext cx="9516305" cy="245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13118" y="1778727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208370" y="1816635"/>
            <a:ext cx="9499236" cy="27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RR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Number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PR Number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PO Number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SJ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Date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|         Supplier          |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62914" y="2161127"/>
            <a:ext cx="1023536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TextBox 46"/>
          <p:cNvSpPr txBox="1"/>
          <p:nvPr/>
        </p:nvSpPr>
        <p:spPr>
          <a:xfrm>
            <a:off x="2355271" y="2508717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0070C0"/>
                </a:solidFill>
              </a:rPr>
              <a:t>Inputted</a:t>
            </a:r>
            <a:r>
              <a:rPr lang="en-US" sz="1400" dirty="0" smtClean="0">
                <a:solidFill>
                  <a:srgbClr val="0070C0"/>
                </a:solidFill>
              </a:rPr>
              <a:t>         </a:t>
            </a:r>
            <a:r>
              <a:rPr lang="id-ID" sz="1400" dirty="0" smtClean="0"/>
              <a:t> </a:t>
            </a:r>
            <a:r>
              <a:rPr lang="en-US" sz="1400" dirty="0" smtClean="0"/>
              <a:t>        </a:t>
            </a:r>
            <a:r>
              <a:rPr lang="id-ID" sz="1400" dirty="0" smtClean="0"/>
              <a:t>  </a:t>
            </a:r>
            <a:r>
              <a:rPr lang="en-US" sz="1400" dirty="0" smtClean="0"/>
              <a:t> 19070 	</a:t>
            </a:r>
            <a:r>
              <a:rPr lang="id-ID" sz="1400" dirty="0" smtClean="0"/>
              <a:t> </a:t>
            </a:r>
            <a:r>
              <a:rPr lang="en-US" sz="1400" dirty="0" smtClean="0"/>
              <a:t>    </a:t>
            </a:r>
            <a:r>
              <a:rPr lang="id-ID" sz="1400" dirty="0" smtClean="0"/>
              <a:t>   </a:t>
            </a:r>
            <a:r>
              <a:rPr lang="en-US" sz="1400" dirty="0" smtClean="0"/>
              <a:t> 2767</a:t>
            </a:r>
            <a:r>
              <a:rPr lang="id-ID" sz="1400" dirty="0" smtClean="0"/>
              <a:t>       </a:t>
            </a:r>
            <a:r>
              <a:rPr lang="id-ID" sz="1400" dirty="0"/>
              <a:t> </a:t>
            </a:r>
            <a:r>
              <a:rPr lang="id-ID" sz="1400" dirty="0" smtClean="0"/>
              <a:t>             </a:t>
            </a:r>
            <a:r>
              <a:rPr lang="en-US" sz="1400" dirty="0" smtClean="0"/>
              <a:t>            2754	</a:t>
            </a:r>
            <a:r>
              <a:rPr lang="en-US" sz="1400" dirty="0"/>
              <a:t> </a:t>
            </a:r>
            <a:r>
              <a:rPr lang="en-US" sz="1400" dirty="0" smtClean="0"/>
              <a:t>              05-JAN-2018           </a:t>
            </a:r>
            <a:r>
              <a:rPr lang="id-ID" sz="1400" dirty="0" smtClean="0"/>
              <a:t>       CHINA TELECOM</a:t>
            </a:r>
            <a:r>
              <a:rPr lang="en-US" sz="1400" dirty="0" smtClean="0"/>
              <a:t>	</a:t>
            </a:r>
            <a:endParaRPr lang="id-ID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351520" y="2783785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0070C0"/>
                </a:solidFill>
              </a:rPr>
              <a:t>Inputted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id-ID" sz="1400" dirty="0" smtClean="0">
                <a:solidFill>
                  <a:srgbClr val="0070C0"/>
                </a:solidFill>
              </a:rPr>
              <a:t>                    </a:t>
            </a:r>
            <a:r>
              <a:rPr lang="en-US" sz="1400" dirty="0" smtClean="0"/>
              <a:t>19069</a:t>
            </a:r>
            <a:r>
              <a:rPr lang="id-ID" sz="1400" dirty="0" smtClean="0"/>
              <a:t>            </a:t>
            </a:r>
            <a:r>
              <a:rPr lang="en-US" sz="1400" dirty="0" smtClean="0"/>
              <a:t>	</a:t>
            </a:r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id-ID" sz="1400" dirty="0" smtClean="0"/>
              <a:t>   </a:t>
            </a:r>
            <a:r>
              <a:rPr lang="en-US" sz="1400" dirty="0" smtClean="0"/>
              <a:t> 2766	</a:t>
            </a:r>
            <a:r>
              <a:rPr lang="en-US" sz="1400" dirty="0"/>
              <a:t> </a:t>
            </a:r>
            <a:r>
              <a:rPr lang="en-US" sz="1400" dirty="0" smtClean="0"/>
              <a:t>                 </a:t>
            </a:r>
            <a:r>
              <a:rPr lang="id-ID" sz="1400" dirty="0" smtClean="0"/>
              <a:t>       </a:t>
            </a:r>
            <a:r>
              <a:rPr lang="en-US" sz="1400" dirty="0" smtClean="0"/>
              <a:t>   2753	               04-DEC-2017            </a:t>
            </a:r>
            <a:r>
              <a:rPr lang="id-ID" sz="1400" dirty="0" smtClean="0"/>
              <a:t>     </a:t>
            </a:r>
            <a:r>
              <a:rPr lang="en-US" sz="1400" dirty="0" smtClean="0"/>
              <a:t> HUAWEI</a:t>
            </a:r>
            <a:r>
              <a:rPr lang="id-ID" sz="1400" dirty="0" smtClean="0"/>
              <a:t>   </a:t>
            </a:r>
            <a:endParaRPr lang="id-ID" sz="1400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289679" y="2604930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289679" y="2897271"/>
            <a:ext cx="155576" cy="12065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3622338" y="2163052"/>
            <a:ext cx="140354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 51"/>
          <p:cNvSpPr/>
          <p:nvPr/>
        </p:nvSpPr>
        <p:spPr>
          <a:xfrm>
            <a:off x="5186888" y="2164977"/>
            <a:ext cx="140354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6765997" y="2185061"/>
            <a:ext cx="140354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Rectangle 54"/>
          <p:cNvSpPr/>
          <p:nvPr/>
        </p:nvSpPr>
        <p:spPr>
          <a:xfrm>
            <a:off x="8359991" y="2180331"/>
            <a:ext cx="140354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Rectangle 56"/>
          <p:cNvSpPr/>
          <p:nvPr/>
        </p:nvSpPr>
        <p:spPr>
          <a:xfrm>
            <a:off x="9992932" y="2180331"/>
            <a:ext cx="151477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ounded Rectangle 32"/>
          <p:cNvSpPr/>
          <p:nvPr/>
        </p:nvSpPr>
        <p:spPr>
          <a:xfrm>
            <a:off x="2220875" y="1334312"/>
            <a:ext cx="960698" cy="2679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Create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227184" y="2155138"/>
            <a:ext cx="263183" cy="31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364202" y="3064235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0070C0"/>
                </a:solidFill>
              </a:rPr>
              <a:t>Inputted</a:t>
            </a:r>
            <a:r>
              <a:rPr lang="en-US" sz="1400" dirty="0" smtClean="0">
                <a:solidFill>
                  <a:srgbClr val="0070C0"/>
                </a:solidFill>
              </a:rPr>
              <a:t>                     </a:t>
            </a:r>
            <a:r>
              <a:rPr lang="en-US" sz="1400" dirty="0" smtClean="0"/>
              <a:t>2701 </a:t>
            </a:r>
            <a:r>
              <a:rPr lang="en-US" sz="1400" dirty="0"/>
              <a:t>	</a:t>
            </a:r>
            <a:r>
              <a:rPr lang="id-ID" sz="1400" dirty="0"/>
              <a:t> </a:t>
            </a:r>
            <a:r>
              <a:rPr lang="en-US" sz="1400" dirty="0"/>
              <a:t>    </a:t>
            </a:r>
            <a:r>
              <a:rPr lang="id-ID" sz="1400" dirty="0"/>
              <a:t>   </a:t>
            </a:r>
            <a:r>
              <a:rPr lang="en-US" sz="1400" dirty="0"/>
              <a:t> 2769</a:t>
            </a:r>
            <a:r>
              <a:rPr lang="id-ID" sz="1400" dirty="0"/>
              <a:t> </a:t>
            </a:r>
            <a:r>
              <a:rPr lang="en-US" sz="1400" dirty="0"/>
              <a:t>                               </a:t>
            </a:r>
            <a:r>
              <a:rPr lang="id-ID" sz="1400" dirty="0"/>
              <a:t>19072 </a:t>
            </a:r>
            <a:r>
              <a:rPr lang="en-US" sz="1400" dirty="0"/>
              <a:t>	              </a:t>
            </a:r>
            <a:r>
              <a:rPr lang="en-US" sz="1400" dirty="0" smtClean="0"/>
              <a:t> 01-JAN-2018           </a:t>
            </a:r>
            <a:r>
              <a:rPr lang="id-ID" sz="1400" dirty="0" smtClean="0"/>
              <a:t>       CHINA </a:t>
            </a:r>
            <a:r>
              <a:rPr lang="id-ID" sz="1400" dirty="0"/>
              <a:t>TELECOM </a:t>
            </a:r>
            <a:r>
              <a:rPr lang="en-US" sz="1400" dirty="0" smtClean="0"/>
              <a:t>	</a:t>
            </a:r>
            <a:endParaRPr lang="id-ID" sz="14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298610" y="3167172"/>
            <a:ext cx="155576" cy="12065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21728" y="749476"/>
            <a:ext cx="217398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en-US" sz="1400" b="1" dirty="0" smtClean="0">
                <a:solidFill>
                  <a:schemeClr val="bg1"/>
                </a:solidFill>
              </a:rPr>
              <a:t>*Inbound PO</a:t>
            </a:r>
            <a:endParaRPr lang="id-ID" sz="1400" b="1" dirty="0" smtClean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id-ID" sz="1400" dirty="0" smtClean="0">
                <a:solidFill>
                  <a:schemeClr val="bg1"/>
                </a:solidFill>
              </a:rPr>
              <a:t>      </a:t>
            </a:r>
            <a:r>
              <a:rPr lang="id-ID" sz="1400" b="1" dirty="0" smtClean="0">
                <a:solidFill>
                  <a:srgbClr val="FFFF00"/>
                </a:solidFill>
              </a:rPr>
              <a:t>-- Input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</a:rPr>
              <a:t>Warehouse </a:t>
            </a:r>
            <a:r>
              <a:rPr lang="en-US" sz="1400" dirty="0" smtClean="0">
                <a:solidFill>
                  <a:schemeClr val="bg1"/>
                </a:solidFill>
              </a:rPr>
              <a:t>Transfer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*Prod</a:t>
            </a:r>
            <a:r>
              <a:rPr lang="en-US" sz="1400" dirty="0" err="1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en-US" sz="1400" dirty="0" err="1">
                <a:solidFill>
                  <a:schemeClr val="bg1"/>
                </a:solidFill>
              </a:rPr>
              <a:t>Peminjaman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GRF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Outbound</a:t>
            </a:r>
            <a:endParaRPr lang="id-ID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Stock </a:t>
            </a:r>
            <a:r>
              <a:rPr lang="en-US" sz="1600" dirty="0" err="1" smtClean="0">
                <a:solidFill>
                  <a:schemeClr val="bg1"/>
                </a:solidFill>
              </a:rPr>
              <a:t>Opname</a:t>
            </a:r>
            <a:r>
              <a:rPr lang="en-US" sz="1600" dirty="0" smtClean="0">
                <a:solidFill>
                  <a:schemeClr val="bg1"/>
                </a:solidFill>
              </a:rPr>
              <a:t> Internal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82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Inbound PO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approver_wh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1826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Inbound PO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>
            <a:off x="10015276" y="1676769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156400" y="1676768"/>
            <a:ext cx="9516305" cy="245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2" y="1280187"/>
            <a:ext cx="9499236" cy="27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RR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Number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PR Number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PO Number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SJ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Date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|         Supplier          |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14146" y="1624679"/>
            <a:ext cx="1023536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TextBox 46"/>
          <p:cNvSpPr txBox="1"/>
          <p:nvPr/>
        </p:nvSpPr>
        <p:spPr>
          <a:xfrm>
            <a:off x="2306503" y="1972269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  </a:t>
            </a:r>
            <a:r>
              <a:rPr lang="id-ID" sz="1400" dirty="0" smtClean="0">
                <a:solidFill>
                  <a:srgbClr val="0070C0"/>
                </a:solidFill>
              </a:rPr>
              <a:t>Inputted</a:t>
            </a:r>
            <a:r>
              <a:rPr lang="en-US" sz="1400" dirty="0" smtClean="0">
                <a:solidFill>
                  <a:srgbClr val="0070C0"/>
                </a:solidFill>
              </a:rPr>
              <a:t>         </a:t>
            </a:r>
            <a:r>
              <a:rPr lang="id-ID" sz="1400" dirty="0" smtClean="0"/>
              <a:t> </a:t>
            </a:r>
            <a:r>
              <a:rPr lang="en-US" sz="1400" dirty="0" smtClean="0"/>
              <a:t>        2701 	</a:t>
            </a:r>
            <a:r>
              <a:rPr lang="id-ID" sz="1400" dirty="0" smtClean="0"/>
              <a:t> </a:t>
            </a:r>
            <a:r>
              <a:rPr lang="en-US" sz="1400" dirty="0" smtClean="0"/>
              <a:t>    </a:t>
            </a:r>
            <a:r>
              <a:rPr lang="id-ID" sz="1400" dirty="0" smtClean="0"/>
              <a:t>   </a:t>
            </a:r>
            <a:r>
              <a:rPr lang="en-US" sz="1400" dirty="0" smtClean="0"/>
              <a:t> 2769</a:t>
            </a:r>
            <a:r>
              <a:rPr lang="id-ID" sz="1400" dirty="0" smtClean="0"/>
              <a:t> </a:t>
            </a:r>
            <a:r>
              <a:rPr lang="en-US" sz="1400" dirty="0" smtClean="0"/>
              <a:t>                               </a:t>
            </a:r>
            <a:r>
              <a:rPr lang="id-ID" sz="1400" dirty="0" smtClean="0"/>
              <a:t>19072 </a:t>
            </a:r>
            <a:r>
              <a:rPr lang="en-US" sz="1400" dirty="0" smtClean="0"/>
              <a:t>	</a:t>
            </a:r>
            <a:r>
              <a:rPr lang="en-US" sz="1400" dirty="0"/>
              <a:t> </a:t>
            </a:r>
            <a:r>
              <a:rPr lang="en-US" sz="1400" dirty="0" smtClean="0"/>
              <a:t>              01-JAN-2018           </a:t>
            </a:r>
            <a:r>
              <a:rPr lang="id-ID" sz="1400" dirty="0" smtClean="0"/>
              <a:t>    </a:t>
            </a:r>
            <a:r>
              <a:rPr lang="en-US" sz="1400" dirty="0" smtClean="0"/>
              <a:t> </a:t>
            </a:r>
            <a:r>
              <a:rPr lang="id-ID" sz="1400" dirty="0" smtClean="0"/>
              <a:t>CHINA TELECOM</a:t>
            </a:r>
            <a:r>
              <a:rPr lang="en-US" sz="1400" dirty="0" smtClean="0"/>
              <a:t>	</a:t>
            </a:r>
            <a:endParaRPr lang="id-ID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302752" y="2247337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  </a:t>
            </a:r>
            <a:r>
              <a:rPr lang="id-ID" sz="1400" dirty="0" smtClean="0">
                <a:solidFill>
                  <a:srgbClr val="00B050"/>
                </a:solidFill>
              </a:rPr>
              <a:t>Approved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id-ID" sz="1400" dirty="0" smtClean="0">
                <a:solidFill>
                  <a:srgbClr val="0070C0"/>
                </a:solidFill>
              </a:rPr>
              <a:t>              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/>
              <a:t>19069</a:t>
            </a:r>
            <a:r>
              <a:rPr lang="id-ID" sz="1400" dirty="0" smtClean="0"/>
              <a:t>            </a:t>
            </a:r>
            <a:r>
              <a:rPr lang="en-US" sz="1400" dirty="0" smtClean="0"/>
              <a:t>	</a:t>
            </a:r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id-ID" sz="1400" dirty="0" smtClean="0"/>
              <a:t>   </a:t>
            </a:r>
            <a:r>
              <a:rPr lang="en-US" sz="1400" dirty="0" smtClean="0"/>
              <a:t> 2766	</a:t>
            </a:r>
            <a:r>
              <a:rPr lang="en-US" sz="1400" dirty="0"/>
              <a:t> </a:t>
            </a:r>
            <a:r>
              <a:rPr lang="en-US" sz="1400" dirty="0" smtClean="0"/>
              <a:t>                 </a:t>
            </a:r>
            <a:r>
              <a:rPr lang="id-ID" sz="1400" dirty="0" smtClean="0"/>
              <a:t>       </a:t>
            </a:r>
            <a:r>
              <a:rPr lang="en-US" sz="1400" dirty="0" smtClean="0"/>
              <a:t>   2753	               04-DEC-2017            </a:t>
            </a:r>
            <a:r>
              <a:rPr lang="id-ID" sz="1400" dirty="0" smtClean="0"/>
              <a:t>    </a:t>
            </a:r>
            <a:r>
              <a:rPr lang="en-US" sz="1400" dirty="0" smtClean="0"/>
              <a:t>HUAWEI</a:t>
            </a:r>
            <a:r>
              <a:rPr lang="id-ID" sz="1400" dirty="0" smtClean="0"/>
              <a:t>   </a:t>
            </a:r>
            <a:endParaRPr lang="id-ID" sz="1400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240911" y="2068482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240911" y="2360823"/>
            <a:ext cx="155576" cy="12065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3573570" y="1626604"/>
            <a:ext cx="140354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 51"/>
          <p:cNvSpPr/>
          <p:nvPr/>
        </p:nvSpPr>
        <p:spPr>
          <a:xfrm>
            <a:off x="5138120" y="1628529"/>
            <a:ext cx="140354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6717229" y="1648613"/>
            <a:ext cx="140354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Rectangle 54"/>
          <p:cNvSpPr/>
          <p:nvPr/>
        </p:nvSpPr>
        <p:spPr>
          <a:xfrm>
            <a:off x="8311223" y="1643883"/>
            <a:ext cx="140354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Rectangle 56"/>
          <p:cNvSpPr/>
          <p:nvPr/>
        </p:nvSpPr>
        <p:spPr>
          <a:xfrm>
            <a:off x="9837484" y="1643883"/>
            <a:ext cx="151477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TextBox 29"/>
          <p:cNvSpPr txBox="1"/>
          <p:nvPr/>
        </p:nvSpPr>
        <p:spPr>
          <a:xfrm>
            <a:off x="121728" y="749476"/>
            <a:ext cx="217398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en-US" sz="1400" b="1" dirty="0" smtClean="0">
                <a:solidFill>
                  <a:schemeClr val="bg1"/>
                </a:solidFill>
              </a:rPr>
              <a:t>*Inbound PO</a:t>
            </a:r>
            <a:endParaRPr lang="id-ID" sz="1400" b="1" dirty="0" smtClean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id-ID" sz="1400" dirty="0" smtClean="0">
                <a:solidFill>
                  <a:schemeClr val="bg1"/>
                </a:solidFill>
              </a:rPr>
              <a:t>      -- Input</a:t>
            </a: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id-ID" sz="1400" dirty="0" smtClean="0">
                <a:solidFill>
                  <a:schemeClr val="bg1"/>
                </a:solidFill>
              </a:rPr>
              <a:t>      </a:t>
            </a:r>
            <a:r>
              <a:rPr lang="id-ID" sz="1400" b="1" dirty="0" smtClean="0">
                <a:solidFill>
                  <a:srgbClr val="FFFF00"/>
                </a:solidFill>
              </a:rPr>
              <a:t>-- </a:t>
            </a:r>
            <a:r>
              <a:rPr lang="id-ID" sz="1400" b="1" dirty="0">
                <a:solidFill>
                  <a:srgbClr val="FFFF00"/>
                </a:solidFill>
              </a:rPr>
              <a:t>Approval</a:t>
            </a:r>
            <a:endParaRPr lang="id-ID" sz="1400" dirty="0" smtClean="0">
              <a:solidFill>
                <a:schemeClr val="bg1"/>
              </a:solidFill>
            </a:endParaRPr>
          </a:p>
          <a:p>
            <a:r>
              <a:rPr lang="id-ID" sz="1400" dirty="0" smtClean="0">
                <a:solidFill>
                  <a:schemeClr val="bg1"/>
                </a:solidFill>
              </a:rPr>
              <a:t>       -- Tag SN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</a:rPr>
              <a:t>Warehouse </a:t>
            </a:r>
            <a:r>
              <a:rPr lang="en-US" sz="1400" dirty="0" smtClean="0">
                <a:solidFill>
                  <a:schemeClr val="bg1"/>
                </a:solidFill>
              </a:rPr>
              <a:t>Transfer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*Prod</a:t>
            </a:r>
            <a:r>
              <a:rPr lang="en-US" sz="1400" dirty="0" err="1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en-US" sz="1400" dirty="0" err="1">
                <a:solidFill>
                  <a:schemeClr val="bg1"/>
                </a:solidFill>
              </a:rPr>
              <a:t>Peminjaman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*Return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*GRF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Outbound</a:t>
            </a:r>
            <a:endParaRPr lang="id-ID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Stock </a:t>
            </a:r>
            <a:r>
              <a:rPr lang="en-US" sz="1600" dirty="0" err="1" smtClean="0">
                <a:solidFill>
                  <a:schemeClr val="bg1"/>
                </a:solidFill>
              </a:rPr>
              <a:t>Opname</a:t>
            </a:r>
            <a:r>
              <a:rPr lang="en-US" sz="1600" dirty="0" smtClean="0">
                <a:solidFill>
                  <a:schemeClr val="bg1"/>
                </a:solidFill>
              </a:rPr>
              <a:t> Internal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863191" y="251269"/>
            <a:ext cx="203353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Approver</a:t>
            </a:r>
            <a:r>
              <a:rPr lang="id-ID" sz="1200" i="1" dirty="0" smtClean="0"/>
              <a:t>_wh</a:t>
            </a:r>
            <a:r>
              <a:rPr lang="en-US" sz="1200" i="1" dirty="0" smtClean="0"/>
              <a:t>_div1_bandung</a:t>
            </a:r>
            <a:endParaRPr lang="id-ID" sz="1200" i="1" dirty="0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178785" y="1621248"/>
            <a:ext cx="263183" cy="30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15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Inbound PO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Admin_wh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1826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Inbound PO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549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04723" y="2719891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9" name="Rectangle 38"/>
          <p:cNvSpPr/>
          <p:nvPr/>
        </p:nvSpPr>
        <p:spPr>
          <a:xfrm>
            <a:off x="11324184" y="2006969"/>
            <a:ext cx="451683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 39"/>
          <p:cNvSpPr/>
          <p:nvPr/>
        </p:nvSpPr>
        <p:spPr>
          <a:xfrm>
            <a:off x="10015276" y="2006969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156400" y="2006968"/>
            <a:ext cx="9516305" cy="245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3438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2" y="1280187"/>
            <a:ext cx="9499236" cy="27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RR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Number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PR Number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PO Number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RR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Date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|         Supplier          |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14146" y="1954879"/>
            <a:ext cx="1023536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TextBox 46"/>
          <p:cNvSpPr txBox="1"/>
          <p:nvPr/>
        </p:nvSpPr>
        <p:spPr>
          <a:xfrm>
            <a:off x="2281689" y="2672491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>
                <a:solidFill>
                  <a:srgbClr val="0070C0"/>
                </a:solidFill>
              </a:rPr>
              <a:t>Closed         </a:t>
            </a:r>
            <a:r>
              <a:rPr lang="id-ID" sz="1400" dirty="0" smtClean="0"/>
              <a:t> </a:t>
            </a:r>
            <a:r>
              <a:rPr lang="en-US" sz="1400" dirty="0" smtClean="0"/>
              <a:t>         19070 	      </a:t>
            </a:r>
            <a:r>
              <a:rPr lang="id-ID" sz="1400" dirty="0" smtClean="0"/>
              <a:t> </a:t>
            </a:r>
            <a:r>
              <a:rPr lang="en-US" sz="1400" dirty="0" smtClean="0"/>
              <a:t>	      2767</a:t>
            </a:r>
            <a:r>
              <a:rPr lang="id-ID" sz="1400" dirty="0" smtClean="0"/>
              <a:t>       </a:t>
            </a:r>
            <a:r>
              <a:rPr lang="en-US" sz="1400" dirty="0" smtClean="0"/>
              <a:t>	</a:t>
            </a:r>
            <a:r>
              <a:rPr lang="en-US" sz="1400" dirty="0"/>
              <a:t> </a:t>
            </a:r>
            <a:r>
              <a:rPr lang="en-US" sz="1400" dirty="0" smtClean="0"/>
              <a:t>                    2754	</a:t>
            </a:r>
            <a:r>
              <a:rPr lang="en-US" sz="1400" dirty="0"/>
              <a:t> </a:t>
            </a:r>
            <a:r>
              <a:rPr lang="en-US" sz="1400" dirty="0" smtClean="0"/>
              <a:t>              05-JAN-2018                 HUAWEI	</a:t>
            </a:r>
            <a:endParaRPr lang="id-ID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277938" y="2947559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70C0"/>
                </a:solidFill>
              </a:rPr>
              <a:t>Closed</a:t>
            </a:r>
            <a:r>
              <a:rPr lang="en-US" sz="1400" dirty="0" smtClean="0"/>
              <a:t>                   19069</a:t>
            </a:r>
            <a:r>
              <a:rPr lang="id-ID" sz="1400" dirty="0" smtClean="0"/>
              <a:t>            </a:t>
            </a:r>
            <a:r>
              <a:rPr lang="en-US" sz="1400" dirty="0" smtClean="0"/>
              <a:t>	</a:t>
            </a:r>
            <a:r>
              <a:rPr lang="en-US" sz="1400" dirty="0"/>
              <a:t> </a:t>
            </a:r>
            <a:r>
              <a:rPr lang="en-US" sz="1400" dirty="0" smtClean="0"/>
              <a:t>     2766	</a:t>
            </a:r>
            <a:r>
              <a:rPr lang="en-US" sz="1400" dirty="0"/>
              <a:t> </a:t>
            </a:r>
            <a:r>
              <a:rPr lang="en-US" sz="1400" dirty="0" smtClean="0"/>
              <a:t>                    2753	               04-DEC-2017                 HUAWEI</a:t>
            </a:r>
            <a:endParaRPr lang="id-ID" sz="1400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216097" y="2768704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216097" y="3061045"/>
            <a:ext cx="155576" cy="12065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3573570" y="1956804"/>
            <a:ext cx="140354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 51"/>
          <p:cNvSpPr/>
          <p:nvPr/>
        </p:nvSpPr>
        <p:spPr>
          <a:xfrm>
            <a:off x="5138120" y="1958729"/>
            <a:ext cx="140354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6717229" y="1978813"/>
            <a:ext cx="140354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Rectangle 54"/>
          <p:cNvSpPr/>
          <p:nvPr/>
        </p:nvSpPr>
        <p:spPr>
          <a:xfrm>
            <a:off x="8311223" y="1974083"/>
            <a:ext cx="140354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Rectangle 56"/>
          <p:cNvSpPr/>
          <p:nvPr/>
        </p:nvSpPr>
        <p:spPr>
          <a:xfrm>
            <a:off x="9944164" y="1974083"/>
            <a:ext cx="151477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ounded Rectangle 32"/>
          <p:cNvSpPr/>
          <p:nvPr/>
        </p:nvSpPr>
        <p:spPr>
          <a:xfrm>
            <a:off x="10788996" y="871122"/>
            <a:ext cx="960698" cy="2679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Create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57152" y="645547"/>
            <a:ext cx="10172690" cy="5871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0" name="Rectangle 29"/>
          <p:cNvSpPr/>
          <p:nvPr/>
        </p:nvSpPr>
        <p:spPr>
          <a:xfrm>
            <a:off x="1814865" y="2744783"/>
            <a:ext cx="9936187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6"/>
          <a:srcRect b="73156"/>
          <a:stretch/>
        </p:blipFill>
        <p:spPr>
          <a:xfrm>
            <a:off x="1904561" y="2802422"/>
            <a:ext cx="9564628" cy="387011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897459" y="3208233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6" name="Rectangle 35"/>
          <p:cNvSpPr/>
          <p:nvPr/>
        </p:nvSpPr>
        <p:spPr>
          <a:xfrm>
            <a:off x="1986276" y="2835051"/>
            <a:ext cx="9479532" cy="278182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# |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Nama Material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|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Orafin Code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Grouping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Barang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|QTY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RR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SN/Non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Status  |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7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532689" y="2793029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986275" y="4077798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3.       OTB		         </a:t>
            </a:r>
            <a:r>
              <a:rPr lang="id-ID" sz="1200" dirty="0" smtClean="0"/>
              <a:t>           </a:t>
            </a:r>
            <a:r>
              <a:rPr lang="en-US" sz="1200" dirty="0" smtClean="0"/>
              <a:t>OE123.</a:t>
            </a:r>
            <a:r>
              <a:rPr lang="id-ID" sz="1200" dirty="0" smtClean="0"/>
              <a:t>12                        Material</a:t>
            </a:r>
            <a:r>
              <a:rPr lang="en-US" sz="1200" dirty="0"/>
              <a:t>	 </a:t>
            </a:r>
            <a:r>
              <a:rPr lang="en-US" sz="1200" dirty="0" smtClean="0"/>
              <a:t>    </a:t>
            </a:r>
            <a:r>
              <a:rPr lang="id-ID" sz="1200" dirty="0" smtClean="0"/>
              <a:t>                  </a:t>
            </a:r>
            <a:r>
              <a:rPr lang="en-US" sz="1200" dirty="0" smtClean="0"/>
              <a:t>50</a:t>
            </a:r>
            <a:r>
              <a:rPr lang="id-ID" sz="1200" dirty="0"/>
              <a:t> </a:t>
            </a:r>
            <a:r>
              <a:rPr lang="id-ID" sz="1200" dirty="0" smtClean="0"/>
              <a:t>              </a:t>
            </a:r>
            <a:r>
              <a:rPr lang="en-US" sz="1200" dirty="0" smtClean="0"/>
              <a:t> </a:t>
            </a:r>
            <a:r>
              <a:rPr lang="id-ID" sz="1200" dirty="0" smtClean="0"/>
              <a:t>Non             </a:t>
            </a:r>
            <a:r>
              <a:rPr lang="id-ID" sz="1200" dirty="0" smtClean="0">
                <a:solidFill>
                  <a:schemeClr val="accent6">
                    <a:lumMod val="75000"/>
                  </a:schemeClr>
                </a:solidFill>
              </a:rPr>
              <a:t>Closed</a:t>
            </a:r>
            <a:r>
              <a:rPr lang="en-US" sz="1200" dirty="0"/>
              <a:t>	</a:t>
            </a:r>
            <a:endParaRPr lang="id-ID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121728" y="749476"/>
            <a:ext cx="217398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en-US" sz="1400" b="1" dirty="0" smtClean="0">
                <a:solidFill>
                  <a:schemeClr val="bg1"/>
                </a:solidFill>
              </a:rPr>
              <a:t>*Inbound PO</a:t>
            </a:r>
            <a:endParaRPr lang="id-ID" sz="1400" b="1" dirty="0" smtClean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rgbClr val="FFFF00"/>
                </a:solidFill>
              </a:rPr>
              <a:t>      </a:t>
            </a:r>
            <a:r>
              <a:rPr lang="id-ID" sz="1400" b="1" dirty="0" smtClean="0">
                <a:solidFill>
                  <a:srgbClr val="FFFF00"/>
                </a:solidFill>
              </a:rPr>
              <a:t>-- </a:t>
            </a:r>
            <a:r>
              <a:rPr lang="id-ID" sz="1400" b="1" dirty="0">
                <a:solidFill>
                  <a:srgbClr val="FFFF00"/>
                </a:solidFill>
              </a:rPr>
              <a:t>Approval</a:t>
            </a:r>
            <a:r>
              <a:rPr lang="id-ID" sz="1400" dirty="0" smtClean="0">
                <a:solidFill>
                  <a:schemeClr val="bg1"/>
                </a:solidFill>
              </a:rPr>
              <a:t> 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     -- Tag SN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</a:rPr>
              <a:t>Warehouse </a:t>
            </a:r>
            <a:r>
              <a:rPr lang="en-US" sz="1400" dirty="0" smtClean="0">
                <a:solidFill>
                  <a:schemeClr val="bg1"/>
                </a:solidFill>
              </a:rPr>
              <a:t>Transfer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*Prod</a:t>
            </a:r>
            <a:r>
              <a:rPr lang="en-US" sz="1400" dirty="0" err="1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en-US" sz="1400" dirty="0" err="1">
                <a:solidFill>
                  <a:schemeClr val="bg1"/>
                </a:solidFill>
              </a:rPr>
              <a:t>Peminjaman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*Return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*GRF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Outbound</a:t>
            </a:r>
            <a:endParaRPr lang="id-ID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Stock </a:t>
            </a:r>
            <a:r>
              <a:rPr lang="en-US" sz="1600" dirty="0" err="1" smtClean="0">
                <a:solidFill>
                  <a:schemeClr val="bg1"/>
                </a:solidFill>
              </a:rPr>
              <a:t>Opname</a:t>
            </a:r>
            <a:r>
              <a:rPr lang="en-US" sz="1600" dirty="0" smtClean="0">
                <a:solidFill>
                  <a:schemeClr val="bg1"/>
                </a:solidFill>
              </a:rPr>
              <a:t> Internal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86275" y="4333005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4.       Spiral		          </a:t>
            </a:r>
            <a:r>
              <a:rPr lang="id-ID" sz="1200" dirty="0" smtClean="0"/>
              <a:t>          </a:t>
            </a:r>
            <a:r>
              <a:rPr lang="en-US" sz="1200" dirty="0" smtClean="0"/>
              <a:t>OE123.</a:t>
            </a:r>
            <a:r>
              <a:rPr lang="id-ID" sz="1200" dirty="0" smtClean="0"/>
              <a:t>45                        Material</a:t>
            </a:r>
            <a:r>
              <a:rPr lang="en-US" sz="1200" dirty="0"/>
              <a:t>	 </a:t>
            </a:r>
            <a:r>
              <a:rPr lang="en-US" sz="1200" dirty="0" smtClean="0"/>
              <a:t>    </a:t>
            </a:r>
            <a:r>
              <a:rPr lang="id-ID" sz="1200" dirty="0" smtClean="0"/>
              <a:t>                  </a:t>
            </a:r>
            <a:r>
              <a:rPr lang="en-US" sz="1200" dirty="0" smtClean="0"/>
              <a:t>50</a:t>
            </a:r>
            <a:r>
              <a:rPr lang="id-ID" sz="1200" dirty="0"/>
              <a:t> </a:t>
            </a:r>
            <a:r>
              <a:rPr lang="id-ID" sz="1200" dirty="0" smtClean="0"/>
              <a:t>               </a:t>
            </a:r>
            <a:r>
              <a:rPr lang="en-US" sz="1200" dirty="0" smtClean="0"/>
              <a:t> </a:t>
            </a:r>
            <a:r>
              <a:rPr lang="id-ID" sz="1200" dirty="0" smtClean="0"/>
              <a:t>SN </a:t>
            </a:r>
            <a:r>
              <a:rPr lang="id-ID" sz="1200" dirty="0"/>
              <a:t> </a:t>
            </a:r>
            <a:r>
              <a:rPr lang="id-ID" sz="1200" dirty="0" smtClean="0"/>
              <a:t>             </a:t>
            </a:r>
            <a:r>
              <a:rPr lang="id-ID" sz="1200" dirty="0" smtClean="0">
                <a:solidFill>
                  <a:schemeClr val="accent6">
                    <a:lumMod val="75000"/>
                  </a:schemeClr>
                </a:solidFill>
              </a:rPr>
              <a:t>Closed</a:t>
            </a:r>
            <a:endParaRPr lang="id-ID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86275" y="3545712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      Flexible Spiral </a:t>
            </a:r>
            <a:r>
              <a:rPr lang="en-US" sz="1200" dirty="0" err="1" smtClean="0"/>
              <a:t>Kable</a:t>
            </a:r>
            <a:r>
              <a:rPr lang="en-US" sz="1200" dirty="0" smtClean="0"/>
              <a:t> </a:t>
            </a:r>
            <a:r>
              <a:rPr lang="id-ID" sz="1200" dirty="0" smtClean="0"/>
              <a:t>           </a:t>
            </a:r>
            <a:r>
              <a:rPr lang="en-US" sz="1200" dirty="0" smtClean="0"/>
              <a:t>      </a:t>
            </a:r>
            <a:r>
              <a:rPr lang="id-ID" sz="1200" dirty="0" smtClean="0"/>
              <a:t>         </a:t>
            </a:r>
            <a:r>
              <a:rPr lang="en-US" sz="1200" dirty="0" smtClean="0"/>
              <a:t>OE123.27</a:t>
            </a:r>
            <a:r>
              <a:rPr lang="id-ID" sz="1200" dirty="0" smtClean="0"/>
              <a:t>                         Materia</a:t>
            </a:r>
            <a:r>
              <a:rPr lang="en-US" sz="1200" dirty="0" smtClean="0"/>
              <a:t>l	  </a:t>
            </a:r>
            <a:r>
              <a:rPr lang="id-ID" sz="1200" dirty="0" smtClean="0"/>
              <a:t>                    200                </a:t>
            </a:r>
            <a:r>
              <a:rPr lang="en-US" sz="1200" dirty="0" smtClean="0"/>
              <a:t>SN</a:t>
            </a:r>
            <a:r>
              <a:rPr lang="id-ID" sz="1200" dirty="0" smtClean="0"/>
              <a:t>               </a:t>
            </a:r>
            <a:r>
              <a:rPr lang="id-ID" sz="1200" dirty="0" smtClean="0">
                <a:solidFill>
                  <a:schemeClr val="accent6">
                    <a:lumMod val="75000"/>
                  </a:schemeClr>
                </a:solidFill>
              </a:rPr>
              <a:t>Closed </a:t>
            </a:r>
            <a:r>
              <a:rPr lang="id-ID" sz="1200" dirty="0" smtClean="0"/>
              <a:t>	</a:t>
            </a:r>
            <a:endParaRPr lang="id-ID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1986275" y="3800919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 </a:t>
            </a:r>
            <a:r>
              <a:rPr lang="id-ID" sz="1200" dirty="0" smtClean="0"/>
              <a:t>      </a:t>
            </a:r>
            <a:r>
              <a:rPr lang="en-US" sz="1200" dirty="0" smtClean="0"/>
              <a:t>T</a:t>
            </a:r>
            <a:r>
              <a:rPr lang="id-ID" sz="1200" dirty="0" smtClean="0"/>
              <a:t>iang Feeder                        </a:t>
            </a:r>
            <a:r>
              <a:rPr lang="en-US" sz="1200" dirty="0" smtClean="0"/>
              <a:t>      </a:t>
            </a:r>
            <a:r>
              <a:rPr lang="id-ID" sz="1200" dirty="0" smtClean="0"/>
              <a:t>         </a:t>
            </a:r>
            <a:r>
              <a:rPr lang="en-US" sz="1200" dirty="0" smtClean="0"/>
              <a:t>OE123.30</a:t>
            </a:r>
            <a:r>
              <a:rPr lang="id-ID" sz="1200" dirty="0" smtClean="0"/>
              <a:t>                         Materia</a:t>
            </a:r>
            <a:r>
              <a:rPr lang="en-US" sz="1200" dirty="0"/>
              <a:t>l	   </a:t>
            </a:r>
            <a:r>
              <a:rPr lang="id-ID" sz="1200" dirty="0" smtClean="0"/>
              <a:t>                     5                   </a:t>
            </a:r>
            <a:r>
              <a:rPr lang="en-US" sz="1200" dirty="0" smtClean="0"/>
              <a:t>SN</a:t>
            </a:r>
            <a:r>
              <a:rPr lang="id-ID" sz="1200" dirty="0"/>
              <a:t> </a:t>
            </a:r>
            <a:r>
              <a:rPr lang="id-ID" sz="1200" dirty="0" smtClean="0"/>
              <a:t>             </a:t>
            </a:r>
            <a:r>
              <a:rPr lang="id-ID" sz="1200" dirty="0" smtClean="0">
                <a:solidFill>
                  <a:schemeClr val="accent6">
                    <a:lumMod val="75000"/>
                  </a:schemeClr>
                </a:solidFill>
              </a:rPr>
              <a:t>Closed</a:t>
            </a:r>
            <a:r>
              <a:rPr lang="id-ID" sz="1200" dirty="0" smtClean="0"/>
              <a:t> </a:t>
            </a:r>
            <a:endParaRPr lang="id-ID" sz="1200" dirty="0"/>
          </a:p>
        </p:txBody>
      </p:sp>
      <p:sp>
        <p:nvSpPr>
          <p:cNvPr id="66" name="Rounded Rectangle 65"/>
          <p:cNvSpPr/>
          <p:nvPr/>
        </p:nvSpPr>
        <p:spPr>
          <a:xfrm>
            <a:off x="3099624" y="5586502"/>
            <a:ext cx="1105124" cy="2679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Approve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677252" y="645547"/>
            <a:ext cx="2039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/>
              <a:t>View Inbound PO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814865" y="5586502"/>
            <a:ext cx="1105124" cy="2679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Revise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710184" y="1014022"/>
            <a:ext cx="2747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3238" algn="l"/>
              </a:tabLst>
            </a:pPr>
            <a:r>
              <a:rPr lang="id-ID" dirty="0" smtClean="0"/>
              <a:t>PO Number	:</a:t>
            </a:r>
          </a:p>
          <a:p>
            <a:pPr>
              <a:tabLst>
                <a:tab pos="1773238" algn="l"/>
              </a:tabLst>
            </a:pPr>
            <a:r>
              <a:rPr lang="en-US" dirty="0" smtClean="0"/>
              <a:t>RR Number 	</a:t>
            </a:r>
            <a:r>
              <a:rPr lang="id-ID" dirty="0" smtClean="0"/>
              <a:t>:</a:t>
            </a:r>
          </a:p>
          <a:p>
            <a:pPr>
              <a:tabLst>
                <a:tab pos="1773238" algn="l"/>
              </a:tabLst>
            </a:pPr>
            <a:r>
              <a:rPr lang="id-ID" dirty="0"/>
              <a:t>PR Number	</a:t>
            </a:r>
            <a:r>
              <a:rPr lang="id-ID" dirty="0" smtClean="0"/>
              <a:t>:</a:t>
            </a:r>
          </a:p>
          <a:p>
            <a:pPr>
              <a:tabLst>
                <a:tab pos="1773238" algn="l"/>
              </a:tabLst>
            </a:pPr>
            <a:r>
              <a:rPr lang="en-US" dirty="0" smtClean="0"/>
              <a:t>Supplier                   :</a:t>
            </a:r>
            <a:endParaRPr lang="en-US" dirty="0"/>
          </a:p>
          <a:p>
            <a:pPr>
              <a:tabLst>
                <a:tab pos="1773238" algn="l"/>
              </a:tabLst>
            </a:pPr>
            <a:r>
              <a:rPr lang="en-US" dirty="0" err="1" smtClean="0"/>
              <a:t>Tanggal</a:t>
            </a:r>
            <a:r>
              <a:rPr lang="en-US" dirty="0" smtClean="0"/>
              <a:t> RR	:</a:t>
            </a:r>
            <a:endParaRPr lang="id-ID" dirty="0"/>
          </a:p>
          <a:p>
            <a:pPr>
              <a:tabLst>
                <a:tab pos="1773238" algn="l"/>
              </a:tabLst>
            </a:pPr>
            <a:r>
              <a:rPr lang="en-US" dirty="0" smtClean="0"/>
              <a:t>	</a:t>
            </a:r>
            <a:endParaRPr lang="id-ID" dirty="0"/>
          </a:p>
        </p:txBody>
      </p:sp>
      <p:sp>
        <p:nvSpPr>
          <p:cNvPr id="79" name="Rectangle 78"/>
          <p:cNvSpPr/>
          <p:nvPr/>
        </p:nvSpPr>
        <p:spPr>
          <a:xfrm>
            <a:off x="3698399" y="1345001"/>
            <a:ext cx="2709282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>
                <a:solidFill>
                  <a:schemeClr val="tx1"/>
                </a:solidFill>
              </a:rPr>
              <a:t>2701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99168" y="1645518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2769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702165" y="1046256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>
                <a:solidFill>
                  <a:schemeClr val="tx1"/>
                </a:solidFill>
              </a:rPr>
              <a:t>19072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698398" y="1946216"/>
            <a:ext cx="2718570" cy="234025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CHINA TELECOM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858219" y="1690460"/>
            <a:ext cx="2718563" cy="234025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0</a:t>
            </a:r>
            <a:r>
              <a:rPr lang="id-ID" sz="1600" dirty="0" smtClean="0">
                <a:solidFill>
                  <a:schemeClr val="tx1"/>
                </a:solidFill>
              </a:rPr>
              <a:t>1</a:t>
            </a:r>
            <a:r>
              <a:rPr lang="en-US" sz="1600" dirty="0" smtClean="0">
                <a:solidFill>
                  <a:schemeClr val="tx1"/>
                </a:solidFill>
              </a:rPr>
              <a:t>-MAR-2018</a:t>
            </a:r>
            <a:r>
              <a:rPr lang="id-ID" sz="1600" dirty="0" smtClean="0">
                <a:solidFill>
                  <a:schemeClr val="tx1"/>
                </a:solidFill>
              </a:rPr>
              <a:t> </a:t>
            </a:r>
            <a:r>
              <a:rPr lang="id-ID" sz="1600" dirty="0">
                <a:solidFill>
                  <a:schemeClr val="tx1"/>
                </a:solidFill>
              </a:rPr>
              <a:t>- </a:t>
            </a:r>
            <a:r>
              <a:rPr lang="en-US" sz="1600" dirty="0" smtClean="0">
                <a:solidFill>
                  <a:schemeClr val="tx1"/>
                </a:solidFill>
              </a:rPr>
              <a:t>0</a:t>
            </a:r>
            <a:r>
              <a:rPr lang="id-ID" sz="1600" dirty="0" smtClean="0">
                <a:solidFill>
                  <a:schemeClr val="tx1"/>
                </a:solidFill>
              </a:rPr>
              <a:t>1</a:t>
            </a:r>
            <a:r>
              <a:rPr lang="en-US" sz="1600" dirty="0" smtClean="0">
                <a:solidFill>
                  <a:schemeClr val="tx1"/>
                </a:solidFill>
              </a:rPr>
              <a:t>-MAR-201</a:t>
            </a:r>
            <a:r>
              <a:rPr lang="id-ID" sz="1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5" name="Rectangle 84"/>
          <p:cNvSpPr/>
          <p:nvPr/>
        </p:nvSpPr>
        <p:spPr>
          <a:xfrm>
            <a:off x="8858220" y="1135413"/>
            <a:ext cx="2715560" cy="234025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0</a:t>
            </a:r>
            <a:r>
              <a:rPr lang="id-ID" sz="1600" dirty="0" smtClean="0">
                <a:solidFill>
                  <a:schemeClr val="tx1"/>
                </a:solidFill>
              </a:rPr>
              <a:t>1</a:t>
            </a:r>
            <a:r>
              <a:rPr lang="en-US" sz="1600" dirty="0" smtClean="0">
                <a:solidFill>
                  <a:schemeClr val="tx1"/>
                </a:solidFill>
              </a:rPr>
              <a:t>-MAR-2018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855217" y="1415405"/>
            <a:ext cx="2718563" cy="234025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>
                <a:solidFill>
                  <a:schemeClr val="tx1"/>
                </a:solidFill>
              </a:rPr>
              <a:t>00</a:t>
            </a:r>
            <a:r>
              <a:rPr lang="en-US" sz="1600">
                <a:solidFill>
                  <a:schemeClr val="tx1"/>
                </a:solidFill>
              </a:rPr>
              <a:t>1</a:t>
            </a:r>
            <a:r>
              <a:rPr lang="id-ID" sz="1600">
                <a:solidFill>
                  <a:schemeClr val="tx1"/>
                </a:solidFill>
              </a:rPr>
              <a:t>/SJ-</a:t>
            </a:r>
            <a:r>
              <a:rPr lang="en-US" sz="1600">
                <a:solidFill>
                  <a:schemeClr val="tx1"/>
                </a:solidFill>
              </a:rPr>
              <a:t>Sunter</a:t>
            </a:r>
            <a:r>
              <a:rPr lang="id-ID" sz="1600">
                <a:solidFill>
                  <a:schemeClr val="tx1"/>
                </a:solidFill>
              </a:rPr>
              <a:t>-Div1/0</a:t>
            </a:r>
            <a:r>
              <a:rPr lang="en-US" sz="1600">
                <a:solidFill>
                  <a:schemeClr val="tx1"/>
                </a:solidFill>
              </a:rPr>
              <a:t>3</a:t>
            </a:r>
            <a:r>
              <a:rPr lang="id-ID" sz="1600">
                <a:solidFill>
                  <a:schemeClr val="tx1"/>
                </a:solidFill>
              </a:rPr>
              <a:t>/1</a:t>
            </a:r>
            <a:r>
              <a:rPr lang="en-US" sz="1600">
                <a:solidFill>
                  <a:schemeClr val="tx1"/>
                </a:solidFill>
              </a:rPr>
              <a:t>9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20726" y="1053336"/>
            <a:ext cx="23583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773238" algn="l"/>
              </a:tabLst>
            </a:pPr>
            <a:r>
              <a:rPr lang="id-ID" dirty="0" smtClean="0"/>
              <a:t>Tanggal </a:t>
            </a:r>
            <a:r>
              <a:rPr lang="id-ID" dirty="0"/>
              <a:t>SJ	</a:t>
            </a:r>
            <a:r>
              <a:rPr lang="en-US" dirty="0" smtClean="0"/>
              <a:t>     </a:t>
            </a:r>
            <a:r>
              <a:rPr lang="id-ID" dirty="0" smtClean="0"/>
              <a:t>:</a:t>
            </a:r>
            <a:endParaRPr lang="id-ID" dirty="0"/>
          </a:p>
          <a:p>
            <a:pPr>
              <a:tabLst>
                <a:tab pos="1773238" algn="l"/>
              </a:tabLst>
            </a:pPr>
            <a:r>
              <a:rPr lang="id-ID" dirty="0"/>
              <a:t>Nomor SJ	</a:t>
            </a:r>
            <a:r>
              <a:rPr lang="en-US" dirty="0" smtClean="0"/>
              <a:t>	    </a:t>
            </a:r>
            <a:r>
              <a:rPr lang="id-ID" dirty="0" smtClean="0"/>
              <a:t>:</a:t>
            </a:r>
            <a:endParaRPr lang="id-ID" dirty="0"/>
          </a:p>
          <a:p>
            <a:pPr>
              <a:tabLst>
                <a:tab pos="1773238" algn="l"/>
              </a:tabLst>
            </a:pPr>
            <a:r>
              <a:rPr lang="id-ID" dirty="0"/>
              <a:t>Waranty</a:t>
            </a:r>
            <a:r>
              <a:rPr lang="en-US" dirty="0"/>
              <a:t> 	</a:t>
            </a:r>
            <a:r>
              <a:rPr lang="en-US" dirty="0" smtClean="0"/>
              <a:t>     :</a:t>
            </a:r>
          </a:p>
          <a:p>
            <a:pPr>
              <a:tabLst>
                <a:tab pos="1773238" algn="l"/>
              </a:tabLst>
            </a:pPr>
            <a:r>
              <a:rPr lang="en-US" dirty="0" smtClean="0"/>
              <a:t>Warehouse </a:t>
            </a:r>
            <a:r>
              <a:rPr lang="en-US" dirty="0" err="1" smtClean="0"/>
              <a:t>Penerima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>
              <a:tabLst>
                <a:tab pos="1773238" algn="l"/>
              </a:tabLst>
            </a:pPr>
            <a:r>
              <a:rPr lang="en-US" dirty="0" smtClean="0"/>
              <a:t>File Attachment		    :</a:t>
            </a:r>
            <a:endParaRPr lang="id-ID" dirty="0"/>
          </a:p>
        </p:txBody>
      </p:sp>
      <p:sp>
        <p:nvSpPr>
          <p:cNvPr id="90" name="Rectangle 89"/>
          <p:cNvSpPr/>
          <p:nvPr/>
        </p:nvSpPr>
        <p:spPr>
          <a:xfrm>
            <a:off x="4506266" y="5494009"/>
            <a:ext cx="2718563" cy="719466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Remark jika ada revisi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357621" y="3222062"/>
            <a:ext cx="1684418" cy="244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Rectangle 58"/>
          <p:cNvSpPr/>
          <p:nvPr/>
        </p:nvSpPr>
        <p:spPr>
          <a:xfrm>
            <a:off x="4290457" y="3222062"/>
            <a:ext cx="1203563" cy="244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Rectangle 59"/>
          <p:cNvSpPr/>
          <p:nvPr/>
        </p:nvSpPr>
        <p:spPr>
          <a:xfrm>
            <a:off x="5629794" y="3222062"/>
            <a:ext cx="1464426" cy="244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1" name="Rectangle 60"/>
          <p:cNvSpPr/>
          <p:nvPr/>
        </p:nvSpPr>
        <p:spPr>
          <a:xfrm>
            <a:off x="7192696" y="3222062"/>
            <a:ext cx="610580" cy="244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4" name="Rectangle 63"/>
          <p:cNvSpPr/>
          <p:nvPr/>
        </p:nvSpPr>
        <p:spPr>
          <a:xfrm>
            <a:off x="7920606" y="3222179"/>
            <a:ext cx="706136" cy="244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5" name="Rectangle 64"/>
          <p:cNvSpPr/>
          <p:nvPr/>
        </p:nvSpPr>
        <p:spPr>
          <a:xfrm>
            <a:off x="8750935" y="3222062"/>
            <a:ext cx="706136" cy="244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8" name="Rectangle 67"/>
          <p:cNvSpPr/>
          <p:nvPr/>
        </p:nvSpPr>
        <p:spPr>
          <a:xfrm>
            <a:off x="8858219" y="1964780"/>
            <a:ext cx="2718563" cy="234025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Bandung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863191" y="251269"/>
            <a:ext cx="203353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Approver</a:t>
            </a:r>
            <a:r>
              <a:rPr lang="id-ID" sz="1200" i="1" dirty="0" smtClean="0"/>
              <a:t>_wh</a:t>
            </a:r>
            <a:r>
              <a:rPr lang="en-US" sz="1200" i="1" dirty="0" smtClean="0"/>
              <a:t>_div1_sunter</a:t>
            </a:r>
            <a:endParaRPr lang="id-ID" sz="1200" i="1" dirty="0"/>
          </a:p>
        </p:txBody>
      </p:sp>
      <p:sp>
        <p:nvSpPr>
          <p:cNvPr id="70" name="Rectangle 69"/>
          <p:cNvSpPr/>
          <p:nvPr/>
        </p:nvSpPr>
        <p:spPr>
          <a:xfrm>
            <a:off x="3698398" y="2224573"/>
            <a:ext cx="2707444" cy="234025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07-MAR-2018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855217" y="2214044"/>
            <a:ext cx="2715612" cy="2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>
                <a:solidFill>
                  <a:schemeClr val="accent1"/>
                </a:solidFill>
              </a:rPr>
              <a:t>Surat_Jalan.pdf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70829" y="706788"/>
            <a:ext cx="1619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Inbound PO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approver_wh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1826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Inbound PO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>
            <a:off x="10015276" y="1676769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156400" y="1676768"/>
            <a:ext cx="9516305" cy="245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2" y="1280187"/>
            <a:ext cx="9499236" cy="27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RR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Number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PR Number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PO Number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SJ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Date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|         Supplier          |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14146" y="1624679"/>
            <a:ext cx="1023536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TextBox 46"/>
          <p:cNvSpPr txBox="1"/>
          <p:nvPr/>
        </p:nvSpPr>
        <p:spPr>
          <a:xfrm>
            <a:off x="2306503" y="1972269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  </a:t>
            </a:r>
            <a:r>
              <a:rPr lang="en-US" sz="1400" dirty="0" smtClean="0">
                <a:solidFill>
                  <a:srgbClr val="00B050"/>
                </a:solidFill>
              </a:rPr>
              <a:t>Approved</a:t>
            </a:r>
            <a:r>
              <a:rPr lang="en-US" sz="1400" dirty="0" smtClean="0">
                <a:solidFill>
                  <a:srgbClr val="0070C0"/>
                </a:solidFill>
              </a:rPr>
              <a:t>         </a:t>
            </a:r>
            <a:r>
              <a:rPr lang="id-ID" sz="1400" dirty="0" smtClean="0"/>
              <a:t> </a:t>
            </a:r>
            <a:r>
              <a:rPr lang="en-US" sz="1400" dirty="0" smtClean="0"/>
              <a:t>      2701 	</a:t>
            </a:r>
            <a:r>
              <a:rPr lang="id-ID" sz="1400" dirty="0" smtClean="0"/>
              <a:t> </a:t>
            </a:r>
            <a:r>
              <a:rPr lang="en-US" sz="1400" dirty="0" smtClean="0"/>
              <a:t>    </a:t>
            </a:r>
            <a:r>
              <a:rPr lang="id-ID" sz="1400" dirty="0" smtClean="0"/>
              <a:t>   </a:t>
            </a:r>
            <a:r>
              <a:rPr lang="en-US" sz="1400" dirty="0" smtClean="0"/>
              <a:t> 2769</a:t>
            </a:r>
            <a:r>
              <a:rPr lang="id-ID" sz="1400" dirty="0" smtClean="0"/>
              <a:t> </a:t>
            </a:r>
            <a:r>
              <a:rPr lang="en-US" sz="1400" dirty="0" smtClean="0"/>
              <a:t>                               </a:t>
            </a:r>
            <a:r>
              <a:rPr lang="id-ID" sz="1400" dirty="0" smtClean="0"/>
              <a:t>19072 </a:t>
            </a:r>
            <a:r>
              <a:rPr lang="en-US" sz="1400" dirty="0" smtClean="0"/>
              <a:t>	</a:t>
            </a:r>
            <a:r>
              <a:rPr lang="en-US" sz="1400" dirty="0"/>
              <a:t> </a:t>
            </a:r>
            <a:r>
              <a:rPr lang="en-US" sz="1400" dirty="0" smtClean="0"/>
              <a:t>              01-JAN-2018           </a:t>
            </a:r>
            <a:r>
              <a:rPr lang="id-ID" sz="1400" dirty="0" smtClean="0"/>
              <a:t>    </a:t>
            </a:r>
            <a:r>
              <a:rPr lang="en-US" sz="1400" dirty="0" smtClean="0"/>
              <a:t> </a:t>
            </a:r>
            <a:r>
              <a:rPr lang="id-ID" sz="1400" dirty="0" smtClean="0"/>
              <a:t>CHINA TELECOM</a:t>
            </a:r>
            <a:r>
              <a:rPr lang="en-US" sz="1400" dirty="0" smtClean="0"/>
              <a:t>	</a:t>
            </a:r>
            <a:endParaRPr lang="id-ID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302752" y="2247337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  </a:t>
            </a:r>
            <a:r>
              <a:rPr lang="id-ID" sz="1400" dirty="0" smtClean="0">
                <a:solidFill>
                  <a:srgbClr val="00B050"/>
                </a:solidFill>
              </a:rPr>
              <a:t>Approved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id-ID" sz="1400" dirty="0" smtClean="0">
                <a:solidFill>
                  <a:srgbClr val="0070C0"/>
                </a:solidFill>
              </a:rPr>
              <a:t>              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/>
              <a:t>19069</a:t>
            </a:r>
            <a:r>
              <a:rPr lang="id-ID" sz="1400" dirty="0" smtClean="0"/>
              <a:t>            </a:t>
            </a:r>
            <a:r>
              <a:rPr lang="en-US" sz="1400" dirty="0" smtClean="0"/>
              <a:t>	</a:t>
            </a:r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id-ID" sz="1400" dirty="0" smtClean="0"/>
              <a:t>   </a:t>
            </a:r>
            <a:r>
              <a:rPr lang="en-US" sz="1400" dirty="0" smtClean="0"/>
              <a:t> 2766	</a:t>
            </a:r>
            <a:r>
              <a:rPr lang="en-US" sz="1400" dirty="0"/>
              <a:t> </a:t>
            </a:r>
            <a:r>
              <a:rPr lang="en-US" sz="1400" dirty="0" smtClean="0"/>
              <a:t>                 </a:t>
            </a:r>
            <a:r>
              <a:rPr lang="id-ID" sz="1400" dirty="0" smtClean="0"/>
              <a:t>       </a:t>
            </a:r>
            <a:r>
              <a:rPr lang="en-US" sz="1400" dirty="0" smtClean="0"/>
              <a:t>   2753	               04-DEC-2017            </a:t>
            </a:r>
            <a:r>
              <a:rPr lang="id-ID" sz="1400" dirty="0" smtClean="0"/>
              <a:t>    </a:t>
            </a:r>
            <a:r>
              <a:rPr lang="en-US" sz="1400" dirty="0" smtClean="0"/>
              <a:t>HUAWEI</a:t>
            </a:r>
            <a:r>
              <a:rPr lang="id-ID" sz="1400" dirty="0" smtClean="0"/>
              <a:t>   </a:t>
            </a:r>
            <a:endParaRPr lang="id-ID" sz="1400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240911" y="2068482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240911" y="2360823"/>
            <a:ext cx="155576" cy="12065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3573570" y="1626604"/>
            <a:ext cx="140354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 51"/>
          <p:cNvSpPr/>
          <p:nvPr/>
        </p:nvSpPr>
        <p:spPr>
          <a:xfrm>
            <a:off x="5138120" y="1628529"/>
            <a:ext cx="140354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6717229" y="1648613"/>
            <a:ext cx="140354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Rectangle 54"/>
          <p:cNvSpPr/>
          <p:nvPr/>
        </p:nvSpPr>
        <p:spPr>
          <a:xfrm>
            <a:off x="8311223" y="1643883"/>
            <a:ext cx="140354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Rectangle 56"/>
          <p:cNvSpPr/>
          <p:nvPr/>
        </p:nvSpPr>
        <p:spPr>
          <a:xfrm>
            <a:off x="9837484" y="1643883"/>
            <a:ext cx="151477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TextBox 29"/>
          <p:cNvSpPr txBox="1"/>
          <p:nvPr/>
        </p:nvSpPr>
        <p:spPr>
          <a:xfrm>
            <a:off x="121728" y="749476"/>
            <a:ext cx="217398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en-US" sz="1400" b="1" dirty="0" smtClean="0">
                <a:solidFill>
                  <a:schemeClr val="bg1"/>
                </a:solidFill>
              </a:rPr>
              <a:t>*Inbound PO</a:t>
            </a:r>
            <a:endParaRPr lang="id-ID" sz="1400" b="1" dirty="0" smtClean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id-ID" sz="1400" dirty="0" smtClean="0">
                <a:solidFill>
                  <a:schemeClr val="bg1"/>
                </a:solidFill>
              </a:rPr>
              <a:t>      -- Input</a:t>
            </a: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id-ID" sz="1400" dirty="0" smtClean="0">
                <a:solidFill>
                  <a:schemeClr val="bg1"/>
                </a:solidFill>
              </a:rPr>
              <a:t>      </a:t>
            </a:r>
            <a:r>
              <a:rPr lang="id-ID" sz="1400" b="1" dirty="0" smtClean="0">
                <a:solidFill>
                  <a:srgbClr val="FFFF00"/>
                </a:solidFill>
              </a:rPr>
              <a:t>-- </a:t>
            </a:r>
            <a:r>
              <a:rPr lang="id-ID" sz="1400" b="1" dirty="0">
                <a:solidFill>
                  <a:srgbClr val="FFFF00"/>
                </a:solidFill>
              </a:rPr>
              <a:t>Approval</a:t>
            </a:r>
            <a:endParaRPr lang="id-ID" sz="1400" dirty="0" smtClean="0">
              <a:solidFill>
                <a:schemeClr val="bg1"/>
              </a:solidFill>
            </a:endParaRPr>
          </a:p>
          <a:p>
            <a:r>
              <a:rPr lang="id-ID" sz="1400" dirty="0" smtClean="0">
                <a:solidFill>
                  <a:schemeClr val="bg1"/>
                </a:solidFill>
              </a:rPr>
              <a:t>       -- Tag SN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</a:rPr>
              <a:t>Warehouse </a:t>
            </a:r>
            <a:r>
              <a:rPr lang="en-US" sz="1400" dirty="0" smtClean="0">
                <a:solidFill>
                  <a:schemeClr val="bg1"/>
                </a:solidFill>
              </a:rPr>
              <a:t>Transfer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*Prod</a:t>
            </a:r>
            <a:r>
              <a:rPr lang="en-US" sz="1400" dirty="0" err="1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en-US" sz="1400" dirty="0" err="1">
                <a:solidFill>
                  <a:schemeClr val="bg1"/>
                </a:solidFill>
              </a:rPr>
              <a:t>Peminjaman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*Return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*GRF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Outbound</a:t>
            </a:r>
            <a:endParaRPr lang="id-ID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Stock </a:t>
            </a:r>
            <a:r>
              <a:rPr lang="en-US" sz="1600" dirty="0" err="1" smtClean="0">
                <a:solidFill>
                  <a:schemeClr val="bg1"/>
                </a:solidFill>
              </a:rPr>
              <a:t>Opname</a:t>
            </a:r>
            <a:r>
              <a:rPr lang="en-US" sz="1600" dirty="0" smtClean="0">
                <a:solidFill>
                  <a:schemeClr val="bg1"/>
                </a:solidFill>
              </a:rPr>
              <a:t> Internal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863191" y="251269"/>
            <a:ext cx="203353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Approver</a:t>
            </a:r>
            <a:r>
              <a:rPr lang="id-ID" sz="1200" i="1" dirty="0" smtClean="0"/>
              <a:t>_wh</a:t>
            </a:r>
            <a:r>
              <a:rPr lang="en-US" sz="1200" i="1" dirty="0" smtClean="0"/>
              <a:t>_div1_Bandung</a:t>
            </a:r>
            <a:endParaRPr lang="id-ID" sz="1200" i="1" dirty="0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178785" y="1621248"/>
            <a:ext cx="263183" cy="30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44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5696</TotalTime>
  <Words>2313</Words>
  <Application>Microsoft Office PowerPoint</Application>
  <PresentationFormat>Widescreen</PresentationFormat>
  <Paragraphs>526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Irvan PC</dc:creator>
  <cp:lastModifiedBy>Windows User</cp:lastModifiedBy>
  <cp:revision>280</cp:revision>
  <dcterms:created xsi:type="dcterms:W3CDTF">2018-07-11T04:51:09Z</dcterms:created>
  <dcterms:modified xsi:type="dcterms:W3CDTF">2018-09-13T10:52:02Z</dcterms:modified>
</cp:coreProperties>
</file>