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315" r:id="rId4"/>
    <p:sldId id="316" r:id="rId5"/>
    <p:sldId id="317" r:id="rId6"/>
    <p:sldId id="321" r:id="rId7"/>
    <p:sldId id="318" r:id="rId8"/>
    <p:sldId id="319" r:id="rId9"/>
    <p:sldId id="322" r:id="rId10"/>
    <p:sldId id="262" r:id="rId11"/>
    <p:sldId id="307" r:id="rId12"/>
    <p:sldId id="308" r:id="rId13"/>
    <p:sldId id="309" r:id="rId14"/>
    <p:sldId id="323" r:id="rId15"/>
    <p:sldId id="324" r:id="rId16"/>
    <p:sldId id="277" r:id="rId17"/>
    <p:sldId id="278" r:id="rId18"/>
    <p:sldId id="325" r:id="rId19"/>
    <p:sldId id="327" r:id="rId20"/>
    <p:sldId id="326" r:id="rId21"/>
    <p:sldId id="272" r:id="rId22"/>
    <p:sldId id="279" r:id="rId23"/>
    <p:sldId id="329" r:id="rId24"/>
    <p:sldId id="264" r:id="rId25"/>
    <p:sldId id="281" r:id="rId26"/>
    <p:sldId id="330" r:id="rId27"/>
    <p:sldId id="282" r:id="rId28"/>
    <p:sldId id="284" r:id="rId29"/>
    <p:sldId id="331" r:id="rId30"/>
    <p:sldId id="332" r:id="rId31"/>
    <p:sldId id="267" r:id="rId32"/>
    <p:sldId id="302" r:id="rId33"/>
    <p:sldId id="310" r:id="rId34"/>
    <p:sldId id="311" r:id="rId35"/>
    <p:sldId id="333" r:id="rId36"/>
    <p:sldId id="269" r:id="rId37"/>
    <p:sldId id="312" r:id="rId38"/>
    <p:sldId id="313" r:id="rId39"/>
    <p:sldId id="3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8C98C-335B-48A4-A7DF-C19392762F8F}">
          <p14:sldIdLst>
            <p14:sldId id="256"/>
          </p14:sldIdLst>
        </p14:section>
        <p14:section name="User/Vendor" id="{8F6BA5D1-CB02-4D79-A614-8E559CBECBCD}">
          <p14:sldIdLst>
            <p14:sldId id="314"/>
            <p14:sldId id="315"/>
            <p14:sldId id="316"/>
            <p14:sldId id="317"/>
            <p14:sldId id="321"/>
            <p14:sldId id="318"/>
            <p14:sldId id="319"/>
            <p14:sldId id="322"/>
          </p14:sldIdLst>
        </p14:section>
        <p14:section name="IC" id="{AD245379-71A0-48E9-93EF-E6BC6ADB43A1}">
          <p14:sldIdLst>
            <p14:sldId id="262"/>
            <p14:sldId id="307"/>
            <p14:sldId id="308"/>
            <p14:sldId id="309"/>
            <p14:sldId id="323"/>
            <p14:sldId id="324"/>
            <p14:sldId id="277"/>
            <p14:sldId id="278"/>
            <p14:sldId id="325"/>
            <p14:sldId id="327"/>
            <p14:sldId id="326"/>
          </p14:sldIdLst>
        </p14:section>
        <p14:section name="WH - Tag SN" id="{81457DC5-025E-4141-BC48-6A18B304D308}">
          <p14:sldIdLst>
            <p14:sldId id="272"/>
            <p14:sldId id="279"/>
            <p14:sldId id="329"/>
          </p14:sldIdLst>
        </p14:section>
        <p14:section name="WH - Print SJ" id="{CF42EEB4-2F1F-410E-8102-AA7A3A2A7486}">
          <p14:sldIdLst>
            <p14:sldId id="264"/>
            <p14:sldId id="281"/>
            <p14:sldId id="330"/>
          </p14:sldIdLst>
        </p14:section>
        <p14:section name="WH - Approve SJ" id="{8D4AE9B1-EB9B-460B-A646-726D753C9656}">
          <p14:sldIdLst>
            <p14:sldId id="282"/>
            <p14:sldId id="284"/>
            <p14:sldId id="331"/>
          </p14:sldIdLst>
        </p14:section>
        <p14:section name="WH - Print SJ" id="{26A024AE-DC55-472F-A559-9956D10F088B}">
          <p14:sldIdLst>
            <p14:sldId id="332"/>
            <p14:sldId id="267"/>
          </p14:sldIdLst>
        </p14:section>
        <p14:section name="User/Vendor-Input MR" id="{38C55618-0C1C-434A-8F8D-1FF75DB5A87C}">
          <p14:sldIdLst>
            <p14:sldId id="302"/>
            <p14:sldId id="310"/>
            <p14:sldId id="311"/>
            <p14:sldId id="333"/>
          </p14:sldIdLst>
        </p14:section>
        <p14:section name="WH" id="{4EC91AC9-3A74-45A8-B43A-AABA70084838}">
          <p14:sldIdLst>
            <p14:sldId id="269"/>
            <p14:sldId id="312"/>
            <p14:sldId id="3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0:36:13.819" idx="3">
    <p:pos x="10" y="10"/>
    <p:text>Status barang di Divisi 2 dan 3 sama dengan status barang di Divisi 1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5EEFC-F56E-44FC-ACB7-A384871665E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CBC0-D4E6-4516-ABED-A79AE851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mtClean="0"/>
              <a:t>Menu Utama Sistem IM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List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GRF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GRF “</a:t>
            </a:r>
            <a:r>
              <a:rPr lang="en-US" i="1" baseline="0" dirty="0" err="1" smtClean="0"/>
              <a:t>Peminjaman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i="1" baseline="0" dirty="0" smtClean="0"/>
              <a:t>“</a:t>
            </a:r>
            <a:r>
              <a:rPr lang="en-US" i="1" baseline="0" dirty="0" err="1" smtClean="0"/>
              <a:t>Reguler</a:t>
            </a:r>
            <a:r>
              <a:rPr lang="en-US" i="1" baseline="0" dirty="0" smtClean="0"/>
              <a:t>”.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Status listing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New GRF </a:t>
            </a:r>
            <a:r>
              <a:rPr lang="en-US" i="0" baseline="0" dirty="0" smtClean="0"/>
              <a:t>(GRF yang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user yang </a:t>
            </a:r>
            <a:r>
              <a:rPr lang="en-US" i="0" baseline="0" dirty="0" err="1" smtClean="0"/>
              <a:t>baru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IC)</a:t>
            </a:r>
            <a:endParaRPr lang="en-US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dibuatkan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instruksinya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IC)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Create </a:t>
            </a:r>
            <a:r>
              <a:rPr lang="en-US" dirty="0" err="1" smtClean="0"/>
              <a:t>Instruksi</a:t>
            </a:r>
            <a:r>
              <a:rPr lang="en-US" dirty="0" smtClean="0"/>
              <a:t> GRF </a:t>
            </a:r>
            <a:r>
              <a:rPr lang="en-US" dirty="0" err="1" smtClean="0"/>
              <a:t>setelah</a:t>
            </a:r>
            <a:r>
              <a:rPr lang="en-US" dirty="0" smtClean="0"/>
              <a:t> IC </a:t>
            </a:r>
            <a:r>
              <a:rPr lang="en-US" dirty="0" err="1" smtClean="0"/>
              <a:t>klik</a:t>
            </a:r>
            <a:r>
              <a:rPr lang="en-US" baseline="0" dirty="0" smtClean="0"/>
              <a:t> button </a:t>
            </a:r>
            <a:r>
              <a:rPr lang="en-US" i="1" baseline="0" dirty="0" smtClean="0"/>
              <a:t>“Create”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listing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autogenerate</a:t>
            </a:r>
            <a:r>
              <a:rPr lang="en-US" baseline="0" dirty="0" smtClean="0"/>
              <a:t> by system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H+14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IC input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mengatur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user. </a:t>
            </a:r>
            <a:r>
              <a:rPr lang="en-US" baseline="0" dirty="0" err="1" smtClean="0"/>
              <a:t>Notif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user 2 </a:t>
            </a:r>
            <a:r>
              <a:rPr lang="en-US" baseline="0" dirty="0" err="1" smtClean="0"/>
              <a:t>hari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hari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ke-14.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, IC create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Juli</a:t>
            </a:r>
            <a:r>
              <a:rPr lang="en-US" baseline="0" dirty="0" smtClean="0"/>
              <a:t> 2019,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25 </a:t>
            </a:r>
            <a:r>
              <a:rPr lang="en-US" baseline="0" dirty="0" err="1" smtClean="0"/>
              <a:t>Juli</a:t>
            </a:r>
            <a:r>
              <a:rPr lang="en-US" baseline="0" dirty="0" smtClean="0"/>
              <a:t> 2019.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</a:t>
            </a:r>
            <a:r>
              <a:rPr lang="en-US" i="1" baseline="0" dirty="0" err="1" smtClean="0"/>
              <a:t>Tanggal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Note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Field </a:t>
            </a:r>
            <a:r>
              <a:rPr lang="en-US" i="1" baseline="0" dirty="0" smtClean="0"/>
              <a:t>Note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digunakan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memberikan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catatan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peminjam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.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Kemudian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Create” </a:t>
            </a:r>
            <a:r>
              <a:rPr lang="en-US" i="0" u="none" baseline="0" dirty="0" err="1" smtClean="0"/>
              <a:t>untuk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dapat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masuk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ke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halaman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selanjutnya</a:t>
            </a:r>
            <a:r>
              <a:rPr lang="en-US" i="0" u="none" baseline="0" dirty="0" smtClean="0"/>
              <a:t> (Detail GRF).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Detail List </a:t>
            </a:r>
            <a:r>
              <a:rPr lang="en-US" dirty="0" err="1" smtClean="0"/>
              <a:t>Barang</a:t>
            </a:r>
            <a:r>
              <a:rPr lang="en-US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Status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Status </a:t>
            </a:r>
            <a:r>
              <a:rPr lang="en-US" b="1" baseline="0" dirty="0" smtClean="0"/>
              <a:t>OPEN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belum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dibagi</a:t>
            </a:r>
            <a:r>
              <a:rPr lang="en-US" b="0" baseline="0" dirty="0" smtClean="0"/>
              <a:t> IM </a:t>
            </a:r>
            <a:r>
              <a:rPr lang="en-US" b="0" baseline="0" dirty="0" err="1" smtClean="0"/>
              <a:t>Codenya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Status </a:t>
            </a:r>
            <a:r>
              <a:rPr lang="en-US" b="1" baseline="0" dirty="0" smtClean="0"/>
              <a:t>CLOSED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sudah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dilakukan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pembagian</a:t>
            </a:r>
            <a:r>
              <a:rPr lang="en-US" b="0" baseline="0" dirty="0" smtClean="0"/>
              <a:t> IM Code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2.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Choose”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page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GRF”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submenu approval.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baseline="0" dirty="0" smtClean="0"/>
              <a:t> Create Detail GRF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i="1" baseline="0" dirty="0" err="1" smtClean="0"/>
              <a:t>Orafin</a:t>
            </a:r>
            <a:r>
              <a:rPr lang="en-US" i="1" baseline="0" dirty="0" smtClean="0"/>
              <a:t> Code, Nama </a:t>
            </a:r>
            <a:r>
              <a:rPr lang="en-US" i="1" baseline="0" dirty="0" err="1" smtClean="0"/>
              <a:t>Barang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1" baseline="0" dirty="0" smtClean="0"/>
              <a:t> Quantity Request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GRF User/Vendor.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jenis,warna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quantity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disediakan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Jumlah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i="1" baseline="0" dirty="0" smtClean="0"/>
              <a:t>Quantity Request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Submit”,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tersimpan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form Detail GRF.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Quantity Request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 GRF.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GRF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List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di-input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Instruksi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IC)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Approval Detail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Button </a:t>
            </a:r>
            <a:r>
              <a:rPr lang="en-US" i="1" baseline="0" dirty="0" smtClean="0"/>
              <a:t>“Revise”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mengembalikan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menu GRF user </a:t>
            </a:r>
            <a:r>
              <a:rPr lang="en-US" i="0" baseline="0" dirty="0" err="1" smtClean="0"/>
              <a:t>dengan</a:t>
            </a:r>
            <a:r>
              <a:rPr lang="en-US" i="0" baseline="0" dirty="0" smtClean="0"/>
              <a:t> status </a:t>
            </a:r>
            <a:r>
              <a:rPr lang="en-US" i="1" baseline="0" dirty="0" smtClean="0"/>
              <a:t>Need Revise.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baseline="0" dirty="0" err="1" smtClean="0"/>
              <a:t>Jika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1" baseline="0" dirty="0" smtClean="0"/>
              <a:t>“Revise” </a:t>
            </a:r>
            <a:r>
              <a:rPr lang="en-US" i="0" baseline="0" dirty="0" err="1" smtClean="0"/>
              <a:t>maka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muncul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Revision Remark.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Button </a:t>
            </a:r>
            <a:r>
              <a:rPr lang="en-US" i="1" baseline="0" dirty="0" smtClean="0"/>
              <a:t>“Approve”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</a:t>
            </a:r>
            <a:r>
              <a:rPr lang="en-US" i="0" baseline="0" dirty="0" smtClean="0"/>
              <a:t>-approve data </a:t>
            </a:r>
            <a:r>
              <a:rPr lang="en-US" i="0" baseline="0" dirty="0" err="1" smtClean="0"/>
              <a:t>kemudian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menu Outbound </a:t>
            </a:r>
            <a:r>
              <a:rPr lang="en-US" i="0" baseline="0" dirty="0" err="1" smtClean="0"/>
              <a:t>Peminjaman</a:t>
            </a:r>
            <a:r>
              <a:rPr lang="en-US" i="0" baseline="0" dirty="0" smtClean="0"/>
              <a:t>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</a:t>
            </a:r>
            <a:r>
              <a:rPr lang="en-US" baseline="0" dirty="0" smtClean="0"/>
              <a:t>-approve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mockup menu Asset Transfer yang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Approved.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GRF, berisikan list data yang sudah di input sebelumnya melalui button </a:t>
            </a:r>
            <a:r>
              <a:rPr lang="id-ID" i="1" baseline="0" dirty="0" smtClean="0"/>
              <a:t>“Create”</a:t>
            </a:r>
            <a:endParaRPr lang="id-ID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3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meng-klik</a:t>
            </a:r>
            <a:r>
              <a:rPr lang="en-US" baseline="0" dirty="0" smtClean="0"/>
              <a:t> button Update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b="1" i="1" baseline="0" dirty="0" smtClean="0"/>
              <a:t>Approved</a:t>
            </a:r>
            <a:r>
              <a:rPr lang="en-US" b="0" baseline="0" dirty="0" smtClean="0"/>
              <a:t>.</a:t>
            </a:r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Field </a:t>
            </a:r>
            <a:r>
              <a:rPr lang="en-US" i="1" baseline="0" dirty="0" smtClean="0"/>
              <a:t>Asset Barcode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i="1" baseline="0" dirty="0" smtClean="0"/>
              <a:t>‘Equipment’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‘Tools’.</a:t>
            </a:r>
            <a:endParaRPr lang="en-US" b="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baseline="0" dirty="0" smtClean="0"/>
              <a:t>Field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diinput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oleh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ketika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barang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sudah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diberikan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kepada</a:t>
            </a:r>
            <a:r>
              <a:rPr lang="en-US" b="0" i="0" baseline="0" dirty="0" smtClean="0"/>
              <a:t> user/vendor.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dibuat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oleh</a:t>
            </a:r>
            <a:r>
              <a:rPr lang="en-US" b="0" i="0" baseline="0" dirty="0" smtClean="0"/>
              <a:t> AMD </a:t>
            </a:r>
            <a:r>
              <a:rPr lang="en-US" b="0" i="0" baseline="0" dirty="0" err="1" smtClean="0"/>
              <a:t>dan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diberikan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kepada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untuk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diinput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dalam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sistem</a:t>
            </a:r>
            <a:r>
              <a:rPr lang="en-US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="1" baseline="0" dirty="0" smtClean="0"/>
              <a:t>handover </a:t>
            </a:r>
            <a:r>
              <a:rPr lang="en-US" b="0" baseline="0" dirty="0" err="1" smtClean="0"/>
              <a:t>dengan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REGION </a:t>
            </a:r>
            <a:r>
              <a:rPr lang="en-US" b="0" baseline="0" dirty="0" smtClean="0"/>
              <a:t>yang </a:t>
            </a:r>
            <a:r>
              <a:rPr lang="en-US" b="0" baseline="0" dirty="0" err="1" smtClean="0"/>
              <a:t>berbeda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maka</a:t>
            </a:r>
            <a:r>
              <a:rPr lang="en-US" b="0" baseline="0" dirty="0" smtClean="0"/>
              <a:t> IC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</a:t>
            </a:r>
            <a:r>
              <a:rPr lang="en-US" b="0" baseline="0" dirty="0" smtClean="0"/>
              <a:t>-update </a:t>
            </a:r>
            <a:r>
              <a:rPr lang="en-US" b="0" i="1" baseline="0" dirty="0" smtClean="0"/>
              <a:t>Division</a:t>
            </a:r>
            <a:r>
              <a:rPr lang="en-US" b="0" i="0" baseline="0" dirty="0" smtClean="0"/>
              <a:t>, </a:t>
            </a:r>
            <a:r>
              <a:rPr lang="en-US" b="0" i="1" baseline="0" dirty="0" smtClean="0"/>
              <a:t>Region, PIC </a:t>
            </a:r>
            <a:r>
              <a:rPr lang="en-US" b="0" i="0" baseline="0" dirty="0" err="1" smtClean="0"/>
              <a:t>dan</a:t>
            </a:r>
            <a:r>
              <a:rPr lang="en-US" b="0" i="0" baseline="0" dirty="0" smtClean="0"/>
              <a:t>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nya</a:t>
            </a:r>
            <a:r>
              <a:rPr lang="en-US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mengupdate</a:t>
            </a:r>
            <a:r>
              <a:rPr lang="en-US" baseline="0" dirty="0" smtClean="0"/>
              <a:t> </a:t>
            </a:r>
            <a:r>
              <a:rPr lang="en-US" i="1" baseline="0" dirty="0" smtClean="0"/>
              <a:t>Division, Region, PIC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Asset Barcode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terupdate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diupdate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baseline="0" dirty="0" err="1" smtClean="0"/>
              <a:t>Untuk</a:t>
            </a:r>
            <a:r>
              <a:rPr lang="en-US" b="0" baseline="0" dirty="0" smtClean="0"/>
              <a:t> point 3 </a:t>
            </a:r>
            <a:r>
              <a:rPr lang="en-US" b="0" baseline="0" dirty="0" err="1" smtClean="0"/>
              <a:t>dan</a:t>
            </a:r>
            <a:r>
              <a:rPr lang="en-US" b="0" baseline="0" smtClean="0"/>
              <a:t> 4 </a:t>
            </a:r>
            <a:r>
              <a:rPr lang="en-US" b="0" baseline="0" dirty="0" err="1" smtClean="0"/>
              <a:t>masih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menggunakan</a:t>
            </a:r>
            <a:r>
              <a:rPr lang="en-US" b="0" baseline="0" dirty="0" smtClean="0"/>
              <a:t> Surat </a:t>
            </a:r>
            <a:r>
              <a:rPr lang="en-US" b="0" baseline="0" dirty="0" err="1" smtClean="0"/>
              <a:t>Jalan</a:t>
            </a:r>
            <a:r>
              <a:rPr lang="en-US" b="0" baseline="0" dirty="0" smtClean="0"/>
              <a:t> yang </a:t>
            </a:r>
            <a:r>
              <a:rPr lang="en-US" b="1" baseline="0" dirty="0" smtClean="0"/>
              <a:t>SAMA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saat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pertama</a:t>
            </a:r>
            <a:r>
              <a:rPr lang="en-US" b="0" baseline="0" dirty="0" smtClean="0"/>
              <a:t> kali input.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7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 tendangan dari </a:t>
            </a:r>
            <a:r>
              <a:rPr lang="en-US" baseline="0" dirty="0" smtClean="0"/>
              <a:t>GRF</a:t>
            </a:r>
            <a:r>
              <a:rPr lang="id-ID" baseline="0" dirty="0" smtClean="0"/>
              <a:t> yang sudah di input oleh IC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Tag SN seluruhnya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“Partial” </a:t>
            </a:r>
            <a:r>
              <a:rPr lang="id-ID" baseline="0" dirty="0" smtClean="0"/>
              <a:t>adalah data yang sudah dilakukan input Tag SN secara partial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Revise”</a:t>
            </a:r>
            <a:r>
              <a:rPr lang="id-ID" baseline="0" dirty="0" smtClean="0"/>
              <a:t> adalah data yang mendapat Revisi dari Approver pada tahap Approve Surat Jalan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</a:t>
            </a:r>
            <a:r>
              <a:rPr lang="en-US" i="1" baseline="0" dirty="0" smtClean="0"/>
              <a:t>.</a:t>
            </a:r>
            <a:r>
              <a:rPr lang="id-ID" i="1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apa</a:t>
            </a:r>
            <a:r>
              <a:rPr lang="en-US" baseline="0" dirty="0" smtClean="0"/>
              <a:t>-</a:t>
            </a:r>
            <a:r>
              <a:rPr lang="en-US" baseline="0" dirty="0" err="1" smtClean="0"/>
              <a:t>apa</a:t>
            </a:r>
            <a:r>
              <a:rPr lang="id-ID" baseline="0" dirty="0" smtClean="0"/>
              <a:t> disamping nya</a:t>
            </a:r>
            <a:r>
              <a:rPr lang="en-US" baseline="0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 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“Print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untuk print </a:t>
            </a:r>
            <a:r>
              <a:rPr lang="en-US" baseline="0" dirty="0" smtClean="0"/>
              <a:t>GRF</a:t>
            </a:r>
            <a:r>
              <a:rPr lang="id-ID" baseline="0" dirty="0" smtClean="0"/>
              <a:t> yang diberikan oleh </a:t>
            </a:r>
            <a:r>
              <a:rPr lang="en-US" baseline="0" dirty="0" smtClean="0"/>
              <a:t>User.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“Revise” </a:t>
            </a:r>
            <a:r>
              <a:rPr lang="id-ID" baseline="0" dirty="0" smtClean="0"/>
              <a:t>adalah untuk merevisi data dan mengisi remark untuk dikembalikan ke IC jika ada barang atau QTY yang tidak sesuai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 SN.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GRF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dari menu Tag SN yang siap dibuatkan Surat Jalannya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</a:t>
            </a:r>
            <a:r>
              <a:rPr lang="en-US" baseline="0" dirty="0" smtClean="0"/>
              <a:t>Approver</a:t>
            </a:r>
            <a:r>
              <a:rPr lang="id-ID" baseline="0" dirty="0" smtClean="0"/>
              <a:t> dan siap untuk di print</a:t>
            </a:r>
            <a:endParaRPr lang="id-ID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Print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di menu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Ready To Print.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Ready To Print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reminder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email.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Create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create </a:t>
            </a:r>
            <a:r>
              <a:rPr lang="en-US" dirty="0" err="1" smtClean="0"/>
              <a:t>dari</a:t>
            </a:r>
            <a:r>
              <a:rPr lang="en-US" dirty="0" smtClean="0"/>
              <a:t> listing </a:t>
            </a:r>
            <a:r>
              <a:rPr lang="en-US" dirty="0" err="1" smtClean="0"/>
              <a:t>pada</a:t>
            </a:r>
            <a:r>
              <a:rPr lang="en-US" dirty="0" smtClean="0"/>
              <a:t> list yang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i="1" dirty="0" smtClean="0"/>
              <a:t>Tag Inputted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User mengisi Field </a:t>
            </a:r>
            <a:r>
              <a:rPr lang="en-US" i="1" baseline="0" dirty="0" smtClean="0"/>
              <a:t>Target </a:t>
            </a:r>
            <a:r>
              <a:rPr lang="en-US" i="1" baseline="0" dirty="0" err="1" smtClean="0"/>
              <a:t>Kirim</a:t>
            </a:r>
            <a:r>
              <a:rPr lang="en-US" i="1" baseline="0" dirty="0" smtClean="0"/>
              <a:t>, </a:t>
            </a:r>
            <a:r>
              <a:rPr lang="id-ID" i="1" baseline="0" dirty="0" smtClean="0"/>
              <a:t>Forwarder, Nomor Polisi </a:t>
            </a:r>
            <a:r>
              <a:rPr lang="id-ID" i="0" baseline="0" dirty="0" smtClean="0"/>
              <a:t>dan</a:t>
            </a:r>
            <a:r>
              <a:rPr lang="id-ID" i="1" baseline="0" dirty="0" smtClean="0"/>
              <a:t> Driver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untuk melihat daftar Serial </a:t>
            </a:r>
            <a:r>
              <a:rPr lang="en-US" baseline="0" dirty="0" smtClean="0"/>
              <a:t>N</a:t>
            </a:r>
            <a:r>
              <a:rPr lang="id-ID" baseline="0" dirty="0" smtClean="0"/>
              <a:t>umber</a:t>
            </a:r>
            <a:r>
              <a:rPr lang="en-US" baseline="0" dirty="0" smtClean="0"/>
              <a:t>/Non Serial number.</a:t>
            </a:r>
            <a:endParaRPr lang="id-ID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“Submit”, </a:t>
            </a:r>
            <a:r>
              <a:rPr lang="id-ID" baseline="0" dirty="0" smtClean="0"/>
              <a:t>maka </a:t>
            </a:r>
            <a:r>
              <a:rPr lang="en-US" baseline="0" dirty="0" smtClean="0"/>
              <a:t>status </a:t>
            </a:r>
            <a:r>
              <a:rPr lang="id-ID" baseline="0" dirty="0" smtClean="0"/>
              <a:t>data tersebut berubah menjadi </a:t>
            </a:r>
            <a:r>
              <a:rPr lang="id-ID" i="1" baseline="0" dirty="0" smtClean="0"/>
              <a:t>“Requested”</a:t>
            </a:r>
            <a:r>
              <a:rPr lang="en-US" i="1" baseline="0" dirty="0" smtClean="0"/>
              <a:t>.</a:t>
            </a:r>
            <a:endParaRPr lang="en-US" i="1" dirty="0" smtClean="0"/>
          </a:p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Requested.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6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Approval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(Data request SJ yang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di-approve)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(Data request SJ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di-approve)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Tampilan</a:t>
            </a:r>
            <a:r>
              <a:rPr lang="en-US" i="0" dirty="0" smtClean="0"/>
              <a:t> </a:t>
            </a:r>
            <a:r>
              <a:rPr lang="en-US" i="0" dirty="0" err="1" smtClean="0"/>
              <a:t>ketika</a:t>
            </a:r>
            <a:r>
              <a:rPr lang="en-US" i="0" dirty="0" smtClean="0"/>
              <a:t> WH </a:t>
            </a:r>
            <a:r>
              <a:rPr lang="en-US" i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yan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en-US" baseline="0" dirty="0" smtClean="0"/>
              <a:t>“</a:t>
            </a:r>
            <a:r>
              <a:rPr lang="id-ID" i="1" baseline="0" dirty="0" smtClean="0"/>
              <a:t>Revise</a:t>
            </a:r>
            <a:r>
              <a:rPr lang="en-US" i="1" baseline="0" dirty="0" smtClean="0"/>
              <a:t>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</a:t>
            </a:r>
            <a:r>
              <a:rPr lang="id-ID" baseline="0" dirty="0" smtClean="0"/>
              <a:t> adalah untuk merevisi Surat jalan dan memberikan </a:t>
            </a:r>
            <a:r>
              <a:rPr lang="id-ID" i="1" baseline="0" dirty="0" smtClean="0"/>
              <a:t>remark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Revision Remark</a:t>
            </a:r>
            <a:r>
              <a:rPr lang="id-ID" baseline="0" dirty="0" smtClean="0"/>
              <a:t>. Data akan kembali ke admin di menu Tag SN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Remark”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tsb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Approve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i="1" baseline="0" dirty="0" smtClean="0"/>
              <a:t>Approved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i="0" baseline="0" dirty="0" smtClean="0"/>
              <a:t>Approved, </a:t>
            </a:r>
            <a:r>
              <a:rPr lang="en-US" i="0" baseline="0" dirty="0" err="1" smtClean="0"/>
              <a:t>maka</a:t>
            </a:r>
            <a:r>
              <a:rPr lang="en-US" baseline="0" dirty="0" smtClean="0"/>
              <a:t> SJ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Material Return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2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 Input GRF</a:t>
            </a:r>
            <a:r>
              <a:rPr lang="id-ID" baseline="0" dirty="0" smtClean="0"/>
              <a:t>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mockup index List GRF.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Nomor GRF Generate by system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Division muncul otomatis berdasarkan user yang login di sistem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err="1" smtClean="0"/>
              <a:t>Pendaftaran</a:t>
            </a:r>
            <a:r>
              <a:rPr lang="en-US" baseline="0" dirty="0" smtClean="0"/>
              <a:t> Parameterize PIC di User Management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1.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2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Requested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Ready To Print.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3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Ready To Print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Field </a:t>
            </a:r>
            <a:r>
              <a:rPr lang="id-ID" i="1" baseline="0" dirty="0" smtClean="0"/>
              <a:t>“Jam Serah Terima”</a:t>
            </a:r>
            <a:r>
              <a:rPr lang="id-ID" baseline="0" dirty="0" smtClean="0"/>
              <a:t> </a:t>
            </a:r>
            <a:r>
              <a:rPr lang="en-US" baseline="0" dirty="0" smtClean="0"/>
              <a:t>di</a:t>
            </a:r>
            <a:r>
              <a:rPr lang="id-ID" baseline="0" dirty="0" smtClean="0"/>
              <a:t>buatkan kotak kosong, berfungsi untuk di isi manual oleh user dilapangan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6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id-ID" dirty="0" smtClean="0"/>
              <a:t>list </a:t>
            </a:r>
            <a:r>
              <a:rPr lang="en-US" dirty="0" smtClean="0"/>
              <a:t>Material</a:t>
            </a:r>
            <a:r>
              <a:rPr lang="en-US" baseline="0" dirty="0" smtClean="0"/>
              <a:t> Return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 GRF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  <a:endParaRPr lang="id-ID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Receive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data tendangan dari Approve Surat Jalan dari Warehouse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“Uncompleted” </a:t>
            </a:r>
            <a:r>
              <a:rPr lang="id-ID" baseline="0" dirty="0" smtClean="0"/>
              <a:t>adalah data yang QTY </a:t>
            </a:r>
            <a:r>
              <a:rPr lang="en-US" baseline="0" dirty="0" smtClean="0"/>
              <a:t>Return</a:t>
            </a:r>
            <a:r>
              <a:rPr lang="id-ID" baseline="0" dirty="0" smtClean="0"/>
              <a:t> belum memenuhi QTY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</a:t>
            </a:r>
            <a:r>
              <a:rPr lang="id-ID" baseline="0" dirty="0" smtClean="0"/>
              <a:t>dari </a:t>
            </a:r>
            <a:r>
              <a:rPr lang="en-US" baseline="0" dirty="0" smtClean="0"/>
              <a:t>User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</a:t>
            </a:r>
            <a:r>
              <a:rPr lang="id-ID" baseline="0" dirty="0" smtClean="0"/>
              <a:t> adalah data yang QTY </a:t>
            </a:r>
            <a:r>
              <a:rPr lang="en-US" baseline="0" dirty="0" smtClean="0"/>
              <a:t>Return</a:t>
            </a:r>
            <a:r>
              <a:rPr lang="id-ID" baseline="0" dirty="0" smtClean="0"/>
              <a:t> nya sudah diterima semua sesuai </a:t>
            </a:r>
            <a:r>
              <a:rPr lang="en-US" baseline="0" dirty="0" smtClean="0"/>
              <a:t>QTY Request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Inbound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New Returned.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5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Create Material Return </a:t>
            </a:r>
            <a:r>
              <a:rPr lang="en-US" baseline="0" dirty="0" err="1" smtClean="0"/>
              <a:t>Peminjaman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Field </a:t>
            </a:r>
            <a:r>
              <a:rPr lang="en-US" i="1" dirty="0" smtClean="0"/>
              <a:t>File Attachment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dirty="0" smtClean="0"/>
              <a:t>upload file MRF</a:t>
            </a:r>
            <a:r>
              <a:rPr lang="en-US" baseline="0" dirty="0" smtClean="0"/>
              <a:t> (yang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ditandatangani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Logistik</a:t>
            </a:r>
            <a:r>
              <a:rPr lang="en-US" baseline="0" dirty="0" smtClean="0"/>
              <a:t>).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</a:t>
            </a:r>
            <a:r>
              <a:rPr lang="en-US" i="1" baseline="0" dirty="0" smtClean="0"/>
              <a:t>“Create”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kemudian</a:t>
            </a:r>
            <a:r>
              <a:rPr lang="en-US" i="0" baseline="0" dirty="0" smtClean="0"/>
              <a:t> stock di ware house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automatically </a:t>
            </a:r>
            <a:r>
              <a:rPr lang="en-US" i="0" baseline="0" dirty="0" err="1" smtClean="0"/>
              <a:t>mengupdate</a:t>
            </a:r>
            <a:r>
              <a:rPr lang="en-US" i="0" baseline="0" dirty="0" smtClean="0"/>
              <a:t> stock yang </a:t>
            </a:r>
            <a:r>
              <a:rPr lang="en-US" i="0" baseline="0" dirty="0" err="1" smtClean="0"/>
              <a:t>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sistem</a:t>
            </a:r>
            <a:r>
              <a:rPr lang="en-US" i="0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en-US" i="0" baseline="0" dirty="0" err="1" smtClean="0"/>
              <a:t>Untuk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dengan</a:t>
            </a:r>
            <a:r>
              <a:rPr lang="en-US" i="0" baseline="0" dirty="0" smtClean="0"/>
              <a:t> field Requestor </a:t>
            </a:r>
            <a:r>
              <a:rPr lang="en-US" b="1" i="0" baseline="0" dirty="0" smtClean="0"/>
              <a:t>‘VENDOR’, </a:t>
            </a:r>
            <a:r>
              <a:rPr lang="en-US" b="0" i="0" baseline="0" dirty="0" err="1" smtClean="0"/>
              <a:t>apabila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tidak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mengembalikan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barang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maka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langsung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potong</a:t>
            </a:r>
            <a:r>
              <a:rPr lang="en-US" b="0" i="0" baseline="0" dirty="0" smtClean="0"/>
              <a:t> invoice.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3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Tampilan Detail Material Return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Peminjaman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smtClean="0"/>
                  <a:t>QTY Return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material yang </a:t>
                </a:r>
                <a:r>
                  <a:rPr lang="en-US" i="0" baseline="0" dirty="0" err="1" smtClean="0"/>
                  <a:t>dikembalikan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oleh</a:t>
                </a:r>
                <a:r>
                  <a:rPr lang="en-US" i="0" baseline="0" dirty="0" smtClean="0"/>
                  <a:t> user.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(Delta Return)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Button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“Previous”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kembali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halaman</a:t>
                </a:r>
                <a:r>
                  <a:rPr lang="en-US" i="0" baseline="0" dirty="0" smtClean="0"/>
                  <a:t> Create Material Return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smtClean="0"/>
                  <a:t>Button </a:t>
                </a:r>
                <a:r>
                  <a:rPr lang="en-US" i="1" baseline="0" dirty="0" smtClean="0"/>
                  <a:t>“Submit Material Return </a:t>
                </a:r>
                <a:r>
                  <a:rPr lang="en-US" i="1" baseline="0" dirty="0" err="1" smtClean="0"/>
                  <a:t>Peminjaman</a:t>
                </a:r>
                <a:r>
                  <a:rPr lang="en-US" i="1" baseline="0" dirty="0" smtClean="0"/>
                  <a:t>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memasukan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List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 di WH. </a:t>
                </a:r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sudah klik button </a:t>
                </a:r>
                <a:r>
                  <a:rPr lang="id-ID" i="1" baseline="0" dirty="0" smtClean="0"/>
                  <a:t>“Submit</a:t>
                </a:r>
                <a:r>
                  <a:rPr lang="en-US" i="1" baseline="0" dirty="0" smtClean="0"/>
                  <a:t> Material Return </a:t>
                </a:r>
                <a:r>
                  <a:rPr lang="en-US" i="1" baseline="0" dirty="0" err="1" smtClean="0"/>
                  <a:t>Peminjaman</a:t>
                </a:r>
                <a:r>
                  <a:rPr lang="id-ID" i="1" baseline="0" dirty="0" smtClean="0"/>
                  <a:t>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</a:t>
                </a:r>
                <a:endParaRPr lang="en-US" i="1" dirty="0" smtClean="0"/>
              </a:p>
              <a:p>
                <a:endParaRPr lang="id-ID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Tampilan Detail Material Return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Peminjaman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smtClean="0"/>
                  <a:t>QTY Return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material yang </a:t>
                </a:r>
                <a:r>
                  <a:rPr lang="en-US" i="0" baseline="0" dirty="0" err="1" smtClean="0"/>
                  <a:t>dikembalikan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oleh</a:t>
                </a:r>
                <a:r>
                  <a:rPr lang="en-US" i="0" baseline="0" dirty="0" smtClean="0"/>
                  <a:t> user.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(Delta Return)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Button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“Previous”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kembali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List Material Return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smtClean="0"/>
                  <a:t>Button </a:t>
                </a:r>
                <a:r>
                  <a:rPr lang="en-US" i="1" baseline="0" dirty="0" smtClean="0"/>
                  <a:t>“Submit Material Return </a:t>
                </a:r>
                <a:r>
                  <a:rPr lang="en-US" i="1" baseline="0" dirty="0" err="1" smtClean="0"/>
                  <a:t>Peminjaman</a:t>
                </a:r>
                <a:r>
                  <a:rPr lang="en-US" i="1" baseline="0" dirty="0" smtClean="0"/>
                  <a:t>” </a:t>
                </a:r>
                <a:r>
                  <a:rPr lang="en-US" i="0" baseline="0" dirty="0" err="1" smtClean="0"/>
                  <a:t>adalah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memasukan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List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 di WH. </a:t>
                </a:r>
                <a:endParaRPr lang="en-US" i="0" baseline="0" dirty="0" smtClean="0"/>
              </a:p>
              <a:p>
                <a:endParaRPr lang="id-ID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User/Vendor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Material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Uncompleted</a:t>
            </a:r>
            <a:r>
              <a:rPr lang="id-ID" i="1" baseline="0" dirty="0" smtClean="0"/>
              <a:t>”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secara</a:t>
            </a:r>
            <a:r>
              <a:rPr lang="en-US" i="0" baseline="0" dirty="0" smtClean="0"/>
              <a:t> partial)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completed).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38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Tampilan</a:t>
            </a:r>
            <a:r>
              <a:rPr lang="en-US" baseline="0" dirty="0" smtClean="0"/>
              <a:t> List Inbound </a:t>
            </a:r>
            <a:r>
              <a:rPr lang="en-US" baseline="0" dirty="0" err="1" smtClean="0"/>
              <a:t>Peminjaman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New </a:t>
            </a:r>
            <a:r>
              <a:rPr lang="en-US" i="1" baseline="0" dirty="0" smtClean="0"/>
              <a:t>Returned</a:t>
            </a:r>
            <a:r>
              <a:rPr lang="id-ID" baseline="0" dirty="0" smtClean="0"/>
              <a:t> adalah data tendangan dari </a:t>
            </a:r>
            <a:r>
              <a:rPr lang="en-US" baseline="0" dirty="0" smtClean="0"/>
              <a:t>MR </a:t>
            </a:r>
            <a:r>
              <a:rPr lang="en-US" baseline="0" dirty="0" err="1" smtClean="0"/>
              <a:t>Peminjaman</a:t>
            </a:r>
            <a:r>
              <a:rPr lang="id-ID" baseline="0" dirty="0" smtClean="0"/>
              <a:t> yang sudah di input oleh </a:t>
            </a:r>
            <a:r>
              <a:rPr lang="en-US" baseline="0" dirty="0" smtClean="0"/>
              <a:t>User (yang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)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Inputted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seluruhnya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Partial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secara partial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6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i="1" baseline="0" dirty="0" smtClean="0"/>
              <a:t>“Non SN” </a:t>
            </a:r>
            <a:r>
              <a:rPr lang="en-US" i="0" baseline="0" dirty="0" err="1" smtClean="0"/>
              <a:t>terdapat</a:t>
            </a:r>
            <a:r>
              <a:rPr lang="en-US" i="0" baseline="0" dirty="0" smtClean="0"/>
              <a:t> button QTY Cond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jumlah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per </a:t>
            </a:r>
            <a:r>
              <a:rPr lang="en-US" i="0" baseline="0" dirty="0" err="1" smtClean="0"/>
              <a:t>kondisinya</a:t>
            </a:r>
            <a:r>
              <a:rPr lang="en-US" i="0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id-ID" baseline="0" dirty="0" smtClean="0"/>
              <a:t>Serial Number nya atau belum di input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 Non SN </a:t>
            </a:r>
            <a:r>
              <a:rPr lang="id-ID" baseline="0" dirty="0" smtClean="0"/>
              <a:t>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bernon</a:t>
            </a:r>
            <a:r>
              <a:rPr lang="en-US" baseline="0" dirty="0" smtClean="0"/>
              <a:t> SN.</a:t>
            </a:r>
          </a:p>
          <a:p>
            <a:pPr marL="0" indent="0">
              <a:buFontTx/>
              <a:buNone/>
            </a:pPr>
            <a:endParaRPr lang="id-ID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7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id-ID" baseline="0" dirty="0" smtClean="0"/>
              <a:t>setelah klik </a:t>
            </a:r>
            <a:r>
              <a:rPr lang="en-US" baseline="0" dirty="0" smtClean="0"/>
              <a:t>b</a:t>
            </a:r>
            <a:r>
              <a:rPr lang="id-ID" baseline="0" dirty="0" smtClean="0"/>
              <a:t>utton </a:t>
            </a:r>
            <a:r>
              <a:rPr lang="en-US" i="1" baseline="0" dirty="0" smtClean="0"/>
              <a:t>“QTY Cond</a:t>
            </a:r>
            <a:r>
              <a:rPr lang="en-US" i="0" baseline="0" dirty="0" smtClean="0"/>
              <a:t>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Non SN.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1. Input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3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Tag SN.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Returned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Partial</a:t>
            </a:r>
            <a:r>
              <a:rPr lang="id-ID" i="1" baseline="0" dirty="0" smtClean="0"/>
              <a:t>”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secara</a:t>
            </a:r>
            <a:r>
              <a:rPr lang="en-US" i="0" baseline="0" dirty="0" smtClean="0"/>
              <a:t> partial)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completed).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request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endParaRPr lang="en-US" i="1" baseline="0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  <a:endParaRPr lang="id-ID" i="0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ingin di request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form sebelumnya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 adalah untuk submit GRF jika semua data sudah benar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untuk memilih barang-barang yang akan di request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id-ID" dirty="0" smtClean="0"/>
              <a:t>Akan muncul</a:t>
            </a:r>
            <a:r>
              <a:rPr lang="id-ID" baseline="0" dirty="0" smtClean="0"/>
              <a:t> stock barang yang ada di gudang asal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User input qty pada kolom kotak yang tersedia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, maka barang akan muncul di index list barang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request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endParaRPr lang="en-US" i="1" baseline="0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  <a:endParaRPr lang="id-ID" i="0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ingin di request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form sebelumnya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 adalah untuk submit GRF jika semua data sudah benar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 Approval, berisikan list data yang sudah di input sebelumnya oleh admin / inputter.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Merupakan tampilan list approval GRF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 Approval, berisikan list data yang sudah di input sebelumnya oleh admin / inputter.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017D-0A2F-47F3-9090-115664F7C91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omments" Target="../comments/comment1.xm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" y="261824"/>
            <a:ext cx="11845932" cy="63343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72336" y="105171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277879" y="123314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308393" y="2500084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7293879" y="335376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6270622" y="460561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72336" y="483058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5021" y="4632548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36278" y="335376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36278" y="2500084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45021" y="1237735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4621" y="176711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38280" y="1784689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06392" y="4112133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8280" y="4112133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6">
            <a:hlinkClick r:id="rId4" action="ppaction://hlinksldjump"/>
          </p:cNvPr>
          <p:cNvSpPr txBox="1"/>
          <p:nvPr/>
        </p:nvSpPr>
        <p:spPr>
          <a:xfrm>
            <a:off x="4014378" y="1934235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 smtClean="0"/>
              <a:t>Logistik</a:t>
            </a:r>
          </a:p>
          <a:p>
            <a:pPr algn="ctr"/>
            <a:r>
              <a:rPr lang="id-ID" b="1" dirty="0" smtClean="0"/>
              <a:t>Div 1</a:t>
            </a:r>
            <a:endParaRPr lang="id-ID" b="1" dirty="0"/>
          </a:p>
        </p:txBody>
      </p:sp>
      <p:sp>
        <p:nvSpPr>
          <p:cNvPr id="21" name="TextBox 17"/>
          <p:cNvSpPr txBox="1"/>
          <p:nvPr/>
        </p:nvSpPr>
        <p:spPr>
          <a:xfrm>
            <a:off x="4108584" y="4292291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22" name="TextBox 18"/>
          <p:cNvSpPr txBox="1"/>
          <p:nvPr/>
        </p:nvSpPr>
        <p:spPr>
          <a:xfrm>
            <a:off x="6987927" y="4318101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23" name="TextBox 19"/>
          <p:cNvSpPr txBox="1"/>
          <p:nvPr/>
        </p:nvSpPr>
        <p:spPr>
          <a:xfrm>
            <a:off x="6996579" y="1928399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768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IKR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|          PIC 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2" y="1624679"/>
            <a:ext cx="184023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393723" cy="279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53768" y="2244433"/>
            <a:ext cx="937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50     </a:t>
            </a:r>
            <a:r>
              <a:rPr lang="en-US" sz="1400" dirty="0" err="1" smtClean="0"/>
              <a:t>Tono</a:t>
            </a:r>
            <a:r>
              <a:rPr lang="en-US" sz="1400" dirty="0" smtClean="0"/>
              <a:t> </a:t>
            </a:r>
            <a:r>
              <a:rPr lang="en-US" sz="1400" dirty="0" err="1" smtClean="0"/>
              <a:t>Haryanto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61     </a:t>
            </a:r>
            <a:r>
              <a:rPr lang="en-US" sz="1400" dirty="0" err="1" smtClean="0"/>
              <a:t>Adi</a:t>
            </a:r>
            <a:r>
              <a:rPr lang="en-US" sz="1400" dirty="0" smtClean="0"/>
              <a:t>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OSP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 smtClean="0"/>
              <a:t>372      </a:t>
            </a:r>
            <a:r>
              <a:rPr lang="en-US" sz="1400" dirty="0" err="1" smtClean="0"/>
              <a:t>Rayn</a:t>
            </a:r>
            <a:r>
              <a:rPr lang="en-US" sz="1400" dirty="0" smtClean="0"/>
              <a:t> </a:t>
            </a:r>
            <a:r>
              <a:rPr lang="en-US" sz="1400" dirty="0" err="1" smtClean="0"/>
              <a:t>Sidiq</a:t>
            </a:r>
            <a:r>
              <a:rPr lang="en-US" sz="1400" dirty="0" smtClean="0"/>
              <a:t>                             GA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99016" y="1620868"/>
            <a:ext cx="263171" cy="2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Asset Transfer</a:t>
            </a:r>
            <a:endParaRPr lang="id-ID" sz="2000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Overview All WH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28160" y="1624679"/>
            <a:ext cx="1642032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18767"/>
            <a:ext cx="1278094" cy="28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4697"/>
            <a:ext cx="1173892" cy="2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924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80286" y="763110"/>
            <a:ext cx="9527830" cy="581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2494251" y="827506"/>
            <a:ext cx="406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0675" y="1302039"/>
            <a:ext cx="2954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Purpose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 smtClean="0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  <a:endParaRPr lang="id-ID" dirty="0" smtClean="0"/>
          </a:p>
          <a:p>
            <a:r>
              <a:rPr lang="id-ID" dirty="0" smtClean="0"/>
              <a:t>Note		     :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32075" y="1383335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32075" y="1655115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32075" y="2504086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28719" y="5022782"/>
            <a:ext cx="2428127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11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55" name="Picture 6" descr="Hasil gambar untuk icon da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85" y="5015719"/>
            <a:ext cx="232260" cy="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128720" y="3070080"/>
            <a:ext cx="2711336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31820" y="3345292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1820" y="3617120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8719" y="3901566"/>
            <a:ext cx="2718968" cy="7279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121372" y="6049314"/>
            <a:ext cx="1097214" cy="384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</a:t>
            </a:r>
            <a:endParaRPr lang="id-ID" sz="1600" dirty="0"/>
          </a:p>
        </p:txBody>
      </p:sp>
      <p:sp>
        <p:nvSpPr>
          <p:cNvPr id="65" name="Rectangle 64"/>
          <p:cNvSpPr/>
          <p:nvPr/>
        </p:nvSpPr>
        <p:spPr>
          <a:xfrm>
            <a:off x="5128719" y="5353236"/>
            <a:ext cx="2709426" cy="582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28719" y="2784967"/>
            <a:ext cx="2709426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28719" y="4727852"/>
            <a:ext cx="2709426" cy="2215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21372" y="1966347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34072" y="2201297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7202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9000" y="1827638"/>
            <a:ext cx="9058499" cy="323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91411" y="1973224"/>
            <a:ext cx="399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2348" y="1868808"/>
            <a:ext cx="161925" cy="2857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334437" y="2508120"/>
            <a:ext cx="8596161" cy="1678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7875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338015" y="3164633"/>
            <a:ext cx="779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</a:t>
            </a:r>
            <a:r>
              <a:rPr lang="en-US" sz="1200" dirty="0"/>
              <a:t>. </a:t>
            </a:r>
            <a:r>
              <a:rPr lang="en-US" sz="1200" dirty="0" smtClean="0"/>
              <a:t>      ONT                                             RO 126-01.221                    Equipment                           15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</a:t>
            </a:r>
            <a:r>
              <a:rPr lang="id-ID" sz="1200" dirty="0" smtClean="0"/>
              <a:t>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334437" y="3456223"/>
            <a:ext cx="84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2.       Spiral                                           RO 126-01.222                    Material                               10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</a:t>
            </a:r>
            <a:r>
              <a:rPr lang="id-ID" sz="1200" dirty="0">
                <a:solidFill>
                  <a:srgbClr val="0070C0"/>
                </a:solidFill>
              </a:rPr>
              <a:t>Open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30239" y="3718631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3</a:t>
            </a:r>
            <a:r>
              <a:rPr lang="en-US" sz="1200" dirty="0" smtClean="0"/>
              <a:t>. 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                                           RO 126-01.223                    Material                               20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Non  </a:t>
            </a:r>
            <a:r>
              <a:rPr lang="id-ID" sz="1200" dirty="0" smtClean="0"/>
              <a:t>SN</a:t>
            </a:r>
            <a:r>
              <a:rPr lang="en-US" sz="1200" dirty="0" smtClean="0"/>
              <a:t>      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163" y="2536225"/>
            <a:ext cx="8549796" cy="6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|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Orafin Code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Grouping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#       |</a:t>
            </a:r>
          </a:p>
          <a:p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000" y="2857504"/>
            <a:ext cx="149710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430157" y="2857504"/>
            <a:ext cx="1298863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918106" y="2857504"/>
            <a:ext cx="1497044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8455868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7207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9267740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583942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632729" y="2863102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786678" y="3183552"/>
            <a:ext cx="137898" cy="9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3541469" y="4312127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325202" y="4312127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048558" y="3241054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048558" y="3521202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0049474" y="3772730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5713" y="260068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172002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6694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730155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17687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0028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730155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730155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1720020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1988170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19447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23103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51599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737769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737769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730155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730155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724242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172002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6694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3463" y="3706013"/>
            <a:ext cx="155576" cy="12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3463" y="3998354"/>
            <a:ext cx="155576" cy="120650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1720020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34286" y="3376496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220482" y="3333110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20482" y="361936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OSP 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20482" y="390432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GA        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sp>
        <p:nvSpPr>
          <p:cNvPr id="57" name="Rectangle 56"/>
          <p:cNvSpPr/>
          <p:nvPr/>
        </p:nvSpPr>
        <p:spPr>
          <a:xfrm>
            <a:off x="1989574" y="1592384"/>
            <a:ext cx="9936084" cy="3999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2159537" y="3344934"/>
            <a:ext cx="9741258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2193001" y="3389630"/>
            <a:ext cx="9479109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|QTY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NG|QTY Good Recondition|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36045" y="3770886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00685" y="3346880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232381" y="3559981"/>
            <a:ext cx="943698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3241827" y="3559981"/>
            <a:ext cx="512183" cy="138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3820327" y="3557115"/>
            <a:ext cx="516198" cy="13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4406839" y="3559981"/>
            <a:ext cx="557445" cy="130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5028681" y="3554238"/>
            <a:ext cx="641249" cy="14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5725720" y="3557115"/>
            <a:ext cx="36707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529892" y="355449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22985" y="355711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51982" y="3557901"/>
            <a:ext cx="112247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56088" y="3554811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156455" y="1760078"/>
            <a:ext cx="272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Detail 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79591" y="3767123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91527" y="3774935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08351" y="3763711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482083" y="3760394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478579" y="3757646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092562" y="3729593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126-01.221.121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 10                        5</a:t>
            </a:r>
            <a:endParaRPr lang="id-ID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2645506" y="2269739"/>
            <a:ext cx="57993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Orafin Code</a:t>
            </a:r>
            <a:r>
              <a:rPr lang="en-US" dirty="0" smtClean="0"/>
              <a:t>	</a:t>
            </a:r>
            <a:r>
              <a:rPr lang="id-ID" dirty="0"/>
              <a:t>: </a:t>
            </a:r>
            <a:r>
              <a:rPr lang="en-US" dirty="0" smtClean="0"/>
              <a:t>RO126</a:t>
            </a:r>
            <a:r>
              <a:rPr lang="id-ID" dirty="0" smtClean="0"/>
              <a:t>-0</a:t>
            </a:r>
            <a:r>
              <a:rPr lang="en-US" dirty="0" smtClean="0"/>
              <a:t>1.221</a:t>
            </a:r>
            <a:r>
              <a:rPr lang="id-ID" dirty="0" smtClean="0"/>
              <a:t> 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Nama Barang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smtClean="0"/>
              <a:t>ONT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QTY R</a:t>
            </a:r>
            <a:r>
              <a:rPr lang="en-US" dirty="0" err="1" smtClean="0"/>
              <a:t>eq</a:t>
            </a:r>
            <a:r>
              <a:rPr lang="id-ID" dirty="0" smtClean="0"/>
              <a:t>	: </a:t>
            </a:r>
            <a:r>
              <a:rPr lang="en-US" dirty="0" smtClean="0"/>
              <a:t>15</a:t>
            </a:r>
            <a:endParaRPr lang="id-ID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6879591" y="3995736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91527" y="4003548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08351" y="3992324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482083" y="398900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478579" y="3986259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879591" y="4214109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91527" y="4221921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608351" y="421069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482083" y="4207380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478579" y="4204632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89094" y="3957188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126-01.221.122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</a:t>
            </a:r>
            <a:endParaRPr lang="id-ID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091996" y="4176773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126-01.221.123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</a:t>
            </a:r>
            <a:endParaRPr lang="id-ID" sz="9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5106" y="1629729"/>
            <a:ext cx="161925" cy="28575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10538413" y="376094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538413" y="3989560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538413" y="4207933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163463" y="5057875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7202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9000" y="1827638"/>
            <a:ext cx="9058499" cy="323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91411" y="1973224"/>
            <a:ext cx="399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2348" y="1868808"/>
            <a:ext cx="161925" cy="2857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334437" y="2508120"/>
            <a:ext cx="8596161" cy="1678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7875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325202" y="3164633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</a:t>
            </a:r>
            <a:r>
              <a:rPr lang="en-US" sz="1200" dirty="0"/>
              <a:t>. </a:t>
            </a:r>
            <a:r>
              <a:rPr lang="en-US" sz="1200" dirty="0" smtClean="0"/>
              <a:t>      ONT                                             RO 126-01.221                    Equipment                           15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</a:t>
            </a:r>
            <a:r>
              <a:rPr lang="id-ID" sz="1200" dirty="0" smtClean="0"/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334437" y="3441638"/>
            <a:ext cx="84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2.       Spiral                                           RO 126-01.222                    Material                               10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30239" y="3718631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3</a:t>
            </a:r>
            <a:r>
              <a:rPr lang="en-US" sz="1200" dirty="0" smtClean="0"/>
              <a:t>. 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                                           RO 126-01.223                    Material                               20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Non  </a:t>
            </a:r>
            <a:r>
              <a:rPr lang="id-ID" sz="1200" dirty="0" smtClean="0"/>
              <a:t>SN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163" y="2536225"/>
            <a:ext cx="8549796" cy="6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|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Orafin Code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Grouping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#       |</a:t>
            </a:r>
          </a:p>
          <a:p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000" y="2857504"/>
            <a:ext cx="149710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430157" y="2857504"/>
            <a:ext cx="1298863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918106" y="2857504"/>
            <a:ext cx="1497044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8455868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7207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9267740" y="2857504"/>
            <a:ext cx="628882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675383" y="2853444"/>
            <a:ext cx="230473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632729" y="2863102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786678" y="3183552"/>
            <a:ext cx="137898" cy="9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3541469" y="4312127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325202" y="4312127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FF0000"/>
                </a:solidFill>
              </a:rPr>
              <a:t>	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IKR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PIC 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39372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Tono</a:t>
            </a:r>
            <a:r>
              <a:rPr lang="en-US" sz="1400" dirty="0" smtClean="0"/>
              <a:t> </a:t>
            </a:r>
            <a:r>
              <a:rPr lang="en-US" sz="1400" dirty="0" err="1" smtClean="0"/>
              <a:t>Haryanto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Adi</a:t>
            </a:r>
            <a:r>
              <a:rPr lang="en-US" sz="1400" dirty="0"/>
              <a:t>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Rayn</a:t>
            </a:r>
            <a:r>
              <a:rPr lang="en-US" sz="1400" dirty="0" smtClean="0"/>
              <a:t> </a:t>
            </a:r>
            <a:r>
              <a:rPr lang="en-US" sz="1400" dirty="0" err="1" smtClean="0"/>
              <a:t>Sidiq</a:t>
            </a:r>
            <a:r>
              <a:rPr lang="en-US" sz="1400" dirty="0" smtClean="0"/>
              <a:t>                             GA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99016" y="1620868"/>
            <a:ext cx="263171" cy="30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9584" y="205901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1600" b="1" dirty="0" smtClean="0">
                <a:solidFill>
                  <a:srgbClr val="FFFF00"/>
                </a:solidFill>
              </a:rPr>
              <a:t>List GRF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5" y="1624679"/>
            <a:ext cx="140735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12643" y="1629186"/>
            <a:ext cx="263171" cy="28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</a:t>
            </a:r>
            <a:r>
              <a:rPr lang="en-US" sz="1400" dirty="0" smtClean="0"/>
              <a:t>GOVREL   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958941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341341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51855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44196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341341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834237" y="1341341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622445" y="1335730"/>
            <a:ext cx="1202742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8479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1600" b="1" dirty="0" smtClean="0">
                <a:solidFill>
                  <a:srgbClr val="FFFF00"/>
                </a:solidFill>
              </a:rPr>
              <a:t>List GRF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1679" y="686687"/>
            <a:ext cx="9753309" cy="591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221048" y="64545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View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7472" y="1001465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</a:p>
          <a:p>
            <a:r>
              <a:rPr lang="en-US" dirty="0" smtClean="0"/>
              <a:t>Note		     :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858872" y="1103863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58872" y="1377401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/1806-0034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58872" y="2164600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54568" y="3581364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25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58617" y="2727220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58617" y="3002432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58617" y="3283988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54568" y="4135660"/>
            <a:ext cx="2709426" cy="5446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5770" y="4805450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64" name="Rectangle 63"/>
          <p:cNvSpPr/>
          <p:nvPr/>
        </p:nvSpPr>
        <p:spPr>
          <a:xfrm>
            <a:off x="2213272" y="4817275"/>
            <a:ext cx="9661587" cy="12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9878" y="4819220"/>
            <a:ext cx="156534" cy="12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262009" y="4858644"/>
            <a:ext cx="9430686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QTY Req  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Good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QTY Not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Recondition|Asset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Barcode|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29790" y="5028995"/>
            <a:ext cx="608791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Rectangle 89"/>
          <p:cNvSpPr/>
          <p:nvPr/>
        </p:nvSpPr>
        <p:spPr>
          <a:xfrm>
            <a:off x="3798332" y="5028995"/>
            <a:ext cx="354397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4224385" y="5028995"/>
            <a:ext cx="553918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4863947" y="5028995"/>
            <a:ext cx="42951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Rectangle 92"/>
          <p:cNvSpPr/>
          <p:nvPr/>
        </p:nvSpPr>
        <p:spPr>
          <a:xfrm>
            <a:off x="5346523" y="5026665"/>
            <a:ext cx="419108" cy="12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5794319" y="5021619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628734" y="5026922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59264" y="5026129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526" y="502691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61948" y="5014609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2279143" y="5031325"/>
            <a:ext cx="765404" cy="12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4861932" y="2439314"/>
            <a:ext cx="2712552" cy="248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7057" y="719152"/>
            <a:ext cx="161925" cy="285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230208" y="5202678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126-01.221.121      </a:t>
            </a:r>
            <a:r>
              <a:rPr lang="en-US" sz="800" dirty="0" smtClean="0"/>
              <a:t>   ONT        </a:t>
            </a:r>
            <a:r>
              <a:rPr lang="id-ID" sz="800" dirty="0" smtClean="0"/>
              <a:t>    </a:t>
            </a:r>
            <a:r>
              <a:rPr lang="en-US" sz="800" dirty="0" smtClean="0"/>
              <a:t>  </a:t>
            </a:r>
            <a:r>
              <a:rPr lang="id-ID" sz="800" dirty="0" smtClean="0"/>
              <a:t>Huawei </a:t>
            </a:r>
            <a:r>
              <a:rPr lang="en-US" sz="800" dirty="0" smtClean="0"/>
              <a:t>       Equipment         </a:t>
            </a:r>
            <a:r>
              <a:rPr lang="id-ID" sz="800" dirty="0"/>
              <a:t>Merah           SN       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15                  10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2223211" y="5424931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  </a:t>
            </a:r>
            <a:r>
              <a:rPr lang="id-ID" sz="800" dirty="0" smtClean="0"/>
              <a:t>    </a:t>
            </a:r>
            <a:r>
              <a:rPr lang="en-US" sz="800" dirty="0" smtClean="0"/>
              <a:t>Spiral       </a:t>
            </a:r>
            <a:r>
              <a:rPr lang="id-ID" sz="800" dirty="0" smtClean="0"/>
              <a:t>     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  </a:t>
            </a:r>
            <a:r>
              <a:rPr lang="id-ID" sz="800" dirty="0" smtClean="0"/>
              <a:t>SN               Set</a:t>
            </a:r>
            <a:r>
              <a:rPr lang="en-US" sz="800" dirty="0" smtClean="0"/>
              <a:t>            10                    5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221048" y="5645446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 </a:t>
            </a:r>
            <a:r>
              <a:rPr lang="id-ID" sz="800" dirty="0" smtClean="0"/>
              <a:t>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   </a:t>
            </a:r>
            <a:r>
              <a:rPr lang="id-ID" sz="800" dirty="0" smtClean="0"/>
              <a:t>     </a:t>
            </a:r>
            <a:r>
              <a:rPr lang="en-US" sz="800" dirty="0" smtClean="0"/>
              <a:t> </a:t>
            </a:r>
            <a:r>
              <a:rPr lang="id-ID" sz="800" dirty="0" smtClean="0"/>
              <a:t>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   </a:t>
            </a:r>
            <a:r>
              <a:rPr lang="en-US" sz="800" dirty="0" smtClean="0"/>
              <a:t>Pcs            20                  15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7" name="Rectangle 76"/>
          <p:cNvSpPr/>
          <p:nvPr/>
        </p:nvSpPr>
        <p:spPr>
          <a:xfrm>
            <a:off x="4854568" y="3862727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440054" y="6128100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</a:t>
            </a:r>
            <a:endParaRPr lang="id-ID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2221048" y="6128100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70" name="Rectangle 69"/>
          <p:cNvSpPr/>
          <p:nvPr/>
        </p:nvSpPr>
        <p:spPr>
          <a:xfrm>
            <a:off x="4848382" y="162981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861082" y="189993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27833"/>
            <a:ext cx="263171" cy="2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dirty="0">
                <a:solidFill>
                  <a:schemeClr val="bg1"/>
                </a:solidFill>
              </a:rPr>
              <a:t>List GRF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Approve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Asset Transfer</a:t>
            </a:r>
            <a:endParaRPr lang="id-ID" sz="2000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Overview </a:t>
            </a:r>
            <a:r>
              <a:rPr lang="id-ID" sz="2000" dirty="0">
                <a:solidFill>
                  <a:schemeClr val="bg1"/>
                </a:solidFill>
              </a:rPr>
              <a:t>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5" y="1624679"/>
            <a:ext cx="142687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32165" y="1618767"/>
            <a:ext cx="263171" cy="3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185" y="2345441"/>
            <a:ext cx="238125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185" y="2040711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97385" y="2321192"/>
            <a:ext cx="256431" cy="3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809643" y="1407821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</a:t>
            </a:r>
            <a:r>
              <a:rPr lang="en-US" sz="1400" dirty="0" smtClean="0"/>
              <a:t>GOVREL   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958941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341341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51855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44196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341341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834237" y="1341341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622445" y="1335730"/>
            <a:ext cx="1202742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8479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List GRF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Asset Transfer</a:t>
            </a:r>
            <a:endParaRPr lang="id-ID" sz="2000" b="1" dirty="0">
              <a:solidFill>
                <a:srgbClr val="FFFF00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1679" y="686688"/>
            <a:ext cx="9753309" cy="582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221048" y="64545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View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7472" y="1001465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</a:p>
          <a:p>
            <a:r>
              <a:rPr lang="en-US" dirty="0" smtClean="0"/>
              <a:t>Note		     :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58872" y="2164600"/>
            <a:ext cx="270512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54568" y="3581364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25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58617" y="2727220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58617" y="3002432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58617" y="3283988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54568" y="4148360"/>
            <a:ext cx="2709426" cy="5446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61932" y="2439314"/>
            <a:ext cx="2702062" cy="248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7057" y="719152"/>
            <a:ext cx="161925" cy="28575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854568" y="3862727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29537" y="6132666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8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38452" y="3283081"/>
            <a:ext cx="233119" cy="2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41365" y="3007868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285770" y="4814628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84" name="Rectangle 83"/>
          <p:cNvSpPr/>
          <p:nvPr/>
        </p:nvSpPr>
        <p:spPr>
          <a:xfrm>
            <a:off x="2213272" y="4826453"/>
            <a:ext cx="9661587" cy="12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9878" y="4828398"/>
            <a:ext cx="156534" cy="12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10901966" y="5233710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13652198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10908345" y="5461338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10901965" y="5681853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2262009" y="4867822"/>
            <a:ext cx="9430686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QTY Req  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Good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QTY Not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Recondition|Asset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Barcode|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29790" y="5038173"/>
            <a:ext cx="608791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3798332" y="5038173"/>
            <a:ext cx="354397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4224385" y="5038173"/>
            <a:ext cx="553918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Rectangle 104"/>
          <p:cNvSpPr/>
          <p:nvPr/>
        </p:nvSpPr>
        <p:spPr>
          <a:xfrm>
            <a:off x="4863947" y="5038173"/>
            <a:ext cx="42951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Rectangle 105"/>
          <p:cNvSpPr/>
          <p:nvPr/>
        </p:nvSpPr>
        <p:spPr>
          <a:xfrm>
            <a:off x="5346523" y="5035843"/>
            <a:ext cx="419108" cy="12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>
            <a:off x="5794319" y="5030797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628734" y="5036100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59264" y="5035307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526" y="5036093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61948" y="5023787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279143" y="5040503"/>
            <a:ext cx="765404" cy="12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TextBox 112"/>
          <p:cNvSpPr txBox="1"/>
          <p:nvPr/>
        </p:nvSpPr>
        <p:spPr>
          <a:xfrm>
            <a:off x="2230208" y="5211856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126-01.221.121      </a:t>
            </a:r>
            <a:r>
              <a:rPr lang="en-US" sz="800" dirty="0" smtClean="0"/>
              <a:t>   ONT        </a:t>
            </a:r>
            <a:r>
              <a:rPr lang="id-ID" sz="800" dirty="0" smtClean="0"/>
              <a:t>    </a:t>
            </a:r>
            <a:r>
              <a:rPr lang="en-US" sz="800" dirty="0" smtClean="0"/>
              <a:t>  </a:t>
            </a:r>
            <a:r>
              <a:rPr lang="id-ID" sz="800" dirty="0" smtClean="0"/>
              <a:t>Huawei </a:t>
            </a:r>
            <a:r>
              <a:rPr lang="en-US" sz="800" dirty="0" smtClean="0"/>
              <a:t>       Equipment         </a:t>
            </a:r>
            <a:r>
              <a:rPr lang="id-ID" sz="800" dirty="0"/>
              <a:t>Merah           SN       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15                  10                          5                       0                              0                                 0                                      0                  </a:t>
            </a:r>
            <a:endParaRPr lang="id-ID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223211" y="5434109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  </a:t>
            </a:r>
            <a:r>
              <a:rPr lang="id-ID" sz="800" dirty="0" smtClean="0"/>
              <a:t>    </a:t>
            </a:r>
            <a:r>
              <a:rPr lang="en-US" sz="800" dirty="0" smtClean="0"/>
              <a:t>Spiral       </a:t>
            </a:r>
            <a:r>
              <a:rPr lang="id-ID" sz="800" dirty="0" smtClean="0"/>
              <a:t>     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  </a:t>
            </a:r>
            <a:r>
              <a:rPr lang="id-ID" sz="800" dirty="0" smtClean="0"/>
              <a:t>SN               Set</a:t>
            </a:r>
            <a:r>
              <a:rPr lang="en-US" sz="800" dirty="0" smtClean="0"/>
              <a:t>            10                    5                          5                       0                              0                                 0                                      0                  </a:t>
            </a:r>
            <a:endParaRPr lang="id-ID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21048" y="5654624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 </a:t>
            </a:r>
            <a:r>
              <a:rPr lang="id-ID" sz="800" dirty="0" smtClean="0"/>
              <a:t>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   </a:t>
            </a:r>
            <a:r>
              <a:rPr lang="id-ID" sz="800" dirty="0" smtClean="0"/>
              <a:t>     </a:t>
            </a:r>
            <a:r>
              <a:rPr lang="en-US" sz="800" dirty="0" smtClean="0"/>
              <a:t> </a:t>
            </a:r>
            <a:r>
              <a:rPr lang="id-ID" sz="800" dirty="0" smtClean="0"/>
              <a:t>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   </a:t>
            </a:r>
            <a:r>
              <a:rPr lang="en-US" sz="800" dirty="0" smtClean="0"/>
              <a:t>Pcs            20                  15                          5                       0                              0                                 0                                      0                </a:t>
            </a:r>
            <a:endParaRPr lang="id-ID" sz="800" dirty="0"/>
          </a:p>
        </p:txBody>
      </p:sp>
      <p:sp>
        <p:nvSpPr>
          <p:cNvPr id="72" name="Rectangle 71"/>
          <p:cNvSpPr/>
          <p:nvPr/>
        </p:nvSpPr>
        <p:spPr>
          <a:xfrm>
            <a:off x="4858872" y="1103863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58872" y="1377401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48382" y="162981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61082" y="189993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rgbClr val="FF0000"/>
                </a:solidFill>
              </a:rPr>
              <a:t>New GRF      </a:t>
            </a:r>
            <a:r>
              <a:rPr lang="en-US" sz="1400" dirty="0" smtClean="0"/>
              <a:t>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</a:t>
            </a:r>
            <a:r>
              <a:rPr lang="en-US" sz="1400" dirty="0" smtClean="0"/>
              <a:t>9 	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</a:t>
            </a:r>
            <a:r>
              <a:rPr lang="id-ID" sz="1400" dirty="0">
                <a:solidFill>
                  <a:sysClr val="windowText" lastClr="000000"/>
                </a:solidFill>
              </a:rPr>
              <a:t>Darmawan</a:t>
            </a:r>
            <a:r>
              <a:rPr lang="en-US" sz="1400" dirty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</a:t>
            </a:r>
            <a:r>
              <a:rPr lang="en-US" sz="1400" dirty="0" smtClean="0"/>
              <a:t>IKR               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 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Division     |</a:t>
            </a: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     </a:t>
            </a:r>
            <a:r>
              <a:rPr lang="id-ID" sz="1400" dirty="0" smtClean="0">
                <a:solidFill>
                  <a:srgbClr val="C00000"/>
                </a:solidFill>
              </a:rPr>
              <a:t>Need </a:t>
            </a:r>
            <a:r>
              <a:rPr lang="id-ID" sz="1400" dirty="0">
                <a:solidFill>
                  <a:srgbClr val="C00000"/>
                </a:solidFill>
              </a:rPr>
              <a:t>Revise </a:t>
            </a:r>
            <a:r>
              <a:rPr lang="en-US" sz="1400" dirty="0" smtClean="0">
                <a:solidFill>
                  <a:srgbClr val="C00000"/>
                </a:solidFill>
              </a:rPr>
              <a:t>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                      IKO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        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</a:t>
            </a:r>
            <a:r>
              <a:rPr lang="id-ID" sz="1400" dirty="0" smtClean="0">
                <a:solidFill>
                  <a:srgbClr val="0070C0"/>
                </a:solidFill>
              </a:rPr>
              <a:t>Inputted    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                      GA</a:t>
            </a:r>
            <a:endParaRPr lang="id-ID" sz="1400" dirty="0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635" y="1618736"/>
            <a:ext cx="253528" cy="2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341918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994116" y="1626696"/>
            <a:ext cx="1872414" cy="28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8078289" y="1634063"/>
            <a:ext cx="1348099" cy="28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9638147" y="1623993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53443" y="1618736"/>
            <a:ext cx="241005" cy="2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40362" y="28661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499236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63690" y="1625600"/>
            <a:ext cx="1297585" cy="29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    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Sales	     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OSP 	                 </a:t>
            </a:r>
            <a:r>
              <a:rPr lang="en-US" sz="1400" dirty="0" smtClean="0"/>
              <a:t>  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Inputted      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21693"/>
            <a:ext cx="233119" cy="2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5258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65378" y="230347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1689" y="729512"/>
            <a:ext cx="9753309" cy="5704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2221048" y="764181"/>
            <a:ext cx="22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Tag SN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67472" y="1280300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WO/IOM	     :</a:t>
            </a:r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smtClean="0"/>
              <a:t>PIC		     :</a:t>
            </a:r>
          </a:p>
          <a:p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	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38701" y="1335975"/>
            <a:ext cx="2364988" cy="22611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38701" y="1613153"/>
            <a:ext cx="2359836" cy="237227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37126" y="1912589"/>
            <a:ext cx="2361410" cy="20497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37127" y="2183858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63028" y="3684518"/>
            <a:ext cx="9697670" cy="223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2245620" y="414796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2265" y="3721849"/>
            <a:ext cx="168432" cy="21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8754327" y="3320550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71" name="Rounded Rectangle 70"/>
          <p:cNvSpPr/>
          <p:nvPr/>
        </p:nvSpPr>
        <p:spPr>
          <a:xfrm>
            <a:off x="7807366" y="3395736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9606" y="333606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01942" y="4027989"/>
            <a:ext cx="956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RO 126-01.221.121    </a:t>
            </a:r>
            <a:r>
              <a:rPr lang="en-US" sz="750" dirty="0" smtClean="0"/>
              <a:t> ONT       </a:t>
            </a:r>
            <a:r>
              <a:rPr lang="id-ID" sz="750" dirty="0" smtClean="0"/>
              <a:t>Huawei </a:t>
            </a:r>
            <a:r>
              <a:rPr lang="en-US" sz="750" dirty="0" smtClean="0"/>
              <a:t>  Equipment     </a:t>
            </a:r>
            <a:r>
              <a:rPr lang="id-ID" sz="750" dirty="0" smtClean="0"/>
              <a:t>Merah          SN          </a:t>
            </a:r>
            <a:r>
              <a:rPr lang="en-US" sz="750" dirty="0" smtClean="0"/>
              <a:t> </a:t>
            </a:r>
            <a:r>
              <a:rPr lang="id-ID" sz="750" dirty="0" smtClean="0"/>
              <a:t>Set</a:t>
            </a:r>
            <a:r>
              <a:rPr lang="en-US" sz="750" dirty="0" smtClean="0"/>
              <a:t>             10                     5                        0                           0                                    0                                    0                             15      Not Registered</a:t>
            </a:r>
            <a:endParaRPr lang="id-ID" sz="750" dirty="0"/>
          </a:p>
        </p:txBody>
      </p:sp>
      <p:sp>
        <p:nvSpPr>
          <p:cNvPr id="94" name="Rounded Rectangle 93"/>
          <p:cNvSpPr/>
          <p:nvPr/>
        </p:nvSpPr>
        <p:spPr>
          <a:xfrm>
            <a:off x="10508226" y="4065535"/>
            <a:ext cx="528143" cy="1707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Upload SN</a:t>
            </a:r>
            <a:endParaRPr lang="en-US" sz="700" dirty="0"/>
          </a:p>
        </p:txBody>
      </p:sp>
      <p:sp>
        <p:nvSpPr>
          <p:cNvPr id="95" name="Rounded Rectangle 94"/>
          <p:cNvSpPr/>
          <p:nvPr/>
        </p:nvSpPr>
        <p:spPr>
          <a:xfrm>
            <a:off x="11055655" y="4069099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96" name="Rounded Rectangle 95"/>
          <p:cNvSpPr/>
          <p:nvPr/>
        </p:nvSpPr>
        <p:spPr>
          <a:xfrm>
            <a:off x="11505290" y="4065536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2202119" y="3726458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Nama Barang|Brand|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SN|UOM|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Total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Status      |           #         |      #    |    #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8367" y="755668"/>
            <a:ext cx="161925" cy="28575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10328557" y="3314740"/>
            <a:ext cx="1415624" cy="2679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GRF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118138" y="4251323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Spiral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</a:t>
            </a:r>
            <a:r>
              <a:rPr lang="id-ID" sz="800" dirty="0" smtClean="0"/>
              <a:t>SN          Set</a:t>
            </a:r>
            <a:r>
              <a:rPr lang="en-US" sz="800" dirty="0" smtClean="0"/>
              <a:t>               5                     5                        0                           0                                    0                                    0                             10     Registered                                  </a:t>
            </a:r>
            <a:endParaRPr lang="id-ID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2115975" y="4471838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</a:t>
            </a:r>
            <a:r>
              <a:rPr lang="en-US" sz="800" dirty="0" smtClean="0"/>
              <a:t>Non </a:t>
            </a:r>
            <a:r>
              <a:rPr lang="id-ID" sz="800" dirty="0" smtClean="0"/>
              <a:t>SN </a:t>
            </a:r>
            <a:r>
              <a:rPr lang="en-US" sz="800" dirty="0" smtClean="0"/>
              <a:t>   Pcs             15                     5                        0                           0                                    0                                    0                             20           </a:t>
            </a:r>
            <a:endParaRPr lang="id-ID" sz="800" dirty="0"/>
          </a:p>
        </p:txBody>
      </p:sp>
      <p:sp>
        <p:nvSpPr>
          <p:cNvPr id="74" name="Rounded Rectangle 73"/>
          <p:cNvSpPr/>
          <p:nvPr/>
        </p:nvSpPr>
        <p:spPr>
          <a:xfrm>
            <a:off x="11058776" y="4271906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77" name="Rounded Rectangle 76"/>
          <p:cNvSpPr/>
          <p:nvPr/>
        </p:nvSpPr>
        <p:spPr>
          <a:xfrm>
            <a:off x="11508411" y="4268343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4837126" y="2462717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34391" y="2727492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448543" y="6023727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id-ID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2229537" y="6023727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78" name="Rectangle 77"/>
          <p:cNvSpPr/>
          <p:nvPr/>
        </p:nvSpPr>
        <p:spPr>
          <a:xfrm>
            <a:off x="4842280" y="3005424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0070C0"/>
                </a:solidFill>
              </a:rPr>
              <a:t>Inputted </a:t>
            </a:r>
            <a:r>
              <a:rPr lang="id-ID" sz="1400" dirty="0" smtClean="0">
                <a:solidFill>
                  <a:srgbClr val="FF0000"/>
                </a:solidFill>
              </a:rPr>
              <a:t>      </a:t>
            </a:r>
            <a:r>
              <a:rPr lang="en-US" sz="1400" dirty="0" smtClean="0"/>
              <a:t>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</a:t>
            </a:r>
            <a:r>
              <a:rPr lang="en-US" sz="1400" dirty="0" smtClean="0"/>
              <a:t>9 	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</a:t>
            </a:r>
            <a:r>
              <a:rPr lang="id-ID" sz="1400" dirty="0">
                <a:solidFill>
                  <a:sysClr val="windowText" lastClr="000000"/>
                </a:solidFill>
              </a:rPr>
              <a:t>Darmawan</a:t>
            </a:r>
            <a:r>
              <a:rPr lang="en-US" sz="1400" dirty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</a:t>
            </a:r>
            <a:r>
              <a:rPr lang="en-US" sz="1400" dirty="0" smtClean="0"/>
              <a:t>IKR               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 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Division     |</a:t>
            </a: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2355" y="263196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910368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     </a:t>
            </a:r>
            <a:r>
              <a:rPr lang="id-ID" sz="1400" dirty="0" smtClean="0">
                <a:solidFill>
                  <a:srgbClr val="C00000"/>
                </a:solidFill>
              </a:rPr>
              <a:t>Need </a:t>
            </a:r>
            <a:r>
              <a:rPr lang="id-ID" sz="1400" dirty="0">
                <a:solidFill>
                  <a:srgbClr val="C00000"/>
                </a:solidFill>
              </a:rPr>
              <a:t>Revise </a:t>
            </a:r>
            <a:r>
              <a:rPr lang="en-US" sz="1400" dirty="0" smtClean="0">
                <a:solidFill>
                  <a:srgbClr val="C00000"/>
                </a:solidFill>
              </a:rPr>
              <a:t>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                      IKO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        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</a:t>
            </a:r>
            <a:r>
              <a:rPr lang="id-ID" sz="1400" dirty="0" smtClean="0">
                <a:solidFill>
                  <a:srgbClr val="0070C0"/>
                </a:solidFill>
              </a:rPr>
              <a:t>Inputted    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                      GA</a:t>
            </a:r>
            <a:endParaRPr lang="id-ID" sz="1400" dirty="0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635" y="1618736"/>
            <a:ext cx="253528" cy="2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341918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994116" y="1626696"/>
            <a:ext cx="1872414" cy="28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8078289" y="1634063"/>
            <a:ext cx="1348099" cy="28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9638147" y="1623993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53443" y="1618736"/>
            <a:ext cx="241005" cy="2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4400" y="2066500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Tag Inputted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</a:t>
            </a:r>
            <a:r>
              <a:rPr lang="en-US" sz="1400" dirty="0" smtClean="0"/>
              <a:t>                     -                        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Tag Inputted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</a:t>
            </a:r>
            <a:r>
              <a:rPr lang="en-US" sz="1400" dirty="0" err="1"/>
              <a:t>Peminjaman</a:t>
            </a:r>
            <a:r>
              <a:rPr lang="en-US" sz="1400" dirty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30070" y="1619068"/>
            <a:ext cx="1297585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2">
                    <a:lumMod val="75000"/>
                  </a:schemeClr>
                </a:solidFill>
              </a:rPr>
              <a:t>Need Revise   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400" dirty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Sales	                   </a:t>
            </a:r>
            <a:r>
              <a:rPr lang="en-US" sz="1400" dirty="0" smtClean="0"/>
              <a:t>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400" dirty="0" smtClean="0"/>
              <a:t> 	 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OSP 	                 </a:t>
            </a:r>
            <a:r>
              <a:rPr lang="en-US" sz="1400" dirty="0" smtClean="0"/>
              <a:t> 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 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5258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0012" y="2335280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1831" y="729512"/>
            <a:ext cx="9973167" cy="5644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1950004" y="701663"/>
            <a:ext cx="279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Surat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3838" y="1280300"/>
            <a:ext cx="244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Nomor </a:t>
            </a:r>
            <a:r>
              <a:rPr lang="en-US" dirty="0" smtClean="0"/>
              <a:t>Surat </a:t>
            </a:r>
            <a:r>
              <a:rPr lang="en-US" dirty="0" err="1" smtClean="0"/>
              <a:t>Jalan</a:t>
            </a:r>
            <a:r>
              <a:rPr lang="id-ID" dirty="0" smtClean="0"/>
              <a:t>    </a:t>
            </a:r>
            <a:r>
              <a:rPr lang="en-US" dirty="0" smtClean="0"/>
              <a:t>   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smtClean="0"/>
              <a:t>GRF</a:t>
            </a:r>
            <a:r>
              <a:rPr lang="en-US" dirty="0"/>
              <a:t>	     :</a:t>
            </a:r>
          </a:p>
          <a:p>
            <a:r>
              <a:rPr lang="en-US" dirty="0"/>
              <a:t>Requestor	     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: </a:t>
            </a:r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4505067" y="133597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05067" y="1613153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05067" y="1891163"/>
            <a:ext cx="2441196" cy="24641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63027" y="3223675"/>
            <a:ext cx="9725218" cy="2130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2245620" y="3687125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5547" y="3231729"/>
            <a:ext cx="162698" cy="212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11175283" y="3653875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2215577" y="5476058"/>
            <a:ext cx="1471571" cy="36037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Request Surat Jalan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2225910" y="3268008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|Nama Barang|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Brand 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Not 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Total|    #     |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80012" y="3615763"/>
            <a:ext cx="8952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126-01.221.121     </a:t>
            </a:r>
            <a:r>
              <a:rPr lang="id-ID" sz="900" dirty="0"/>
              <a:t>  </a:t>
            </a:r>
            <a:r>
              <a:rPr lang="en-US" sz="900" dirty="0" smtClean="0"/>
              <a:t>ONT        </a:t>
            </a:r>
            <a:r>
              <a:rPr lang="id-ID" sz="900" dirty="0" smtClean="0"/>
              <a:t>   Huawei </a:t>
            </a:r>
            <a:r>
              <a:rPr lang="en-US" sz="900" dirty="0" smtClean="0"/>
              <a:t> Equipment  </a:t>
            </a:r>
            <a:r>
              <a:rPr lang="id-ID" sz="900" dirty="0" smtClean="0"/>
              <a:t>Merah          SN         Set</a:t>
            </a:r>
            <a:r>
              <a:rPr lang="en-US" sz="900" dirty="0" smtClean="0"/>
              <a:t>           10                     5                     0                               0                                        0                                   0                       15</a:t>
            </a:r>
            <a:endParaRPr lang="id-ID" sz="9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8697" y="771064"/>
            <a:ext cx="161925" cy="2857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86559" y="1248043"/>
            <a:ext cx="209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Forwarder	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Polisi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Driver	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153976" y="1286547"/>
            <a:ext cx="2340809" cy="25401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48520" y="1592649"/>
            <a:ext cx="2349701" cy="25078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48520" y="1903486"/>
            <a:ext cx="2346266" cy="22091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</a:t>
            </a:r>
            <a:r>
              <a:rPr lang="en-US" sz="1400" dirty="0" smtClean="0">
                <a:solidFill>
                  <a:schemeClr val="tx1"/>
                </a:solidFill>
              </a:rPr>
              <a:t>2526</a:t>
            </a:r>
            <a:r>
              <a:rPr lang="id-ID" sz="1400" dirty="0" smtClean="0">
                <a:solidFill>
                  <a:schemeClr val="tx1"/>
                </a:solidFill>
              </a:rPr>
              <a:t>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8520" y="2176495"/>
            <a:ext cx="2346266" cy="243644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7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41756" y="1592574"/>
            <a:ext cx="262923" cy="2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505067" y="2179590"/>
            <a:ext cx="2441196" cy="23969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05394" y="245633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05067" y="2744069"/>
            <a:ext cx="2430786" cy="23684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77942" y="3811047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126-01.222.143     </a:t>
            </a:r>
            <a:r>
              <a:rPr lang="id-ID" sz="900" dirty="0" smtClean="0"/>
              <a:t>  </a:t>
            </a:r>
            <a:r>
              <a:rPr lang="en-US" sz="900" dirty="0" smtClean="0"/>
              <a:t> Spiral       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Putih</a:t>
            </a:r>
            <a:r>
              <a:rPr lang="id-ID" sz="900" dirty="0" smtClean="0"/>
              <a:t>           </a:t>
            </a:r>
            <a:r>
              <a:rPr lang="en-US" sz="900" dirty="0" smtClean="0"/>
              <a:t> </a:t>
            </a:r>
            <a:r>
              <a:rPr lang="id-ID" sz="900" dirty="0" smtClean="0"/>
              <a:t>SN         Set</a:t>
            </a:r>
            <a:r>
              <a:rPr lang="en-US" sz="900" dirty="0" smtClean="0"/>
              <a:t>             5                      5                    0                               0                                        0                                   0                       10</a:t>
            </a:r>
            <a:endParaRPr lang="id-ID" sz="900" dirty="0"/>
          </a:p>
        </p:txBody>
      </p:sp>
      <p:sp>
        <p:nvSpPr>
          <p:cNvPr id="87" name="Rounded Rectangle 86"/>
          <p:cNvSpPr/>
          <p:nvPr/>
        </p:nvSpPr>
        <p:spPr>
          <a:xfrm>
            <a:off x="11183839" y="3841894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79843" y="3980742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126-01.223.152     </a:t>
            </a:r>
            <a:r>
              <a:rPr lang="id-ID" sz="900" dirty="0" smtClean="0"/>
              <a:t>   </a:t>
            </a:r>
            <a:r>
              <a:rPr lang="en-US" sz="900" dirty="0" err="1" smtClean="0"/>
              <a:t>Tiang</a:t>
            </a:r>
            <a:r>
              <a:rPr lang="en-US" sz="900" dirty="0" smtClean="0"/>
              <a:t>        </a:t>
            </a:r>
            <a:r>
              <a:rPr lang="en-US" sz="900" dirty="0"/>
              <a:t>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Hitam</a:t>
            </a:r>
            <a:r>
              <a:rPr lang="id-ID" sz="900" dirty="0" smtClean="0"/>
              <a:t>      </a:t>
            </a:r>
            <a:r>
              <a:rPr lang="en-US" sz="900" dirty="0" smtClean="0"/>
              <a:t>Non </a:t>
            </a:r>
            <a:r>
              <a:rPr lang="id-ID" sz="900" dirty="0" smtClean="0"/>
              <a:t>SN    </a:t>
            </a:r>
            <a:r>
              <a:rPr lang="en-US" sz="900" dirty="0" smtClean="0"/>
              <a:t> Pcs          15                      5                    0                               0                                        0                                   0                       20</a:t>
            </a:r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7964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</a:t>
            </a:r>
            <a:r>
              <a:rPr lang="en-US" sz="1400" dirty="0" smtClean="0"/>
              <a:t>                     -                        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40037"/>
            <a:ext cx="241005" cy="2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8125" y="206823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8574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Surat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|              PIC               |    Division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345828" y="1624679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160830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89196" y="2083941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7650734" y="1630606"/>
            <a:ext cx="151478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37145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</a:t>
            </a:r>
            <a:r>
              <a:rPr lang="en-US" sz="1400" dirty="0" smtClean="0"/>
              <a:t>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499236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30070" y="1619068"/>
            <a:ext cx="1297585" cy="293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189686" y="2067257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19827" y="729512"/>
            <a:ext cx="9785172" cy="583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2221048" y="764181"/>
            <a:ext cx="3506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 View Surat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1689" y="553590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2831683" y="5572062"/>
            <a:ext cx="2678780" cy="668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Salah data</a:t>
            </a:r>
            <a:endParaRPr lang="en-US" sz="11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503" y="767866"/>
            <a:ext cx="161925" cy="2857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35054" y="1280300"/>
            <a:ext cx="244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Nomor </a:t>
            </a:r>
            <a:r>
              <a:rPr lang="en-US" dirty="0" smtClean="0"/>
              <a:t>Surat </a:t>
            </a:r>
            <a:r>
              <a:rPr lang="en-US" dirty="0" err="1" smtClean="0"/>
              <a:t>Jalan</a:t>
            </a:r>
            <a:r>
              <a:rPr lang="id-ID" dirty="0" smtClean="0"/>
              <a:t>    </a:t>
            </a:r>
            <a:r>
              <a:rPr lang="en-US" dirty="0" smtClean="0"/>
              <a:t>   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smtClean="0"/>
              <a:t>GRF</a:t>
            </a:r>
            <a:r>
              <a:rPr lang="en-US" dirty="0"/>
              <a:t>	     :</a:t>
            </a:r>
          </a:p>
          <a:p>
            <a:r>
              <a:rPr lang="en-US" dirty="0"/>
              <a:t>Requestor	     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: 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806283" y="133597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6283" y="1613153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6283" y="1891163"/>
            <a:ext cx="2441196" cy="24641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87775" y="1248043"/>
            <a:ext cx="209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Forwarder	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Polisi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Driver	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49736" y="1308669"/>
            <a:ext cx="2346265" cy="272060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449736" y="1614771"/>
            <a:ext cx="2349701" cy="25078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49736" y="1925608"/>
            <a:ext cx="2346266" cy="22091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</a:t>
            </a:r>
            <a:r>
              <a:rPr lang="en-US" sz="1400" dirty="0" smtClean="0">
                <a:solidFill>
                  <a:schemeClr val="tx1"/>
                </a:solidFill>
              </a:rPr>
              <a:t>2526</a:t>
            </a:r>
            <a:r>
              <a:rPr lang="id-ID" sz="1400" dirty="0" smtClean="0">
                <a:solidFill>
                  <a:schemeClr val="tx1"/>
                </a:solidFill>
              </a:rPr>
              <a:t>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49736" y="2198617"/>
            <a:ext cx="2346266" cy="243644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06283" y="2179590"/>
            <a:ext cx="2441196" cy="23969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06610" y="245633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06283" y="2744069"/>
            <a:ext cx="2430786" cy="23684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63027" y="3115388"/>
            <a:ext cx="9725218" cy="1894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2245620" y="357883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7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5547" y="3123441"/>
            <a:ext cx="144620" cy="18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11183422" y="3547123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225910" y="3159720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|Nama Barang|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Brand 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Not 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Total|    #     |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0012" y="3507475"/>
            <a:ext cx="8952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126-01.221.121     </a:t>
            </a:r>
            <a:r>
              <a:rPr lang="id-ID" sz="900" dirty="0"/>
              <a:t>  </a:t>
            </a:r>
            <a:r>
              <a:rPr lang="en-US" sz="900" dirty="0" smtClean="0"/>
              <a:t>ONT        </a:t>
            </a:r>
            <a:r>
              <a:rPr lang="id-ID" sz="900" dirty="0" smtClean="0"/>
              <a:t>   Huawei </a:t>
            </a:r>
            <a:r>
              <a:rPr lang="en-US" sz="900" dirty="0" smtClean="0"/>
              <a:t> Equipment  </a:t>
            </a:r>
            <a:r>
              <a:rPr lang="id-ID" sz="900" dirty="0" smtClean="0"/>
              <a:t>Merah          SN         Set</a:t>
            </a:r>
            <a:r>
              <a:rPr lang="en-US" sz="900" dirty="0" smtClean="0"/>
              <a:t>           10                     5                     0                               0                                        0                                   0                       15</a:t>
            </a:r>
            <a:endParaRPr lang="id-ID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177942" y="3702759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126-01.222.143     </a:t>
            </a:r>
            <a:r>
              <a:rPr lang="id-ID" sz="900" dirty="0" smtClean="0"/>
              <a:t>  </a:t>
            </a:r>
            <a:r>
              <a:rPr lang="en-US" sz="900" dirty="0" smtClean="0"/>
              <a:t> Spiral       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Putih</a:t>
            </a:r>
            <a:r>
              <a:rPr lang="id-ID" sz="900" dirty="0" smtClean="0"/>
              <a:t>           </a:t>
            </a:r>
            <a:r>
              <a:rPr lang="en-US" sz="900" dirty="0" smtClean="0"/>
              <a:t> </a:t>
            </a:r>
            <a:r>
              <a:rPr lang="id-ID" sz="900" dirty="0" smtClean="0"/>
              <a:t>SN         Set</a:t>
            </a:r>
            <a:r>
              <a:rPr lang="en-US" sz="900" dirty="0" smtClean="0"/>
              <a:t>             5                      5                    0                               0                                        0                                   0                       10</a:t>
            </a:r>
            <a:endParaRPr lang="id-ID" sz="900" dirty="0"/>
          </a:p>
        </p:txBody>
      </p:sp>
      <p:sp>
        <p:nvSpPr>
          <p:cNvPr id="82" name="Rounded Rectangle 81"/>
          <p:cNvSpPr/>
          <p:nvPr/>
        </p:nvSpPr>
        <p:spPr>
          <a:xfrm>
            <a:off x="11183839" y="373360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179843" y="3872454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126-01.223.152     </a:t>
            </a:r>
            <a:r>
              <a:rPr lang="id-ID" sz="900" dirty="0" smtClean="0"/>
              <a:t>   </a:t>
            </a:r>
            <a:r>
              <a:rPr lang="en-US" sz="900" dirty="0" err="1" smtClean="0"/>
              <a:t>Tiang</a:t>
            </a:r>
            <a:r>
              <a:rPr lang="en-US" sz="900" dirty="0" smtClean="0"/>
              <a:t>        </a:t>
            </a:r>
            <a:r>
              <a:rPr lang="en-US" sz="900" dirty="0"/>
              <a:t>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Hitam</a:t>
            </a:r>
            <a:r>
              <a:rPr lang="id-ID" sz="900" dirty="0" smtClean="0"/>
              <a:t>      </a:t>
            </a:r>
            <a:r>
              <a:rPr lang="en-US" sz="900" dirty="0" smtClean="0"/>
              <a:t>Non </a:t>
            </a:r>
            <a:r>
              <a:rPr lang="id-ID" sz="900" dirty="0" smtClean="0"/>
              <a:t>SN    </a:t>
            </a:r>
            <a:r>
              <a:rPr lang="en-US" sz="900" dirty="0" smtClean="0"/>
              <a:t> Pcs          15                      5                    0                               0                                        0                                   0                       20</a:t>
            </a:r>
            <a:endParaRPr lang="id-ID" sz="900" dirty="0"/>
          </a:p>
        </p:txBody>
      </p:sp>
      <p:sp>
        <p:nvSpPr>
          <p:cNvPr id="59" name="Rounded Rectangle 58"/>
          <p:cNvSpPr/>
          <p:nvPr/>
        </p:nvSpPr>
        <p:spPr>
          <a:xfrm>
            <a:off x="3990089" y="5104657"/>
            <a:ext cx="1728597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177942" y="5137209"/>
            <a:ext cx="1733459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6379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8574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/>
              <a:t>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Surat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|              PIC               |    Division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345828" y="1624679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160830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89196" y="2083941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7650734" y="1630606"/>
            <a:ext cx="151478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6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3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/1806-00348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2362967" y="1540446"/>
            <a:ext cx="6757923" cy="393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543094" y="1594125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68667" y="2171588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</a:p>
          <a:p>
            <a:r>
              <a:rPr lang="id-ID" sz="1600" dirty="0"/>
              <a:t>Division 		</a:t>
            </a:r>
            <a:r>
              <a:rPr lang="en-US" sz="1600" dirty="0"/>
              <a:t>	</a:t>
            </a:r>
            <a:r>
              <a:rPr lang="id-ID" sz="1600" dirty="0"/>
              <a:t>:	</a:t>
            </a:r>
          </a:p>
          <a:p>
            <a:r>
              <a:rPr lang="id-ID" sz="1600" dirty="0"/>
              <a:t>Region		</a:t>
            </a:r>
            <a:r>
              <a:rPr lang="en-US" sz="1600" dirty="0"/>
              <a:t>	</a:t>
            </a:r>
            <a:r>
              <a:rPr lang="id-ID" sz="1600" dirty="0"/>
              <a:t>:</a:t>
            </a:r>
          </a:p>
          <a:p>
            <a:r>
              <a:rPr lang="id-ID" sz="1600" dirty="0"/>
              <a:t>PIC		</a:t>
            </a:r>
            <a:r>
              <a:rPr lang="en-US" sz="1600" dirty="0"/>
              <a:t>	</a:t>
            </a:r>
            <a:r>
              <a:rPr lang="id-ID" sz="1600" dirty="0"/>
              <a:t>:</a:t>
            </a:r>
            <a:endParaRPr lang="en-US" sz="1600" dirty="0"/>
          </a:p>
          <a:p>
            <a:r>
              <a:rPr lang="id-ID" sz="1600" dirty="0"/>
              <a:t>File Attachment</a:t>
            </a:r>
            <a:r>
              <a:rPr lang="en-US" sz="1600" dirty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/>
              <a:t>:</a:t>
            </a:r>
            <a:endParaRPr lang="en-US" sz="1600" dirty="0"/>
          </a:p>
          <a:p>
            <a:r>
              <a:rPr lang="en-US" sz="1600" dirty="0"/>
              <a:t>File Attachment 2		:</a:t>
            </a:r>
            <a:endParaRPr lang="id-ID" sz="1600" dirty="0"/>
          </a:p>
          <a:p>
            <a:r>
              <a:rPr lang="id-ID" sz="1600" dirty="0"/>
              <a:t>Purpose	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986708" y="219256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0618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86708" y="2471162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80915" y="2472729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5986708" y="3755065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41" name="Rectangle 40"/>
          <p:cNvSpPr/>
          <p:nvPr/>
        </p:nvSpPr>
        <p:spPr>
          <a:xfrm>
            <a:off x="5997024" y="3021624"/>
            <a:ext cx="2721334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97024" y="3267028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4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518746" y="3262311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997024" y="3506135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5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518746" y="350927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6006622" y="4304617"/>
            <a:ext cx="2711736" cy="54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0558" y="2750961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86708" y="4029385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88175" y="2755755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0" name="Rounded Rectangle 69"/>
          <p:cNvSpPr/>
          <p:nvPr/>
        </p:nvSpPr>
        <p:spPr>
          <a:xfrm>
            <a:off x="5986708" y="4966173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809643" y="1449336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0289" y="1576137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Ready To Print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/SJ-Jakarta-Div1/0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 smtClean="0"/>
              <a:t>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40037"/>
            <a:ext cx="241005" cy="2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8125" y="206823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Approve Surat </a:t>
            </a:r>
            <a:r>
              <a:rPr lang="en-US" sz="2400" dirty="0" err="1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759256"/>
            <a:ext cx="9762631" cy="500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8953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5985513" y="740657"/>
            <a:ext cx="2120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SURAT JALAN</a:t>
            </a:r>
            <a:endParaRPr lang="id-ID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50191" y="1130135"/>
            <a:ext cx="245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No : </a:t>
            </a:r>
            <a:r>
              <a:rPr lang="id-ID" sz="1400" dirty="0"/>
              <a:t>00</a:t>
            </a:r>
            <a:r>
              <a:rPr lang="en-US" sz="1400" dirty="0"/>
              <a:t>2</a:t>
            </a:r>
            <a:r>
              <a:rPr lang="id-ID" sz="1400" dirty="0"/>
              <a:t>/SJ-Jakarta-Div1/0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6836" y="1548619"/>
            <a:ext cx="4333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No. GRF		:  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</a:p>
          <a:p>
            <a:r>
              <a:rPr lang="id-ID" sz="1400" dirty="0" smtClean="0"/>
              <a:t>Tanggal Diterbitkan	:  </a:t>
            </a:r>
            <a:r>
              <a:rPr lang="en-US" sz="1400" dirty="0" smtClean="0"/>
              <a:t>11 </a:t>
            </a:r>
            <a:r>
              <a:rPr lang="id-ID" sz="1400" dirty="0" smtClean="0"/>
              <a:t>Juli 2018</a:t>
            </a:r>
          </a:p>
          <a:p>
            <a:r>
              <a:rPr lang="id-ID" sz="1400" dirty="0" smtClean="0"/>
              <a:t>Warehouse Asal	:  Jakart</a:t>
            </a:r>
            <a:r>
              <a:rPr lang="en-US" sz="1400" dirty="0" smtClean="0"/>
              <a:t>a</a:t>
            </a:r>
            <a:endParaRPr lang="id-ID" sz="1400" dirty="0" smtClean="0"/>
          </a:p>
          <a:p>
            <a:r>
              <a:rPr lang="en-US" sz="1400" dirty="0" smtClean="0"/>
              <a:t>Division	</a:t>
            </a:r>
            <a:r>
              <a:rPr lang="id-ID" sz="1400" dirty="0" smtClean="0"/>
              <a:t>	:  </a:t>
            </a:r>
            <a:r>
              <a:rPr lang="en-US" sz="1400" dirty="0" smtClean="0"/>
              <a:t>IKR</a:t>
            </a:r>
          </a:p>
          <a:p>
            <a:r>
              <a:rPr lang="en-US" sz="1400" dirty="0" smtClean="0"/>
              <a:t>PIC		: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endParaRPr lang="id-ID" sz="1400" dirty="0" smtClean="0"/>
          </a:p>
          <a:p>
            <a:r>
              <a:rPr lang="id-ID" sz="1400" dirty="0" smtClean="0"/>
              <a:t>Forwarder		:  JNE Logistic</a:t>
            </a:r>
          </a:p>
          <a:p>
            <a:r>
              <a:rPr lang="id-ID" sz="1400" dirty="0" smtClean="0"/>
              <a:t>Nomor Polisi	:  </a:t>
            </a:r>
            <a:r>
              <a:rPr lang="id-ID" sz="1400" dirty="0"/>
              <a:t>B </a:t>
            </a:r>
            <a:r>
              <a:rPr lang="en-US" sz="1400" dirty="0"/>
              <a:t>2526</a:t>
            </a:r>
            <a:r>
              <a:rPr lang="id-ID" sz="1400" dirty="0"/>
              <a:t> </a:t>
            </a:r>
            <a:r>
              <a:rPr lang="id-ID" sz="1400" dirty="0" smtClean="0"/>
              <a:t>MNC</a:t>
            </a:r>
          </a:p>
          <a:p>
            <a:r>
              <a:rPr lang="id-ID" sz="1400" dirty="0" smtClean="0"/>
              <a:t>Driver		:  Bambang</a:t>
            </a:r>
          </a:p>
          <a:p>
            <a:r>
              <a:rPr lang="id-ID" sz="1400" dirty="0" smtClean="0"/>
              <a:t>Jam Print		:  15.12</a:t>
            </a:r>
          </a:p>
          <a:p>
            <a:r>
              <a:rPr lang="id-ID" sz="1400" dirty="0" smtClean="0"/>
              <a:t>Jam Serah Terima	:  </a:t>
            </a:r>
            <a:endParaRPr lang="id-ID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2595243" y="5360168"/>
            <a:ext cx="152785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Print Surat Jalan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486836" y="3982611"/>
            <a:ext cx="9160785" cy="31337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# |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Nama Material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| 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Barang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|QTY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Goo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|QTY Not Good| QTY Reject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|QTY Dismantle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Dismantle NG|QTY Good Recondition|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QTY Total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5446" y="3541875"/>
            <a:ext cx="732590" cy="27000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Tag 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>
                <a:solidFill>
                  <a:srgbClr val="FFFF00"/>
                </a:solidFill>
              </a:rPr>
              <a:t>-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Print SJ</a:t>
            </a:r>
          </a:p>
          <a:p>
            <a:r>
              <a:rPr lang="id-ID" dirty="0">
                <a:solidFill>
                  <a:schemeClr val="bg1"/>
                </a:solidFill>
              </a:rPr>
              <a:t>  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8147" y="4306330"/>
            <a:ext cx="915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ONT</a:t>
            </a:r>
            <a:r>
              <a:rPr lang="en-US" sz="1200" dirty="0"/>
              <a:t> </a:t>
            </a:r>
            <a:r>
              <a:rPr lang="en-US" sz="1200" dirty="0" smtClean="0"/>
              <a:t>         RO </a:t>
            </a:r>
            <a:r>
              <a:rPr lang="en-US" sz="1200" dirty="0"/>
              <a:t>126-01.221.121</a:t>
            </a:r>
            <a:r>
              <a:rPr lang="id-ID" sz="1200" dirty="0"/>
              <a:t> </a:t>
            </a:r>
            <a:r>
              <a:rPr lang="en-US" sz="1200" dirty="0" smtClean="0"/>
              <a:t>  Equipment        10</a:t>
            </a:r>
            <a:r>
              <a:rPr lang="id-ID" sz="1200" dirty="0" smtClean="0"/>
              <a:t>               </a:t>
            </a:r>
            <a:r>
              <a:rPr lang="en-US" sz="1200" dirty="0" smtClean="0"/>
              <a:t>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0                          0                            0                             0                     15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057" y="818003"/>
            <a:ext cx="161925" cy="2857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88147" y="4547748"/>
            <a:ext cx="915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   Spiral</a:t>
            </a:r>
            <a:r>
              <a:rPr lang="en-US" sz="1200" dirty="0"/>
              <a:t> </a:t>
            </a:r>
            <a:r>
              <a:rPr lang="en-US" sz="1200" dirty="0" smtClean="0"/>
              <a:t>       RO 126-01.222.143</a:t>
            </a:r>
            <a:r>
              <a:rPr lang="id-ID" sz="1200" dirty="0" smtClean="0"/>
              <a:t> </a:t>
            </a:r>
            <a:r>
              <a:rPr lang="en-US" sz="1200" dirty="0" smtClean="0"/>
              <a:t>   Material            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0                          0                            0                             0                     10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486836" y="4775268"/>
            <a:ext cx="916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   </a:t>
            </a:r>
            <a:r>
              <a:rPr lang="en-US" sz="1200" dirty="0" err="1" smtClean="0"/>
              <a:t>Tiang</a:t>
            </a:r>
            <a:r>
              <a:rPr lang="en-US" sz="1200" dirty="0"/>
              <a:t> </a:t>
            </a:r>
            <a:r>
              <a:rPr lang="en-US" sz="1200" dirty="0" smtClean="0"/>
              <a:t>        RO 126-01.223.152</a:t>
            </a:r>
            <a:r>
              <a:rPr lang="id-ID" sz="1200" dirty="0" smtClean="0"/>
              <a:t> </a:t>
            </a:r>
            <a:r>
              <a:rPr lang="en-US" sz="1200" dirty="0" smtClean="0"/>
              <a:t>   Material          15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 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0                          0                            0                             0                     20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20682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81520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05721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New Receive</a:t>
            </a:r>
            <a:r>
              <a:rPr lang="en-US" sz="1400" dirty="0" smtClean="0"/>
              <a:t>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</a:t>
            </a:r>
            <a:r>
              <a:rPr lang="en-US" sz="1400" dirty="0" smtClean="0"/>
              <a:t>        IKR              Internal MKM</a:t>
            </a:r>
            <a:endParaRPr lang="id-ID" sz="14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298441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  OSP             Vendor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15913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</a:t>
            </a:r>
            <a:r>
              <a:rPr lang="en-US" sz="1400" dirty="0" smtClean="0"/>
              <a:t>       GA               Internal MKM</a:t>
            </a:r>
            <a:endParaRPr lang="id-ID" sz="1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779" y="3384669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26113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312761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27870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415519"/>
            <a:ext cx="155576" cy="120650"/>
          </a:xfrm>
          <a:prstGeom prst="rect">
            <a:avLst/>
          </a:prstGeom>
        </p:spPr>
      </p:pic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7893" y="2328916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264202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92091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2926080" y="1598402"/>
            <a:ext cx="7589517" cy="3597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3047734" y="1713798"/>
            <a:ext cx="534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Material Return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Peminjaman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27027" y="2259312"/>
            <a:ext cx="2411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GRF</a:t>
            </a:r>
            <a:r>
              <a:rPr lang="en-US" dirty="0"/>
              <a:t>	     :</a:t>
            </a:r>
            <a:endParaRPr lang="id-ID" dirty="0"/>
          </a:p>
          <a:p>
            <a:r>
              <a:rPr lang="en-US" dirty="0" err="1" smtClean="0"/>
              <a:t>Nomor</a:t>
            </a:r>
            <a:r>
              <a:rPr lang="en-US" dirty="0" smtClean="0"/>
              <a:t> WO/IOM</a:t>
            </a:r>
            <a:r>
              <a:rPr lang="id-ID" dirty="0"/>
              <a:t>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 err="1" smtClean="0"/>
              <a:t>Nomor</a:t>
            </a:r>
            <a:r>
              <a:rPr lang="en-US" dirty="0" smtClean="0"/>
              <a:t> Surat </a:t>
            </a:r>
            <a:r>
              <a:rPr lang="en-US" dirty="0" err="1" smtClean="0"/>
              <a:t>Jalan</a:t>
            </a:r>
            <a:r>
              <a:rPr lang="en-US" dirty="0" smtClean="0"/>
              <a:t>	     : </a:t>
            </a:r>
          </a:p>
          <a:p>
            <a:r>
              <a:rPr lang="en-US" dirty="0" smtClean="0"/>
              <a:t>Requestor</a:t>
            </a:r>
            <a:r>
              <a:rPr lang="en-US" dirty="0"/>
              <a:t>	     </a:t>
            </a:r>
            <a:r>
              <a:rPr lang="en-US" dirty="0" smtClean="0"/>
              <a:t>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File Attachment	     :</a:t>
            </a:r>
            <a:endParaRPr lang="id-ID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6015912" y="2306656"/>
            <a:ext cx="271152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4996" y="2590468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14996" y="287826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009637" y="4302942"/>
            <a:ext cx="1334744" cy="2773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9637" y="4705347"/>
            <a:ext cx="960698" cy="3601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2808" y="3159642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2808" y="344102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15913" y="3733607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09637" y="401161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49147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312761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27870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415519"/>
            <a:ext cx="155576" cy="1206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	 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sp>
        <p:nvSpPr>
          <p:cNvPr id="38" name="Rectangle 3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7893" y="2328916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264202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 41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92091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159000" y="2003029"/>
            <a:ext cx="9766658" cy="3055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TextBox 45"/>
          <p:cNvSpPr txBox="1"/>
          <p:nvPr/>
        </p:nvSpPr>
        <p:spPr>
          <a:xfrm>
            <a:off x="2238040" y="2079747"/>
            <a:ext cx="421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Material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Peminjaman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4602" y="2762100"/>
            <a:ext cx="9741258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722" y="2819739"/>
            <a:ext cx="9564628" cy="144168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245620" y="35496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2256489" y="2806796"/>
            <a:ext cx="9430686" cy="2516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Brand 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Warna | SN/NO SN | UOM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QTY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QTY Return |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D.Return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     Status     |</a:t>
            </a:r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031359" y="3206750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2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07048" y="2761643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251110" y="3188052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7927619" y="3230398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8756179" y="3225941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7927619" y="3470086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8756179" y="3465629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7927619" y="3707879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8756179" y="3703422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2269750" y="3195002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126-01.221.121                   ONT 	        Huawei        Equipment</a:t>
            </a:r>
            <a:r>
              <a:rPr lang="id-ID" sz="900" dirty="0" smtClean="0"/>
              <a:t>     </a:t>
            </a:r>
            <a:r>
              <a:rPr lang="en-US" sz="900" dirty="0" smtClean="0"/>
              <a:t> </a:t>
            </a:r>
            <a:r>
              <a:rPr lang="en-US" sz="900" dirty="0" err="1" smtClean="0"/>
              <a:t>Merah</a:t>
            </a:r>
            <a:r>
              <a:rPr lang="en-US" sz="900" dirty="0" smtClean="0"/>
              <a:t>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15                         10                            5                  Uncompleted</a:t>
            </a:r>
            <a:endParaRPr lang="id-ID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2256686" y="3437265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126-01.222.143                   Spiral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Putih</a:t>
            </a:r>
            <a:r>
              <a:rPr lang="en-US" sz="900" dirty="0" smtClean="0"/>
              <a:t>   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10                         10                            0                  Completed</a:t>
            </a:r>
            <a:endParaRPr lang="id-ID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2252722" y="3659530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126-01.223.152             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Hitam</a:t>
            </a:r>
            <a:r>
              <a:rPr lang="en-US" sz="900" dirty="0" smtClean="0"/>
              <a:t>                Non </a:t>
            </a:r>
            <a:r>
              <a:rPr lang="id-ID" sz="900" dirty="0" smtClean="0"/>
              <a:t>SN </a:t>
            </a:r>
            <a:r>
              <a:rPr lang="en-US" sz="900" dirty="0" smtClean="0"/>
              <a:t>       Pcs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    0                  Completed</a:t>
            </a:r>
            <a:endParaRPr lang="id-ID" sz="900" dirty="0"/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3454307" y="4482978"/>
            <a:ext cx="2201812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Material Return </a:t>
            </a:r>
            <a:r>
              <a:rPr lang="en-US" sz="1400" dirty="0" err="1" smtClean="0"/>
              <a:t>Peminjaman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0" action="ppaction://hlinksldjump"/>
          </p:cNvPr>
          <p:cNvSpPr/>
          <p:nvPr/>
        </p:nvSpPr>
        <p:spPr>
          <a:xfrm>
            <a:off x="2238040" y="4482978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81520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smtClean="0"/>
              <a:t>it</a:t>
            </a:r>
            <a:endParaRPr lang="id-ID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05721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</a:t>
            </a:r>
            <a:r>
              <a:rPr lang="en-US" sz="1400" dirty="0" smtClean="0"/>
              <a:t>        IKR              Internal MKM</a:t>
            </a:r>
            <a:endParaRPr lang="id-ID" sz="14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298441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  OSP             Vendor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2967" y="3115913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</a:t>
            </a:r>
            <a:r>
              <a:rPr lang="en-US" sz="1400" dirty="0" smtClean="0"/>
              <a:t>       GA               Internal MKM</a:t>
            </a:r>
            <a:endParaRPr lang="id-ID" sz="1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3779" y="3384669"/>
            <a:ext cx="155576" cy="120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3779" y="283885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IKR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97685" y="202745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en-US" sz="1400" dirty="0" smtClean="0"/>
              <a:t>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IKO 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3412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001/GRF/IC-</a:t>
            </a:r>
            <a:r>
              <a:rPr lang="en-US" sz="1400" dirty="0"/>
              <a:t>IT</a:t>
            </a:r>
            <a:r>
              <a:rPr lang="id-ID" sz="1400" dirty="0"/>
              <a:t>/07/18</a:t>
            </a:r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id-ID" sz="1400" dirty="0" smtClean="0"/>
              <a:t>WO/</a:t>
            </a:r>
            <a:r>
              <a:rPr lang="en-US" sz="1400" dirty="0"/>
              <a:t>IT</a:t>
            </a:r>
            <a:r>
              <a:rPr lang="id-ID" sz="1400" dirty="0"/>
              <a:t>/1806-00348</a:t>
            </a:r>
            <a:r>
              <a:rPr lang="en-US" sz="1400" dirty="0"/>
              <a:t>     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 IT 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/>
              <a:t>/1806-003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IKO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id-ID" sz="1400" dirty="0" smtClean="0"/>
              <a:t>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/>
              <a:t>/1806-003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/>
              <a:t>/1806-00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2119827" y="729512"/>
            <a:ext cx="9785172" cy="583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TextBox 67"/>
          <p:cNvSpPr txBox="1"/>
          <p:nvPr/>
        </p:nvSpPr>
        <p:spPr>
          <a:xfrm>
            <a:off x="2221048" y="764181"/>
            <a:ext cx="22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Tag SN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77197" y="1163220"/>
            <a:ext cx="2411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GRF</a:t>
            </a:r>
            <a:r>
              <a:rPr lang="en-US" dirty="0"/>
              <a:t>	     :</a:t>
            </a:r>
            <a:endParaRPr lang="id-ID" dirty="0"/>
          </a:p>
          <a:p>
            <a:r>
              <a:rPr lang="en-US" dirty="0" err="1" smtClean="0"/>
              <a:t>Nomor</a:t>
            </a:r>
            <a:r>
              <a:rPr lang="en-US" dirty="0" smtClean="0"/>
              <a:t> WO/IOM</a:t>
            </a:r>
            <a:r>
              <a:rPr lang="id-ID" dirty="0"/>
              <a:t>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 err="1" smtClean="0"/>
              <a:t>Nomor</a:t>
            </a:r>
            <a:r>
              <a:rPr lang="en-US" dirty="0" smtClean="0"/>
              <a:t> Surat </a:t>
            </a:r>
            <a:r>
              <a:rPr lang="en-US" dirty="0" err="1" smtClean="0"/>
              <a:t>Jalan</a:t>
            </a:r>
            <a:r>
              <a:rPr lang="en-US" dirty="0" smtClean="0"/>
              <a:t>	     : </a:t>
            </a:r>
          </a:p>
          <a:p>
            <a:r>
              <a:rPr lang="en-US" dirty="0" smtClean="0"/>
              <a:t>Requestor</a:t>
            </a:r>
            <a:r>
              <a:rPr lang="en-US" dirty="0"/>
              <a:t>	     </a:t>
            </a:r>
            <a:r>
              <a:rPr lang="en-US" dirty="0" smtClean="0"/>
              <a:t>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File Attachment	     :</a:t>
            </a:r>
            <a:endParaRPr lang="id-ID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4765166" y="124265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765166" y="1526462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65166" y="181425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62978" y="209563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62978" y="2377018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083" y="266960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59807" y="2947608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290660" y="3445797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327057" y="349122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184017" y="3512800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2163028" y="3822040"/>
            <a:ext cx="9697670" cy="223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>
            <a:off x="2245620" y="428548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1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2265" y="3859371"/>
            <a:ext cx="168432" cy="21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2101942" y="4165511"/>
            <a:ext cx="956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RO 126-01.221.121    </a:t>
            </a:r>
            <a:r>
              <a:rPr lang="en-US" sz="750" dirty="0" smtClean="0"/>
              <a:t> ONT       </a:t>
            </a:r>
            <a:r>
              <a:rPr lang="id-ID" sz="750" dirty="0" smtClean="0"/>
              <a:t>Huawei </a:t>
            </a:r>
            <a:r>
              <a:rPr lang="en-US" sz="750" dirty="0" smtClean="0"/>
              <a:t>  Equipment     </a:t>
            </a:r>
            <a:r>
              <a:rPr lang="id-ID" sz="750" dirty="0" smtClean="0"/>
              <a:t>Merah          SN          Set</a:t>
            </a:r>
            <a:r>
              <a:rPr lang="en-US" sz="750" dirty="0" smtClean="0"/>
              <a:t>             10                     5                        0                           0                                    0                                    0                            15      Not Registered</a:t>
            </a:r>
            <a:endParaRPr lang="id-ID" sz="750" dirty="0"/>
          </a:p>
        </p:txBody>
      </p:sp>
      <p:sp>
        <p:nvSpPr>
          <p:cNvPr id="120" name="Rounded Rectangle 119"/>
          <p:cNvSpPr/>
          <p:nvPr/>
        </p:nvSpPr>
        <p:spPr>
          <a:xfrm>
            <a:off x="10508226" y="4203057"/>
            <a:ext cx="528143" cy="1707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Upload SN</a:t>
            </a:r>
            <a:endParaRPr lang="en-US" sz="7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1055655" y="4206621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122" name="Rounded Rectangle 121"/>
          <p:cNvSpPr/>
          <p:nvPr/>
        </p:nvSpPr>
        <p:spPr>
          <a:xfrm>
            <a:off x="11505290" y="4203058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2202119" y="3863980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Nama Barang|Brand|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Total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Status      |           #         |      #    |    #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18138" y="4388845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Spiral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</a:t>
            </a:r>
            <a:r>
              <a:rPr lang="id-ID" sz="800" dirty="0" smtClean="0"/>
              <a:t>SN          Set</a:t>
            </a:r>
            <a:r>
              <a:rPr lang="en-US" sz="800" dirty="0" smtClean="0"/>
              <a:t>               5                     5                       0                           0                                    0                                    0                            10     Registered                                  </a:t>
            </a:r>
            <a:endParaRPr lang="id-ID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15975" y="4609360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</a:t>
            </a:r>
            <a:r>
              <a:rPr lang="en-US" sz="800" dirty="0" smtClean="0"/>
              <a:t>Non </a:t>
            </a:r>
            <a:r>
              <a:rPr lang="id-ID" sz="800" dirty="0" smtClean="0"/>
              <a:t>SN </a:t>
            </a:r>
            <a:r>
              <a:rPr lang="en-US" sz="800" dirty="0" smtClean="0"/>
              <a:t>   Pcs             15                     5                       0                           0                                    0                                    0                            20     Not </a:t>
            </a:r>
            <a:r>
              <a:rPr lang="en-US" sz="800" dirty="0"/>
              <a:t>Registered         </a:t>
            </a:r>
            <a:endParaRPr lang="id-ID" sz="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10508226" y="4633372"/>
            <a:ext cx="531264" cy="1583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QTY Cond</a:t>
            </a:r>
            <a:endParaRPr lang="en-US" sz="7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1058776" y="4409428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128" name="Rounded Rectangle 127"/>
          <p:cNvSpPr/>
          <p:nvPr/>
        </p:nvSpPr>
        <p:spPr>
          <a:xfrm>
            <a:off x="11508411" y="4405865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8" name="Rectangle 77"/>
          <p:cNvSpPr/>
          <p:nvPr/>
        </p:nvSpPr>
        <p:spPr>
          <a:xfrm>
            <a:off x="4759807" y="3196424"/>
            <a:ext cx="2325828" cy="27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5"/>
                </a:solidFill>
              </a:rPr>
              <a:t>Material_Return_Form.pdf</a:t>
            </a:r>
            <a:endParaRPr lang="id-ID" u="sng" dirty="0">
              <a:solidFill>
                <a:schemeClr val="accent5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215577" y="6126832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001/GRF/IC-</a:t>
            </a:r>
            <a:r>
              <a:rPr lang="en-US" sz="1400" dirty="0"/>
              <a:t>IT</a:t>
            </a:r>
            <a:r>
              <a:rPr lang="id-ID" sz="1400" dirty="0"/>
              <a:t>/07/18</a:t>
            </a:r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id-ID" sz="1400" dirty="0" smtClean="0"/>
              <a:t>WO/</a:t>
            </a:r>
            <a:r>
              <a:rPr lang="en-US" sz="1400" dirty="0"/>
              <a:t>IT</a:t>
            </a:r>
            <a:r>
              <a:rPr lang="id-ID" sz="1400" dirty="0"/>
              <a:t>/1806-00348</a:t>
            </a:r>
            <a:r>
              <a:rPr lang="en-US" sz="1400" dirty="0"/>
              <a:t>     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 IT 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/>
              <a:t>/1806-003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IKO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id-ID" sz="1400" dirty="0" smtClean="0"/>
              <a:t>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/>
              <a:t>/1806-003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/>
              <a:t>/1806-00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65" name="Rectangle 6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9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44205" y="2858626"/>
            <a:ext cx="155576" cy="12065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918952" y="954866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2143080" y="1711509"/>
            <a:ext cx="20570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Material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QTY	:</a:t>
            </a:r>
            <a:endParaRPr lang="id-ID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238579" y="173778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Tiang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38578" y="204524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 126-01.223.152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38579" y="235879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28721" y="2664253"/>
            <a:ext cx="2727657" cy="24502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18952" y="1007882"/>
            <a:ext cx="289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Non Serial Number</a:t>
            </a:r>
            <a:endParaRPr lang="id-ID" sz="2000" b="1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1970201" y="3075573"/>
            <a:ext cx="9814198" cy="2599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042057" y="330977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8164" y="3112597"/>
            <a:ext cx="243785" cy="25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396487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95257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31415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17085" y="3585220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19814" y="3581543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842208" y="3580495"/>
            <a:ext cx="444519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372139" y="3595000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52794" y="3169859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Not Good | Reject |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Good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|Good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Recondition|D.QTY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ounded Rectangle 80">
            <a:hlinkClick r:id="rId9" action="ppaction://hlinksldjump"/>
          </p:cNvPr>
          <p:cNvSpPr/>
          <p:nvPr/>
        </p:nvSpPr>
        <p:spPr>
          <a:xfrm>
            <a:off x="2042057" y="5751015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 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IKR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en-US" sz="1400" dirty="0" smtClean="0"/>
              <a:t>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IKO 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smtClean="0"/>
              <a:t>0718</a:t>
            </a:r>
            <a:r>
              <a:rPr lang="id-ID" sz="140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34125"/>
            <a:ext cx="155576" cy="120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64712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TextBox 54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10446" y="1317123"/>
            <a:ext cx="10031059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005302" y="2526181"/>
            <a:ext cx="9863185" cy="2609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8665" y="2529005"/>
            <a:ext cx="199822" cy="2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2005302" y="2073995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21569" y="5266581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05302" y="5266581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2180" y="1365567"/>
            <a:ext cx="161925" cy="2857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453099" y="2649518"/>
            <a:ext cx="8837067" cy="71481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92573" y="3030715"/>
            <a:ext cx="1072549" cy="2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4193633" y="3022006"/>
            <a:ext cx="1226821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522131" y="3017043"/>
            <a:ext cx="1135380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200590" cy="2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10722908" y="5031484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4435" y="2783420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RO126</a:t>
            </a:r>
            <a:r>
              <a:rPr lang="id-ID" sz="1600" dirty="0"/>
              <a:t>-0</a:t>
            </a:r>
            <a:r>
              <a:rPr lang="en-US" sz="1600" dirty="0"/>
              <a:t>1.221 </a:t>
            </a:r>
            <a:r>
              <a:rPr lang="en-US" sz="1600" dirty="0" smtClean="0"/>
              <a:t>            ONT</a:t>
            </a:r>
            <a:endParaRPr lang="id-ID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5372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129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0367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32469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989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85258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42446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67679" y="2182239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683716" y="2871720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83447" y="1317123"/>
            <a:ext cx="9932304" cy="4192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1978230" y="2157019"/>
            <a:ext cx="9577096" cy="261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1905516" y="1531934"/>
            <a:ext cx="280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</a:t>
            </a:r>
            <a:r>
              <a:rPr lang="id-ID" sz="2400" b="1" dirty="0" smtClean="0"/>
              <a:t>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044066" y="2208410"/>
            <a:ext cx="9442939" cy="72277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0972" y="2491580"/>
            <a:ext cx="1316095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4018148" y="2491580"/>
            <a:ext cx="136398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5504048" y="2494105"/>
            <a:ext cx="130302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5849128" y="3021140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41152" y="3366257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41151" y="3714393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41150" y="4049809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8839" y="4402461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7348" y="3008596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ONT   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003294" y="3354026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Spiral                                10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2598" y="3710695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008023" y="404359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4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1.224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OTB                           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999678" y="441792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5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STB</a:t>
            </a:r>
            <a:endParaRPr lang="id-ID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1978230" y="4893633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5501" y="1397774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TextBox 54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10446" y="1317123"/>
            <a:ext cx="10031059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005302" y="2526181"/>
            <a:ext cx="9863185" cy="2609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8665" y="2529005"/>
            <a:ext cx="199822" cy="2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453099" y="2649518"/>
            <a:ext cx="8837067" cy="71481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92573" y="3030715"/>
            <a:ext cx="1072549" cy="2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4193633" y="3022006"/>
            <a:ext cx="1226821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5522131" y="3017043"/>
            <a:ext cx="1135380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0" name="Rounded Rectangle 59"/>
          <p:cNvSpPr/>
          <p:nvPr/>
        </p:nvSpPr>
        <p:spPr>
          <a:xfrm>
            <a:off x="2005302" y="2073995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21569" y="5266581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05302" y="5266581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5004" y="337244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ONT 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5" y="3419771"/>
            <a:ext cx="367985" cy="2102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4" y="3703113"/>
            <a:ext cx="367985" cy="21027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380950" y="3680224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Spiral                             1</a:t>
            </a:r>
            <a:r>
              <a:rPr lang="en-US" sz="1400" dirty="0"/>
              <a:t>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4" y="4009179"/>
            <a:ext cx="367985" cy="21027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380254" y="3961588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0815" y="1363059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7"/>
            <a:ext cx="9607314" cy="259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7" y="1977011"/>
            <a:ext cx="9367592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83168" y="1952225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68028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099" y="2328916"/>
            <a:ext cx="256431" cy="31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697661" y="2316558"/>
            <a:ext cx="282074" cy="3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99" y="30612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/GRF/IC-</a:t>
            </a:r>
            <a:r>
              <a:rPr lang="en-US" sz="1600" dirty="0" smtClean="0"/>
              <a:t>IKR</a:t>
            </a:r>
            <a:r>
              <a:rPr lang="id-ID" sz="1600" dirty="0" smtClean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</a:t>
            </a:r>
            <a:r>
              <a:rPr lang="en-US" sz="1600" dirty="0" smtClean="0"/>
              <a:t>0718</a:t>
            </a:r>
            <a:r>
              <a:rPr lang="id-ID" sz="1600" dirty="0" smtClean="0"/>
              <a:t>-0034</a:t>
            </a:r>
            <a:r>
              <a:rPr lang="en-US" sz="1600" dirty="0" smtClean="0"/>
              <a:t>9</a:t>
            </a:r>
            <a:r>
              <a:rPr lang="id-ID" sz="1600" dirty="0" smtClean="0"/>
              <a:t>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4440" y="3178263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7" y="151493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729398" y="230633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989358" y="862164"/>
            <a:ext cx="9956064" cy="556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TextBox 43"/>
          <p:cNvSpPr txBox="1"/>
          <p:nvPr/>
        </p:nvSpPr>
        <p:spPr>
          <a:xfrm>
            <a:off x="7354283" y="1416184"/>
            <a:ext cx="2954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Division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id-ID" sz="1600" dirty="0" smtClean="0"/>
              <a:t>PIC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Purpose		:</a:t>
            </a:r>
            <a:endParaRPr lang="id-ID" sz="1600" dirty="0"/>
          </a:p>
        </p:txBody>
      </p:sp>
      <p:sp>
        <p:nvSpPr>
          <p:cNvPr id="50" name="Rectangle 49"/>
          <p:cNvSpPr/>
          <p:nvPr/>
        </p:nvSpPr>
        <p:spPr>
          <a:xfrm>
            <a:off x="9501122" y="1496756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501122" y="2019618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01122" y="2272396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01122" y="2528267"/>
            <a:ext cx="2151607" cy="506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01122" y="1753931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28661" y="3451514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317477" y="3407397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98218" y="3498368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160582" y="3331609"/>
            <a:ext cx="9564786" cy="186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6938" y="3329151"/>
            <a:ext cx="143245" cy="18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235430" y="3412743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0880" y="3734468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ONT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106826" y="4042245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Spiral                             1</a:t>
            </a:r>
            <a:r>
              <a:rPr lang="en-US" sz="1400" dirty="0"/>
              <a:t>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106130" y="4323609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99014" y="1422419"/>
            <a:ext cx="2085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109028" y="1483202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/GRF/IC-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09028" y="1755779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/1806-0034</a:t>
            </a:r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6205" y="2502834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9358" y="906965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4013778" y="2016129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6478" y="2251079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68288" y="30034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GRF Detail</a:t>
            </a:r>
            <a:endParaRPr lang="en-US" sz="11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3376361" y="5351405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</a:t>
            </a:r>
            <a:endParaRPr lang="id-ID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2157355" y="5351405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120880" y="573284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>
            <a:off x="2706909" y="5732841"/>
            <a:ext cx="2049567" cy="617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3640" y="897818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7"/>
            <a:ext cx="9607314" cy="259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7" y="1977011"/>
            <a:ext cx="9367592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83168" y="1952225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368028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099" y="2323026"/>
            <a:ext cx="256431" cy="3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697661" y="2316558"/>
            <a:ext cx="282074" cy="3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33699" y="30612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6"/>
                </a:solidFill>
              </a:rPr>
              <a:t>Approved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/GRF/IC-</a:t>
            </a:r>
            <a:r>
              <a:rPr lang="en-US" sz="1600" dirty="0" smtClean="0"/>
              <a:t>IKR</a:t>
            </a:r>
            <a:r>
              <a:rPr lang="id-ID" sz="1600" dirty="0" smtClean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</a:t>
            </a:r>
            <a:r>
              <a:rPr lang="en-US" sz="1600" dirty="0" smtClean="0"/>
              <a:t>0718</a:t>
            </a:r>
            <a:r>
              <a:rPr lang="id-ID" sz="1600" dirty="0" smtClean="0"/>
              <a:t>-0034</a:t>
            </a:r>
            <a:r>
              <a:rPr lang="en-US" sz="1600" dirty="0" smtClean="0"/>
              <a:t>9</a:t>
            </a:r>
            <a:r>
              <a:rPr lang="id-ID" sz="1600" dirty="0" smtClean="0"/>
              <a:t>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3178263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6915</Words>
  <Application>Microsoft Office PowerPoint</Application>
  <PresentationFormat>Widescreen</PresentationFormat>
  <Paragraphs>1380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elixer</dc:creator>
  <cp:lastModifiedBy>Windows User</cp:lastModifiedBy>
  <cp:revision>356</cp:revision>
  <dcterms:created xsi:type="dcterms:W3CDTF">2018-07-26T04:06:42Z</dcterms:created>
  <dcterms:modified xsi:type="dcterms:W3CDTF">2018-09-06T06:08:05Z</dcterms:modified>
</cp:coreProperties>
</file>