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9" r:id="rId11"/>
    <p:sldId id="272" r:id="rId12"/>
    <p:sldId id="273" r:id="rId13"/>
    <p:sldId id="265" r:id="rId14"/>
    <p:sldId id="266" r:id="rId15"/>
    <p:sldId id="267" r:id="rId16"/>
    <p:sldId id="268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50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68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91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43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05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9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9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47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70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92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2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788C3-A592-425F-B8FF-16E5F78CB8D8}" type="datetimeFigureOut">
              <a:rPr lang="en-CA" smtClean="0"/>
              <a:t>2019-04-10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D4CB-BE3A-439F-89A3-0A9CB54563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93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morra/Ryerson-capstone-project-20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Anomaly detection for an Industrial process system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29200"/>
            <a:ext cx="6400800" cy="409600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By: Hassan El </a:t>
            </a:r>
            <a:r>
              <a:rPr lang="en-CA" dirty="0" err="1" smtClean="0"/>
              <a:t>morra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05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7920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Steps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7"/>
            <a:ext cx="9036496" cy="445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4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7920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Steps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" y="1341811"/>
            <a:ext cx="9036546" cy="496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4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229600" cy="7920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Steps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3" y="2045347"/>
            <a:ext cx="8964489" cy="235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8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Exploration</a:t>
            </a: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56" y="2060849"/>
            <a:ext cx="3877405" cy="172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5536" y="148478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Testing for NULL </a:t>
            </a:r>
            <a:r>
              <a:rPr lang="en-CA" b="1" dirty="0" smtClean="0">
                <a:sym typeface="Wingdings" panose="05000000000000000000" pitchFamily="2" charset="2"/>
              </a:rPr>
              <a:t> </a:t>
            </a:r>
            <a:r>
              <a:rPr lang="en-CA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data has no NULL values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4005064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Testing for NA </a:t>
            </a:r>
            <a:r>
              <a:rPr lang="en-CA" b="1" dirty="0" smtClean="0">
                <a:sym typeface="Wingdings" panose="05000000000000000000" pitchFamily="2" charset="2"/>
              </a:rPr>
              <a:t> </a:t>
            </a:r>
            <a:r>
              <a:rPr lang="en-CA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data has no NA values</a:t>
            </a:r>
            <a:endParaRPr lang="en-CA" b="1" dirty="0">
              <a:solidFill>
                <a:srgbClr val="00B05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5" y="4797152"/>
            <a:ext cx="3638550" cy="166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Exploration</a:t>
            </a: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148478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class balance</a:t>
            </a:r>
            <a:r>
              <a:rPr lang="en-CA" b="1" dirty="0" smtClean="0">
                <a:sym typeface="Wingdings" panose="05000000000000000000" pitchFamily="2" charset="2"/>
              </a:rPr>
              <a:t> </a:t>
            </a:r>
            <a:r>
              <a:rPr lang="en-CA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the fault data is balanced.    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9970" y="4715852"/>
            <a:ext cx="862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>
                <a:sym typeface="Wingdings" panose="05000000000000000000" pitchFamily="2" charset="2"/>
              </a:rPr>
              <a:t>Data distribution (sample)  </a:t>
            </a:r>
            <a:r>
              <a:rPr lang="en-CA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the data distribution follow a normal distribution. no outliers</a:t>
            </a:r>
            <a:endParaRPr lang="en-CA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1934781"/>
            <a:ext cx="5328592" cy="2439615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01208"/>
            <a:ext cx="867645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6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Exploration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Descriptive Statistics </a:t>
            </a:r>
            <a:endParaRPr lang="en-CA" b="1" dirty="0">
              <a:solidFill>
                <a:srgbClr val="00B05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2390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2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Exploration</a:t>
            </a:r>
            <a:endParaRPr lang="en-CA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07" y="2060848"/>
            <a:ext cx="8597900" cy="4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48478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Example of a fault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2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Manipulation</a:t>
            </a: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964488" cy="54726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06113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Standardization of the constructed Normal + Fault data set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869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Manipulation</a:t>
            </a:r>
            <a:endParaRPr lang="en-CA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00809"/>
            <a:ext cx="8892480" cy="48965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1" y="119162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Attributes interaction – 2D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9169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422117"/>
            <a:ext cx="5943600" cy="3006725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73016"/>
            <a:ext cx="6173688" cy="288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6479" y="548680"/>
            <a:ext cx="12074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 smtClean="0"/>
              <a:t>XMEAS_1</a:t>
            </a:r>
          </a:p>
          <a:p>
            <a:r>
              <a:rPr lang="en-CA" sz="2000" b="1" dirty="0" smtClean="0"/>
              <a:t>     VS.</a:t>
            </a:r>
            <a:endParaRPr lang="en-CA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22684" y="1115452"/>
            <a:ext cx="1394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/>
              <a:t>XMEAS_18 </a:t>
            </a:r>
          </a:p>
        </p:txBody>
      </p:sp>
    </p:spTree>
    <p:extLst>
      <p:ext uri="{BB962C8B-B14F-4D97-AF65-F5344CB8AC3E}">
        <p14:creationId xmlns:p14="http://schemas.microsoft.com/office/powerpoint/2010/main" val="19820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Objectives</a:t>
            </a: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Compare </a:t>
            </a:r>
            <a:r>
              <a:rPr lang="en-CA" dirty="0"/>
              <a:t>different data driven </a:t>
            </a:r>
            <a:r>
              <a:rPr lang="en-CA" dirty="0" smtClean="0"/>
              <a:t>Process Monitoring-Fault Detection (PM-FD)  </a:t>
            </a:r>
            <a:r>
              <a:rPr lang="en-CA" dirty="0"/>
              <a:t>models’ performance using training/test datasets generated from the simulated </a:t>
            </a:r>
            <a:r>
              <a:rPr lang="en-CA" dirty="0" smtClean="0"/>
              <a:t>TEP* </a:t>
            </a:r>
            <a:r>
              <a:rPr lang="en-CA" dirty="0"/>
              <a:t>and applying different </a:t>
            </a:r>
            <a:r>
              <a:rPr lang="en-CA" dirty="0" smtClean="0"/>
              <a:t>comparisons to </a:t>
            </a:r>
            <a:r>
              <a:rPr lang="en-CA" dirty="0"/>
              <a:t>identify </a:t>
            </a:r>
            <a:r>
              <a:rPr lang="en-CA" dirty="0" smtClean="0"/>
              <a:t>the </a:t>
            </a:r>
            <a:r>
              <a:rPr lang="en-CA" dirty="0"/>
              <a:t>best performing </a:t>
            </a:r>
            <a:r>
              <a:rPr lang="en-CA" dirty="0" smtClean="0"/>
              <a:t>model</a:t>
            </a:r>
          </a:p>
          <a:p>
            <a:r>
              <a:rPr lang="en-CA" dirty="0" smtClean="0"/>
              <a:t>Apply Cross-project </a:t>
            </a:r>
            <a:r>
              <a:rPr lang="en-CA" dirty="0"/>
              <a:t>prediction </a:t>
            </a:r>
            <a:r>
              <a:rPr lang="en-CA" dirty="0" smtClean="0"/>
              <a:t>technique to </a:t>
            </a:r>
            <a:r>
              <a:rPr lang="en-CA" dirty="0"/>
              <a:t>evaluate the possibility to use models build </a:t>
            </a:r>
            <a:r>
              <a:rPr lang="en-CA" dirty="0" smtClean="0"/>
              <a:t>with easily </a:t>
            </a:r>
            <a:r>
              <a:rPr lang="en-CA" dirty="0"/>
              <a:t>detected faults to predict </a:t>
            </a:r>
            <a:r>
              <a:rPr lang="en-CA" dirty="0" smtClean="0"/>
              <a:t>new types of faults</a:t>
            </a:r>
            <a:endParaRPr lang="en-CA" dirty="0"/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237312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i="1" dirty="0" smtClean="0"/>
              <a:t>*TEP: Tennessee Eastman Process (simulated process</a:t>
            </a:r>
            <a:endParaRPr lang="en-CA" sz="1600" i="1" dirty="0"/>
          </a:p>
        </p:txBody>
      </p:sp>
    </p:spTree>
    <p:extLst>
      <p:ext uri="{BB962C8B-B14F-4D97-AF65-F5344CB8AC3E}">
        <p14:creationId xmlns:p14="http://schemas.microsoft.com/office/powerpoint/2010/main" val="13477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Algorithms Evaluation</a:t>
            </a:r>
            <a:endParaRPr lang="en-CA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" y="3425232"/>
            <a:ext cx="8964488" cy="333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9" y="1241464"/>
            <a:ext cx="8964488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65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Selection/testing without feature selection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4831" y="1475492"/>
            <a:ext cx="793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Random Forest multi-class </a:t>
            </a:r>
            <a:r>
              <a:rPr lang="en-CA" b="1" dirty="0" smtClean="0">
                <a:sym typeface="Wingdings" panose="05000000000000000000" pitchFamily="2" charset="2"/>
              </a:rPr>
              <a:t> Break-ties randomly parameter enabled </a:t>
            </a:r>
            <a:endParaRPr lang="en-CA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34" y="2924944"/>
            <a:ext cx="647877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36" y="1893118"/>
            <a:ext cx="647877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6" y="4149714"/>
            <a:ext cx="8414518" cy="24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21513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Training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2443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Testing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Selection/testing without feature selection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4831" y="1475492"/>
            <a:ext cx="793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SVM</a:t>
            </a:r>
            <a:r>
              <a:rPr lang="en-CA" b="1" dirty="0" smtClean="0">
                <a:sym typeface="Wingdings" panose="05000000000000000000" pitchFamily="2" charset="2"/>
              </a:rPr>
              <a:t> Using Linear Kernel and the decision tree for calibration of SVM output </a:t>
            </a:r>
            <a:endParaRPr lang="en-CA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21513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Training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2443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Testing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34" y="1844825"/>
            <a:ext cx="6478773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35" y="3152774"/>
            <a:ext cx="6478772" cy="70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293096"/>
            <a:ext cx="874821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7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Selection/testing with feature selection</a:t>
            </a:r>
            <a:endParaRPr lang="en-CA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45" y="1844824"/>
            <a:ext cx="5616624" cy="300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9512" y="5445224"/>
            <a:ext cx="793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Using </a:t>
            </a:r>
            <a:r>
              <a:rPr lang="en-CA" dirty="0" err="1"/>
              <a:t>Rweka</a:t>
            </a:r>
            <a:r>
              <a:rPr lang="en-CA" dirty="0"/>
              <a:t> function “</a:t>
            </a:r>
            <a:r>
              <a:rPr lang="en-CA" dirty="0" err="1" smtClean="0"/>
              <a:t>weka.attributeSelection.ClassifierAttributeEval</a:t>
            </a:r>
            <a:r>
              <a:rPr lang="en-CA" dirty="0" smtClean="0"/>
              <a:t> “ the 15 most contributing features were selected 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550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0" y="476672"/>
            <a:ext cx="793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Random Forest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10898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Testing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52" y="1052736"/>
            <a:ext cx="4696196" cy="62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6" y="2276872"/>
            <a:ext cx="851413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860" y="476672"/>
            <a:ext cx="793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SVM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10898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Testing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86" y="979236"/>
            <a:ext cx="5376868" cy="72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7077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8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Model Selection/testing Cross-Project Validation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4831" y="1475492"/>
            <a:ext cx="793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 smtClean="0"/>
              <a:t>randomForest</a:t>
            </a:r>
            <a:r>
              <a:rPr lang="en-CA" b="1" dirty="0" smtClean="0"/>
              <a:t> only used as it is the best performing</a:t>
            </a:r>
            <a:endParaRPr lang="en-CA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2082170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Without feature selection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4304" y="409354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With Feature selection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24708"/>
            <a:ext cx="6264696" cy="85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24708"/>
            <a:ext cx="216024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09" y="4725144"/>
            <a:ext cx="6333307" cy="79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687613"/>
            <a:ext cx="2160239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9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Summary </a:t>
            </a:r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 table</a:t>
            </a: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" y="2420889"/>
            <a:ext cx="9036496" cy="230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7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 and Nest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911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CA" dirty="0"/>
              <a:t>Random-Forest generated the best performance at any level of comparison.</a:t>
            </a:r>
          </a:p>
          <a:p>
            <a:pPr lvl="0"/>
            <a:r>
              <a:rPr lang="en-CA" dirty="0"/>
              <a:t>Using Attribute selection the computing cost of Random Forest has improved by about 20% with almost no sacrifice on the performance metrics</a:t>
            </a:r>
          </a:p>
          <a:p>
            <a:pPr lvl="0"/>
            <a:r>
              <a:rPr lang="en-CA" dirty="0"/>
              <a:t>In binary classification RF performed better compared to multi-class.</a:t>
            </a:r>
          </a:p>
          <a:p>
            <a:pPr lvl="0"/>
            <a:r>
              <a:rPr lang="en-CA" dirty="0"/>
              <a:t>We were able to </a:t>
            </a:r>
            <a:r>
              <a:rPr lang="en-CA" dirty="0" smtClean="0"/>
              <a:t>improve Cross-project </a:t>
            </a:r>
            <a:r>
              <a:rPr lang="en-CA" dirty="0"/>
              <a:t>prediction by applying feature selection. 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607257"/>
            <a:ext cx="86409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/>
              <a:t>Next step</a:t>
            </a:r>
            <a:r>
              <a:rPr lang="en-CA" dirty="0" smtClean="0"/>
              <a:t>:</a:t>
            </a:r>
          </a:p>
          <a:p>
            <a:endParaRPr lang="en-CA" dirty="0" smtClean="0"/>
          </a:p>
          <a:p>
            <a:r>
              <a:rPr lang="en-CA" sz="2000" dirty="0" smtClean="0"/>
              <a:t>study more the Cross-project Defect detection. Random Forest showed the potential to be applied in this domain. Cross-project defect detection presents a potential growth opportunity as there is the need to apply existing ML algorithm to accelerate the detection of new issues that have potentially no data for training.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41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Annex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Github</a:t>
            </a:r>
            <a:r>
              <a:rPr lang="en-CA" dirty="0" smtClean="0"/>
              <a:t> link:</a:t>
            </a:r>
          </a:p>
          <a:p>
            <a:pPr marL="0" indent="0">
              <a:buNone/>
            </a:pPr>
            <a:r>
              <a:rPr lang="en-CA" dirty="0" smtClean="0">
                <a:hlinkClick r:id="rId2"/>
              </a:rPr>
              <a:t>https://github.com/helmorra/Ryerson-capstone-project-2019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72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99" y="188640"/>
            <a:ext cx="822960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Description of the system/data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616" y="980728"/>
            <a:ext cx="6500192" cy="38164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75663"/>
              </p:ext>
            </p:extLst>
          </p:nvPr>
        </p:nvGraphicFramePr>
        <p:xfrm>
          <a:off x="1403648" y="4941168"/>
          <a:ext cx="6033003" cy="1286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8355"/>
                <a:gridCol w="2251551"/>
                <a:gridCol w="1703097"/>
              </a:tblGrid>
              <a:tr h="257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1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No Fault run (d00)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Fault Run (d01 - d21)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7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# samples training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500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480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7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# samples testing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960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960</a:t>
                      </a:r>
                      <a:endParaRPr lang="en-CA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7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Sampling time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3 min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3 min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73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# features(Variables) </a:t>
                      </a:r>
                      <a:endParaRPr lang="en-CA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52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52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51720" y="6384215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X=[XMEAS(1),…, XMEAS(41),XMV(1),…,XMV(11)]</a:t>
            </a:r>
            <a:r>
              <a:rPr lang="en-CA" baseline="30000" dirty="0"/>
              <a:t>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Preparation</a:t>
            </a: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351440"/>
              </p:ext>
            </p:extLst>
          </p:nvPr>
        </p:nvGraphicFramePr>
        <p:xfrm>
          <a:off x="164561" y="1412776"/>
          <a:ext cx="8424935" cy="4021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4644"/>
                <a:gridCol w="3155796"/>
                <a:gridCol w="936104"/>
                <a:gridCol w="1080120"/>
                <a:gridCol w="2448271"/>
              </a:tblGrid>
              <a:tr h="7237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Fault number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Process variable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Type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+ </a:t>
                      </a:r>
                      <a:r>
                        <a:rPr lang="en-CA" sz="1400" dirty="0" err="1">
                          <a:effectLst/>
                        </a:rPr>
                        <a:t>Gaussain</a:t>
                      </a:r>
                      <a:r>
                        <a:rPr lang="en-CA" sz="1400" dirty="0">
                          <a:effectLst/>
                        </a:rPr>
                        <a:t> Noise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comments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1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IDV(0)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Normal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Normal operation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5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IDV(1)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A/C feed ratio, B composition constant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Step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Yes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1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IDV(2)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B composition, A/C ration constant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Step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Yes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79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IDV(3)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D feed temperature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Step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Yes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Check with Mutual informtion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5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IDV(4)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Reactor cooling water inlet temperature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Step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Yes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24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7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IDV(5)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Condenser cooling water inlet temperature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Step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Yes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Check using mutual information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11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IDV(6)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A feed loss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Step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Yes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7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IDV(7)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C header pressure loss-reduced availability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Step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Yes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94928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data collected for normal operation plus the 7 first anomalies (of type Step) are used to construct the  training/testing sets  to build the prediction model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72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Preparation</a:t>
            </a: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27761"/>
              </p:ext>
            </p:extLst>
          </p:nvPr>
        </p:nvGraphicFramePr>
        <p:xfrm>
          <a:off x="395536" y="1484784"/>
          <a:ext cx="8208912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012"/>
                <a:gridCol w="2534243"/>
                <a:gridCol w="1107253"/>
                <a:gridCol w="927674"/>
                <a:gridCol w="2855730"/>
              </a:tblGrid>
              <a:tr h="6947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50" dirty="0">
                          <a:effectLst/>
                        </a:rPr>
                        <a:t>Fault number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Process variable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Type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+ </a:t>
                      </a:r>
                      <a:r>
                        <a:rPr lang="en-CA" sz="1200" dirty="0" err="1">
                          <a:effectLst/>
                        </a:rPr>
                        <a:t>Gaussain</a:t>
                      </a:r>
                      <a:r>
                        <a:rPr lang="en-CA" sz="1200" dirty="0">
                          <a:effectLst/>
                        </a:rPr>
                        <a:t> Noise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comments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7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50" dirty="0">
                          <a:effectLst/>
                        </a:rPr>
                        <a:t>IDV(8)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A, B, and C feed composition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Random variable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Yes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688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50" dirty="0">
                          <a:effectLst/>
                        </a:rPr>
                        <a:t>IDV(9)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D feed temperature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Random variable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Yes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Hard detection. No observable changes in mean, variance or peak time [7]. Will be ignored initially.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7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50" dirty="0">
                          <a:effectLst/>
                        </a:rPr>
                        <a:t>IDV(10)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C feed temperature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Random variable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Yes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7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50" dirty="0">
                          <a:effectLst/>
                        </a:rPr>
                        <a:t>IDV(11)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Reactor cooling water inlet temperature</a:t>
                      </a:r>
                      <a:endParaRPr lang="en-CA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Random variable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Yes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7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050" dirty="0">
                          <a:effectLst/>
                        </a:rPr>
                        <a:t>IDV(12)</a:t>
                      </a:r>
                      <a:endParaRPr lang="en-C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Condenser cooling water inlet temperature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Random variable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</a:rPr>
                        <a:t>Yes</a:t>
                      </a:r>
                      <a:endParaRPr lang="en-CA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2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594928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data collected for  anomalies 8 – 12 is used to test the cross-project validation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32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Evaluation metrics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0802"/>
              </p:ext>
            </p:extLst>
          </p:nvPr>
        </p:nvGraphicFramePr>
        <p:xfrm>
          <a:off x="395536" y="2204864"/>
          <a:ext cx="7776864" cy="15841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5645"/>
                <a:gridCol w="2090571"/>
                <a:gridCol w="2590648"/>
              </a:tblGrid>
              <a:tr h="528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800" spc="15" dirty="0">
                          <a:effectLst/>
                        </a:rPr>
                        <a:t> 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spc="15" dirty="0">
                          <a:effectLst/>
                        </a:rPr>
                        <a:t>Predict- # of samples  in the </a:t>
                      </a:r>
                      <a:r>
                        <a:rPr lang="en-CA" sz="1400" spc="15" dirty="0" err="1">
                          <a:effectLst/>
                        </a:rPr>
                        <a:t>ith</a:t>
                      </a:r>
                      <a:r>
                        <a:rPr lang="en-CA" sz="1400" spc="15" dirty="0">
                          <a:effectLst/>
                        </a:rPr>
                        <a:t> class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spc="15">
                          <a:effectLst/>
                        </a:rPr>
                        <a:t>Predict- number of samples in the other classes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8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spc="15">
                          <a:effectLst/>
                        </a:rPr>
                        <a:t>Actual- # of samples  in the ith class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800" spc="15" dirty="0">
                          <a:effectLst/>
                        </a:rPr>
                        <a:t>p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800" spc="15">
                          <a:effectLst/>
                        </a:rPr>
                        <a:t>b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80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spc="15">
                          <a:effectLst/>
                        </a:rPr>
                        <a:t>Actual- # of samples  in the other classes</a:t>
                      </a:r>
                      <a:endParaRPr lang="en-CA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800" spc="15" dirty="0">
                          <a:effectLst/>
                        </a:rPr>
                        <a:t>q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800" spc="15" dirty="0">
                          <a:effectLst/>
                        </a:rPr>
                        <a:t>d</a:t>
                      </a:r>
                      <a:endParaRPr lang="en-CA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5536" y="14847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Multi-class Confusion Matrix</a:t>
            </a:r>
            <a:endParaRPr lang="en-C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446121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Fault Detection Rate (FDR) = p / (</a:t>
            </a:r>
            <a:r>
              <a:rPr lang="en-CA" dirty="0" err="1"/>
              <a:t>p+b</a:t>
            </a:r>
            <a:r>
              <a:rPr lang="en-CA" dirty="0"/>
              <a:t>)  (True Positive from confusion Matrix)</a:t>
            </a:r>
          </a:p>
          <a:p>
            <a:endParaRPr lang="en-CA" dirty="0" smtClean="0"/>
          </a:p>
          <a:p>
            <a:r>
              <a:rPr lang="en-CA" dirty="0" smtClean="0"/>
              <a:t>False </a:t>
            </a:r>
            <a:r>
              <a:rPr lang="en-CA" dirty="0"/>
              <a:t>Positive Rate (FPR)    =  </a:t>
            </a:r>
            <a:r>
              <a:rPr lang="en-CA" dirty="0" smtClean="0"/>
              <a:t>q /(</a:t>
            </a:r>
            <a:r>
              <a:rPr lang="en-CA" dirty="0" err="1"/>
              <a:t>q+d</a:t>
            </a:r>
            <a:r>
              <a:rPr lang="en-CA" dirty="0"/>
              <a:t>)   (False Positive from confusion matrix)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473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Evaluation metrics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48478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Kappa coefficient</a:t>
            </a:r>
            <a:endParaRPr lang="en-CA" b="1" dirty="0"/>
          </a:p>
        </p:txBody>
      </p:sp>
      <p:pic>
        <p:nvPicPr>
          <p:cNvPr id="512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53" y="4849279"/>
            <a:ext cx="2554940" cy="61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53" y="6040254"/>
            <a:ext cx="1990029" cy="62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52" y="5405021"/>
            <a:ext cx="1656217" cy="61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03" y="5736693"/>
            <a:ext cx="3132690" cy="61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850192"/>
            <a:ext cx="3184047" cy="64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/>
          <p:nvPr/>
        </p:nvPicPr>
        <p:blipFill>
          <a:blip r:embed="rId7"/>
          <a:stretch>
            <a:fillRect/>
          </a:stretch>
        </p:blipFill>
        <p:spPr>
          <a:xfrm>
            <a:off x="2912364" y="2852936"/>
            <a:ext cx="2451724" cy="18722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5536" y="1929606"/>
            <a:ext cx="8424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Kappa measures the reliability of a model by measuring the inter-rater agreement for qualitative items. It is an indicator of the agreement between two observers taking into account the possibility of agreement per chance</a:t>
            </a:r>
          </a:p>
        </p:txBody>
      </p:sp>
    </p:spTree>
    <p:extLst>
      <p:ext uri="{BB962C8B-B14F-4D97-AF65-F5344CB8AC3E}">
        <p14:creationId xmlns:p14="http://schemas.microsoft.com/office/powerpoint/2010/main" val="31399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Evaluation metrics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2807"/>
              </p:ext>
            </p:extLst>
          </p:nvPr>
        </p:nvGraphicFramePr>
        <p:xfrm>
          <a:off x="971600" y="1700808"/>
          <a:ext cx="7344816" cy="3816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487"/>
                <a:gridCol w="5077329"/>
              </a:tblGrid>
              <a:tr h="545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spc="15" dirty="0">
                          <a:effectLst/>
                        </a:rPr>
                        <a:t>Kappa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spc="15" dirty="0">
                          <a:effectLst/>
                        </a:rPr>
                        <a:t>Agreement level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5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800" b="1" spc="15" dirty="0">
                          <a:effectLst/>
                        </a:rPr>
                        <a:t>&lt;0</a:t>
                      </a:r>
                      <a:endParaRPr lang="en-CA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spc="15" dirty="0">
                          <a:effectLst/>
                        </a:rPr>
                        <a:t>No agreement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5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</a:rPr>
                        <a:t> 0–0.20 </a:t>
                      </a:r>
                      <a:endParaRPr lang="en-CA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spc="15" dirty="0">
                          <a:effectLst/>
                        </a:rPr>
                        <a:t>Slight agreement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5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</a:rPr>
                        <a:t> 0.21–0.40</a:t>
                      </a:r>
                      <a:endParaRPr lang="en-CA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spc="15" dirty="0">
                          <a:effectLst/>
                        </a:rPr>
                        <a:t>Fair agreement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5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</a:rPr>
                        <a:t>0.41–0.60 </a:t>
                      </a:r>
                      <a:endParaRPr lang="en-CA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spc="15" dirty="0">
                          <a:effectLst/>
                        </a:rPr>
                        <a:t>Moderate agreement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5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</a:rPr>
                        <a:t>0.61–0.80 </a:t>
                      </a:r>
                      <a:endParaRPr lang="en-CA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spc="15" dirty="0">
                          <a:effectLst/>
                        </a:rPr>
                        <a:t>Substantial agreement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52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400" b="1" dirty="0">
                          <a:effectLst/>
                        </a:rPr>
                        <a:t> 0.81–1</a:t>
                      </a:r>
                      <a:endParaRPr lang="en-CA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spc="15" dirty="0">
                          <a:effectLst/>
                        </a:rPr>
                        <a:t>Almost perfect agreement</a:t>
                      </a:r>
                      <a:endParaRPr lang="en-CA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5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Tools</a:t>
            </a: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6495" y="1844824"/>
            <a:ext cx="208823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R</a:t>
            </a:r>
          </a:p>
          <a:p>
            <a:pPr algn="ctr"/>
            <a:r>
              <a:rPr lang="en-CA" b="1" dirty="0" smtClean="0"/>
              <a:t>(</a:t>
            </a:r>
            <a:r>
              <a:rPr lang="en-CA" b="1" dirty="0" err="1" smtClean="0"/>
              <a:t>RWeka</a:t>
            </a:r>
            <a:r>
              <a:rPr lang="en-CA" b="1" dirty="0" smtClean="0"/>
              <a:t> Package)</a:t>
            </a:r>
            <a:endParaRPr lang="en-CA" b="1" dirty="0"/>
          </a:p>
        </p:txBody>
      </p:sp>
      <p:sp>
        <p:nvSpPr>
          <p:cNvPr id="5" name="Rectangle 4"/>
          <p:cNvSpPr/>
          <p:nvPr/>
        </p:nvSpPr>
        <p:spPr>
          <a:xfrm>
            <a:off x="6332483" y="300036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Python</a:t>
            </a: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3668187" y="436510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Repository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1187624" y="2973068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WEKA</a:t>
            </a:r>
            <a:endParaRPr lang="en-CA" b="1" dirty="0"/>
          </a:p>
        </p:txBody>
      </p:sp>
      <p:cxnSp>
        <p:nvCxnSpPr>
          <p:cNvPr id="9" name="Straight Arrow Connector 8"/>
          <p:cNvCxnSpPr>
            <a:stCxn id="3" idx="2"/>
            <a:endCxn id="6" idx="0"/>
          </p:cNvCxnSpPr>
          <p:nvPr/>
        </p:nvCxnSpPr>
        <p:spPr>
          <a:xfrm>
            <a:off x="4550611" y="2492896"/>
            <a:ext cx="17676" cy="187220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3"/>
          </p:cNvCxnSpPr>
          <p:nvPr/>
        </p:nvCxnSpPr>
        <p:spPr>
          <a:xfrm flipH="1">
            <a:off x="5468387" y="3648436"/>
            <a:ext cx="1764196" cy="104070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1"/>
            <a:endCxn id="7" idx="0"/>
          </p:cNvCxnSpPr>
          <p:nvPr/>
        </p:nvCxnSpPr>
        <p:spPr>
          <a:xfrm flipH="1">
            <a:off x="2087724" y="2168860"/>
            <a:ext cx="1418771" cy="804208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</p:cNvCxnSpPr>
          <p:nvPr/>
        </p:nvCxnSpPr>
        <p:spPr>
          <a:xfrm flipH="1" flipV="1">
            <a:off x="2087724" y="3648436"/>
            <a:ext cx="1580463" cy="104070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8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770</Words>
  <Application>Microsoft Office PowerPoint</Application>
  <PresentationFormat>On-screen Show (4:3)</PresentationFormat>
  <Paragraphs>179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Anomaly detection for an Industrial process system</vt:lpstr>
      <vt:lpstr>Objectives</vt:lpstr>
      <vt:lpstr>Description of the system/data</vt:lpstr>
      <vt:lpstr>Data Preparation</vt:lpstr>
      <vt:lpstr>Data Preparation</vt:lpstr>
      <vt:lpstr>Evaluation metrics</vt:lpstr>
      <vt:lpstr>Evaluation metrics</vt:lpstr>
      <vt:lpstr>Evaluation metrics</vt:lpstr>
      <vt:lpstr>Tools</vt:lpstr>
      <vt:lpstr>Steps</vt:lpstr>
      <vt:lpstr>Steps</vt:lpstr>
      <vt:lpstr>Steps</vt:lpstr>
      <vt:lpstr>Data Exploration</vt:lpstr>
      <vt:lpstr>Data Exploration</vt:lpstr>
      <vt:lpstr>Data Exploration</vt:lpstr>
      <vt:lpstr>Data Exploration</vt:lpstr>
      <vt:lpstr>Data Manipulation</vt:lpstr>
      <vt:lpstr>Data Manipulation</vt:lpstr>
      <vt:lpstr>PowerPoint Presentation</vt:lpstr>
      <vt:lpstr>Algorithms Evaluation</vt:lpstr>
      <vt:lpstr>Model Selection/testing without feature selection</vt:lpstr>
      <vt:lpstr>Model Selection/testing without feature selection</vt:lpstr>
      <vt:lpstr>Model Selection/testing with feature selection</vt:lpstr>
      <vt:lpstr>PowerPoint Presentation</vt:lpstr>
      <vt:lpstr>PowerPoint Presentation</vt:lpstr>
      <vt:lpstr>Model Selection/testing Cross-Project Validation</vt:lpstr>
      <vt:lpstr>Summary results table</vt:lpstr>
      <vt:lpstr>Conclusion and Nest step</vt:lpstr>
      <vt:lpstr>Annex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for an Industrial process system</dc:title>
  <dc:creator>Hassan Hamid</dc:creator>
  <cp:lastModifiedBy>Hassan Hamid</cp:lastModifiedBy>
  <cp:revision>18</cp:revision>
  <dcterms:created xsi:type="dcterms:W3CDTF">2019-04-10T16:58:04Z</dcterms:created>
  <dcterms:modified xsi:type="dcterms:W3CDTF">2019-04-10T21:46:44Z</dcterms:modified>
</cp:coreProperties>
</file>