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9" r:id="rId5"/>
    <p:sldId id="260" r:id="rId6"/>
    <p:sldId id="271" r:id="rId7"/>
    <p:sldId id="272" r:id="rId8"/>
    <p:sldId id="273" r:id="rId9"/>
    <p:sldId id="277" r:id="rId10"/>
    <p:sldId id="274" r:id="rId11"/>
    <p:sldId id="275" r:id="rId12"/>
    <p:sldId id="259" r:id="rId13"/>
    <p:sldId id="276" r:id="rId14"/>
    <p:sldId id="261" r:id="rId15"/>
    <p:sldId id="262" r:id="rId16"/>
    <p:sldId id="270" r:id="rId17"/>
    <p:sldId id="278" r:id="rId18"/>
    <p:sldId id="263" r:id="rId19"/>
    <p:sldId id="279" r:id="rId20"/>
    <p:sldId id="264" r:id="rId21"/>
    <p:sldId id="265" r:id="rId22"/>
    <p:sldId id="266" r:id="rId23"/>
    <p:sldId id="267" r:id="rId24"/>
    <p:sldId id="26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Universal Apps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1º </a:t>
            </a:r>
            <a:r>
              <a:rPr lang="en-US" b="1" dirty="0" err="1"/>
              <a:t>Dia</a:t>
            </a:r>
            <a:r>
              <a:rPr lang="en-US" b="1" dirty="0"/>
              <a:t> – XAML Part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95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RelativePanel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alinhamento é relativo entre o painel e seus filhos, e entre os próprios filhos;</a:t>
            </a:r>
          </a:p>
          <a:p>
            <a:r>
              <a:rPr lang="pt-BR" dirty="0" smtClean="0"/>
              <a:t>Pelo alinhamentos ser relativo entre os próprios elementos, ele oferece um arranjo não linear;</a:t>
            </a:r>
          </a:p>
          <a:p>
            <a:r>
              <a:rPr lang="pt-BR" dirty="0" smtClean="0"/>
              <a:t>Muito útil para interfaces responsivas.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91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Possui apenas </a:t>
            </a:r>
            <a:r>
              <a:rPr lang="pt-BR" dirty="0"/>
              <a:t>um </a:t>
            </a:r>
            <a:r>
              <a:rPr lang="pt-BR" dirty="0" smtClean="0"/>
              <a:t>elemento filho;</a:t>
            </a:r>
          </a:p>
          <a:p>
            <a:r>
              <a:rPr lang="pt-BR" dirty="0" smtClean="0"/>
              <a:t>Pode </a:t>
            </a:r>
            <a:r>
              <a:rPr lang="pt-BR" dirty="0"/>
              <a:t>definir borda e cantos arredondados.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39113" y="3665837"/>
            <a:ext cx="10733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BorderThickness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CornerRadius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="25"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BorderBrush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Button"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690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Propriedades de Alinhamento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VerticalAlignment</a:t>
            </a:r>
            <a:endParaRPr lang="en-US" dirty="0" smtClean="0"/>
          </a:p>
          <a:p>
            <a:r>
              <a:rPr lang="en-US" dirty="0" err="1" smtClean="0"/>
              <a:t>HorizontalAlignment</a:t>
            </a:r>
            <a:endParaRPr lang="en-US" dirty="0" smtClean="0"/>
          </a:p>
          <a:p>
            <a:r>
              <a:rPr lang="en-US" dirty="0" smtClean="0"/>
              <a:t>Margin</a:t>
            </a:r>
          </a:p>
          <a:p>
            <a:r>
              <a:rPr lang="en-US" dirty="0" smtClean="0"/>
              <a:t>Padding</a:t>
            </a:r>
            <a:endParaRPr lang="en-US" dirty="0"/>
          </a:p>
          <a:p>
            <a:r>
              <a:rPr lang="en-US" dirty="0"/>
              <a:t>Width, </a:t>
            </a:r>
            <a:r>
              <a:rPr lang="en-US" dirty="0" err="1"/>
              <a:t>MinWidth</a:t>
            </a:r>
            <a:r>
              <a:rPr lang="en-US" dirty="0"/>
              <a:t>, </a:t>
            </a:r>
            <a:r>
              <a:rPr lang="en-US" dirty="0" err="1" smtClean="0"/>
              <a:t>MaxWidth</a:t>
            </a:r>
            <a:endParaRPr lang="en-US" dirty="0"/>
          </a:p>
          <a:p>
            <a:r>
              <a:rPr lang="en-US" dirty="0" smtClean="0"/>
              <a:t>Height, </a:t>
            </a:r>
            <a:r>
              <a:rPr lang="en-US" dirty="0" err="1" smtClean="0"/>
              <a:t>MinHeight</a:t>
            </a:r>
            <a:r>
              <a:rPr lang="en-US" dirty="0" smtClean="0"/>
              <a:t>, </a:t>
            </a:r>
            <a:r>
              <a:rPr lang="en-US" dirty="0" err="1" smtClean="0"/>
              <a:t>MaxHeight</a:t>
            </a:r>
            <a:endParaRPr lang="en-US" dirty="0" smtClean="0"/>
          </a:p>
          <a:p>
            <a:r>
              <a:rPr lang="en-US" dirty="0" err="1" smtClean="0"/>
              <a:t>TextWrapping</a:t>
            </a:r>
            <a:r>
              <a:rPr lang="en-US" dirty="0" smtClean="0"/>
              <a:t>, </a:t>
            </a:r>
            <a:r>
              <a:rPr lang="en-US" dirty="0" err="1" smtClean="0"/>
              <a:t>TextTrimming</a:t>
            </a:r>
            <a:endParaRPr lang="en-US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42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Combinação de Layouts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se criar </a:t>
            </a:r>
            <a:r>
              <a:rPr lang="pt-BR" dirty="0" err="1" smtClean="0"/>
              <a:t>UIs</a:t>
            </a:r>
            <a:r>
              <a:rPr lang="pt-BR" dirty="0" smtClean="0"/>
              <a:t> completas, será necessário aninhar painéis</a:t>
            </a:r>
            <a:br>
              <a:rPr lang="pt-BR" dirty="0" smtClean="0"/>
            </a:b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(ex. </a:t>
            </a:r>
            <a:r>
              <a:rPr lang="pt-B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StackPanel</a:t>
            </a: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dentro de um Grid, dentro de uma </a:t>
            </a:r>
            <a:r>
              <a:rPr lang="pt-B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Border</a:t>
            </a: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pt-BR" dirty="0" smtClean="0"/>
              <a:t> </a:t>
            </a:r>
          </a:p>
          <a:p>
            <a:r>
              <a:rPr lang="pt-BR" dirty="0" smtClean="0"/>
              <a:t>Ver exemplo em </a:t>
            </a:r>
            <a:r>
              <a:rPr lang="pt-BR" dirty="0" err="1" smtClean="0"/>
              <a:t>MixLayoutPage</a:t>
            </a:r>
            <a:r>
              <a:rPr lang="pt-BR" dirty="0" smtClean="0"/>
              <a:t> no projeto </a:t>
            </a:r>
            <a:r>
              <a:rPr lang="pt-BR" dirty="0" err="1" smtClean="0"/>
              <a:t>XAMLBasic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61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UserControl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UI (XAML) + </a:t>
            </a:r>
            <a:r>
              <a:rPr lang="pt-BR" dirty="0" err="1" smtClean="0"/>
              <a:t>CodeBehind</a:t>
            </a:r>
            <a:r>
              <a:rPr lang="pt-BR" dirty="0" smtClean="0"/>
              <a:t> (.</a:t>
            </a:r>
            <a:r>
              <a:rPr lang="pt-BR" dirty="0" err="1" smtClean="0"/>
              <a:t>cs</a:t>
            </a:r>
            <a:r>
              <a:rPr lang="pt-BR" dirty="0" smtClean="0"/>
              <a:t>)</a:t>
            </a:r>
          </a:p>
          <a:p>
            <a:r>
              <a:rPr lang="pt-BR" dirty="0" smtClean="0"/>
              <a:t>Agrupar código e UI em um controle para reutilização</a:t>
            </a:r>
          </a:p>
          <a:p>
            <a:r>
              <a:rPr lang="pt-BR" dirty="0" smtClean="0"/>
              <a:t>Agrupar código e UI por contexto para simplificar uma Page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UserControl</a:t>
            </a:r>
            <a:r>
              <a:rPr lang="pt-BR" dirty="0" smtClean="0"/>
              <a:t> pode conter outros </a:t>
            </a:r>
            <a:r>
              <a:rPr lang="pt-BR" dirty="0" err="1" smtClean="0"/>
              <a:t>UserControls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26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de Page e Frame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70C0"/>
                </a:solidFill>
              </a:rPr>
              <a:t>Page</a:t>
            </a:r>
            <a:r>
              <a:rPr lang="pt-BR" dirty="0" smtClean="0"/>
              <a:t> é o componente básico da UI e suporta navegação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Frame</a:t>
            </a:r>
            <a:r>
              <a:rPr lang="pt-BR" dirty="0" smtClean="0"/>
              <a:t> é o componente que envolve as </a:t>
            </a:r>
            <a:r>
              <a:rPr lang="pt-BR" dirty="0" err="1" smtClean="0">
                <a:solidFill>
                  <a:srgbClr val="0070C0"/>
                </a:solidFill>
              </a:rPr>
              <a:t>Pages</a:t>
            </a:r>
            <a:r>
              <a:rPr lang="pt-BR" dirty="0" smtClean="0"/>
              <a:t> e responsável pela </a:t>
            </a:r>
            <a:r>
              <a:rPr lang="pt-BR" dirty="0" smtClean="0">
                <a:solidFill>
                  <a:srgbClr val="0070C0"/>
                </a:solidFill>
              </a:rPr>
              <a:t>Navegação</a:t>
            </a:r>
          </a:p>
          <a:p>
            <a:r>
              <a:rPr lang="pt-BR" dirty="0" smtClean="0"/>
              <a:t>O primeiro componente da janela é um </a:t>
            </a:r>
            <a:r>
              <a:rPr lang="pt-BR" dirty="0" smtClean="0">
                <a:solidFill>
                  <a:srgbClr val="0070C0"/>
                </a:solidFill>
              </a:rPr>
              <a:t>Frame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94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smtClean="0">
                <a:solidFill>
                  <a:srgbClr val="0070C0"/>
                </a:solidFill>
              </a:rPr>
              <a:t>Frame</a:t>
            </a:r>
            <a:r>
              <a:rPr lang="pt-BR" dirty="0" smtClean="0"/>
              <a:t> possui os seguintes métodos e propriedades para navegação</a:t>
            </a:r>
          </a:p>
          <a:p>
            <a:pPr lvl="1"/>
            <a:r>
              <a:rPr lang="pt-BR" dirty="0" smtClean="0"/>
              <a:t>Métodos: </a:t>
            </a:r>
            <a:r>
              <a:rPr lang="pt-BR" dirty="0" err="1" smtClean="0">
                <a:solidFill>
                  <a:srgbClr val="0070C0"/>
                </a:solidFill>
              </a:rPr>
              <a:t>Navigate</a:t>
            </a:r>
            <a:r>
              <a:rPr lang="pt-BR" dirty="0" smtClean="0">
                <a:solidFill>
                  <a:srgbClr val="0070C0"/>
                </a:solidFill>
              </a:rPr>
              <a:t>()</a:t>
            </a:r>
            <a:r>
              <a:rPr lang="pt-BR" dirty="0" smtClean="0"/>
              <a:t>, </a:t>
            </a:r>
            <a:r>
              <a:rPr lang="pt-BR" dirty="0" err="1" smtClean="0">
                <a:solidFill>
                  <a:srgbClr val="0070C0"/>
                </a:solidFill>
              </a:rPr>
              <a:t>GoBack</a:t>
            </a:r>
            <a:r>
              <a:rPr lang="pt-BR" dirty="0" smtClean="0">
                <a:solidFill>
                  <a:srgbClr val="0070C0"/>
                </a:solidFill>
              </a:rPr>
              <a:t>()</a:t>
            </a:r>
            <a:r>
              <a:rPr lang="pt-BR" dirty="0" smtClean="0"/>
              <a:t>, </a:t>
            </a:r>
            <a:r>
              <a:rPr lang="pt-BR" dirty="0" err="1" smtClean="0">
                <a:solidFill>
                  <a:srgbClr val="0070C0"/>
                </a:solidFill>
              </a:rPr>
              <a:t>GoForward</a:t>
            </a:r>
            <a:r>
              <a:rPr lang="pt-BR" dirty="0" smtClean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pt-BR" dirty="0" smtClean="0"/>
              <a:t>Propriedades: </a:t>
            </a:r>
            <a:r>
              <a:rPr lang="pt-BR" dirty="0" err="1" smtClean="0">
                <a:solidFill>
                  <a:srgbClr val="0070C0"/>
                </a:solidFill>
              </a:rPr>
              <a:t>CanGoBack</a:t>
            </a:r>
            <a:r>
              <a:rPr lang="pt-BR" dirty="0" smtClean="0"/>
              <a:t>, </a:t>
            </a:r>
            <a:r>
              <a:rPr lang="pt-BR" dirty="0" err="1" smtClean="0">
                <a:solidFill>
                  <a:srgbClr val="0070C0"/>
                </a:solidFill>
              </a:rPr>
              <a:t>CanGoForward</a:t>
            </a:r>
            <a:endParaRPr lang="pt-BR" dirty="0" smtClean="0">
              <a:solidFill>
                <a:srgbClr val="0070C0"/>
              </a:solidFill>
            </a:endParaRPr>
          </a:p>
          <a:p>
            <a:r>
              <a:rPr lang="pt-BR" dirty="0" smtClean="0"/>
              <a:t>Na navegação a página recebe os seguintes evento:</a:t>
            </a:r>
          </a:p>
          <a:p>
            <a:pPr lvl="1"/>
            <a:r>
              <a:rPr lang="pt-BR" dirty="0" err="1" smtClean="0">
                <a:solidFill>
                  <a:srgbClr val="0070C0"/>
                </a:solidFill>
              </a:rPr>
              <a:t>OnNavigatedTo</a:t>
            </a:r>
            <a:r>
              <a:rPr lang="pt-BR" dirty="0" smtClean="0"/>
              <a:t>: Ao entrar na página</a:t>
            </a:r>
          </a:p>
          <a:p>
            <a:pPr lvl="1"/>
            <a:r>
              <a:rPr lang="pt-BR" dirty="0" err="1" smtClean="0">
                <a:solidFill>
                  <a:srgbClr val="0070C0"/>
                </a:solidFill>
              </a:rPr>
              <a:t>OnNavigatedFrom</a:t>
            </a:r>
            <a:r>
              <a:rPr lang="pt-BR" dirty="0" smtClean="0"/>
              <a:t>: Ao sair da página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3431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Back Button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própria aplicação quem controla o comportamento e decide quando deve ou não estar visível</a:t>
            </a:r>
          </a:p>
          <a:p>
            <a:endParaRPr lang="en-US" dirty="0" smtClean="0"/>
          </a:p>
          <a:p>
            <a:r>
              <a:rPr lang="pt-BR" dirty="0" smtClean="0"/>
              <a:t>Para definir a visibilidade</a:t>
            </a:r>
            <a:r>
              <a:rPr lang="en-US" dirty="0" smtClean="0"/>
              <a:t>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SystemNavigationManager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.GetForCurrentView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AppViewBackButtonVisibility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AppViewBackButtonVisibility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.Visible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 smtClean="0"/>
          </a:p>
          <a:p>
            <a:r>
              <a:rPr lang="pt-BR" dirty="0" smtClean="0"/>
              <a:t>Para tratar o evento do click:</a:t>
            </a:r>
            <a:br>
              <a:rPr lang="pt-BR" dirty="0" smtClean="0"/>
            </a:b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SystemNavigationManager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.GetForCurrentView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BackRequested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OnBackResquested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662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Resources</a:t>
            </a:r>
            <a:r>
              <a:rPr lang="pt-BR" dirty="0" smtClean="0"/>
              <a:t> é um dicionário de </a:t>
            </a:r>
            <a:r>
              <a:rPr lang="pt-BR" dirty="0" err="1" smtClean="0"/>
              <a:t>objects</a:t>
            </a:r>
            <a:r>
              <a:rPr lang="pt-BR" dirty="0" smtClean="0"/>
              <a:t> que todo componente visual possui;</a:t>
            </a:r>
          </a:p>
          <a:p>
            <a:r>
              <a:rPr lang="pt-BR" dirty="0" smtClean="0"/>
              <a:t>Dentro dos </a:t>
            </a:r>
            <a:r>
              <a:rPr lang="pt-BR" dirty="0" err="1" smtClean="0"/>
              <a:t>Resources</a:t>
            </a:r>
            <a:r>
              <a:rPr lang="pt-BR" dirty="0" smtClean="0"/>
              <a:t> pode ser definido qualquer tipo de objeto;</a:t>
            </a:r>
          </a:p>
          <a:p>
            <a:r>
              <a:rPr lang="pt-BR" dirty="0" smtClean="0"/>
              <a:t>Normalmente se utiliza os </a:t>
            </a:r>
            <a:r>
              <a:rPr lang="pt-BR" dirty="0" err="1" smtClean="0"/>
              <a:t>Resources</a:t>
            </a:r>
            <a:r>
              <a:rPr lang="pt-BR" dirty="0" smtClean="0"/>
              <a:t> da Page, do </a:t>
            </a:r>
            <a:r>
              <a:rPr lang="pt-BR" dirty="0" err="1" smtClean="0"/>
              <a:t>App</a:t>
            </a:r>
            <a:r>
              <a:rPr lang="pt-BR" dirty="0" smtClean="0"/>
              <a:t>, ou um arquivo a parte chamado de </a:t>
            </a:r>
            <a:r>
              <a:rPr lang="pt-BR" dirty="0" err="1" smtClean="0"/>
              <a:t>ResourceDictionary</a:t>
            </a:r>
            <a:endParaRPr lang="pt-BR" dirty="0" smtClean="0"/>
          </a:p>
          <a:p>
            <a:r>
              <a:rPr lang="pt-BR" dirty="0" err="1" smtClean="0"/>
              <a:t>Resources</a:t>
            </a:r>
            <a:r>
              <a:rPr lang="pt-BR" dirty="0" smtClean="0"/>
              <a:t> definidos em um elemento estão disponíveis para ele e todos os seus filhos</a:t>
            </a:r>
          </a:p>
          <a:p>
            <a:pPr lvl="1"/>
            <a:r>
              <a:rPr lang="pt-BR" dirty="0" smtClean="0"/>
              <a:t>Page -&gt; Local apenas na pagina</a:t>
            </a:r>
          </a:p>
          <a:p>
            <a:pPr lvl="1"/>
            <a:r>
              <a:rPr lang="pt-BR" dirty="0" err="1" smtClean="0"/>
              <a:t>App</a:t>
            </a:r>
            <a:r>
              <a:rPr lang="pt-BR" dirty="0" smtClean="0"/>
              <a:t> -&gt; Global para todo o projeto</a:t>
            </a:r>
          </a:p>
          <a:p>
            <a:pPr lvl="1"/>
            <a:r>
              <a:rPr lang="pt-BR" dirty="0" err="1" smtClean="0"/>
              <a:t>ResourceDictionary</a:t>
            </a:r>
            <a:r>
              <a:rPr lang="pt-BR" dirty="0" smtClean="0"/>
              <a:t> -&gt; Disponível onde for compartilhado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92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Page.Resources</a:t>
            </a:r>
            <a:r>
              <a:rPr lang="pt-B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="Title"&gt;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 Title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SolidColorBrush</a:t>
            </a:r>
            <a:r>
              <a:rPr lang="en-US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="DefaultBackground"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Color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="Gray" /&gt;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="DefaultPerson"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="José"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Nickname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Zeca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/&gt;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Page.Resources</a:t>
            </a:r>
            <a:r>
              <a:rPr lang="pt-B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6573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Introdução a XAML</a:t>
            </a:r>
          </a:p>
          <a:p>
            <a:r>
              <a:rPr lang="pt-BR" dirty="0" smtClean="0"/>
              <a:t>Controles de Layout</a:t>
            </a:r>
          </a:p>
          <a:p>
            <a:r>
              <a:rPr lang="pt-BR" dirty="0" smtClean="0"/>
              <a:t>Propriedades de Alinhamento</a:t>
            </a:r>
          </a:p>
          <a:p>
            <a:r>
              <a:rPr lang="pt-BR" dirty="0" err="1" smtClean="0"/>
              <a:t>Pages</a:t>
            </a:r>
            <a:r>
              <a:rPr lang="pt-BR" dirty="0" smtClean="0"/>
              <a:t>, Frame &amp; </a:t>
            </a:r>
            <a:r>
              <a:rPr lang="pt-BR" dirty="0" err="1" smtClean="0"/>
              <a:t>Navigation</a:t>
            </a:r>
            <a:endParaRPr lang="pt-BR" dirty="0" smtClean="0"/>
          </a:p>
          <a:p>
            <a:r>
              <a:rPr lang="pt-BR" dirty="0" err="1" smtClean="0"/>
              <a:t>UserControl</a:t>
            </a:r>
            <a:endParaRPr lang="pt-BR" dirty="0" smtClean="0"/>
          </a:p>
          <a:p>
            <a:r>
              <a:rPr lang="pt-BR" dirty="0" err="1" smtClean="0"/>
              <a:t>Resources</a:t>
            </a:r>
            <a:r>
              <a:rPr lang="pt-BR" dirty="0" smtClean="0"/>
              <a:t>, </a:t>
            </a:r>
            <a:r>
              <a:rPr lang="pt-BR" dirty="0" err="1" smtClean="0"/>
              <a:t>Resource</a:t>
            </a:r>
            <a:r>
              <a:rPr lang="pt-BR" dirty="0" smtClean="0"/>
              <a:t> </a:t>
            </a:r>
            <a:r>
              <a:rPr lang="pt-BR" dirty="0" err="1" smtClean="0"/>
              <a:t>Dictionary</a:t>
            </a:r>
            <a:r>
              <a:rPr lang="pt-BR" dirty="0" smtClean="0"/>
              <a:t> &amp; </a:t>
            </a:r>
            <a:r>
              <a:rPr lang="pt-BR" dirty="0" err="1" smtClean="0"/>
              <a:t>StaticResource</a:t>
            </a:r>
            <a:endParaRPr lang="pt-BR" dirty="0" smtClean="0"/>
          </a:p>
          <a:p>
            <a:r>
              <a:rPr lang="pt-BR" dirty="0" err="1" smtClean="0"/>
              <a:t>Styles</a:t>
            </a:r>
            <a:endParaRPr lang="pt-BR" dirty="0" smtClean="0"/>
          </a:p>
          <a:p>
            <a:r>
              <a:rPr lang="pt-BR" dirty="0" err="1" smtClean="0"/>
              <a:t>Templates</a:t>
            </a:r>
            <a:endParaRPr lang="pt-BR" dirty="0" smtClean="0"/>
          </a:p>
          <a:p>
            <a:r>
              <a:rPr lang="pt-BR" dirty="0" err="1" smtClean="0"/>
              <a:t>VisualStates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6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ResourceDictionary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arquivos de </a:t>
            </a:r>
            <a:r>
              <a:rPr lang="pt-BR" dirty="0" err="1" smtClean="0"/>
              <a:t>ResourceDictionary</a:t>
            </a:r>
            <a:r>
              <a:rPr lang="pt-BR" dirty="0" smtClean="0"/>
              <a:t> são utilizados para organizar os </a:t>
            </a:r>
            <a:r>
              <a:rPr lang="pt-BR" dirty="0" err="1" smtClean="0"/>
              <a:t>resources</a:t>
            </a:r>
            <a:r>
              <a:rPr lang="pt-BR" dirty="0" smtClean="0"/>
              <a:t> por tipo, contexto, </a:t>
            </a:r>
            <a:r>
              <a:rPr lang="pt-BR" dirty="0" err="1" smtClean="0"/>
              <a:t>etc</a:t>
            </a:r>
            <a:r>
              <a:rPr lang="pt-BR" dirty="0" smtClean="0"/>
              <a:t>;</a:t>
            </a:r>
          </a:p>
          <a:p>
            <a:r>
              <a:rPr lang="pt-BR" dirty="0" smtClean="0"/>
              <a:t>Normalmente eles são compartilhados no </a:t>
            </a:r>
            <a:r>
              <a:rPr lang="pt-BR" dirty="0" err="1" smtClean="0"/>
              <a:t>App</a:t>
            </a:r>
            <a:r>
              <a:rPr lang="pt-BR" dirty="0" smtClean="0"/>
              <a:t> para que todo o projeto tenha acesso;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02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StaticResource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StaticResource</a:t>
            </a:r>
            <a:r>
              <a:rPr lang="pt-BR" dirty="0" smtClean="0"/>
              <a:t> é utilizado no XAML para vincular uma propriedade de um elemento a um </a:t>
            </a:r>
            <a:r>
              <a:rPr lang="pt-BR" dirty="0" err="1" smtClean="0"/>
              <a:t>Resource</a:t>
            </a:r>
            <a:endParaRPr lang="pt-BR" dirty="0" smtClean="0"/>
          </a:p>
          <a:p>
            <a:endParaRPr lang="en-US" dirty="0"/>
          </a:p>
          <a:p>
            <a:pPr marL="0" indent="0">
              <a:buNone/>
            </a:pP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Foreground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StaticResource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DefaultForeground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048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São objetos utilizados para definir um conjunto de propriedades de um tipo de objeto;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Sua função principal é a reutilização e padronização do estilo de componentes visuais;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Pode ser comparado com CSS em HTML;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São definidos nos </a:t>
            </a:r>
            <a:r>
              <a:rPr lang="pt-BR" dirty="0" err="1" smtClean="0"/>
              <a:t>Resources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Podem ser definidos como estilo padrão para todo objeto de um tipo específico na tela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Pode ser definido para um objeto através da propriedade </a:t>
            </a:r>
            <a:r>
              <a:rPr lang="pt-BR" dirty="0" err="1" smtClean="0"/>
              <a:t>Style</a:t>
            </a:r>
            <a:r>
              <a:rPr lang="pt-BR" dirty="0" smtClean="0"/>
              <a:t> do mesmo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17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Definem o visual de um componente de UI;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9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VisualStates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São estados visuais dos elementos visuais;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É identificado por uma chave </a:t>
            </a:r>
            <a:r>
              <a:rPr lang="pt-BR" dirty="0" err="1" smtClean="0"/>
              <a:t>string</a:t>
            </a:r>
            <a:r>
              <a:rPr lang="pt-BR" dirty="0" smtClean="0"/>
              <a:t>;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Cada estado pode definir o valor das suas propriedades e as de todos os seus elementos filhos;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A transição de um estado para outro pode ser através de uma animação;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Podem ser utilizados para customizar componentes já existentes;</a:t>
            </a:r>
            <a:br>
              <a:rPr lang="pt-BR" dirty="0" smtClean="0"/>
            </a:b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(Button =&gt; “Normal”, “</a:t>
            </a:r>
            <a:r>
              <a:rPr lang="pt-B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PointerOver</a:t>
            </a: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”, “</a:t>
            </a:r>
            <a:r>
              <a:rPr lang="pt-B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Pressed</a:t>
            </a: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”, </a:t>
            </a:r>
            <a:r>
              <a:rPr lang="pt-B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b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pt-B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dirty="0" smtClean="0"/>
              <a:t>Podem ser criados estados customizados para qualquer componente visual no XAML;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Uma Page por exemplo pode ter </a:t>
            </a:r>
            <a:r>
              <a:rPr lang="pt-BR" dirty="0" err="1" smtClean="0"/>
              <a:t>VisualStates</a:t>
            </a:r>
            <a:r>
              <a:rPr lang="pt-BR" dirty="0" smtClean="0"/>
              <a:t>, e um Grid dentro da Page pode ter outros;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O gerenciamento de </a:t>
            </a:r>
            <a:r>
              <a:rPr lang="pt-BR" dirty="0" err="1" smtClean="0"/>
              <a:t>VisualStates</a:t>
            </a:r>
            <a:r>
              <a:rPr lang="pt-BR" dirty="0" smtClean="0"/>
              <a:t> é feito através do </a:t>
            </a:r>
            <a:r>
              <a:rPr lang="pt-BR" dirty="0" err="1" smtClean="0"/>
              <a:t>VisualStateManager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68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25" y="2575719"/>
            <a:ext cx="3905250" cy="2857500"/>
          </a:xfrm>
        </p:spPr>
      </p:pic>
    </p:spTree>
    <p:extLst>
      <p:ext uri="{BB962C8B-B14F-4D97-AF65-F5344CB8AC3E}">
        <p14:creationId xmlns:p14="http://schemas.microsoft.com/office/powerpoint/2010/main" val="191817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 XAML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de </a:t>
            </a:r>
            <a:r>
              <a:rPr lang="pt-BR" dirty="0" err="1" smtClean="0"/>
              <a:t>Tag</a:t>
            </a:r>
            <a:r>
              <a:rPr lang="pt-BR" dirty="0" smtClean="0"/>
              <a:t> semelhante a XML ou HTML</a:t>
            </a:r>
          </a:p>
          <a:p>
            <a:r>
              <a:rPr lang="pt-BR" dirty="0" smtClean="0"/>
              <a:t>Utilizada nas aplicações para criar a UI</a:t>
            </a:r>
          </a:p>
          <a:p>
            <a:r>
              <a:rPr lang="pt-BR" dirty="0" smtClean="0"/>
              <a:t>Facilita a leitura e escrita dos objetos</a:t>
            </a:r>
          </a:p>
          <a:p>
            <a:r>
              <a:rPr lang="pt-BR" dirty="0" smtClean="0"/>
              <a:t>Uma </a:t>
            </a:r>
            <a:r>
              <a:rPr lang="pt-BR" dirty="0" err="1" smtClean="0"/>
              <a:t>tag</a:t>
            </a:r>
            <a:r>
              <a:rPr lang="pt-BR" dirty="0" smtClean="0"/>
              <a:t> é equivalente a criar um objeto em código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55589" y="4143632"/>
            <a:ext cx="939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Background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="Blue"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="100"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Click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Click Me!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55589" y="4797731"/>
            <a:ext cx="6664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btn.Background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SolidColorBrush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btn.Height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100;</a:t>
            </a:r>
          </a:p>
          <a:p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btn.Content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btn.Click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66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Formas de Escrever XAML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World!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="Hello World!"&gt;&lt;/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TextBlock.Text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World!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&lt;/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TextBlock.Text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/&gt;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LineBreak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="World!" /&gt;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342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Controles de 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</a:p>
          <a:p>
            <a:r>
              <a:rPr lang="en-US" dirty="0" err="1" smtClean="0"/>
              <a:t>StackPanel</a:t>
            </a:r>
            <a:endParaRPr lang="en-US" dirty="0" smtClean="0"/>
          </a:p>
          <a:p>
            <a:r>
              <a:rPr lang="en-US" dirty="0" smtClean="0"/>
              <a:t>Grid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err="1" smtClean="0"/>
              <a:t>RelativePanel</a:t>
            </a:r>
            <a:endParaRPr lang="en-US" dirty="0" smtClean="0"/>
          </a:p>
          <a:p>
            <a:r>
              <a:rPr lang="en-US" dirty="0" smtClean="0"/>
              <a:t>Border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66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Alinhamento dos </a:t>
            </a:r>
            <a:r>
              <a:rPr lang="pt-BR" dirty="0" smtClean="0"/>
              <a:t>elementos filhos </a:t>
            </a:r>
            <a:r>
              <a:rPr lang="pt-BR" dirty="0"/>
              <a:t>apenas pelas </a:t>
            </a:r>
            <a:r>
              <a:rPr lang="pt-BR" dirty="0" smtClean="0"/>
              <a:t>coordenadas </a:t>
            </a:r>
            <a:r>
              <a:rPr lang="pt-BR" dirty="0"/>
              <a:t>X e Y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72065" y="2759676"/>
            <a:ext cx="10569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Canvas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Background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="White"&gt;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="button"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="Button"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Canvas.Left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="130"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Canvas.Top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="230"/&gt;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Canvas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5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StackPanel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Enfileira os elementos filhos como uma pilha na vertical ou horizontal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06162" y="2652584"/>
            <a:ext cx="108162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Orientation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="Horizontal"&gt;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="Button" /&gt;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="Button" /&gt;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="Button" /&gt;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02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Alinha os elementos filhos como uma tabela, contendo linhas e colunas</a:t>
            </a:r>
          </a:p>
          <a:p>
            <a:r>
              <a:rPr lang="pt-BR" dirty="0" smtClean="0"/>
              <a:t>Tamanho </a:t>
            </a:r>
            <a:r>
              <a:rPr lang="pt-BR" dirty="0"/>
              <a:t>das colunas e linhas podem ser definidos e combinados das seguintes maneiras:</a:t>
            </a:r>
          </a:p>
          <a:p>
            <a:pPr lvl="1"/>
            <a:r>
              <a:rPr lang="pt-BR" dirty="0"/>
              <a:t>Pixels – Tamanho fixo;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=“100”);</a:t>
            </a:r>
          </a:p>
          <a:p>
            <a:pPr lvl="1"/>
            <a:r>
              <a:rPr lang="pt-BR" dirty="0"/>
              <a:t>Automático – Tamanho necessário para </a:t>
            </a:r>
            <a:r>
              <a:rPr lang="pt-BR" dirty="0" err="1"/>
              <a:t>renderizar</a:t>
            </a:r>
            <a:r>
              <a:rPr lang="pt-BR" dirty="0"/>
              <a:t> os elementos contidos;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=“*”)</a:t>
            </a:r>
          </a:p>
          <a:p>
            <a:pPr lvl="1"/>
            <a:r>
              <a:rPr lang="pt-BR" dirty="0"/>
              <a:t>Relativo – Valor relativo ao espaço disponível;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=“*”, width”2*” </a:t>
            </a: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&lt;=&gt;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=“1/3”,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=“2/3”)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459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5126" y="1828800"/>
            <a:ext cx="10836127" cy="43513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Background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ThemeResource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ApplicationPageBackgroundThemeBrush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Grid.ColumnDefinitions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ColumnDefinition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="1*"/&gt;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ColumnDefinition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="4*"/&gt;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Grid.ColumnDefinitions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Grid.RowDefinitions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RowDefinition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="auto"/&gt;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RowDefinition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="*"/&gt;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RowDefinition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="30"/&gt;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Grid.RowDefinitions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="Button"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Grid.ColumnSpan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="2" /&gt;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="Button"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Grid.RowSpan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="2"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7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Retrospectiva</Template>
  <TotalTime>2301</TotalTime>
  <Words>823</Words>
  <Application>Microsoft Office PowerPoint</Application>
  <PresentationFormat>Widescreen</PresentationFormat>
  <Paragraphs>162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Calibri</vt:lpstr>
      <vt:lpstr>Calibri Light</vt:lpstr>
      <vt:lpstr>Consolas</vt:lpstr>
      <vt:lpstr>Wingdings 2</vt:lpstr>
      <vt:lpstr>HDOfficeLightV0</vt:lpstr>
      <vt:lpstr>Universal Apps</vt:lpstr>
      <vt:lpstr>Tópicos</vt:lpstr>
      <vt:lpstr>Introdução a XAML</vt:lpstr>
      <vt:lpstr>Formas de Escrever XAML</vt:lpstr>
      <vt:lpstr>Controles de Layout</vt:lpstr>
      <vt:lpstr>Canvas</vt:lpstr>
      <vt:lpstr>StackPanel</vt:lpstr>
      <vt:lpstr>Grid</vt:lpstr>
      <vt:lpstr>Grid</vt:lpstr>
      <vt:lpstr>RelativePanel</vt:lpstr>
      <vt:lpstr>Border</vt:lpstr>
      <vt:lpstr>Propriedades de Alinhamento</vt:lpstr>
      <vt:lpstr>Combinação de Layouts</vt:lpstr>
      <vt:lpstr>UserControl</vt:lpstr>
      <vt:lpstr>Definição de Page e Frame</vt:lpstr>
      <vt:lpstr>Navigation</vt:lpstr>
      <vt:lpstr>System Back Button</vt:lpstr>
      <vt:lpstr>Resources</vt:lpstr>
      <vt:lpstr>Resources</vt:lpstr>
      <vt:lpstr>ResourceDictionary</vt:lpstr>
      <vt:lpstr>StaticResource </vt:lpstr>
      <vt:lpstr>Styles</vt:lpstr>
      <vt:lpstr>Templates</vt:lpstr>
      <vt:lpstr>VisualStates</vt:lpstr>
      <vt:lpstr>Desafio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Apps</dc:title>
  <dc:creator>Daniel Nunes Machado de Leal Barros</dc:creator>
  <cp:lastModifiedBy>Daniel Nunes Machado de Leal Barros</cp:lastModifiedBy>
  <cp:revision>36</cp:revision>
  <dcterms:created xsi:type="dcterms:W3CDTF">2016-01-14T18:22:48Z</dcterms:created>
  <dcterms:modified xsi:type="dcterms:W3CDTF">2016-01-20T17:17:38Z</dcterms:modified>
</cp:coreProperties>
</file>