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1º </a:t>
            </a:r>
            <a:r>
              <a:rPr lang="en-US" b="1" dirty="0" err="1"/>
              <a:t>Dia</a:t>
            </a:r>
            <a:r>
              <a:rPr lang="en-US" b="1" dirty="0"/>
              <a:t> – XAML Part </a:t>
            </a:r>
            <a:r>
              <a:rPr lang="en-US" b="1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51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DataTemplate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a UI dos </a:t>
            </a:r>
            <a:r>
              <a:rPr lang="pt-BR" dirty="0" smtClean="0"/>
              <a:t>itens em um </a:t>
            </a:r>
            <a:r>
              <a:rPr lang="pt-BR" dirty="0" err="1" smtClean="0"/>
              <a:t>ItemsControl</a:t>
            </a:r>
            <a:r>
              <a:rPr lang="pt-BR" dirty="0" smtClean="0"/>
              <a:t> </a:t>
            </a:r>
            <a:r>
              <a:rPr lang="pt-BR" dirty="0"/>
              <a:t>deve se criar um </a:t>
            </a:r>
            <a:r>
              <a:rPr lang="pt-BR" dirty="0" err="1">
                <a:solidFill>
                  <a:schemeClr val="accent1"/>
                </a:solidFill>
              </a:rPr>
              <a:t>DataTemplate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e definir na propriedade </a:t>
            </a:r>
            <a:r>
              <a:rPr lang="pt-BR" dirty="0" err="1" smtClean="0">
                <a:solidFill>
                  <a:schemeClr val="accent1"/>
                </a:solidFill>
              </a:rPr>
              <a:t>ItemsTemplate</a:t>
            </a:r>
            <a:r>
              <a:rPr lang="pt-BR" dirty="0" smtClean="0"/>
              <a:t> do componente;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0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 que lista os </a:t>
            </a:r>
            <a:r>
              <a:rPr lang="pt-BR" dirty="0" smtClean="0">
                <a:solidFill>
                  <a:schemeClr val="accent1"/>
                </a:solidFill>
              </a:rPr>
              <a:t>itens na vertical</a:t>
            </a:r>
            <a:r>
              <a:rPr lang="pt-BR" dirty="0" smtClean="0"/>
              <a:t>;</a:t>
            </a:r>
          </a:p>
          <a:p>
            <a:r>
              <a:rPr lang="pt-BR" dirty="0" smtClean="0"/>
              <a:t>Possui funcionalidades de: seleção, </a:t>
            </a:r>
            <a:r>
              <a:rPr lang="pt-BR" dirty="0" err="1" smtClean="0"/>
              <a:t>drag&amp;drop</a:t>
            </a:r>
            <a:r>
              <a:rPr lang="pt-BR" dirty="0" smtClean="0"/>
              <a:t>, </a:t>
            </a:r>
            <a:r>
              <a:rPr lang="pt-BR" dirty="0" err="1" smtClean="0"/>
              <a:t>reorder</a:t>
            </a:r>
            <a:r>
              <a:rPr lang="pt-BR" dirty="0" smtClean="0"/>
              <a:t>, </a:t>
            </a:r>
            <a:r>
              <a:rPr lang="pt-BR" dirty="0" err="1" smtClean="0"/>
              <a:t>groupping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dirty="0" smtClean="0"/>
              <a:t>Já oferece </a:t>
            </a:r>
            <a:r>
              <a:rPr lang="pt-BR" dirty="0" smtClean="0">
                <a:solidFill>
                  <a:schemeClr val="accent1"/>
                </a:solidFill>
              </a:rPr>
              <a:t>Scroll</a:t>
            </a:r>
            <a:r>
              <a:rPr lang="pt-BR" dirty="0" smtClean="0"/>
              <a:t> quando necessário.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2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GridView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 que lista os </a:t>
            </a:r>
            <a:r>
              <a:rPr lang="pt-BR" dirty="0">
                <a:solidFill>
                  <a:schemeClr val="accent1"/>
                </a:solidFill>
              </a:rPr>
              <a:t>itens </a:t>
            </a:r>
            <a:r>
              <a:rPr lang="pt-BR" dirty="0" smtClean="0">
                <a:solidFill>
                  <a:schemeClr val="accent1"/>
                </a:solidFill>
              </a:rPr>
              <a:t>na horizontal</a:t>
            </a:r>
            <a:r>
              <a:rPr lang="pt-BR" dirty="0" smtClean="0"/>
              <a:t> quebrando a linha quando necessário;</a:t>
            </a:r>
          </a:p>
          <a:p>
            <a:r>
              <a:rPr lang="pt-BR" dirty="0" smtClean="0"/>
              <a:t>A UI fica com o </a:t>
            </a:r>
            <a:r>
              <a:rPr lang="pt-BR" dirty="0" smtClean="0">
                <a:solidFill>
                  <a:schemeClr val="accent1"/>
                </a:solidFill>
              </a:rPr>
              <a:t>aspecto de uma tabela </a:t>
            </a:r>
            <a:r>
              <a:rPr lang="pt-BR" dirty="0" smtClean="0"/>
              <a:t>com varias células de mesmo tamanho;</a:t>
            </a:r>
            <a:endParaRPr lang="pt-BR" dirty="0"/>
          </a:p>
          <a:p>
            <a:r>
              <a:rPr lang="pt-BR" dirty="0"/>
              <a:t>Possui funcionalidades de: seleção, </a:t>
            </a:r>
            <a:r>
              <a:rPr lang="pt-BR" dirty="0" err="1"/>
              <a:t>drag&amp;drop</a:t>
            </a:r>
            <a:r>
              <a:rPr lang="pt-BR" dirty="0"/>
              <a:t>, </a:t>
            </a:r>
            <a:r>
              <a:rPr lang="pt-BR" dirty="0" err="1"/>
              <a:t>reorder</a:t>
            </a:r>
            <a:r>
              <a:rPr lang="pt-BR" dirty="0"/>
              <a:t>, </a:t>
            </a:r>
            <a:r>
              <a:rPr lang="pt-BR" dirty="0" err="1"/>
              <a:t>groupping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Já oferece </a:t>
            </a:r>
            <a:r>
              <a:rPr lang="pt-BR" dirty="0">
                <a:solidFill>
                  <a:schemeClr val="accent1"/>
                </a:solidFill>
              </a:rPr>
              <a:t>Scroll</a:t>
            </a:r>
            <a:r>
              <a:rPr lang="pt-BR" dirty="0"/>
              <a:t> quando necessário. </a:t>
            </a:r>
          </a:p>
        </p:txBody>
      </p:sp>
    </p:spTree>
    <p:extLst>
      <p:ext uri="{BB962C8B-B14F-4D97-AF65-F5344CB8AC3E}">
        <p14:creationId xmlns:p14="http://schemas.microsoft.com/office/powerpoint/2010/main" val="22813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FlipView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exibir </a:t>
            </a:r>
            <a:r>
              <a:rPr lang="pt-BR" dirty="0" smtClean="0">
                <a:solidFill>
                  <a:schemeClr val="accent1"/>
                </a:solidFill>
              </a:rPr>
              <a:t>um item na tela por vez</a:t>
            </a:r>
            <a:r>
              <a:rPr lang="pt-BR" dirty="0" smtClean="0"/>
              <a:t>;</a:t>
            </a:r>
          </a:p>
          <a:p>
            <a:r>
              <a:rPr lang="pt-BR" dirty="0" smtClean="0"/>
              <a:t>Possui a funcionalidade de </a:t>
            </a:r>
            <a:r>
              <a:rPr lang="pt-BR" dirty="0" smtClean="0">
                <a:solidFill>
                  <a:schemeClr val="accent1"/>
                </a:solidFill>
              </a:rPr>
              <a:t>navegar pelos itens </a:t>
            </a:r>
            <a:r>
              <a:rPr lang="pt-BR" dirty="0" smtClean="0"/>
              <a:t>para esquerda ou direita, um por vez;</a:t>
            </a:r>
          </a:p>
          <a:p>
            <a:r>
              <a:rPr lang="pt-BR" dirty="0" smtClean="0"/>
              <a:t>Normalmente utilizado para exibir medias ou também para tutoriais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9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DataTemplateSelector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>
                <a:solidFill>
                  <a:schemeClr val="accent1"/>
                </a:solidFill>
              </a:rPr>
              <a:t>DataTemplateSelector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é utilizado para os casos onde a coleção de itens são de tipos diferentes;</a:t>
            </a:r>
          </a:p>
          <a:p>
            <a:r>
              <a:rPr lang="pt-BR" dirty="0" smtClean="0"/>
              <a:t>Ele é responsável por escolher qual o </a:t>
            </a:r>
            <a:r>
              <a:rPr lang="pt-BR" dirty="0" err="1" smtClean="0">
                <a:solidFill>
                  <a:schemeClr val="accent1"/>
                </a:solidFill>
              </a:rPr>
              <a:t>DataTemplate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utilizado por cada item;</a:t>
            </a:r>
          </a:p>
          <a:p>
            <a:r>
              <a:rPr lang="pt-BR" dirty="0" smtClean="0"/>
              <a:t>Para criar um, basta criar uma classe que herda de </a:t>
            </a:r>
            <a:r>
              <a:rPr lang="pt-BR" dirty="0" err="1" smtClean="0">
                <a:solidFill>
                  <a:schemeClr val="accent1"/>
                </a:solidFill>
              </a:rPr>
              <a:t>DataTemplateSelector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smtClean="0"/>
              <a:t>e fazer </a:t>
            </a:r>
            <a:r>
              <a:rPr lang="pt-BR" dirty="0" err="1" smtClean="0">
                <a:solidFill>
                  <a:schemeClr val="accent1"/>
                </a:solidFill>
              </a:rPr>
              <a:t>override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no método </a:t>
            </a:r>
            <a:r>
              <a:rPr lang="pt-BR" dirty="0" err="1" smtClean="0">
                <a:solidFill>
                  <a:schemeClr val="accent1"/>
                </a:solidFill>
              </a:rPr>
              <a:t>SelectTemplateCore</a:t>
            </a:r>
            <a:r>
              <a:rPr lang="pt-BR" dirty="0" smtClean="0">
                <a:solidFill>
                  <a:schemeClr val="accent1"/>
                </a:solidFill>
              </a:rPr>
              <a:t>()</a:t>
            </a:r>
            <a:r>
              <a:rPr lang="pt-BR" dirty="0" smtClean="0"/>
              <a:t>;</a:t>
            </a:r>
          </a:p>
          <a:p>
            <a:r>
              <a:rPr lang="pt-BR" dirty="0" smtClean="0"/>
              <a:t>Pelo item recebido pelo método, será escolhido qual </a:t>
            </a:r>
            <a:r>
              <a:rPr lang="pt-BR" dirty="0" err="1" smtClean="0">
                <a:solidFill>
                  <a:schemeClr val="accent1"/>
                </a:solidFill>
              </a:rPr>
              <a:t>DataTemplate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será utilizado.</a:t>
            </a:r>
          </a:p>
        </p:txBody>
      </p:sp>
    </p:spTree>
    <p:extLst>
      <p:ext uri="{BB962C8B-B14F-4D97-AF65-F5344CB8AC3E}">
        <p14:creationId xmlns:p14="http://schemas.microsoft.com/office/powerpoint/2010/main" val="37423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componente que é exibido sobre toda a tela;</a:t>
            </a:r>
          </a:p>
          <a:p>
            <a:r>
              <a:rPr lang="pt-BR" dirty="0" smtClean="0"/>
              <a:t>Pode conter apenas informação ou aceitar interações do usuário;</a:t>
            </a:r>
          </a:p>
          <a:p>
            <a:r>
              <a:rPr lang="pt-BR" dirty="0" smtClean="0"/>
              <a:t>Pode ser fechado em código, ou apenas clicando fora do componente, apertando a tecla </a:t>
            </a:r>
            <a:r>
              <a:rPr lang="pt-BR" dirty="0" err="1" smtClean="0"/>
              <a:t>Esc</a:t>
            </a:r>
            <a:r>
              <a:rPr lang="pt-BR" dirty="0" smtClean="0"/>
              <a:t> ou o botão de Back do dispositivo;</a:t>
            </a:r>
          </a:p>
          <a:p>
            <a:r>
              <a:rPr lang="pt-BR" dirty="0" smtClean="0"/>
              <a:t>Pode ser alinhado sobre algum componente ou centralizado na tela;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8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CommandBar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barra de comando que pode ser colocada na parte superior ou inferior da tela;</a:t>
            </a:r>
          </a:p>
          <a:p>
            <a:endParaRPr lang="pt-BR" dirty="0"/>
          </a:p>
        </p:txBody>
      </p:sp>
      <p:pic>
        <p:nvPicPr>
          <p:cNvPr id="4098" name="Picture 2" descr="Example 2 of app bar plac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77" y="2969447"/>
            <a:ext cx="6667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66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SplitView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painel que tem duas áreas: um painel lateral e um central onde deve ficar o conteúdo principal;</a:t>
            </a:r>
          </a:p>
          <a:p>
            <a:r>
              <a:rPr lang="pt-BR" dirty="0" smtClean="0"/>
              <a:t>Normalmente é utilizado para fazer menu lateral;</a:t>
            </a:r>
          </a:p>
          <a:p>
            <a:r>
              <a:rPr lang="pt-BR" dirty="0" smtClean="0"/>
              <a:t>Esse painel pode ser exibido de duas maneiras:</a:t>
            </a:r>
          </a:p>
          <a:p>
            <a:pPr lvl="1"/>
            <a:r>
              <a:rPr lang="pt-BR" dirty="0" smtClean="0"/>
              <a:t>Empurrando e dividindo o espaço com o painel central;</a:t>
            </a:r>
          </a:p>
          <a:p>
            <a:pPr lvl="1"/>
            <a:r>
              <a:rPr lang="pt-BR" dirty="0" smtClean="0"/>
              <a:t>Aparecer sobre o painel principal;</a:t>
            </a: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4" y="4427709"/>
            <a:ext cx="4592423" cy="15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PivotControl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 semelhante a um controle de </a:t>
            </a:r>
            <a:r>
              <a:rPr lang="pt-BR" dirty="0" smtClean="0">
                <a:solidFill>
                  <a:schemeClr val="accent1"/>
                </a:solidFill>
              </a:rPr>
              <a:t>Abas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 descr="An example of tabs on a mobile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2821459"/>
            <a:ext cx="4719451" cy="33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52" y="2938698"/>
            <a:ext cx="4867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HubControl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dirty="0" err="1" smtClean="0"/>
              <a:t>patter</a:t>
            </a:r>
            <a:r>
              <a:rPr lang="pt-BR" dirty="0" smtClean="0"/>
              <a:t> de UI que exibe seções de conteúdo na horizontal, normalmente precisando utilizar o scroll;</a:t>
            </a:r>
            <a:endParaRPr lang="pt-BR" dirty="0"/>
          </a:p>
        </p:txBody>
      </p:sp>
      <p:pic>
        <p:nvPicPr>
          <p:cNvPr id="4" name="Picture 2" descr="Example of a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50" y="2771225"/>
            <a:ext cx="5674224" cy="35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Binding</a:t>
            </a:r>
          </a:p>
          <a:p>
            <a:r>
              <a:rPr lang="en-US" dirty="0"/>
              <a:t>X:Bind vs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Element Binding</a:t>
            </a:r>
          </a:p>
          <a:p>
            <a:r>
              <a:rPr lang="en-US" dirty="0" smtClean="0"/>
              <a:t>Template Binding</a:t>
            </a:r>
          </a:p>
          <a:p>
            <a:r>
              <a:rPr lang="en-US" dirty="0" smtClean="0"/>
              <a:t>Converters</a:t>
            </a:r>
          </a:p>
          <a:p>
            <a:r>
              <a:rPr lang="en-US" dirty="0" smtClean="0"/>
              <a:t>Items Controls</a:t>
            </a:r>
          </a:p>
          <a:p>
            <a:r>
              <a:rPr lang="pt-BR" dirty="0" smtClean="0"/>
              <a:t>Controles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UWP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3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/>
              <a:t> é um objeto utilizado para fazer a </a:t>
            </a:r>
            <a:r>
              <a:rPr lang="pt-BR" dirty="0" smtClean="0">
                <a:solidFill>
                  <a:schemeClr val="accent1"/>
                </a:solidFill>
              </a:rPr>
              <a:t>Ligação </a:t>
            </a:r>
            <a:r>
              <a:rPr lang="pt-BR" dirty="0" smtClean="0"/>
              <a:t>da propriedade de um objeto </a:t>
            </a:r>
            <a:r>
              <a:rPr lang="pt-BR" dirty="0" err="1" smtClean="0">
                <a:solidFill>
                  <a:schemeClr val="accent1"/>
                </a:solidFill>
              </a:rPr>
              <a:t>Source</a:t>
            </a:r>
            <a:r>
              <a:rPr lang="pt-BR" dirty="0" smtClean="0"/>
              <a:t> à propriedade de um objeto </a:t>
            </a:r>
            <a:r>
              <a:rPr lang="pt-BR" dirty="0" smtClean="0">
                <a:solidFill>
                  <a:schemeClr val="accent1"/>
                </a:solidFill>
              </a:rPr>
              <a:t>Target</a:t>
            </a:r>
            <a:r>
              <a:rPr lang="pt-BR" dirty="0" smtClean="0"/>
              <a:t>;</a:t>
            </a:r>
          </a:p>
          <a:p>
            <a:r>
              <a:rPr lang="pt-BR" dirty="0" smtClean="0"/>
              <a:t>Ao fazer a ligação, o valor das propriedades estão conectados, e portanto terão o mesmo valor;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Binding</a:t>
            </a:r>
            <a:r>
              <a:rPr lang="pt-BR" dirty="0" smtClean="0"/>
              <a:t> pode ligar as propriedades das seguintes formas:</a:t>
            </a:r>
          </a:p>
          <a:p>
            <a:pPr lvl="1"/>
            <a:r>
              <a:rPr lang="pt-BR" dirty="0" err="1" smtClean="0">
                <a:solidFill>
                  <a:schemeClr val="accent1"/>
                </a:solidFill>
              </a:rPr>
              <a:t>OneTime</a:t>
            </a:r>
            <a:r>
              <a:rPr lang="pt-BR" dirty="0" smtClean="0"/>
              <a:t>: O </a:t>
            </a:r>
            <a:r>
              <a:rPr lang="pt-BR" dirty="0" err="1" smtClean="0"/>
              <a:t>target</a:t>
            </a:r>
            <a:r>
              <a:rPr lang="pt-BR" dirty="0" smtClean="0"/>
              <a:t> recebe o valor do </a:t>
            </a:r>
            <a:r>
              <a:rPr lang="pt-BR" dirty="0" err="1" smtClean="0"/>
              <a:t>source</a:t>
            </a:r>
            <a:r>
              <a:rPr lang="pt-BR" dirty="0" smtClean="0"/>
              <a:t> apenas uma vez;</a:t>
            </a:r>
          </a:p>
          <a:p>
            <a:pPr lvl="1"/>
            <a:r>
              <a:rPr lang="pt-BR" dirty="0" err="1" smtClean="0">
                <a:solidFill>
                  <a:schemeClr val="accent1"/>
                </a:solidFill>
              </a:rPr>
              <a:t>OneWay</a:t>
            </a:r>
            <a:r>
              <a:rPr lang="pt-BR" dirty="0" smtClean="0"/>
              <a:t>: O </a:t>
            </a:r>
            <a:r>
              <a:rPr lang="pt-BR" dirty="0" err="1" smtClean="0"/>
              <a:t>target</a:t>
            </a:r>
            <a:r>
              <a:rPr lang="pt-BR" dirty="0" smtClean="0"/>
              <a:t> recebe o valor do </a:t>
            </a:r>
            <a:r>
              <a:rPr lang="pt-BR" dirty="0" err="1" smtClean="0"/>
              <a:t>source</a:t>
            </a:r>
            <a:r>
              <a:rPr lang="pt-BR" dirty="0" smtClean="0"/>
              <a:t> toda vez que ele muda;</a:t>
            </a:r>
          </a:p>
          <a:p>
            <a:pPr lvl="1"/>
            <a:r>
              <a:rPr lang="pt-BR" dirty="0" err="1" smtClean="0">
                <a:solidFill>
                  <a:schemeClr val="accent1"/>
                </a:solidFill>
              </a:rPr>
              <a:t>TwoWay</a:t>
            </a:r>
            <a:r>
              <a:rPr lang="pt-BR" dirty="0" smtClean="0"/>
              <a:t>: O valor do </a:t>
            </a:r>
            <a:r>
              <a:rPr lang="pt-BR" dirty="0" err="1" smtClean="0"/>
              <a:t>target</a:t>
            </a:r>
            <a:r>
              <a:rPr lang="pt-BR" dirty="0" smtClean="0"/>
              <a:t> e </a:t>
            </a:r>
            <a:r>
              <a:rPr lang="pt-BR" dirty="0" err="1" smtClean="0"/>
              <a:t>source</a:t>
            </a:r>
            <a:r>
              <a:rPr lang="pt-BR" dirty="0" smtClean="0"/>
              <a:t> estão sincronizados, qualquer um que </a:t>
            </a:r>
            <a:r>
              <a:rPr lang="pt-BR" dirty="0" err="1" smtClean="0"/>
              <a:t>mudra</a:t>
            </a:r>
            <a:r>
              <a:rPr lang="pt-BR" dirty="0" smtClean="0"/>
              <a:t> altera o outro.</a:t>
            </a:r>
          </a:p>
          <a:p>
            <a:r>
              <a:rPr lang="en-US" dirty="0" smtClean="0"/>
              <a:t>O update das </a:t>
            </a:r>
            <a:r>
              <a:rPr lang="pt-BR" dirty="0" smtClean="0"/>
              <a:t>propriedades</a:t>
            </a:r>
            <a:r>
              <a:rPr lang="en-US" dirty="0" smtClean="0"/>
              <a:t> </a:t>
            </a:r>
            <a:r>
              <a:rPr lang="pt-BR" dirty="0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  <a:r>
              <a:rPr lang="pt-BR" dirty="0"/>
              <a:t> </a:t>
            </a:r>
            <a:r>
              <a:rPr lang="pt-BR" dirty="0" err="1" smtClean="0"/>
              <a:t>PropertyChange</a:t>
            </a:r>
            <a:r>
              <a:rPr lang="pt-BR" dirty="0" smtClean="0"/>
              <a:t>, </a:t>
            </a:r>
            <a:r>
              <a:rPr lang="pt-BR" dirty="0" err="1" smtClean="0"/>
              <a:t>LostFocus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6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tipo de </a:t>
            </a:r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/>
              <a:t> acontece entre um </a:t>
            </a:r>
            <a:r>
              <a:rPr lang="pt-BR" dirty="0" err="1" smtClean="0">
                <a:solidFill>
                  <a:schemeClr val="accent1"/>
                </a:solidFill>
              </a:rPr>
              <a:t>Model</a:t>
            </a:r>
            <a:r>
              <a:rPr lang="pt-BR" dirty="0" smtClean="0"/>
              <a:t> com dados e um </a:t>
            </a:r>
            <a:r>
              <a:rPr lang="pt-BR" dirty="0" smtClean="0">
                <a:solidFill>
                  <a:schemeClr val="accent1"/>
                </a:solidFill>
              </a:rPr>
              <a:t>Elemento Visual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 </a:t>
            </a:r>
            <a:r>
              <a:rPr lang="pt-BR" dirty="0" err="1" smtClean="0">
                <a:solidFill>
                  <a:schemeClr val="accent1"/>
                </a:solidFill>
              </a:rPr>
              <a:t>DataBinding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o objeto </a:t>
            </a:r>
            <a:r>
              <a:rPr lang="pt-BR" dirty="0" err="1" smtClean="0"/>
              <a:t>source</a:t>
            </a:r>
            <a:r>
              <a:rPr lang="pt-BR" dirty="0" smtClean="0"/>
              <a:t> padrão é o que está define na propriedade </a:t>
            </a:r>
            <a:r>
              <a:rPr lang="pt-BR" dirty="0" err="1" smtClean="0">
                <a:solidFill>
                  <a:schemeClr val="accent1"/>
                </a:solidFill>
              </a:rPr>
              <a:t>DataContext</a:t>
            </a:r>
            <a:r>
              <a:rPr lang="pt-BR" dirty="0" smtClean="0"/>
              <a:t>, que pode ser herdada dos componentes pai;</a:t>
            </a:r>
          </a:p>
          <a:p>
            <a:r>
              <a:rPr lang="pt-BR" dirty="0" smtClean="0"/>
              <a:t>É possível também especificar outro objeto </a:t>
            </a:r>
            <a:r>
              <a:rPr lang="pt-BR" dirty="0" err="1" smtClean="0"/>
              <a:t>source</a:t>
            </a:r>
            <a:r>
              <a:rPr lang="pt-BR" dirty="0" smtClean="0"/>
              <a:t> utilizando a propriedade </a:t>
            </a:r>
            <a:r>
              <a:rPr lang="pt-BR" dirty="0" err="1" smtClean="0">
                <a:solidFill>
                  <a:schemeClr val="accent1"/>
                </a:solidFill>
              </a:rPr>
              <a:t>Source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3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VS x:Bind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Binding</a:t>
            </a:r>
            <a:r>
              <a:rPr lang="pt-BR" dirty="0" smtClean="0"/>
              <a:t> e x:Bind tem o mesmo objetivo de fazer a ligação de propriedades;</a:t>
            </a:r>
          </a:p>
          <a:p>
            <a:r>
              <a:rPr lang="pt-BR" dirty="0" err="1" smtClean="0"/>
              <a:t>Binding</a:t>
            </a:r>
            <a:r>
              <a:rPr lang="pt-BR" dirty="0" smtClean="0"/>
              <a:t> é executado em </a:t>
            </a:r>
            <a:r>
              <a:rPr lang="pt-BR" dirty="0" err="1" smtClean="0"/>
              <a:t>runtime</a:t>
            </a:r>
            <a:r>
              <a:rPr lang="pt-BR" dirty="0" smtClean="0"/>
              <a:t>, x:Bind em tempo de compilação;</a:t>
            </a:r>
          </a:p>
          <a:p>
            <a:r>
              <a:rPr lang="pt-BR" dirty="0" smtClean="0"/>
              <a:t>As vantagens de utilizar o x:Bind são: </a:t>
            </a:r>
          </a:p>
          <a:p>
            <a:pPr lvl="1"/>
            <a:r>
              <a:rPr lang="pt-BR" dirty="0" smtClean="0"/>
              <a:t>Performance até 11x mais rápido;</a:t>
            </a:r>
          </a:p>
          <a:p>
            <a:pPr lvl="1"/>
            <a:r>
              <a:rPr lang="pt-BR" dirty="0" smtClean="0"/>
              <a:t>Validação de erros em tempo de compilação e não em </a:t>
            </a:r>
            <a:r>
              <a:rPr lang="pt-BR" dirty="0" err="1" smtClean="0"/>
              <a:t>runtime</a:t>
            </a:r>
            <a:r>
              <a:rPr lang="pt-BR" dirty="0" smtClean="0"/>
              <a:t>;</a:t>
            </a:r>
          </a:p>
          <a:p>
            <a:r>
              <a:rPr lang="pt-BR" dirty="0" smtClean="0"/>
              <a:t>x:Bind é utilizado apenas para </a:t>
            </a:r>
            <a:r>
              <a:rPr lang="pt-BR" dirty="0" err="1" smtClean="0"/>
              <a:t>DataBinding</a:t>
            </a:r>
            <a:r>
              <a:rPr lang="pt-BR" dirty="0" smtClean="0"/>
              <a:t>;</a:t>
            </a:r>
          </a:p>
          <a:p>
            <a:r>
              <a:rPr lang="pt-BR" dirty="0"/>
              <a:t>x:Bind </a:t>
            </a:r>
            <a:r>
              <a:rPr lang="pt-BR" dirty="0" smtClean="0"/>
              <a:t>consegue acessar propriedades do </a:t>
            </a:r>
            <a:r>
              <a:rPr lang="pt-BR" dirty="0" err="1" smtClean="0"/>
              <a:t>codebehind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2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tipo de </a:t>
            </a:r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/>
              <a:t> acontece entre um </a:t>
            </a:r>
            <a:r>
              <a:rPr lang="pt-BR" dirty="0" smtClean="0">
                <a:solidFill>
                  <a:schemeClr val="accent1"/>
                </a:solidFill>
              </a:rPr>
              <a:t>Elemento Visual </a:t>
            </a:r>
            <a:r>
              <a:rPr lang="pt-BR" dirty="0" smtClean="0"/>
              <a:t>e outro </a:t>
            </a:r>
            <a:r>
              <a:rPr lang="pt-BR" dirty="0" smtClean="0">
                <a:solidFill>
                  <a:schemeClr val="accent1"/>
                </a:solidFill>
              </a:rPr>
              <a:t>Elemento Visual</a:t>
            </a:r>
            <a:r>
              <a:rPr lang="pt-BR" dirty="0" smtClean="0"/>
              <a:t>;</a:t>
            </a:r>
          </a:p>
          <a:p>
            <a:r>
              <a:rPr lang="pt-BR" dirty="0" smtClean="0"/>
              <a:t>Para definir qual o elemento </a:t>
            </a:r>
            <a:r>
              <a:rPr lang="pt-BR" dirty="0" err="1" smtClean="0"/>
              <a:t>source</a:t>
            </a:r>
            <a:r>
              <a:rPr lang="pt-BR" dirty="0" smtClean="0"/>
              <a:t>, basta definir a propriedade </a:t>
            </a:r>
            <a:r>
              <a:rPr lang="pt-BR" dirty="0" err="1"/>
              <a:t>ElementName</a:t>
            </a:r>
            <a:r>
              <a:rPr lang="pt-BR" dirty="0"/>
              <a:t> </a:t>
            </a:r>
            <a:r>
              <a:rPr lang="pt-BR" dirty="0" smtClean="0"/>
              <a:t>do </a:t>
            </a:r>
            <a:r>
              <a:rPr lang="pt-BR" dirty="0" err="1" smtClean="0"/>
              <a:t>binding</a:t>
            </a:r>
            <a:r>
              <a:rPr lang="pt-BR" dirty="0" smtClean="0"/>
              <a:t> como o nome do elemento.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1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tipo de </a:t>
            </a:r>
            <a:r>
              <a:rPr lang="pt-BR" dirty="0" err="1">
                <a:solidFill>
                  <a:schemeClr val="accent1"/>
                </a:solidFill>
              </a:rPr>
              <a:t>Binding</a:t>
            </a:r>
            <a:r>
              <a:rPr lang="pt-BR" dirty="0"/>
              <a:t> </a:t>
            </a:r>
            <a:r>
              <a:rPr lang="pt-BR" dirty="0" smtClean="0"/>
              <a:t>é utilizando apenas da customização de </a:t>
            </a:r>
            <a:r>
              <a:rPr lang="pt-BR" dirty="0" err="1" smtClean="0"/>
              <a:t>templates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Se utiliza o </a:t>
            </a:r>
            <a:r>
              <a:rPr lang="pt-BR" dirty="0" err="1" smtClean="0">
                <a:solidFill>
                  <a:schemeClr val="accent1"/>
                </a:solidFill>
              </a:rPr>
              <a:t>TemplateBinding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para definir o valor de propriedades dos componentes do </a:t>
            </a:r>
            <a:r>
              <a:rPr lang="pt-BR" dirty="0" err="1" smtClean="0"/>
              <a:t>template</a:t>
            </a:r>
            <a:r>
              <a:rPr lang="pt-BR" dirty="0" smtClean="0"/>
              <a:t> igual ao valor de propriedades do próprio controle.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9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tipo de objeto é utilizado no </a:t>
            </a:r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para fazer a ligação de duas propriedades de tipos diferentes.</a:t>
            </a:r>
          </a:p>
          <a:p>
            <a:r>
              <a:rPr lang="pt-BR" dirty="0" smtClean="0"/>
              <a:t>É possível passar para o converter, além da propriedade do </a:t>
            </a:r>
            <a:r>
              <a:rPr lang="pt-BR" dirty="0" err="1" smtClean="0"/>
              <a:t>binding</a:t>
            </a:r>
            <a:r>
              <a:rPr lang="pt-BR" dirty="0" smtClean="0"/>
              <a:t>, um </a:t>
            </a:r>
            <a:r>
              <a:rPr lang="pt-BR" dirty="0" smtClean="0">
                <a:solidFill>
                  <a:schemeClr val="accent1"/>
                </a:solidFill>
              </a:rPr>
              <a:t>parâmetro</a:t>
            </a:r>
            <a:r>
              <a:rPr lang="pt-BR" dirty="0" smtClean="0"/>
              <a:t> adicionar;</a:t>
            </a:r>
          </a:p>
          <a:p>
            <a:r>
              <a:rPr lang="pt-BR" dirty="0" err="1" smtClean="0"/>
              <a:t>Converters</a:t>
            </a:r>
            <a:r>
              <a:rPr lang="pt-BR" dirty="0" smtClean="0"/>
              <a:t> comuns:</a:t>
            </a:r>
          </a:p>
          <a:p>
            <a:pPr lvl="1"/>
            <a:r>
              <a:rPr lang="pt-BR" dirty="0" err="1" smtClean="0"/>
              <a:t>BoolNegationConverter</a:t>
            </a:r>
            <a:endParaRPr lang="pt-BR" dirty="0" smtClean="0"/>
          </a:p>
          <a:p>
            <a:pPr lvl="1"/>
            <a:r>
              <a:rPr lang="pt-BR" dirty="0" err="1" smtClean="0"/>
              <a:t>BoolToVisibilityConverter</a:t>
            </a:r>
            <a:endParaRPr lang="pt-BR" dirty="0" smtClean="0"/>
          </a:p>
          <a:p>
            <a:pPr lvl="1"/>
            <a:r>
              <a:rPr lang="pt-BR" dirty="0" err="1" smtClean="0"/>
              <a:t>StringFormatConverter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8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 utilizado como base para controles que exibem </a:t>
            </a:r>
            <a:r>
              <a:rPr lang="pt-BR" dirty="0" smtClean="0">
                <a:solidFill>
                  <a:schemeClr val="accent1"/>
                </a:solidFill>
              </a:rPr>
              <a:t>listas de objetos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Fornece uma propriedade </a:t>
            </a:r>
            <a:r>
              <a:rPr lang="pt-BR" dirty="0" err="1" smtClean="0">
                <a:solidFill>
                  <a:schemeClr val="accent1"/>
                </a:solidFill>
              </a:rPr>
              <a:t>ItemsSource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que deve ser utilizada no </a:t>
            </a:r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com a lista de objetos a serem exibidos;</a:t>
            </a:r>
          </a:p>
          <a:p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2853</TotalTime>
  <Words>764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 2</vt:lpstr>
      <vt:lpstr>HDOfficeLightV0</vt:lpstr>
      <vt:lpstr>Universal Apps</vt:lpstr>
      <vt:lpstr>Tópicos</vt:lpstr>
      <vt:lpstr>Binding</vt:lpstr>
      <vt:lpstr>DataBinding</vt:lpstr>
      <vt:lpstr>Binding VS x:Bind</vt:lpstr>
      <vt:lpstr>ElementBinding</vt:lpstr>
      <vt:lpstr>TemplateBinding</vt:lpstr>
      <vt:lpstr>Converters</vt:lpstr>
      <vt:lpstr>ItemsControl</vt:lpstr>
      <vt:lpstr>DataTemplate</vt:lpstr>
      <vt:lpstr>ListView</vt:lpstr>
      <vt:lpstr>GridView</vt:lpstr>
      <vt:lpstr>FlipView</vt:lpstr>
      <vt:lpstr>DataTemplateSelector</vt:lpstr>
      <vt:lpstr>Flyout</vt:lpstr>
      <vt:lpstr>CommandBar</vt:lpstr>
      <vt:lpstr>SplitView</vt:lpstr>
      <vt:lpstr>PivotControl</vt:lpstr>
      <vt:lpstr>HubControl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Apps</dc:title>
  <dc:creator>Daniel Nunes Machado de Leal Barros</dc:creator>
  <cp:lastModifiedBy>Daniel Nunes Machado de Leal Barros</cp:lastModifiedBy>
  <cp:revision>22</cp:revision>
  <dcterms:created xsi:type="dcterms:W3CDTF">2016-01-14T18:22:48Z</dcterms:created>
  <dcterms:modified xsi:type="dcterms:W3CDTF">2016-01-21T17:26:51Z</dcterms:modified>
</cp:coreProperties>
</file>