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Universal Apps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3</a:t>
            </a:r>
            <a:r>
              <a:rPr lang="en-US" b="1" dirty="0" smtClean="0"/>
              <a:t>º </a:t>
            </a:r>
            <a:r>
              <a:rPr lang="en-US" b="1" dirty="0" err="1"/>
              <a:t>Dia</a:t>
            </a:r>
            <a:r>
              <a:rPr lang="en-US" b="1" dirty="0"/>
              <a:t> – </a:t>
            </a:r>
            <a:r>
              <a:rPr lang="en-US" b="1" dirty="0" smtClean="0"/>
              <a:t>MVVM </a:t>
            </a:r>
            <a:r>
              <a:rPr lang="en-US" b="1" dirty="0"/>
              <a:t>Part </a:t>
            </a:r>
            <a:r>
              <a:rPr lang="en-US" b="1" dirty="0" smtClean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95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ViewModel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Age como um </a:t>
            </a:r>
            <a:r>
              <a:rPr lang="pt-BR" dirty="0" smtClean="0">
                <a:solidFill>
                  <a:schemeClr val="accent1"/>
                </a:solidFill>
              </a:rPr>
              <a:t>intermediário</a:t>
            </a:r>
            <a:r>
              <a:rPr lang="pt-BR" dirty="0" smtClean="0"/>
              <a:t> entre a </a:t>
            </a:r>
            <a:r>
              <a:rPr lang="pt-BR" dirty="0" err="1" smtClean="0">
                <a:solidFill>
                  <a:schemeClr val="accent1"/>
                </a:solidFill>
              </a:rPr>
              <a:t>View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smtClean="0"/>
              <a:t>e o </a:t>
            </a:r>
            <a:r>
              <a:rPr lang="pt-BR" dirty="0" err="1" smtClean="0">
                <a:solidFill>
                  <a:schemeClr val="accent1"/>
                </a:solidFill>
              </a:rPr>
              <a:t>Model</a:t>
            </a:r>
            <a:r>
              <a:rPr lang="pt-BR" dirty="0" smtClean="0"/>
              <a:t>;</a:t>
            </a:r>
          </a:p>
          <a:p>
            <a:r>
              <a:rPr lang="pt-BR" dirty="0" smtClean="0"/>
              <a:t>Responsável por tratar a logica de UI;</a:t>
            </a:r>
          </a:p>
          <a:p>
            <a:r>
              <a:rPr lang="pt-BR" dirty="0" smtClean="0"/>
              <a:t>Normalmente interage com os </a:t>
            </a:r>
            <a:r>
              <a:rPr lang="pt-BR" dirty="0" err="1" smtClean="0"/>
              <a:t>Models</a:t>
            </a:r>
            <a:r>
              <a:rPr lang="pt-BR" dirty="0" smtClean="0"/>
              <a:t> chamando seus métodos, e com as </a:t>
            </a:r>
            <a:r>
              <a:rPr lang="pt-BR" dirty="0" err="1" smtClean="0"/>
              <a:t>Views</a:t>
            </a:r>
            <a:r>
              <a:rPr lang="pt-BR" dirty="0" smtClean="0"/>
              <a:t> através dos </a:t>
            </a:r>
            <a:r>
              <a:rPr lang="pt-BR" dirty="0" err="1" smtClean="0"/>
              <a:t>Bindings</a:t>
            </a:r>
            <a:r>
              <a:rPr lang="pt-BR" dirty="0" smtClean="0"/>
              <a:t> e </a:t>
            </a:r>
            <a:r>
              <a:rPr lang="pt-BR" dirty="0" err="1" smtClean="0"/>
              <a:t>Commands</a:t>
            </a:r>
            <a:r>
              <a:rPr lang="pt-BR" dirty="0" smtClean="0"/>
              <a:t>;</a:t>
            </a:r>
          </a:p>
          <a:p>
            <a:r>
              <a:rPr lang="pt-BR" dirty="0" smtClean="0"/>
              <a:t>A </a:t>
            </a:r>
            <a:r>
              <a:rPr lang="pt-BR" dirty="0" err="1" smtClean="0"/>
              <a:t>ViewModel</a:t>
            </a:r>
            <a:r>
              <a:rPr lang="pt-BR" dirty="0" smtClean="0"/>
              <a:t> interage com os </a:t>
            </a:r>
            <a:r>
              <a:rPr lang="pt-BR" dirty="0" err="1" smtClean="0"/>
              <a:t>Models</a:t>
            </a:r>
            <a:r>
              <a:rPr lang="pt-BR" dirty="0" smtClean="0"/>
              <a:t> e expõe seus dados da melhor maneira para a </a:t>
            </a:r>
            <a:r>
              <a:rPr lang="pt-BR" dirty="0" err="1" smtClean="0"/>
              <a:t>View</a:t>
            </a:r>
            <a:r>
              <a:rPr lang="pt-BR" dirty="0" smtClean="0"/>
              <a:t> usar;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7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b="1" dirty="0"/>
              <a:t>Exemplo de MVVM</a:t>
            </a:r>
          </a:p>
        </p:txBody>
      </p:sp>
    </p:spTree>
    <p:extLst>
      <p:ext uri="{BB962C8B-B14F-4D97-AF65-F5344CB8AC3E}">
        <p14:creationId xmlns:p14="http://schemas.microsoft.com/office/powerpoint/2010/main" val="2177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Prism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Criado pela </a:t>
            </a:r>
            <a:r>
              <a:rPr lang="pt-BR" dirty="0" smtClean="0">
                <a:solidFill>
                  <a:schemeClr val="accent1"/>
                </a:solidFill>
              </a:rPr>
              <a:t>Microsoft </a:t>
            </a:r>
            <a:r>
              <a:rPr lang="pt-BR" dirty="0" err="1" smtClean="0">
                <a:solidFill>
                  <a:schemeClr val="accent1"/>
                </a:solidFill>
              </a:rPr>
              <a:t>Pattern</a:t>
            </a:r>
            <a:r>
              <a:rPr lang="pt-BR" dirty="0" smtClean="0">
                <a:solidFill>
                  <a:schemeClr val="accent1"/>
                </a:solidFill>
              </a:rPr>
              <a:t> &amp; </a:t>
            </a:r>
            <a:r>
              <a:rPr lang="pt-BR" dirty="0" err="1" smtClean="0">
                <a:solidFill>
                  <a:schemeClr val="accent1"/>
                </a:solidFill>
              </a:rPr>
              <a:t>Practices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smtClean="0"/>
              <a:t>e mantido até a versão 5;</a:t>
            </a:r>
          </a:p>
          <a:p>
            <a:r>
              <a:rPr lang="pt-BR" dirty="0" smtClean="0"/>
              <a:t>Na versão 6 foi liberado para </a:t>
            </a:r>
            <a:r>
              <a:rPr lang="pt-BR" dirty="0" smtClean="0">
                <a:solidFill>
                  <a:schemeClr val="accent1"/>
                </a:solidFill>
              </a:rPr>
              <a:t>open-</a:t>
            </a:r>
            <a:r>
              <a:rPr lang="pt-BR" dirty="0" err="1" smtClean="0">
                <a:solidFill>
                  <a:schemeClr val="accent1"/>
                </a:solidFill>
              </a:rPr>
              <a:t>source</a:t>
            </a:r>
            <a:r>
              <a:rPr lang="pt-BR" dirty="0" smtClean="0"/>
              <a:t>;</a:t>
            </a:r>
          </a:p>
          <a:p>
            <a:r>
              <a:rPr lang="pt-BR" dirty="0" smtClean="0"/>
              <a:t>São classes que auxiliam na utilização da </a:t>
            </a:r>
            <a:r>
              <a:rPr lang="pt-BR" dirty="0" err="1" smtClean="0">
                <a:solidFill>
                  <a:schemeClr val="accent1"/>
                </a:solidFill>
              </a:rPr>
              <a:t>Pattern</a:t>
            </a:r>
            <a:r>
              <a:rPr lang="pt-BR" dirty="0" smtClean="0">
                <a:solidFill>
                  <a:schemeClr val="accent1"/>
                </a:solidFill>
              </a:rPr>
              <a:t> MVVM</a:t>
            </a:r>
            <a:r>
              <a:rPr lang="pt-BR" dirty="0" smtClean="0"/>
              <a:t>, e deixa o código menos verboso;</a:t>
            </a:r>
          </a:p>
          <a:p>
            <a:r>
              <a:rPr lang="pt-BR" dirty="0" smtClean="0"/>
              <a:t>Pode ser baixado através do </a:t>
            </a:r>
            <a:r>
              <a:rPr lang="pt-BR" dirty="0" err="1" smtClean="0"/>
              <a:t>Nuget</a:t>
            </a:r>
            <a:r>
              <a:rPr lang="pt-BR" dirty="0" smtClean="0"/>
              <a:t> </a:t>
            </a:r>
            <a:r>
              <a:rPr lang="pt-BR" dirty="0" err="1" smtClean="0"/>
              <a:t>Package</a:t>
            </a:r>
            <a:r>
              <a:rPr lang="pt-BR" dirty="0" smtClean="0"/>
              <a:t> Manager pelo Visual Studio;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09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Prism</a:t>
            </a:r>
            <a:r>
              <a:rPr lang="pt-BR" dirty="0" smtClean="0"/>
              <a:t> Framework - 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/>
                </a:solidFill>
              </a:rPr>
              <a:t>Abstração</a:t>
            </a:r>
            <a:r>
              <a:rPr lang="pt-BR" dirty="0" smtClean="0"/>
              <a:t> da implementação de </a:t>
            </a:r>
            <a:r>
              <a:rPr lang="pt-BR" dirty="0" err="1" smtClean="0">
                <a:solidFill>
                  <a:schemeClr val="accent1"/>
                </a:solidFill>
              </a:rPr>
              <a:t>INotifyPropertyChanged</a:t>
            </a:r>
            <a:r>
              <a:rPr lang="pt-BR" dirty="0" smtClean="0"/>
              <a:t>;</a:t>
            </a:r>
          </a:p>
          <a:p>
            <a:r>
              <a:rPr lang="pt-BR" dirty="0" smtClean="0"/>
              <a:t>Serviço e extensões de suporte a </a:t>
            </a:r>
            <a:r>
              <a:rPr lang="pt-BR" dirty="0" smtClean="0">
                <a:solidFill>
                  <a:schemeClr val="accent1"/>
                </a:solidFill>
              </a:rPr>
              <a:t>Navegação</a:t>
            </a:r>
            <a:r>
              <a:rPr lang="pt-BR" dirty="0" smtClean="0"/>
              <a:t>;</a:t>
            </a:r>
          </a:p>
          <a:p>
            <a:r>
              <a:rPr lang="pt-BR" dirty="0" smtClean="0"/>
              <a:t>Classes para auxiliar validação de dados;</a:t>
            </a:r>
          </a:p>
          <a:p>
            <a:r>
              <a:rPr lang="pt-BR" dirty="0" smtClean="0"/>
              <a:t>Suporte a eventos do </a:t>
            </a:r>
            <a:r>
              <a:rPr lang="pt-BR" dirty="0" smtClean="0">
                <a:solidFill>
                  <a:schemeClr val="accent1"/>
                </a:solidFill>
              </a:rPr>
              <a:t>Ciclo de Vida </a:t>
            </a:r>
            <a:r>
              <a:rPr lang="pt-BR" dirty="0" smtClean="0"/>
              <a:t>da aplicação;</a:t>
            </a:r>
          </a:p>
          <a:p>
            <a:r>
              <a:rPr lang="pt-BR" dirty="0" smtClean="0"/>
              <a:t>Suporte para salvar estados da aplicação;</a:t>
            </a:r>
          </a:p>
          <a:p>
            <a:r>
              <a:rPr lang="pt-BR" dirty="0" smtClean="0">
                <a:solidFill>
                  <a:schemeClr val="accent1"/>
                </a:solidFill>
              </a:rPr>
              <a:t>Integração</a:t>
            </a:r>
            <a:r>
              <a:rPr lang="pt-BR" dirty="0" smtClean="0"/>
              <a:t> com </a:t>
            </a:r>
            <a:r>
              <a:rPr lang="pt-BR" dirty="0" err="1" smtClean="0"/>
              <a:t>IoC</a:t>
            </a:r>
            <a:r>
              <a:rPr lang="pt-BR" dirty="0" smtClean="0"/>
              <a:t> Containers (</a:t>
            </a:r>
            <a:r>
              <a:rPr lang="pt-BR" dirty="0" err="1" smtClean="0">
                <a:solidFill>
                  <a:schemeClr val="accent1"/>
                </a:solidFill>
              </a:rPr>
              <a:t>Dependency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err="1" smtClean="0">
                <a:solidFill>
                  <a:schemeClr val="accent1"/>
                </a:solidFill>
              </a:rPr>
              <a:t>Injection</a:t>
            </a:r>
            <a:r>
              <a:rPr lang="pt-BR" dirty="0" smtClean="0"/>
              <a:t>)</a:t>
            </a:r>
          </a:p>
          <a:p>
            <a:r>
              <a:rPr lang="pt-BR" dirty="0" smtClean="0"/>
              <a:t>Disponibiliza uma classe de </a:t>
            </a:r>
            <a:r>
              <a:rPr lang="pt-BR" dirty="0" err="1" smtClean="0"/>
              <a:t>Logger</a:t>
            </a:r>
            <a:r>
              <a:rPr lang="pt-BR" dirty="0" smtClean="0"/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7345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Prism</a:t>
            </a:r>
            <a:r>
              <a:rPr lang="pt-BR" dirty="0" smtClean="0"/>
              <a:t> – Principais </a:t>
            </a:r>
            <a:r>
              <a:rPr lang="pt-BR" dirty="0" err="1" smtClean="0"/>
              <a:t>Helpers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BindableBase</a:t>
            </a:r>
            <a:endParaRPr lang="pt-BR" dirty="0" smtClean="0"/>
          </a:p>
          <a:p>
            <a:r>
              <a:rPr lang="pt-BR" dirty="0" err="1" smtClean="0"/>
              <a:t>ViewModelBase</a:t>
            </a:r>
            <a:endParaRPr lang="pt-BR" dirty="0" smtClean="0"/>
          </a:p>
          <a:p>
            <a:r>
              <a:rPr lang="pt-BR" dirty="0" err="1" smtClean="0"/>
              <a:t>INavigationService</a:t>
            </a:r>
            <a:endParaRPr lang="pt-BR" dirty="0" smtClean="0"/>
          </a:p>
          <a:p>
            <a:r>
              <a:rPr lang="pt-BR" dirty="0" err="1" smtClean="0"/>
              <a:t>IDeviceGestureService</a:t>
            </a:r>
            <a:endParaRPr lang="pt-BR" dirty="0" smtClean="0"/>
          </a:p>
          <a:p>
            <a:r>
              <a:rPr lang="pt-BR" dirty="0" err="1" smtClean="0"/>
              <a:t>IResourceLoader</a:t>
            </a:r>
            <a:endParaRPr lang="pt-BR" dirty="0" smtClean="0"/>
          </a:p>
          <a:p>
            <a:r>
              <a:rPr lang="pt-BR" dirty="0" err="1" smtClean="0"/>
              <a:t>ISessionStateService</a:t>
            </a:r>
            <a:endParaRPr lang="pt-BR" dirty="0" smtClean="0"/>
          </a:p>
          <a:p>
            <a:r>
              <a:rPr lang="pt-BR" dirty="0" err="1" smtClean="0"/>
              <a:t>EventAggregator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201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DependencyInjection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/>
                </a:solidFill>
              </a:rPr>
              <a:t>Design </a:t>
            </a:r>
            <a:r>
              <a:rPr lang="pt-BR" dirty="0" err="1" smtClean="0">
                <a:solidFill>
                  <a:schemeClr val="accent1"/>
                </a:solidFill>
              </a:rPr>
              <a:t>Pattern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smtClean="0"/>
              <a:t>utilizada para manter um baixo nível de acoplamento entre módulos;</a:t>
            </a:r>
          </a:p>
          <a:p>
            <a:r>
              <a:rPr lang="pt-BR" dirty="0" smtClean="0"/>
              <a:t>Os módulos são conectados através de um </a:t>
            </a:r>
            <a:r>
              <a:rPr lang="pt-BR" dirty="0" smtClean="0">
                <a:solidFill>
                  <a:schemeClr val="accent1"/>
                </a:solidFill>
              </a:rPr>
              <a:t>Container</a:t>
            </a:r>
            <a:r>
              <a:rPr lang="pt-BR" dirty="0" smtClean="0"/>
              <a:t> (</a:t>
            </a:r>
            <a:r>
              <a:rPr lang="pt-BR" dirty="0" err="1" smtClean="0"/>
              <a:t>IoC</a:t>
            </a:r>
            <a:r>
              <a:rPr lang="pt-BR" dirty="0" smtClean="0"/>
              <a:t>);</a:t>
            </a:r>
          </a:p>
          <a:p>
            <a:r>
              <a:rPr lang="pt-BR" dirty="0" smtClean="0"/>
              <a:t>Nesse </a:t>
            </a:r>
            <a:r>
              <a:rPr lang="pt-BR" dirty="0" smtClean="0">
                <a:solidFill>
                  <a:schemeClr val="accent1"/>
                </a:solidFill>
              </a:rPr>
              <a:t>Container</a:t>
            </a:r>
            <a:r>
              <a:rPr lang="pt-BR" dirty="0" smtClean="0"/>
              <a:t> são registradas as classes que devem ser instanciadas para cada </a:t>
            </a:r>
            <a:r>
              <a:rPr lang="pt-BR" dirty="0" smtClean="0">
                <a:solidFill>
                  <a:schemeClr val="accent1"/>
                </a:solidFill>
              </a:rPr>
              <a:t>Interface</a:t>
            </a:r>
            <a:r>
              <a:rPr lang="pt-BR" dirty="0" smtClean="0"/>
              <a:t>;</a:t>
            </a:r>
          </a:p>
          <a:p>
            <a:r>
              <a:rPr lang="pt-BR" dirty="0" smtClean="0"/>
              <a:t>Na prática, basta registrar no container uma classe e sua interface, e nos módulos colocar como parâmetro do construtor as Interfaces que deseja usar. O container se encarregará de injetar a instância adequada.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1051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Prism</a:t>
            </a:r>
            <a:r>
              <a:rPr lang="pt-BR" dirty="0" smtClean="0"/>
              <a:t> + </a:t>
            </a:r>
            <a:r>
              <a:rPr lang="pt-BR" dirty="0" err="1" smtClean="0"/>
              <a:t>Unity</a:t>
            </a:r>
            <a:r>
              <a:rPr lang="pt-BR" dirty="0" smtClean="0"/>
              <a:t> (</a:t>
            </a:r>
            <a:r>
              <a:rPr lang="pt-BR" dirty="0" err="1" smtClean="0"/>
              <a:t>IoC</a:t>
            </a:r>
            <a:r>
              <a:rPr lang="pt-BR" dirty="0" smtClean="0"/>
              <a:t> Container)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accent1"/>
                </a:solidFill>
              </a:rPr>
              <a:t>Unity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smtClean="0"/>
              <a:t>é um </a:t>
            </a:r>
            <a:r>
              <a:rPr lang="pt-BR" dirty="0" err="1" smtClean="0">
                <a:solidFill>
                  <a:schemeClr val="accent1"/>
                </a:solidFill>
              </a:rPr>
              <a:t>IoC</a:t>
            </a:r>
            <a:r>
              <a:rPr lang="pt-BR" dirty="0" smtClean="0">
                <a:solidFill>
                  <a:schemeClr val="accent1"/>
                </a:solidFill>
              </a:rPr>
              <a:t> Container </a:t>
            </a:r>
            <a:r>
              <a:rPr lang="pt-BR" dirty="0" smtClean="0"/>
              <a:t>bastante utilizado para o uso de </a:t>
            </a:r>
            <a:r>
              <a:rPr lang="pt-BR" dirty="0" err="1" smtClean="0">
                <a:solidFill>
                  <a:schemeClr val="accent1"/>
                </a:solidFill>
              </a:rPr>
              <a:t>DependencyInjection</a:t>
            </a:r>
            <a:r>
              <a:rPr lang="pt-BR" dirty="0" smtClean="0"/>
              <a:t>;</a:t>
            </a:r>
          </a:p>
          <a:p>
            <a:r>
              <a:rPr lang="pt-BR" dirty="0" smtClean="0"/>
              <a:t>O </a:t>
            </a:r>
            <a:r>
              <a:rPr lang="pt-BR" dirty="0" err="1" smtClean="0">
                <a:solidFill>
                  <a:schemeClr val="accent1"/>
                </a:solidFill>
              </a:rPr>
              <a:t>Unity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smtClean="0"/>
              <a:t>é compatível com o </a:t>
            </a:r>
            <a:r>
              <a:rPr lang="pt-BR" dirty="0" err="1" smtClean="0">
                <a:solidFill>
                  <a:schemeClr val="accent1"/>
                </a:solidFill>
              </a:rPr>
              <a:t>Prism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smtClean="0"/>
              <a:t>em todas as versões, incluindo a do </a:t>
            </a:r>
            <a:r>
              <a:rPr lang="pt-BR" dirty="0" smtClean="0">
                <a:solidFill>
                  <a:schemeClr val="accent1"/>
                </a:solidFill>
              </a:rPr>
              <a:t>UWP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9656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Usar o </a:t>
            </a:r>
            <a:r>
              <a:rPr lang="pt-BR" dirty="0" err="1" smtClean="0"/>
              <a:t>Unity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Mudar a classe base da classe </a:t>
            </a:r>
            <a:r>
              <a:rPr lang="pt-BR" dirty="0" err="1" smtClean="0">
                <a:solidFill>
                  <a:schemeClr val="accent1"/>
                </a:solidFill>
              </a:rPr>
              <a:t>App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smtClean="0"/>
              <a:t>de </a:t>
            </a:r>
            <a:r>
              <a:rPr lang="pt-BR" dirty="0" err="1" smtClean="0">
                <a:solidFill>
                  <a:schemeClr val="accent1"/>
                </a:solidFill>
              </a:rPr>
              <a:t>Application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smtClean="0"/>
              <a:t>para </a:t>
            </a:r>
            <a:r>
              <a:rPr lang="pt-BR" dirty="0" err="1" smtClean="0">
                <a:solidFill>
                  <a:schemeClr val="accent1"/>
                </a:solidFill>
              </a:rPr>
              <a:t>PrismUnityApplication</a:t>
            </a:r>
            <a:r>
              <a:rPr lang="pt-BR" dirty="0" smtClean="0"/>
              <a:t>;</a:t>
            </a:r>
          </a:p>
          <a:p>
            <a:r>
              <a:rPr lang="pt-BR" dirty="0" smtClean="0"/>
              <a:t>No </a:t>
            </a:r>
            <a:r>
              <a:rPr lang="pt-BR" dirty="0" err="1" smtClean="0">
                <a:solidFill>
                  <a:schemeClr val="accent1"/>
                </a:solidFill>
              </a:rPr>
              <a:t>App</a:t>
            </a:r>
            <a:r>
              <a:rPr lang="pt-BR" dirty="0" smtClean="0"/>
              <a:t>, no método </a:t>
            </a:r>
            <a:r>
              <a:rPr lang="pt-BR" dirty="0" err="1">
                <a:solidFill>
                  <a:schemeClr val="accent1"/>
                </a:solidFill>
              </a:rPr>
              <a:t>ConfigureContainer</a:t>
            </a:r>
            <a:r>
              <a:rPr lang="pt-BR" dirty="0" smtClean="0">
                <a:solidFill>
                  <a:schemeClr val="accent1"/>
                </a:solidFill>
              </a:rPr>
              <a:t>()</a:t>
            </a:r>
            <a:r>
              <a:rPr lang="pt-BR" dirty="0" smtClean="0"/>
              <a:t>, deve se configurar todas as dependências do projeto;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RegisterTypeIfMissing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IDataRepository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DataRepository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1º: Interface da dependência;</a:t>
            </a:r>
          </a:p>
          <a:p>
            <a:pPr lvl="1"/>
            <a:r>
              <a:rPr lang="pt-BR" dirty="0" smtClean="0"/>
              <a:t>2º: Modulo que deve ser instanciado;</a:t>
            </a:r>
          </a:p>
          <a:p>
            <a:pPr lvl="1"/>
            <a:r>
              <a:rPr lang="pt-BR" dirty="0" smtClean="0"/>
              <a:t>3º: Se a instância será ou não um </a:t>
            </a:r>
            <a:r>
              <a:rPr lang="pt-BR" dirty="0" err="1" smtClean="0">
                <a:solidFill>
                  <a:schemeClr val="accent1"/>
                </a:solidFill>
              </a:rPr>
              <a:t>Singleton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19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INotifyPropertyChanged</a:t>
            </a:r>
            <a:endParaRPr lang="en-US" dirty="0"/>
          </a:p>
          <a:p>
            <a:r>
              <a:rPr lang="en-US" dirty="0" err="1"/>
              <a:t>ObeservableCollection</a:t>
            </a:r>
            <a:endParaRPr lang="en-US" dirty="0"/>
          </a:p>
          <a:p>
            <a:r>
              <a:rPr lang="en-US" dirty="0" smtClean="0"/>
              <a:t>Command</a:t>
            </a:r>
          </a:p>
          <a:p>
            <a:r>
              <a:rPr lang="en-US" dirty="0" smtClean="0"/>
              <a:t>MVVM</a:t>
            </a:r>
            <a:endParaRPr lang="en-US" dirty="0"/>
          </a:p>
          <a:p>
            <a:r>
              <a:rPr lang="en-US" dirty="0"/>
              <a:t>PRISM Framework</a:t>
            </a:r>
          </a:p>
          <a:p>
            <a:r>
              <a:rPr lang="en-US" dirty="0" err="1"/>
              <a:t>IoC</a:t>
            </a:r>
            <a:r>
              <a:rPr lang="en-US" dirty="0"/>
              <a:t> Container &amp; Dependency Injection (Unity</a:t>
            </a:r>
            <a:r>
              <a:rPr lang="en-US" dirty="0" smtClean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6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INotifyPropertyChanged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/>
                </a:solidFill>
              </a:rPr>
              <a:t>Interface</a:t>
            </a:r>
            <a:r>
              <a:rPr lang="pt-BR" dirty="0" smtClean="0"/>
              <a:t> utilizada para criar propriedades que disparam o </a:t>
            </a:r>
            <a:r>
              <a:rPr lang="pt-BR" dirty="0" smtClean="0">
                <a:solidFill>
                  <a:schemeClr val="accent1"/>
                </a:solidFill>
              </a:rPr>
              <a:t>Evento de </a:t>
            </a:r>
            <a:r>
              <a:rPr lang="pt-BR" dirty="0" err="1" smtClean="0">
                <a:solidFill>
                  <a:schemeClr val="accent1"/>
                </a:solidFill>
              </a:rPr>
              <a:t>Changed</a:t>
            </a:r>
            <a:r>
              <a:rPr lang="pt-BR" dirty="0" smtClean="0"/>
              <a:t>;</a:t>
            </a:r>
          </a:p>
          <a:p>
            <a:r>
              <a:rPr lang="pt-BR" dirty="0" smtClean="0"/>
              <a:t>Em um </a:t>
            </a:r>
            <a:r>
              <a:rPr lang="pt-BR" dirty="0" err="1" smtClean="0">
                <a:solidFill>
                  <a:schemeClr val="accent1"/>
                </a:solidFill>
              </a:rPr>
              <a:t>Binding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err="1" smtClean="0">
                <a:solidFill>
                  <a:schemeClr val="accent1"/>
                </a:solidFill>
              </a:rPr>
              <a:t>OneWay</a:t>
            </a:r>
            <a:r>
              <a:rPr lang="pt-BR" dirty="0" smtClean="0">
                <a:solidFill>
                  <a:schemeClr val="accent1"/>
                </a:solidFill>
              </a:rPr>
              <a:t> ou </a:t>
            </a:r>
            <a:r>
              <a:rPr lang="pt-BR" dirty="0" err="1" smtClean="0">
                <a:solidFill>
                  <a:schemeClr val="accent1"/>
                </a:solidFill>
              </a:rPr>
              <a:t>TwoWay</a:t>
            </a:r>
            <a:r>
              <a:rPr lang="pt-BR" dirty="0" smtClean="0"/>
              <a:t>, para que um </a:t>
            </a:r>
            <a:r>
              <a:rPr lang="pt-BR" dirty="0" err="1" smtClean="0"/>
              <a:t>model</a:t>
            </a:r>
            <a:r>
              <a:rPr lang="pt-BR" dirty="0" smtClean="0"/>
              <a:t> como </a:t>
            </a:r>
            <a:r>
              <a:rPr lang="pt-BR" dirty="0" err="1" smtClean="0"/>
              <a:t>Source</a:t>
            </a:r>
            <a:r>
              <a:rPr lang="pt-BR" dirty="0" smtClean="0"/>
              <a:t> atualize a tela ao ter uma propriedade alterada, é preciso que ele implemente essa interface;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083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ObeservableCollection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um </a:t>
            </a:r>
            <a:r>
              <a:rPr lang="pt-BR" dirty="0" err="1" smtClean="0">
                <a:solidFill>
                  <a:schemeClr val="accent1"/>
                </a:solidFill>
              </a:rPr>
              <a:t>Binding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smtClean="0"/>
              <a:t>utilizando um objeto </a:t>
            </a:r>
            <a:r>
              <a:rPr lang="pt-BR" dirty="0" err="1" smtClean="0">
                <a:solidFill>
                  <a:schemeClr val="accent1"/>
                </a:solidFill>
              </a:rPr>
              <a:t>List</a:t>
            </a:r>
            <a:r>
              <a:rPr lang="pt-BR" dirty="0" smtClean="0">
                <a:solidFill>
                  <a:schemeClr val="accent1"/>
                </a:solidFill>
              </a:rPr>
              <a:t>&lt;&gt;</a:t>
            </a:r>
            <a:r>
              <a:rPr lang="pt-BR" dirty="0" smtClean="0"/>
              <a:t>, ao adicionar ou remover itens, a </a:t>
            </a:r>
            <a:r>
              <a:rPr lang="pt-BR" dirty="0" smtClean="0">
                <a:solidFill>
                  <a:schemeClr val="accent1"/>
                </a:solidFill>
              </a:rPr>
              <a:t>UI não será atualizada</a:t>
            </a:r>
            <a:r>
              <a:rPr lang="pt-BR" dirty="0" smtClean="0"/>
              <a:t>;</a:t>
            </a:r>
          </a:p>
          <a:p>
            <a:r>
              <a:rPr lang="pt-BR" dirty="0" smtClean="0"/>
              <a:t>Para que a lista de objetos se mantenha </a:t>
            </a:r>
            <a:r>
              <a:rPr lang="pt-BR" dirty="0" smtClean="0">
                <a:solidFill>
                  <a:schemeClr val="accent1"/>
                </a:solidFill>
              </a:rPr>
              <a:t>sincronizada</a:t>
            </a:r>
            <a:r>
              <a:rPr lang="pt-BR" dirty="0" smtClean="0"/>
              <a:t> com a tela, é preciso utilizar o objeto </a:t>
            </a:r>
            <a:r>
              <a:rPr lang="en-US" dirty="0" err="1" smtClean="0">
                <a:solidFill>
                  <a:schemeClr val="accent1"/>
                </a:solidFill>
              </a:rPr>
              <a:t>ObeservableCollection</a:t>
            </a:r>
            <a:r>
              <a:rPr lang="en-US" dirty="0" smtClean="0"/>
              <a:t>;</a:t>
            </a:r>
          </a:p>
          <a:p>
            <a:r>
              <a:rPr lang="pt-BR" dirty="0" smtClean="0"/>
              <a:t>Esse tipo de objeto cria uma </a:t>
            </a:r>
            <a:r>
              <a:rPr lang="pt-BR" dirty="0" smtClean="0">
                <a:solidFill>
                  <a:schemeClr val="accent1"/>
                </a:solidFill>
              </a:rPr>
              <a:t>notificação de mudança</a:t>
            </a:r>
            <a:r>
              <a:rPr lang="pt-BR" dirty="0" smtClean="0"/>
              <a:t> para tela toda vez que </a:t>
            </a:r>
            <a:r>
              <a:rPr lang="pt-BR" dirty="0" smtClean="0">
                <a:solidFill>
                  <a:schemeClr val="accent1"/>
                </a:solidFill>
              </a:rPr>
              <a:t>adiciona ou remove um item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pt-BR" dirty="0" smtClean="0"/>
              <a:t>Lembrando que se você redefinir a propriedade que representa a lista, essa propriedade deve também implementar a notificação de </a:t>
            </a:r>
            <a:r>
              <a:rPr lang="pt-BR" dirty="0" err="1" smtClean="0"/>
              <a:t>PropertyChanged</a:t>
            </a:r>
            <a:r>
              <a:rPr lang="pt-BR" dirty="0" smtClean="0"/>
              <a:t>;</a:t>
            </a:r>
            <a:br>
              <a:rPr lang="pt-BR" dirty="0" smtClean="0"/>
            </a:b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ex.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MyItems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new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ObservableCollection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&lt;x&gt;();)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0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accent1"/>
                </a:solidFill>
              </a:rPr>
              <a:t>Commands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smtClean="0"/>
              <a:t>lembram </a:t>
            </a:r>
            <a:r>
              <a:rPr lang="pt-BR" dirty="0" err="1" smtClean="0">
                <a:solidFill>
                  <a:schemeClr val="accent1"/>
                </a:solidFill>
              </a:rPr>
              <a:t>Events</a:t>
            </a:r>
            <a:r>
              <a:rPr lang="pt-BR" dirty="0" smtClean="0"/>
              <a:t>;</a:t>
            </a:r>
          </a:p>
          <a:p>
            <a:r>
              <a:rPr lang="pt-BR" dirty="0" smtClean="0"/>
              <a:t>Um </a:t>
            </a:r>
            <a:r>
              <a:rPr lang="pt-BR" dirty="0" err="1" smtClean="0">
                <a:solidFill>
                  <a:schemeClr val="accent1"/>
                </a:solidFill>
              </a:rPr>
              <a:t>Command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smtClean="0"/>
              <a:t>possui uma lógica como um evento, porém pode ser acionado por </a:t>
            </a:r>
            <a:r>
              <a:rPr lang="pt-BR" dirty="0" smtClean="0">
                <a:solidFill>
                  <a:schemeClr val="accent1"/>
                </a:solidFill>
              </a:rPr>
              <a:t>vários </a:t>
            </a:r>
            <a:r>
              <a:rPr lang="pt-BR" dirty="0" err="1" smtClean="0">
                <a:solidFill>
                  <a:schemeClr val="accent1"/>
                </a:solidFill>
              </a:rPr>
              <a:t>sources</a:t>
            </a:r>
            <a:r>
              <a:rPr lang="pt-BR" dirty="0" smtClean="0"/>
              <a:t>;</a:t>
            </a:r>
          </a:p>
          <a:p>
            <a:r>
              <a:rPr lang="pt-BR" dirty="0" err="1" smtClean="0">
                <a:solidFill>
                  <a:schemeClr val="accent1"/>
                </a:solidFill>
              </a:rPr>
              <a:t>Commands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smtClean="0"/>
              <a:t>possuem uma interface que indica quando ele pode ser executado (</a:t>
            </a:r>
            <a:r>
              <a:rPr lang="pt-BR" dirty="0" err="1" smtClean="0">
                <a:solidFill>
                  <a:schemeClr val="accent1"/>
                </a:solidFill>
              </a:rPr>
              <a:t>CanExecute</a:t>
            </a:r>
            <a:r>
              <a:rPr lang="pt-BR" dirty="0" smtClean="0">
                <a:solidFill>
                  <a:schemeClr val="accent1"/>
                </a:solidFill>
              </a:rPr>
              <a:t>()</a:t>
            </a:r>
            <a:r>
              <a:rPr lang="pt-BR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4090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  <a:br>
              <a:rPr lang="en-US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 </a:t>
            </a:r>
            <a:r>
              <a:rPr lang="pt-BR" dirty="0" smtClean="0">
                <a:solidFill>
                  <a:schemeClr val="accent1"/>
                </a:solidFill>
              </a:rPr>
              <a:t>Design </a:t>
            </a:r>
            <a:r>
              <a:rPr lang="pt-BR" dirty="0" err="1" smtClean="0">
                <a:solidFill>
                  <a:schemeClr val="accent1"/>
                </a:solidFill>
              </a:rPr>
              <a:t>Pattern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smtClean="0"/>
              <a:t>semelhante a </a:t>
            </a:r>
            <a:r>
              <a:rPr lang="pt-BR" dirty="0" smtClean="0">
                <a:solidFill>
                  <a:schemeClr val="accent1"/>
                </a:solidFill>
              </a:rPr>
              <a:t>MVC</a:t>
            </a:r>
            <a:r>
              <a:rPr lang="pt-BR" dirty="0" smtClean="0"/>
              <a:t>;</a:t>
            </a:r>
          </a:p>
          <a:p>
            <a:r>
              <a:rPr lang="pt-BR" dirty="0" smtClean="0"/>
              <a:t>Proporciona uma </a:t>
            </a:r>
            <a:r>
              <a:rPr lang="pt-BR" dirty="0" smtClean="0">
                <a:solidFill>
                  <a:schemeClr val="accent1"/>
                </a:solidFill>
              </a:rPr>
              <a:t>separação</a:t>
            </a:r>
            <a:r>
              <a:rPr lang="pt-BR" dirty="0" smtClean="0"/>
              <a:t> entre a </a:t>
            </a:r>
            <a:r>
              <a:rPr lang="pt-BR" dirty="0" smtClean="0">
                <a:solidFill>
                  <a:schemeClr val="accent1"/>
                </a:solidFill>
              </a:rPr>
              <a:t>UI</a:t>
            </a:r>
            <a:r>
              <a:rPr lang="pt-BR" dirty="0" smtClean="0"/>
              <a:t> e a camada de </a:t>
            </a:r>
            <a:r>
              <a:rPr lang="pt-BR" dirty="0" smtClean="0">
                <a:solidFill>
                  <a:schemeClr val="accent1"/>
                </a:solidFill>
              </a:rPr>
              <a:t>Negócio</a:t>
            </a:r>
            <a:r>
              <a:rPr lang="pt-BR" dirty="0" smtClean="0"/>
              <a:t>;</a:t>
            </a:r>
          </a:p>
          <a:p>
            <a:r>
              <a:rPr lang="pt-BR" dirty="0" smtClean="0"/>
              <a:t>É a </a:t>
            </a:r>
            <a:r>
              <a:rPr lang="pt-BR" dirty="0" smtClean="0">
                <a:solidFill>
                  <a:schemeClr val="accent1"/>
                </a:solidFill>
              </a:rPr>
              <a:t>Design </a:t>
            </a:r>
            <a:r>
              <a:rPr lang="pt-BR" dirty="0" err="1" smtClean="0">
                <a:solidFill>
                  <a:schemeClr val="accent1"/>
                </a:solidFill>
              </a:rPr>
              <a:t>Pattern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smtClean="0"/>
              <a:t>mais recomendada para plataformas que usam </a:t>
            </a:r>
            <a:r>
              <a:rPr lang="pt-BR" dirty="0" smtClean="0">
                <a:solidFill>
                  <a:schemeClr val="accent1"/>
                </a:solidFill>
              </a:rPr>
              <a:t>XAML</a:t>
            </a:r>
            <a:r>
              <a:rPr lang="pt-BR" dirty="0" smtClean="0"/>
              <a:t>;</a:t>
            </a:r>
          </a:p>
          <a:p>
            <a:r>
              <a:rPr lang="pt-BR" dirty="0" smtClean="0"/>
              <a:t>Possibilita que um Designer trabalhe no Front-</a:t>
            </a:r>
            <a:r>
              <a:rPr lang="pt-BR" dirty="0" err="1" smtClean="0"/>
              <a:t>end</a:t>
            </a:r>
            <a:r>
              <a:rPr lang="pt-BR" dirty="0" smtClean="0"/>
              <a:t> da aplicação;</a:t>
            </a:r>
          </a:p>
          <a:p>
            <a:r>
              <a:rPr lang="pt-BR" dirty="0" smtClean="0"/>
              <a:t>Aumenta a facilidade de aplicação de </a:t>
            </a:r>
            <a:r>
              <a:rPr lang="pt-BR" dirty="0" err="1" smtClean="0">
                <a:solidFill>
                  <a:schemeClr val="accent1"/>
                </a:solidFill>
              </a:rPr>
              <a:t>UnitTests</a:t>
            </a:r>
            <a:r>
              <a:rPr lang="pt-BR" dirty="0"/>
              <a:t>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280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  <a:br>
              <a:rPr lang="en-US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5126" y="1828800"/>
            <a:ext cx="10407760" cy="4351337"/>
          </a:xfrm>
        </p:spPr>
        <p:txBody>
          <a:bodyPr>
            <a:normAutofit/>
          </a:bodyPr>
          <a:lstStyle/>
          <a:p>
            <a:r>
              <a:rPr lang="pt-BR" dirty="0" smtClean="0"/>
              <a:t>MVVM: </a:t>
            </a:r>
            <a:r>
              <a:rPr lang="pt-BR" dirty="0" err="1" smtClean="0">
                <a:solidFill>
                  <a:schemeClr val="accent1"/>
                </a:solidFill>
              </a:rPr>
              <a:t>Model</a:t>
            </a:r>
            <a:r>
              <a:rPr lang="pt-BR" dirty="0" smtClean="0"/>
              <a:t>, </a:t>
            </a:r>
            <a:r>
              <a:rPr lang="pt-BR" dirty="0" err="1" smtClean="0">
                <a:solidFill>
                  <a:schemeClr val="accent1"/>
                </a:solidFill>
              </a:rPr>
              <a:t>View</a:t>
            </a:r>
            <a:r>
              <a:rPr lang="pt-BR" dirty="0" smtClean="0"/>
              <a:t>, </a:t>
            </a:r>
            <a:r>
              <a:rPr lang="pt-BR" dirty="0" err="1" smtClean="0">
                <a:solidFill>
                  <a:schemeClr val="accent1"/>
                </a:solidFill>
              </a:rPr>
              <a:t>ViewModel</a:t>
            </a:r>
            <a:endParaRPr lang="pt-BR" dirty="0" smtClean="0">
              <a:solidFill>
                <a:schemeClr val="accent1"/>
              </a:solidFill>
            </a:endParaRPr>
          </a:p>
          <a:p>
            <a:r>
              <a:rPr lang="pt-BR" dirty="0" smtClean="0"/>
              <a:t>Relação de Dependência:</a:t>
            </a:r>
          </a:p>
          <a:p>
            <a:pPr lvl="1"/>
            <a:r>
              <a:rPr lang="pt-BR" dirty="0" err="1" smtClean="0">
                <a:solidFill>
                  <a:schemeClr val="accent1"/>
                </a:solidFill>
              </a:rPr>
              <a:t>View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 smtClean="0"/>
              <a:t>precisa conhecer a </a:t>
            </a:r>
            <a:r>
              <a:rPr lang="pt-BR" dirty="0" err="1" smtClean="0">
                <a:solidFill>
                  <a:schemeClr val="accent1"/>
                </a:solidFill>
              </a:rPr>
              <a:t>ViewModel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>
                <a:solidFill>
                  <a:schemeClr val="accent1"/>
                </a:solidFill>
              </a:rPr>
              <a:t>ViewModel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smtClean="0"/>
              <a:t>precisa conhecer os </a:t>
            </a:r>
            <a:r>
              <a:rPr lang="pt-BR" dirty="0" err="1" smtClean="0">
                <a:solidFill>
                  <a:schemeClr val="accent1"/>
                </a:solidFill>
              </a:rPr>
              <a:t>Models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>
                <a:solidFill>
                  <a:schemeClr val="accent1"/>
                </a:solidFill>
              </a:rPr>
              <a:t>Model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smtClean="0"/>
              <a:t>é isolado e não conhece nem </a:t>
            </a:r>
            <a:r>
              <a:rPr lang="pt-BR" dirty="0" err="1" smtClean="0">
                <a:solidFill>
                  <a:schemeClr val="accent1"/>
                </a:solidFill>
              </a:rPr>
              <a:t>View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smtClean="0"/>
              <a:t>ou </a:t>
            </a:r>
            <a:r>
              <a:rPr lang="pt-BR" dirty="0" err="1" smtClean="0">
                <a:solidFill>
                  <a:schemeClr val="accent1"/>
                </a:solidFill>
              </a:rPr>
              <a:t>ViewModels</a:t>
            </a:r>
            <a:r>
              <a:rPr lang="pt-BR" dirty="0" smtClean="0"/>
              <a:t>, porém pode conhecer outros </a:t>
            </a:r>
            <a:r>
              <a:rPr lang="pt-BR" dirty="0" err="1" smtClean="0">
                <a:solidFill>
                  <a:schemeClr val="accent1"/>
                </a:solidFill>
              </a:rPr>
              <a:t>Models</a:t>
            </a:r>
            <a:r>
              <a:rPr lang="pt-BR" dirty="0" smtClean="0"/>
              <a:t>;</a:t>
            </a:r>
          </a:p>
          <a:p>
            <a:pPr lvl="1"/>
            <a:endParaRPr lang="pt-BR" dirty="0"/>
          </a:p>
        </p:txBody>
      </p:sp>
      <p:pic>
        <p:nvPicPr>
          <p:cNvPr id="2050" name="Picture 2" descr="The MVVM classes and their intera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719" y="4735726"/>
            <a:ext cx="6013388" cy="176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5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Responsável </a:t>
            </a:r>
            <a:r>
              <a:rPr lang="pt-BR" dirty="0"/>
              <a:t>pela definição da </a:t>
            </a:r>
            <a:r>
              <a:rPr lang="pt-BR" dirty="0">
                <a:solidFill>
                  <a:schemeClr val="accent1"/>
                </a:solidFill>
              </a:rPr>
              <a:t>estrutura, layout e aparência</a:t>
            </a:r>
            <a:r>
              <a:rPr lang="pt-BR" dirty="0"/>
              <a:t> da aplicação;</a:t>
            </a:r>
          </a:p>
          <a:p>
            <a:r>
              <a:rPr lang="pt-BR" dirty="0"/>
              <a:t>Normalmente cada </a:t>
            </a:r>
            <a:r>
              <a:rPr lang="pt-BR" dirty="0" err="1"/>
              <a:t>View</a:t>
            </a:r>
            <a:r>
              <a:rPr lang="pt-BR" dirty="0"/>
              <a:t> tem a sua </a:t>
            </a:r>
            <a:r>
              <a:rPr lang="pt-BR" dirty="0" err="1"/>
              <a:t>ViewModel</a:t>
            </a:r>
            <a:r>
              <a:rPr lang="pt-BR" dirty="0"/>
              <a:t>, porém pode herdar uma do parente;</a:t>
            </a:r>
          </a:p>
          <a:p>
            <a:r>
              <a:rPr lang="pt-BR" dirty="0"/>
              <a:t>A </a:t>
            </a:r>
            <a:r>
              <a:rPr lang="pt-BR" dirty="0" err="1"/>
              <a:t>View</a:t>
            </a:r>
            <a:r>
              <a:rPr lang="pt-BR" dirty="0"/>
              <a:t> pode ser por exemplo uma </a:t>
            </a:r>
            <a:r>
              <a:rPr lang="pt-BR" dirty="0">
                <a:solidFill>
                  <a:schemeClr val="accent1"/>
                </a:solidFill>
              </a:rPr>
              <a:t>Page</a:t>
            </a:r>
            <a:r>
              <a:rPr lang="pt-BR" dirty="0"/>
              <a:t>, ou um </a:t>
            </a:r>
            <a:r>
              <a:rPr lang="pt-BR" dirty="0">
                <a:solidFill>
                  <a:schemeClr val="accent1"/>
                </a:solidFill>
              </a:rPr>
              <a:t>S</a:t>
            </a:r>
            <a:r>
              <a:rPr lang="pt-BR" dirty="0" smtClean="0">
                <a:solidFill>
                  <a:schemeClr val="accent1"/>
                </a:solidFill>
              </a:rPr>
              <a:t>ubcomponente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accent1"/>
                </a:solidFill>
              </a:rPr>
              <a:t>Visual</a:t>
            </a:r>
            <a:r>
              <a:rPr lang="pt-BR" dirty="0" smtClean="0"/>
              <a:t> (ex. </a:t>
            </a:r>
            <a:r>
              <a:rPr lang="pt-BR" dirty="0" err="1" smtClean="0">
                <a:solidFill>
                  <a:schemeClr val="accent1"/>
                </a:solidFill>
              </a:rPr>
              <a:t>DataTemplate</a:t>
            </a:r>
            <a:r>
              <a:rPr lang="pt-BR" dirty="0" smtClean="0"/>
              <a:t>);</a:t>
            </a:r>
            <a:endParaRPr lang="pt-BR" dirty="0"/>
          </a:p>
          <a:p>
            <a:r>
              <a:rPr lang="pt-BR" dirty="0"/>
              <a:t>A ligação entre a </a:t>
            </a:r>
            <a:r>
              <a:rPr lang="pt-BR" dirty="0" err="1"/>
              <a:t>View</a:t>
            </a:r>
            <a:r>
              <a:rPr lang="pt-BR" dirty="0"/>
              <a:t> e a </a:t>
            </a:r>
            <a:r>
              <a:rPr lang="pt-BR" dirty="0" err="1"/>
              <a:t>ViewModel</a:t>
            </a:r>
            <a:r>
              <a:rPr lang="pt-BR" dirty="0"/>
              <a:t> é feita através de </a:t>
            </a:r>
            <a:r>
              <a:rPr lang="pt-BR" dirty="0" err="1"/>
              <a:t>Bindings</a:t>
            </a:r>
            <a:r>
              <a:rPr lang="pt-BR" dirty="0"/>
              <a:t> e </a:t>
            </a:r>
            <a:r>
              <a:rPr lang="pt-BR" dirty="0" err="1"/>
              <a:t>Commands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1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Nos </a:t>
            </a:r>
            <a:r>
              <a:rPr lang="pt-BR" dirty="0" err="1" smtClean="0">
                <a:solidFill>
                  <a:schemeClr val="accent1"/>
                </a:solidFill>
              </a:rPr>
              <a:t>Models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smtClean="0"/>
              <a:t>é incluso toda a parte do código relativa a </a:t>
            </a:r>
            <a:r>
              <a:rPr lang="pt-BR" dirty="0" smtClean="0">
                <a:solidFill>
                  <a:schemeClr val="accent1"/>
                </a:solidFill>
              </a:rPr>
              <a:t>Dados</a:t>
            </a:r>
            <a:r>
              <a:rPr lang="pt-BR" dirty="0" smtClean="0"/>
              <a:t>, </a:t>
            </a:r>
            <a:r>
              <a:rPr lang="pt-BR" dirty="0" smtClean="0">
                <a:solidFill>
                  <a:schemeClr val="accent1"/>
                </a:solidFill>
              </a:rPr>
              <a:t>Validações</a:t>
            </a:r>
            <a:r>
              <a:rPr lang="pt-BR" dirty="0" smtClean="0"/>
              <a:t> e </a:t>
            </a:r>
            <a:r>
              <a:rPr lang="pt-BR" dirty="0" smtClean="0">
                <a:solidFill>
                  <a:schemeClr val="accent1"/>
                </a:solidFill>
              </a:rPr>
              <a:t>Regras de Negócio</a:t>
            </a:r>
            <a:r>
              <a:rPr lang="pt-BR" dirty="0" smtClean="0"/>
              <a:t>;</a:t>
            </a:r>
          </a:p>
          <a:p>
            <a:r>
              <a:rPr lang="pt-BR" dirty="0" smtClean="0"/>
              <a:t>Exemplos de </a:t>
            </a:r>
            <a:r>
              <a:rPr lang="pt-BR" dirty="0" err="1" smtClean="0"/>
              <a:t>Models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Repositórios;</a:t>
            </a:r>
          </a:p>
          <a:p>
            <a:pPr lvl="1"/>
            <a:r>
              <a:rPr lang="pt-BR" dirty="0" smtClean="0"/>
              <a:t>Managers (Regra de Negócio);</a:t>
            </a:r>
          </a:p>
          <a:p>
            <a:pPr lvl="1"/>
            <a:r>
              <a:rPr lang="pt-BR" dirty="0" err="1" smtClean="0"/>
              <a:t>DTOs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Entities</a:t>
            </a:r>
            <a:r>
              <a:rPr lang="pt-BR" dirty="0" smtClean="0"/>
              <a:t> (Data </a:t>
            </a:r>
            <a:r>
              <a:rPr lang="pt-BR" dirty="0" err="1" smtClean="0"/>
              <a:t>Models</a:t>
            </a:r>
            <a:r>
              <a:rPr lang="pt-BR" dirty="0" smtClean="0"/>
              <a:t>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221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Retrospectiva</Template>
  <TotalTime>7479</TotalTime>
  <Words>702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Wingdings 2</vt:lpstr>
      <vt:lpstr>HDOfficeLightV0</vt:lpstr>
      <vt:lpstr>Universal Apps</vt:lpstr>
      <vt:lpstr>Tópicos</vt:lpstr>
      <vt:lpstr>INotifyPropertyChanged</vt:lpstr>
      <vt:lpstr>ObeservableCollection</vt:lpstr>
      <vt:lpstr>Command</vt:lpstr>
      <vt:lpstr>MVVM </vt:lpstr>
      <vt:lpstr>MVVM </vt:lpstr>
      <vt:lpstr>View</vt:lpstr>
      <vt:lpstr>Model </vt:lpstr>
      <vt:lpstr>ViewModel</vt:lpstr>
      <vt:lpstr>Exemplo de MVVM</vt:lpstr>
      <vt:lpstr>Prism Framework</vt:lpstr>
      <vt:lpstr>Prism Framework - Vantagens</vt:lpstr>
      <vt:lpstr>Prism – Principais Helpers</vt:lpstr>
      <vt:lpstr>DependencyInjection</vt:lpstr>
      <vt:lpstr>Prism + Unity (IoC Container) </vt:lpstr>
      <vt:lpstr>Como Usar o Unity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Apps</dc:title>
  <dc:creator>Daniel Nunes Machado de Leal Barros</dc:creator>
  <cp:lastModifiedBy>Daniel Nunes Machado de Leal Barros</cp:lastModifiedBy>
  <cp:revision>42</cp:revision>
  <dcterms:created xsi:type="dcterms:W3CDTF">2016-01-14T18:22:48Z</dcterms:created>
  <dcterms:modified xsi:type="dcterms:W3CDTF">2016-01-27T18:16:53Z</dcterms:modified>
</cp:coreProperties>
</file>